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8"/>
  </p:notesMasterIdLst>
  <p:handoutMasterIdLst>
    <p:handoutMasterId r:id="rId19"/>
  </p:handoutMasterIdLst>
  <p:sldIdLst>
    <p:sldId id="284" r:id="rId5"/>
    <p:sldId id="380" r:id="rId6"/>
    <p:sldId id="409" r:id="rId7"/>
    <p:sldId id="408" r:id="rId8"/>
    <p:sldId id="379" r:id="rId9"/>
    <p:sldId id="311" r:id="rId10"/>
    <p:sldId id="397" r:id="rId11"/>
    <p:sldId id="376" r:id="rId12"/>
    <p:sldId id="399" r:id="rId13"/>
    <p:sldId id="404" r:id="rId14"/>
    <p:sldId id="406" r:id="rId15"/>
    <p:sldId id="407" r:id="rId16"/>
    <p:sldId id="401" r:id="rId1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3FDDFE12-0E18-40D3-9124-4119FAD4F4D3}">
          <p14:sldIdLst>
            <p14:sldId id="284"/>
            <p14:sldId id="380"/>
            <p14:sldId id="409"/>
            <p14:sldId id="408"/>
            <p14:sldId id="379"/>
            <p14:sldId id="311"/>
            <p14:sldId id="397"/>
            <p14:sldId id="376"/>
            <p14:sldId id="399"/>
            <p14:sldId id="404"/>
            <p14:sldId id="406"/>
            <p14:sldId id="407"/>
            <p14:sldId id="401"/>
          </p14:sldIdLst>
        </p14:section>
        <p14:section name="Untitled Section" id="{77DC39DE-F1BF-4AEA-818D-0476B64C4CE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3634" autoAdjust="0"/>
  </p:normalViewPr>
  <p:slideViewPr>
    <p:cSldViewPr>
      <p:cViewPr varScale="1">
        <p:scale>
          <a:sx n="61" d="100"/>
          <a:sy n="61" d="100"/>
        </p:scale>
        <p:origin x="165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1" d="100"/>
        <a:sy n="81" d="100"/>
      </p:scale>
      <p:origin x="0" y="-116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3FC0BF-9426-4E38-9164-BCB9D05F540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9BFA80A-0FEC-43F4-8AD5-5F98D349F944}">
      <dgm:prSet phldrT="[Text]"/>
      <dgm:spPr/>
      <dgm:t>
        <a:bodyPr/>
        <a:lstStyle/>
        <a:p>
          <a:r>
            <a:rPr lang="en-GB" dirty="0"/>
            <a:t>Outcome </a:t>
          </a:r>
        </a:p>
      </dgm:t>
    </dgm:pt>
    <dgm:pt modelId="{1A997082-CBEE-48C3-BDD8-E7988894CB63}" type="parTrans" cxnId="{E8B13FB9-B402-4955-BCA7-807E6712D8F7}">
      <dgm:prSet/>
      <dgm:spPr/>
      <dgm:t>
        <a:bodyPr/>
        <a:lstStyle/>
        <a:p>
          <a:endParaRPr lang="en-GB"/>
        </a:p>
      </dgm:t>
    </dgm:pt>
    <dgm:pt modelId="{E465BDB2-5F1C-4B44-8BC4-F62EEAC244C5}" type="sibTrans" cxnId="{E8B13FB9-B402-4955-BCA7-807E6712D8F7}">
      <dgm:prSet/>
      <dgm:spPr/>
      <dgm:t>
        <a:bodyPr/>
        <a:lstStyle/>
        <a:p>
          <a:endParaRPr lang="en-GB"/>
        </a:p>
      </dgm:t>
    </dgm:pt>
    <dgm:pt modelId="{29E709CE-A357-4AF7-A000-BF2604AF0C53}">
      <dgm:prSet phldrT="[Text]"/>
      <dgm:spPr/>
      <dgm:t>
        <a:bodyPr/>
        <a:lstStyle/>
        <a:p>
          <a:r>
            <a:rPr lang="en-GB" dirty="0"/>
            <a:t>Implementation </a:t>
          </a:r>
        </a:p>
      </dgm:t>
    </dgm:pt>
    <dgm:pt modelId="{0F6D5447-FCA7-4F90-85BC-3F4221FCD67F}" type="parTrans" cxnId="{E9ED9DEC-4771-4227-8F02-4965D7F89621}">
      <dgm:prSet/>
      <dgm:spPr/>
      <dgm:t>
        <a:bodyPr/>
        <a:lstStyle/>
        <a:p>
          <a:endParaRPr lang="en-GB"/>
        </a:p>
      </dgm:t>
    </dgm:pt>
    <dgm:pt modelId="{A08144E1-477B-4456-9608-2E5E9A0D70FB}" type="sibTrans" cxnId="{E9ED9DEC-4771-4227-8F02-4965D7F89621}">
      <dgm:prSet/>
      <dgm:spPr/>
      <dgm:t>
        <a:bodyPr/>
        <a:lstStyle/>
        <a:p>
          <a:endParaRPr lang="en-GB"/>
        </a:p>
      </dgm:t>
    </dgm:pt>
    <dgm:pt modelId="{5753EC9A-6DB6-4AE8-89A7-DEF1D06EEB2E}">
      <dgm:prSet phldrT="[Text]"/>
      <dgm:spPr/>
      <dgm:t>
        <a:bodyPr/>
        <a:lstStyle/>
        <a:p>
          <a:r>
            <a:rPr lang="en-GB" dirty="0"/>
            <a:t>Staff </a:t>
          </a:r>
        </a:p>
      </dgm:t>
    </dgm:pt>
    <dgm:pt modelId="{9FEFBF42-3698-45DE-AD75-26FA3AA16F53}" type="parTrans" cxnId="{1630B030-EC5F-4791-B15A-88C1D8C4ED64}">
      <dgm:prSet/>
      <dgm:spPr/>
      <dgm:t>
        <a:bodyPr/>
        <a:lstStyle/>
        <a:p>
          <a:endParaRPr lang="en-GB"/>
        </a:p>
      </dgm:t>
    </dgm:pt>
    <dgm:pt modelId="{F38C8328-1F59-4685-AB09-39FA01B9B0C9}" type="sibTrans" cxnId="{1630B030-EC5F-4791-B15A-88C1D8C4ED64}">
      <dgm:prSet/>
      <dgm:spPr/>
      <dgm:t>
        <a:bodyPr/>
        <a:lstStyle/>
        <a:p>
          <a:endParaRPr lang="en-GB"/>
        </a:p>
      </dgm:t>
    </dgm:pt>
    <dgm:pt modelId="{B425C75F-0FE0-4B22-8329-FBC162217795}">
      <dgm:prSet phldrT="[Text]"/>
      <dgm:spPr/>
      <dgm:t>
        <a:bodyPr/>
        <a:lstStyle/>
        <a:p>
          <a:r>
            <a:rPr lang="en-GB" dirty="0"/>
            <a:t>Time </a:t>
          </a:r>
        </a:p>
      </dgm:t>
    </dgm:pt>
    <dgm:pt modelId="{15694F26-2723-49DE-9D91-6D959C399A89}" type="parTrans" cxnId="{C67E25A0-25E0-4F4D-A757-B57B1B913260}">
      <dgm:prSet/>
      <dgm:spPr/>
      <dgm:t>
        <a:bodyPr/>
        <a:lstStyle/>
        <a:p>
          <a:endParaRPr lang="en-GB"/>
        </a:p>
      </dgm:t>
    </dgm:pt>
    <dgm:pt modelId="{FFA10476-6041-4F03-B615-DB45080B5014}" type="sibTrans" cxnId="{C67E25A0-25E0-4F4D-A757-B57B1B913260}">
      <dgm:prSet/>
      <dgm:spPr/>
      <dgm:t>
        <a:bodyPr/>
        <a:lstStyle/>
        <a:p>
          <a:endParaRPr lang="en-GB"/>
        </a:p>
      </dgm:t>
    </dgm:pt>
    <dgm:pt modelId="{6F5ECDF6-58A6-4C8B-9F10-266A167A14D6}">
      <dgm:prSet phldrT="[Text]"/>
      <dgm:spPr/>
      <dgm:t>
        <a:bodyPr/>
        <a:lstStyle/>
        <a:p>
          <a:r>
            <a:rPr lang="en-GB" dirty="0"/>
            <a:t>Finding </a:t>
          </a:r>
        </a:p>
      </dgm:t>
    </dgm:pt>
    <dgm:pt modelId="{C772ED66-9DAE-46E1-AF49-A5099B321D2F}" type="parTrans" cxnId="{E4DA9560-F35C-479C-948E-837AD765F891}">
      <dgm:prSet/>
      <dgm:spPr/>
      <dgm:t>
        <a:bodyPr/>
        <a:lstStyle/>
        <a:p>
          <a:endParaRPr lang="en-GB"/>
        </a:p>
      </dgm:t>
    </dgm:pt>
    <dgm:pt modelId="{84144BE6-5CD5-4027-BF83-683959623D4F}" type="sibTrans" cxnId="{E4DA9560-F35C-479C-948E-837AD765F891}">
      <dgm:prSet/>
      <dgm:spPr/>
      <dgm:t>
        <a:bodyPr/>
        <a:lstStyle/>
        <a:p>
          <a:endParaRPr lang="en-GB"/>
        </a:p>
      </dgm:t>
    </dgm:pt>
    <dgm:pt modelId="{41938E7E-7C6C-4EA8-90B8-C1C8AC14C621}" type="pres">
      <dgm:prSet presAssocID="{FD3FC0BF-9426-4E38-9164-BCB9D05F5400}" presName="cycle" presStyleCnt="0">
        <dgm:presLayoutVars>
          <dgm:dir/>
          <dgm:resizeHandles val="exact"/>
        </dgm:presLayoutVars>
      </dgm:prSet>
      <dgm:spPr/>
    </dgm:pt>
    <dgm:pt modelId="{A2EA4034-B91A-4925-AA50-F976D458E8EB}" type="pres">
      <dgm:prSet presAssocID="{D9BFA80A-0FEC-43F4-8AD5-5F98D349F944}" presName="node" presStyleLbl="node1" presStyleIdx="0" presStyleCnt="5">
        <dgm:presLayoutVars>
          <dgm:bulletEnabled val="1"/>
        </dgm:presLayoutVars>
      </dgm:prSet>
      <dgm:spPr/>
    </dgm:pt>
    <dgm:pt modelId="{201FEF0B-9AD8-469E-8119-ACD1B8298D0A}" type="pres">
      <dgm:prSet presAssocID="{E465BDB2-5F1C-4B44-8BC4-F62EEAC244C5}" presName="sibTrans" presStyleLbl="sibTrans2D1" presStyleIdx="0" presStyleCnt="5"/>
      <dgm:spPr/>
    </dgm:pt>
    <dgm:pt modelId="{CE250EC9-A1A9-4499-96B5-1AC196007E7C}" type="pres">
      <dgm:prSet presAssocID="{E465BDB2-5F1C-4B44-8BC4-F62EEAC244C5}" presName="connectorText" presStyleLbl="sibTrans2D1" presStyleIdx="0" presStyleCnt="5"/>
      <dgm:spPr/>
    </dgm:pt>
    <dgm:pt modelId="{371F466C-90C9-4677-9EB0-227036A35B03}" type="pres">
      <dgm:prSet presAssocID="{29E709CE-A357-4AF7-A000-BF2604AF0C53}" presName="node" presStyleLbl="node1" presStyleIdx="1" presStyleCnt="5">
        <dgm:presLayoutVars>
          <dgm:bulletEnabled val="1"/>
        </dgm:presLayoutVars>
      </dgm:prSet>
      <dgm:spPr/>
    </dgm:pt>
    <dgm:pt modelId="{2D935808-766A-45FD-8FFC-DD09411B23F3}" type="pres">
      <dgm:prSet presAssocID="{A08144E1-477B-4456-9608-2E5E9A0D70FB}" presName="sibTrans" presStyleLbl="sibTrans2D1" presStyleIdx="1" presStyleCnt="5"/>
      <dgm:spPr/>
    </dgm:pt>
    <dgm:pt modelId="{A3F3CA1E-8408-4673-BBB6-5F68D1E2596F}" type="pres">
      <dgm:prSet presAssocID="{A08144E1-477B-4456-9608-2E5E9A0D70FB}" presName="connectorText" presStyleLbl="sibTrans2D1" presStyleIdx="1" presStyleCnt="5"/>
      <dgm:spPr/>
    </dgm:pt>
    <dgm:pt modelId="{F4C9F206-DA41-4B70-9C21-ED4F72740DC6}" type="pres">
      <dgm:prSet presAssocID="{5753EC9A-6DB6-4AE8-89A7-DEF1D06EEB2E}" presName="node" presStyleLbl="node1" presStyleIdx="2" presStyleCnt="5">
        <dgm:presLayoutVars>
          <dgm:bulletEnabled val="1"/>
        </dgm:presLayoutVars>
      </dgm:prSet>
      <dgm:spPr/>
    </dgm:pt>
    <dgm:pt modelId="{3DAC1C0F-4B45-46DF-AEF0-FD792E474758}" type="pres">
      <dgm:prSet presAssocID="{F38C8328-1F59-4685-AB09-39FA01B9B0C9}" presName="sibTrans" presStyleLbl="sibTrans2D1" presStyleIdx="2" presStyleCnt="5"/>
      <dgm:spPr/>
    </dgm:pt>
    <dgm:pt modelId="{45A3AFA4-0844-47BB-9D2B-76FE4E4D2485}" type="pres">
      <dgm:prSet presAssocID="{F38C8328-1F59-4685-AB09-39FA01B9B0C9}" presName="connectorText" presStyleLbl="sibTrans2D1" presStyleIdx="2" presStyleCnt="5"/>
      <dgm:spPr/>
    </dgm:pt>
    <dgm:pt modelId="{2AAEA278-C94B-4DA5-B711-9CC99D30483A}" type="pres">
      <dgm:prSet presAssocID="{B425C75F-0FE0-4B22-8329-FBC162217795}" presName="node" presStyleLbl="node1" presStyleIdx="3" presStyleCnt="5">
        <dgm:presLayoutVars>
          <dgm:bulletEnabled val="1"/>
        </dgm:presLayoutVars>
      </dgm:prSet>
      <dgm:spPr/>
    </dgm:pt>
    <dgm:pt modelId="{6CEC2384-B710-465D-B0BB-DCA0D0153902}" type="pres">
      <dgm:prSet presAssocID="{FFA10476-6041-4F03-B615-DB45080B5014}" presName="sibTrans" presStyleLbl="sibTrans2D1" presStyleIdx="3" presStyleCnt="5"/>
      <dgm:spPr/>
    </dgm:pt>
    <dgm:pt modelId="{D671BA05-4374-48B1-B057-668EC841D71E}" type="pres">
      <dgm:prSet presAssocID="{FFA10476-6041-4F03-B615-DB45080B5014}" presName="connectorText" presStyleLbl="sibTrans2D1" presStyleIdx="3" presStyleCnt="5"/>
      <dgm:spPr/>
    </dgm:pt>
    <dgm:pt modelId="{9EE0F23B-D582-4968-8002-F20B7EE5612C}" type="pres">
      <dgm:prSet presAssocID="{6F5ECDF6-58A6-4C8B-9F10-266A167A14D6}" presName="node" presStyleLbl="node1" presStyleIdx="4" presStyleCnt="5">
        <dgm:presLayoutVars>
          <dgm:bulletEnabled val="1"/>
        </dgm:presLayoutVars>
      </dgm:prSet>
      <dgm:spPr/>
    </dgm:pt>
    <dgm:pt modelId="{0E740D4A-5BF2-467E-AD7C-70AC236FEBB7}" type="pres">
      <dgm:prSet presAssocID="{84144BE6-5CD5-4027-BF83-683959623D4F}" presName="sibTrans" presStyleLbl="sibTrans2D1" presStyleIdx="4" presStyleCnt="5"/>
      <dgm:spPr/>
    </dgm:pt>
    <dgm:pt modelId="{9AE0F3E2-8F99-4CB2-A100-7116D22CCD2A}" type="pres">
      <dgm:prSet presAssocID="{84144BE6-5CD5-4027-BF83-683959623D4F}" presName="connectorText" presStyleLbl="sibTrans2D1" presStyleIdx="4" presStyleCnt="5"/>
      <dgm:spPr/>
    </dgm:pt>
  </dgm:ptLst>
  <dgm:cxnLst>
    <dgm:cxn modelId="{69EE1727-58FB-4022-8430-32BA0DC9394E}" type="presOf" srcId="{F38C8328-1F59-4685-AB09-39FA01B9B0C9}" destId="{3DAC1C0F-4B45-46DF-AEF0-FD792E474758}" srcOrd="0" destOrd="0" presId="urn:microsoft.com/office/officeart/2005/8/layout/cycle2"/>
    <dgm:cxn modelId="{1630B030-EC5F-4791-B15A-88C1D8C4ED64}" srcId="{FD3FC0BF-9426-4E38-9164-BCB9D05F5400}" destId="{5753EC9A-6DB6-4AE8-89A7-DEF1D06EEB2E}" srcOrd="2" destOrd="0" parTransId="{9FEFBF42-3698-45DE-AD75-26FA3AA16F53}" sibTransId="{F38C8328-1F59-4685-AB09-39FA01B9B0C9}"/>
    <dgm:cxn modelId="{45DEF632-D7B3-4777-83B8-6D80C495E710}" type="presOf" srcId="{84144BE6-5CD5-4027-BF83-683959623D4F}" destId="{0E740D4A-5BF2-467E-AD7C-70AC236FEBB7}" srcOrd="0" destOrd="0" presId="urn:microsoft.com/office/officeart/2005/8/layout/cycle2"/>
    <dgm:cxn modelId="{38C0D63B-AA08-4525-8FE0-C8C52A90B5EC}" type="presOf" srcId="{5753EC9A-6DB6-4AE8-89A7-DEF1D06EEB2E}" destId="{F4C9F206-DA41-4B70-9C21-ED4F72740DC6}" srcOrd="0" destOrd="0" presId="urn:microsoft.com/office/officeart/2005/8/layout/cycle2"/>
    <dgm:cxn modelId="{E4DA9560-F35C-479C-948E-837AD765F891}" srcId="{FD3FC0BF-9426-4E38-9164-BCB9D05F5400}" destId="{6F5ECDF6-58A6-4C8B-9F10-266A167A14D6}" srcOrd="4" destOrd="0" parTransId="{C772ED66-9DAE-46E1-AF49-A5099B321D2F}" sibTransId="{84144BE6-5CD5-4027-BF83-683959623D4F}"/>
    <dgm:cxn modelId="{62416743-FC11-451C-B54B-C1734A34EE4B}" type="presOf" srcId="{84144BE6-5CD5-4027-BF83-683959623D4F}" destId="{9AE0F3E2-8F99-4CB2-A100-7116D22CCD2A}" srcOrd="1" destOrd="0" presId="urn:microsoft.com/office/officeart/2005/8/layout/cycle2"/>
    <dgm:cxn modelId="{3AE5D583-0C6D-4D94-B3A8-0AEBFDD2F1EA}" type="presOf" srcId="{A08144E1-477B-4456-9608-2E5E9A0D70FB}" destId="{2D935808-766A-45FD-8FFC-DD09411B23F3}" srcOrd="0" destOrd="0" presId="urn:microsoft.com/office/officeart/2005/8/layout/cycle2"/>
    <dgm:cxn modelId="{A34EFE88-4E6D-455C-8733-4341DB233232}" type="presOf" srcId="{F38C8328-1F59-4685-AB09-39FA01B9B0C9}" destId="{45A3AFA4-0844-47BB-9D2B-76FE4E4D2485}" srcOrd="1" destOrd="0" presId="urn:microsoft.com/office/officeart/2005/8/layout/cycle2"/>
    <dgm:cxn modelId="{12F8278A-B8FF-4624-BE0F-D8F18E6502E4}" type="presOf" srcId="{E465BDB2-5F1C-4B44-8BC4-F62EEAC244C5}" destId="{201FEF0B-9AD8-469E-8119-ACD1B8298D0A}" srcOrd="0" destOrd="0" presId="urn:microsoft.com/office/officeart/2005/8/layout/cycle2"/>
    <dgm:cxn modelId="{FC4A478D-0AAC-4B66-BFFD-C061E7AE7E1A}" type="presOf" srcId="{6F5ECDF6-58A6-4C8B-9F10-266A167A14D6}" destId="{9EE0F23B-D582-4968-8002-F20B7EE5612C}" srcOrd="0" destOrd="0" presId="urn:microsoft.com/office/officeart/2005/8/layout/cycle2"/>
    <dgm:cxn modelId="{542CC795-56CD-4989-A99B-5603ACD53C53}" type="presOf" srcId="{D9BFA80A-0FEC-43F4-8AD5-5F98D349F944}" destId="{A2EA4034-B91A-4925-AA50-F976D458E8EB}" srcOrd="0" destOrd="0" presId="urn:microsoft.com/office/officeart/2005/8/layout/cycle2"/>
    <dgm:cxn modelId="{C67E25A0-25E0-4F4D-A757-B57B1B913260}" srcId="{FD3FC0BF-9426-4E38-9164-BCB9D05F5400}" destId="{B425C75F-0FE0-4B22-8329-FBC162217795}" srcOrd="3" destOrd="0" parTransId="{15694F26-2723-49DE-9D91-6D959C399A89}" sibTransId="{FFA10476-6041-4F03-B615-DB45080B5014}"/>
    <dgm:cxn modelId="{BDBAFEAC-6536-4112-8080-B5FA7AEF4B54}" type="presOf" srcId="{FD3FC0BF-9426-4E38-9164-BCB9D05F5400}" destId="{41938E7E-7C6C-4EA8-90B8-C1C8AC14C621}" srcOrd="0" destOrd="0" presId="urn:microsoft.com/office/officeart/2005/8/layout/cycle2"/>
    <dgm:cxn modelId="{47361DAD-6E78-4ED4-867C-3C6908109E90}" type="presOf" srcId="{29E709CE-A357-4AF7-A000-BF2604AF0C53}" destId="{371F466C-90C9-4677-9EB0-227036A35B03}" srcOrd="0" destOrd="0" presId="urn:microsoft.com/office/officeart/2005/8/layout/cycle2"/>
    <dgm:cxn modelId="{8B1235B5-DD1A-408C-95FC-C95EF85B7B2E}" type="presOf" srcId="{B425C75F-0FE0-4B22-8329-FBC162217795}" destId="{2AAEA278-C94B-4DA5-B711-9CC99D30483A}" srcOrd="0" destOrd="0" presId="urn:microsoft.com/office/officeart/2005/8/layout/cycle2"/>
    <dgm:cxn modelId="{E8B13FB9-B402-4955-BCA7-807E6712D8F7}" srcId="{FD3FC0BF-9426-4E38-9164-BCB9D05F5400}" destId="{D9BFA80A-0FEC-43F4-8AD5-5F98D349F944}" srcOrd="0" destOrd="0" parTransId="{1A997082-CBEE-48C3-BDD8-E7988894CB63}" sibTransId="{E465BDB2-5F1C-4B44-8BC4-F62EEAC244C5}"/>
    <dgm:cxn modelId="{9035BCBF-8B00-4FCC-B8D9-4970CE954D18}" type="presOf" srcId="{A08144E1-477B-4456-9608-2E5E9A0D70FB}" destId="{A3F3CA1E-8408-4673-BBB6-5F68D1E2596F}" srcOrd="1" destOrd="0" presId="urn:microsoft.com/office/officeart/2005/8/layout/cycle2"/>
    <dgm:cxn modelId="{BA5CCDCD-E2A7-43AE-AC10-C19F02958F20}" type="presOf" srcId="{FFA10476-6041-4F03-B615-DB45080B5014}" destId="{6CEC2384-B710-465D-B0BB-DCA0D0153902}" srcOrd="0" destOrd="0" presId="urn:microsoft.com/office/officeart/2005/8/layout/cycle2"/>
    <dgm:cxn modelId="{85B7CDD6-F80F-428D-97F7-FA81C10AE7FB}" type="presOf" srcId="{FFA10476-6041-4F03-B615-DB45080B5014}" destId="{D671BA05-4374-48B1-B057-668EC841D71E}" srcOrd="1" destOrd="0" presId="urn:microsoft.com/office/officeart/2005/8/layout/cycle2"/>
    <dgm:cxn modelId="{C28A0CEA-7D97-4986-A1F6-F410F5442613}" type="presOf" srcId="{E465BDB2-5F1C-4B44-8BC4-F62EEAC244C5}" destId="{CE250EC9-A1A9-4499-96B5-1AC196007E7C}" srcOrd="1" destOrd="0" presId="urn:microsoft.com/office/officeart/2005/8/layout/cycle2"/>
    <dgm:cxn modelId="{E9ED9DEC-4771-4227-8F02-4965D7F89621}" srcId="{FD3FC0BF-9426-4E38-9164-BCB9D05F5400}" destId="{29E709CE-A357-4AF7-A000-BF2604AF0C53}" srcOrd="1" destOrd="0" parTransId="{0F6D5447-FCA7-4F90-85BC-3F4221FCD67F}" sibTransId="{A08144E1-477B-4456-9608-2E5E9A0D70FB}"/>
    <dgm:cxn modelId="{1D338B50-2A87-40C4-BAF7-A3B08C05BF08}" type="presParOf" srcId="{41938E7E-7C6C-4EA8-90B8-C1C8AC14C621}" destId="{A2EA4034-B91A-4925-AA50-F976D458E8EB}" srcOrd="0" destOrd="0" presId="urn:microsoft.com/office/officeart/2005/8/layout/cycle2"/>
    <dgm:cxn modelId="{B3256C4A-7B2D-4C11-BD73-D4ECD2757DF6}" type="presParOf" srcId="{41938E7E-7C6C-4EA8-90B8-C1C8AC14C621}" destId="{201FEF0B-9AD8-469E-8119-ACD1B8298D0A}" srcOrd="1" destOrd="0" presId="urn:microsoft.com/office/officeart/2005/8/layout/cycle2"/>
    <dgm:cxn modelId="{45D58A14-7C80-4A51-B1F2-83CBD1740495}" type="presParOf" srcId="{201FEF0B-9AD8-469E-8119-ACD1B8298D0A}" destId="{CE250EC9-A1A9-4499-96B5-1AC196007E7C}" srcOrd="0" destOrd="0" presId="urn:microsoft.com/office/officeart/2005/8/layout/cycle2"/>
    <dgm:cxn modelId="{19410225-93D2-4821-8CEE-3979DDC1EF07}" type="presParOf" srcId="{41938E7E-7C6C-4EA8-90B8-C1C8AC14C621}" destId="{371F466C-90C9-4677-9EB0-227036A35B03}" srcOrd="2" destOrd="0" presId="urn:microsoft.com/office/officeart/2005/8/layout/cycle2"/>
    <dgm:cxn modelId="{3E23088E-57D3-4D02-98A6-1A7518E51C88}" type="presParOf" srcId="{41938E7E-7C6C-4EA8-90B8-C1C8AC14C621}" destId="{2D935808-766A-45FD-8FFC-DD09411B23F3}" srcOrd="3" destOrd="0" presId="urn:microsoft.com/office/officeart/2005/8/layout/cycle2"/>
    <dgm:cxn modelId="{427D2707-42E7-4028-9664-F1C1D0E48D6E}" type="presParOf" srcId="{2D935808-766A-45FD-8FFC-DD09411B23F3}" destId="{A3F3CA1E-8408-4673-BBB6-5F68D1E2596F}" srcOrd="0" destOrd="0" presId="urn:microsoft.com/office/officeart/2005/8/layout/cycle2"/>
    <dgm:cxn modelId="{F41C9ECB-D871-450E-9D07-0D423CAC31C5}" type="presParOf" srcId="{41938E7E-7C6C-4EA8-90B8-C1C8AC14C621}" destId="{F4C9F206-DA41-4B70-9C21-ED4F72740DC6}" srcOrd="4" destOrd="0" presId="urn:microsoft.com/office/officeart/2005/8/layout/cycle2"/>
    <dgm:cxn modelId="{284FE23A-E40E-46C4-AF20-A0CECE98B825}" type="presParOf" srcId="{41938E7E-7C6C-4EA8-90B8-C1C8AC14C621}" destId="{3DAC1C0F-4B45-46DF-AEF0-FD792E474758}" srcOrd="5" destOrd="0" presId="urn:microsoft.com/office/officeart/2005/8/layout/cycle2"/>
    <dgm:cxn modelId="{FB50BC03-B7AA-4DA3-B041-1E0E40D5107E}" type="presParOf" srcId="{3DAC1C0F-4B45-46DF-AEF0-FD792E474758}" destId="{45A3AFA4-0844-47BB-9D2B-76FE4E4D2485}" srcOrd="0" destOrd="0" presId="urn:microsoft.com/office/officeart/2005/8/layout/cycle2"/>
    <dgm:cxn modelId="{92E51539-3DD3-43C0-B42A-074DE7ECC28F}" type="presParOf" srcId="{41938E7E-7C6C-4EA8-90B8-C1C8AC14C621}" destId="{2AAEA278-C94B-4DA5-B711-9CC99D30483A}" srcOrd="6" destOrd="0" presId="urn:microsoft.com/office/officeart/2005/8/layout/cycle2"/>
    <dgm:cxn modelId="{5A78A0FC-DAC0-4EF4-8367-B1CF2989D97A}" type="presParOf" srcId="{41938E7E-7C6C-4EA8-90B8-C1C8AC14C621}" destId="{6CEC2384-B710-465D-B0BB-DCA0D0153902}" srcOrd="7" destOrd="0" presId="urn:microsoft.com/office/officeart/2005/8/layout/cycle2"/>
    <dgm:cxn modelId="{2B8041EA-1E94-4848-9F78-B26513E3DBC0}" type="presParOf" srcId="{6CEC2384-B710-465D-B0BB-DCA0D0153902}" destId="{D671BA05-4374-48B1-B057-668EC841D71E}" srcOrd="0" destOrd="0" presId="urn:microsoft.com/office/officeart/2005/8/layout/cycle2"/>
    <dgm:cxn modelId="{C8948F75-C836-4E0D-ACF0-28F499F1698F}" type="presParOf" srcId="{41938E7E-7C6C-4EA8-90B8-C1C8AC14C621}" destId="{9EE0F23B-D582-4968-8002-F20B7EE5612C}" srcOrd="8" destOrd="0" presId="urn:microsoft.com/office/officeart/2005/8/layout/cycle2"/>
    <dgm:cxn modelId="{78D1FF93-E243-4A15-9112-644D21D9D613}" type="presParOf" srcId="{41938E7E-7C6C-4EA8-90B8-C1C8AC14C621}" destId="{0E740D4A-5BF2-467E-AD7C-70AC236FEBB7}" srcOrd="9" destOrd="0" presId="urn:microsoft.com/office/officeart/2005/8/layout/cycle2"/>
    <dgm:cxn modelId="{C7EFC7A9-E6DB-4846-8F5C-E7047F944A27}" type="presParOf" srcId="{0E740D4A-5BF2-467E-AD7C-70AC236FEBB7}" destId="{9AE0F3E2-8F99-4CB2-A100-7116D22CCD2A}"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A4034-B91A-4925-AA50-F976D458E8EB}">
      <dsp:nvSpPr>
        <dsp:cNvPr id="0" name=""/>
        <dsp:cNvSpPr/>
      </dsp:nvSpPr>
      <dsp:spPr>
        <a:xfrm>
          <a:off x="3524101" y="421"/>
          <a:ext cx="1181397" cy="11813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Outcome </a:t>
          </a:r>
        </a:p>
      </dsp:txBody>
      <dsp:txXfrm>
        <a:off x="3697113" y="173433"/>
        <a:ext cx="835373" cy="835373"/>
      </dsp:txXfrm>
    </dsp:sp>
    <dsp:sp modelId="{201FEF0B-9AD8-469E-8119-ACD1B8298D0A}">
      <dsp:nvSpPr>
        <dsp:cNvPr id="0" name=""/>
        <dsp:cNvSpPr/>
      </dsp:nvSpPr>
      <dsp:spPr>
        <a:xfrm rot="2160000">
          <a:off x="4668516" y="908681"/>
          <a:ext cx="315531" cy="3987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4677555" y="960605"/>
        <a:ext cx="220872" cy="239233"/>
      </dsp:txXfrm>
    </dsp:sp>
    <dsp:sp modelId="{371F466C-90C9-4677-9EB0-227036A35B03}">
      <dsp:nvSpPr>
        <dsp:cNvPr id="0" name=""/>
        <dsp:cNvSpPr/>
      </dsp:nvSpPr>
      <dsp:spPr>
        <a:xfrm>
          <a:off x="4961514" y="1044763"/>
          <a:ext cx="1181397" cy="11813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Implementation </a:t>
          </a:r>
        </a:p>
      </dsp:txBody>
      <dsp:txXfrm>
        <a:off x="5134526" y="1217775"/>
        <a:ext cx="835373" cy="835373"/>
      </dsp:txXfrm>
    </dsp:sp>
    <dsp:sp modelId="{2D935808-766A-45FD-8FFC-DD09411B23F3}">
      <dsp:nvSpPr>
        <dsp:cNvPr id="0" name=""/>
        <dsp:cNvSpPr/>
      </dsp:nvSpPr>
      <dsp:spPr>
        <a:xfrm rot="6480000">
          <a:off x="5122685" y="2272498"/>
          <a:ext cx="315531" cy="3987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5184640" y="2307229"/>
        <a:ext cx="220872" cy="239233"/>
      </dsp:txXfrm>
    </dsp:sp>
    <dsp:sp modelId="{F4C9F206-DA41-4B70-9C21-ED4F72740DC6}">
      <dsp:nvSpPr>
        <dsp:cNvPr id="0" name=""/>
        <dsp:cNvSpPr/>
      </dsp:nvSpPr>
      <dsp:spPr>
        <a:xfrm>
          <a:off x="4412471" y="2734544"/>
          <a:ext cx="1181397" cy="11813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Staff </a:t>
          </a:r>
        </a:p>
      </dsp:txBody>
      <dsp:txXfrm>
        <a:off x="4585483" y="2907556"/>
        <a:ext cx="835373" cy="835373"/>
      </dsp:txXfrm>
    </dsp:sp>
    <dsp:sp modelId="{3DAC1C0F-4B45-46DF-AEF0-FD792E474758}">
      <dsp:nvSpPr>
        <dsp:cNvPr id="0" name=""/>
        <dsp:cNvSpPr/>
      </dsp:nvSpPr>
      <dsp:spPr>
        <a:xfrm rot="10800000">
          <a:off x="3965964" y="3125882"/>
          <a:ext cx="315531" cy="3987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060623" y="3205626"/>
        <a:ext cx="220872" cy="239233"/>
      </dsp:txXfrm>
    </dsp:sp>
    <dsp:sp modelId="{2AAEA278-C94B-4DA5-B711-9CC99D30483A}">
      <dsp:nvSpPr>
        <dsp:cNvPr id="0" name=""/>
        <dsp:cNvSpPr/>
      </dsp:nvSpPr>
      <dsp:spPr>
        <a:xfrm>
          <a:off x="2635730" y="2734544"/>
          <a:ext cx="1181397" cy="11813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Time </a:t>
          </a:r>
        </a:p>
      </dsp:txBody>
      <dsp:txXfrm>
        <a:off x="2808742" y="2907556"/>
        <a:ext cx="835373" cy="835373"/>
      </dsp:txXfrm>
    </dsp:sp>
    <dsp:sp modelId="{6CEC2384-B710-465D-B0BB-DCA0D0153902}">
      <dsp:nvSpPr>
        <dsp:cNvPr id="0" name=""/>
        <dsp:cNvSpPr/>
      </dsp:nvSpPr>
      <dsp:spPr>
        <a:xfrm rot="15120000">
          <a:off x="2796901" y="2289484"/>
          <a:ext cx="315531" cy="3987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858856" y="2414241"/>
        <a:ext cx="220872" cy="239233"/>
      </dsp:txXfrm>
    </dsp:sp>
    <dsp:sp modelId="{9EE0F23B-D582-4968-8002-F20B7EE5612C}">
      <dsp:nvSpPr>
        <dsp:cNvPr id="0" name=""/>
        <dsp:cNvSpPr/>
      </dsp:nvSpPr>
      <dsp:spPr>
        <a:xfrm>
          <a:off x="2086687" y="1044763"/>
          <a:ext cx="1181397" cy="11813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Finding </a:t>
          </a:r>
        </a:p>
      </dsp:txBody>
      <dsp:txXfrm>
        <a:off x="2259699" y="1217775"/>
        <a:ext cx="835373" cy="835373"/>
      </dsp:txXfrm>
    </dsp:sp>
    <dsp:sp modelId="{0E740D4A-5BF2-467E-AD7C-70AC236FEBB7}">
      <dsp:nvSpPr>
        <dsp:cNvPr id="0" name=""/>
        <dsp:cNvSpPr/>
      </dsp:nvSpPr>
      <dsp:spPr>
        <a:xfrm rot="19440000">
          <a:off x="3231102" y="919179"/>
          <a:ext cx="315531" cy="39872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240141" y="1026743"/>
        <a:ext cx="220872" cy="23923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3633906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772639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36080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7400" y="1124744"/>
            <a:ext cx="8605080" cy="4176464"/>
          </a:xfrm>
        </p:spPr>
        <p:txBody>
          <a:bodyPr vert="horz" wrap="square" lIns="68580" tIns="34290" rIns="68580" bIns="34290" numCol="1" rtlCol="0" anchor="ctr" anchorCtr="0" compatLnSpc="1">
            <a:prstTxWarp prst="textNoShape">
              <a:avLst/>
            </a:prstTxWarp>
            <a:normAutofit/>
          </a:bodyPr>
          <a:lstStyle/>
          <a:p>
            <a:pPr>
              <a:lnSpc>
                <a:spcPct val="90000"/>
              </a:lnSpc>
            </a:pPr>
            <a:r>
              <a:rPr lang="en-US" altLang="en-US" sz="2000" dirty="0">
                <a:solidFill>
                  <a:srgbClr val="FF0000"/>
                </a:solidFill>
              </a:rPr>
              <a:t>Problem Solving and Decision Making </a:t>
            </a:r>
            <a:br>
              <a:rPr lang="en-US" sz="2000" dirty="0">
                <a:solidFill>
                  <a:srgbClr val="FF0000"/>
                </a:solidFill>
              </a:rPr>
            </a:br>
            <a:r>
              <a:rPr lang="en-US" sz="2000" dirty="0">
                <a:solidFill>
                  <a:srgbClr val="FF0000"/>
                </a:solidFill>
              </a:rPr>
              <a:t>(BMSW 4004)</a:t>
            </a:r>
            <a:br>
              <a:rPr lang="en-US" sz="2000" dirty="0">
                <a:solidFill>
                  <a:srgbClr val="FF0000"/>
                </a:solidFill>
              </a:rPr>
            </a:br>
            <a:r>
              <a:rPr lang="en-US" sz="2000" dirty="0">
                <a:solidFill>
                  <a:srgbClr val="FF0000"/>
                </a:solidFill>
              </a:rPr>
              <a:t>student  Parveen Atchia</a:t>
            </a:r>
            <a:br>
              <a:rPr lang="en-US" sz="2000" dirty="0">
                <a:solidFill>
                  <a:srgbClr val="FF0000"/>
                </a:solidFill>
              </a:rPr>
            </a:br>
            <a:br>
              <a:rPr lang="en-US" sz="2000" dirty="0">
                <a:solidFill>
                  <a:srgbClr val="FF0000"/>
                </a:solidFill>
              </a:rPr>
            </a:br>
            <a:r>
              <a:rPr lang="en-US" sz="2000" dirty="0">
                <a:solidFill>
                  <a:srgbClr val="FF0000"/>
                </a:solidFill>
              </a:rPr>
              <a:t>Student  number: 1907752 </a:t>
            </a:r>
            <a:br>
              <a:rPr lang="en-US" sz="1400" dirty="0">
                <a:solidFill>
                  <a:srgbClr val="FF0000"/>
                </a:solidFill>
              </a:rPr>
            </a:br>
            <a:r>
              <a:rPr lang="en-US" sz="2000" dirty="0">
                <a:solidFill>
                  <a:srgbClr val="FF0000"/>
                </a:solidFill>
              </a:rPr>
              <a:t>Tutor: Dr Besty Jose</a:t>
            </a:r>
            <a:endParaRPr lang="en-US" altLang="en-US" sz="2000" dirty="0">
              <a:solidFill>
                <a:srgbClr val="FF0000"/>
              </a:solidFill>
            </a:endParaRPr>
          </a:p>
        </p:txBody>
      </p:sp>
      <p:sp>
        <p:nvSpPr>
          <p:cNvPr id="12" name="Date Placeholder 3">
            <a:extLst>
              <a:ext uri="{FF2B5EF4-FFF2-40B4-BE49-F238E27FC236}">
                <a16:creationId xmlns:a16="http://schemas.microsoft.com/office/drawing/2014/main" id="{44892827-4982-C2E6-EFD3-E24C417A4F1A}"/>
              </a:ext>
            </a:extLst>
          </p:cNvPr>
          <p:cNvSpPr>
            <a:spLocks noGrp="1"/>
          </p:cNvSpPr>
          <p:nvPr>
            <p:ph type="dt" sz="half" idx="10"/>
          </p:nvPr>
        </p:nvSpPr>
        <p:spPr>
          <a:xfrm>
            <a:off x="395288" y="6524625"/>
            <a:ext cx="971550" cy="219075"/>
          </a:xfrm>
        </p:spPr>
        <p:txBody>
          <a:bodyPr/>
          <a:lstStyle/>
          <a:p>
            <a:pPr>
              <a:spcAft>
                <a:spcPts val="600"/>
              </a:spcAft>
              <a:defRPr/>
            </a:pPr>
            <a:fld id="{8EFCBBD8-CF39-48F7-8656-50407EDD0B37}" type="datetime1">
              <a:rPr lang="en-GB" altLang="en-US"/>
              <a:pPr>
                <a:spcAft>
                  <a:spcPts val="600"/>
                </a:spcAft>
                <a:defRPr/>
              </a:pPr>
              <a:t>16/07/2022</a:t>
            </a:fld>
            <a:endParaRPr lang="en-GB" altLang="en-US"/>
          </a:p>
        </p:txBody>
      </p:sp>
      <p:sp>
        <p:nvSpPr>
          <p:cNvPr id="14" name="Slide Number Placeholder 4">
            <a:extLst>
              <a:ext uri="{FF2B5EF4-FFF2-40B4-BE49-F238E27FC236}">
                <a16:creationId xmlns:a16="http://schemas.microsoft.com/office/drawing/2014/main" id="{985564C9-0D03-CACC-D481-BF79FAAC27FD}"/>
              </a:ext>
            </a:extLst>
          </p:cNvPr>
          <p:cNvSpPr>
            <a:spLocks noGrp="1"/>
          </p:cNvSpPr>
          <p:nvPr>
            <p:ph type="sldNum" sz="quarter" idx="12"/>
          </p:nvPr>
        </p:nvSpPr>
        <p:spPr>
          <a:xfrm>
            <a:off x="7956550" y="6381750"/>
            <a:ext cx="730250" cy="339725"/>
          </a:xfrm>
        </p:spPr>
        <p:txBody>
          <a:bodyPr/>
          <a:lstStyle/>
          <a:p>
            <a:pPr>
              <a:spcAft>
                <a:spcPts val="600"/>
              </a:spcAft>
              <a:defRPr/>
            </a:pPr>
            <a:fld id="{F905DF63-1FF9-46D5-8FED-1829CDB5D9EE}" type="slidenum">
              <a:rPr lang="en-GB" altLang="en-US"/>
              <a:pPr>
                <a:spcAft>
                  <a:spcPts val="600"/>
                </a:spcAft>
                <a:defRPr/>
              </a:pPr>
              <a:t>1</a:t>
            </a:fld>
            <a:endParaRPr lang="en-GB" altLang="en-US"/>
          </a:p>
        </p:txBody>
      </p:sp>
      <p:sp>
        <p:nvSpPr>
          <p:cNvPr id="5" name="Title 1">
            <a:extLst>
              <a:ext uri="{FF2B5EF4-FFF2-40B4-BE49-F238E27FC236}">
                <a16:creationId xmlns:a16="http://schemas.microsoft.com/office/drawing/2014/main" id="{80561AFB-E135-1C7C-C43A-3A80733E659F}"/>
              </a:ext>
            </a:extLst>
          </p:cNvPr>
          <p:cNvSpPr txBox="1">
            <a:spLocks/>
          </p:cNvSpPr>
          <p:nvPr/>
        </p:nvSpPr>
        <p:spPr>
          <a:xfrm flipV="1">
            <a:off x="8765771" y="7486010"/>
            <a:ext cx="1629902" cy="338345"/>
          </a:xfrm>
          <a:prstGeom prst="rect">
            <a:avLst/>
          </a:prstGeom>
        </p:spPr>
        <p:txBody>
          <a:bodyPr vert="horz" lIns="68580" tIns="34290" rIns="68580" bIns="34290" rtlCol="0" anchor="ctr">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r>
              <a:rPr lang="en-US" altLang="en-US" sz="600" b="1">
                <a:solidFill>
                  <a:schemeClr val="bg1">
                    <a:lumMod val="95000"/>
                    <a:lumOff val="5000"/>
                  </a:schemeClr>
                </a:solidFill>
              </a:rPr>
              <a:t>Certificate of Higher Education in Skills for the Workplace</a:t>
            </a:r>
            <a:br>
              <a:rPr lang="en-US" altLang="en-US" sz="600" b="1">
                <a:solidFill>
                  <a:schemeClr val="bg1">
                    <a:lumMod val="95000"/>
                    <a:lumOff val="5000"/>
                  </a:schemeClr>
                </a:solidFill>
              </a:rPr>
            </a:br>
            <a:br>
              <a:rPr lang="en-US" altLang="en-US" sz="600" b="1">
                <a:solidFill>
                  <a:schemeClr val="bg1">
                    <a:lumMod val="95000"/>
                    <a:lumOff val="5000"/>
                  </a:schemeClr>
                </a:solidFill>
              </a:rPr>
            </a:br>
            <a:r>
              <a:rPr lang="en-US" altLang="en-US" sz="600" b="1">
                <a:solidFill>
                  <a:schemeClr val="bg1">
                    <a:lumMod val="95000"/>
                    <a:lumOff val="5000"/>
                  </a:schemeClr>
                </a:solidFill>
              </a:rPr>
              <a:t>Problem Solving and Decision Making </a:t>
            </a:r>
            <a:br>
              <a:rPr lang="en-US" sz="600" b="1">
                <a:solidFill>
                  <a:schemeClr val="bg1">
                    <a:lumMod val="95000"/>
                    <a:lumOff val="5000"/>
                  </a:schemeClr>
                </a:solidFill>
              </a:rPr>
            </a:br>
            <a:r>
              <a:rPr lang="en-US" sz="600" b="1">
                <a:solidFill>
                  <a:schemeClr val="bg1">
                    <a:lumMod val="95000"/>
                    <a:lumOff val="5000"/>
                  </a:schemeClr>
                </a:solidFill>
              </a:rPr>
              <a:t>(BMSW 4004</a:t>
            </a:r>
            <a:br>
              <a:rPr lang="en-US" sz="600" b="1">
                <a:solidFill>
                  <a:schemeClr val="bg1">
                    <a:lumMod val="95000"/>
                    <a:lumOff val="5000"/>
                  </a:schemeClr>
                </a:solidFill>
              </a:rPr>
            </a:br>
            <a:br>
              <a:rPr lang="en-US" sz="600" b="1">
                <a:solidFill>
                  <a:schemeClr val="bg1">
                    <a:lumMod val="95000"/>
                    <a:lumOff val="5000"/>
                  </a:schemeClr>
                </a:solidFill>
              </a:rPr>
            </a:br>
            <a:r>
              <a:rPr lang="en-US" sz="600" b="1">
                <a:solidFill>
                  <a:schemeClr val="bg1">
                    <a:lumMod val="95000"/>
                    <a:lumOff val="5000"/>
                  </a:schemeClr>
                </a:solidFill>
              </a:rPr>
              <a:t>Name: Parveen Atchia</a:t>
            </a:r>
            <a:br>
              <a:rPr lang="en-US" sz="600" b="1">
                <a:solidFill>
                  <a:schemeClr val="bg1">
                    <a:lumMod val="95000"/>
                    <a:lumOff val="5000"/>
                  </a:schemeClr>
                </a:solidFill>
              </a:rPr>
            </a:br>
            <a:r>
              <a:rPr lang="en-US" sz="600" b="1">
                <a:solidFill>
                  <a:schemeClr val="bg1">
                    <a:lumMod val="95000"/>
                    <a:lumOff val="5000"/>
                  </a:schemeClr>
                </a:solidFill>
              </a:rPr>
              <a:t>Student  number: 1907752 </a:t>
            </a:r>
            <a:br>
              <a:rPr lang="en-US" sz="600" b="1">
                <a:solidFill>
                  <a:schemeClr val="bg1">
                    <a:lumMod val="95000"/>
                    <a:lumOff val="5000"/>
                  </a:schemeClr>
                </a:solidFill>
              </a:rPr>
            </a:br>
            <a:r>
              <a:rPr lang="en-US" sz="600" b="1">
                <a:solidFill>
                  <a:schemeClr val="bg1">
                    <a:lumMod val="95000"/>
                    <a:lumOff val="5000"/>
                  </a:schemeClr>
                </a:solidFill>
              </a:rPr>
              <a:t>Tutor: Dr Besty Jose</a:t>
            </a:r>
            <a:endParaRPr lang="en-US" altLang="en-US" sz="600" b="1">
              <a:solidFill>
                <a:schemeClr val="bg1">
                  <a:lumMod val="95000"/>
                  <a:lumOff val="5000"/>
                </a:schemeClr>
              </a:solidFill>
            </a:endParaRPr>
          </a:p>
        </p:txBody>
      </p:sp>
    </p:spTree>
    <p:extLst>
      <p:ext uri="{BB962C8B-B14F-4D97-AF65-F5344CB8AC3E}">
        <p14:creationId xmlns:p14="http://schemas.microsoft.com/office/powerpoint/2010/main" val="523442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74B10D-720E-4955-F71E-534CDB0F813F}"/>
              </a:ext>
            </a:extLst>
          </p:cNvPr>
          <p:cNvSpPr>
            <a:spLocks noGrp="1"/>
          </p:cNvSpPr>
          <p:nvPr>
            <p:ph type="dt" sz="half" idx="10"/>
          </p:nvPr>
        </p:nvSpPr>
        <p:spPr/>
        <p:txBody>
          <a:bodyPr/>
          <a:lstStyle/>
          <a:p>
            <a:pPr>
              <a:defRPr/>
            </a:pPr>
            <a:fld id="{D30023C4-5528-489E-A726-D14A340FF59E}" type="datetime1">
              <a:rPr lang="en-GB" altLang="en-US" smtClean="0"/>
              <a:pPr>
                <a:defRPr/>
              </a:pPr>
              <a:t>16/07/2022</a:t>
            </a:fld>
            <a:endParaRPr lang="en-GB" altLang="en-US"/>
          </a:p>
        </p:txBody>
      </p:sp>
      <p:sp>
        <p:nvSpPr>
          <p:cNvPr id="3" name="Slide Number Placeholder 2">
            <a:extLst>
              <a:ext uri="{FF2B5EF4-FFF2-40B4-BE49-F238E27FC236}">
                <a16:creationId xmlns:a16="http://schemas.microsoft.com/office/drawing/2014/main" id="{9043F018-3359-0FA0-6175-2F10E0B45FBC}"/>
              </a:ext>
            </a:extLst>
          </p:cNvPr>
          <p:cNvSpPr>
            <a:spLocks noGrp="1"/>
          </p:cNvSpPr>
          <p:nvPr>
            <p:ph type="sldNum" sz="quarter" idx="11"/>
          </p:nvPr>
        </p:nvSpPr>
        <p:spPr/>
        <p:txBody>
          <a:bodyPr/>
          <a:lstStyle/>
          <a:p>
            <a:pPr>
              <a:defRPr/>
            </a:pPr>
            <a:fld id="{AA1819AB-B9DA-41D7-8C91-5DE9528F5AA4}" type="slidenum">
              <a:rPr lang="en-GB" altLang="en-US" smtClean="0"/>
              <a:pPr>
                <a:defRPr/>
              </a:pPr>
              <a:t>2</a:t>
            </a:fld>
            <a:endParaRPr lang="en-GB" altLang="en-US"/>
          </a:p>
        </p:txBody>
      </p:sp>
      <p:sp>
        <p:nvSpPr>
          <p:cNvPr id="4" name="Title 1">
            <a:extLst>
              <a:ext uri="{FF2B5EF4-FFF2-40B4-BE49-F238E27FC236}">
                <a16:creationId xmlns:a16="http://schemas.microsoft.com/office/drawing/2014/main" id="{5A7E8B78-3135-0F75-F205-D502458F7C2A}"/>
              </a:ext>
            </a:extLst>
          </p:cNvPr>
          <p:cNvSpPr txBox="1">
            <a:spLocks/>
          </p:cNvSpPr>
          <p:nvPr/>
        </p:nvSpPr>
        <p:spPr>
          <a:xfrm>
            <a:off x="107504" y="114300"/>
            <a:ext cx="9036496" cy="5546947"/>
          </a:xfrm>
          <a:prstGeom prst="rect">
            <a:avLst/>
          </a:prstGeom>
        </p:spPr>
        <p:txBody>
          <a:bodyPr vert="horz" lIns="91440" tIns="45720" rIns="91440" bIns="45720" rtlCol="0" anchor="ctr">
            <a:normAutofit fontScale="25000" lnSpcReduction="200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lnSpc>
                <a:spcPct val="150000"/>
              </a:lnSpc>
            </a:pPr>
            <a:r>
              <a:rPr lang="en-US" sz="8000" b="1" dirty="0"/>
              <a:t>Introduction</a:t>
            </a:r>
          </a:p>
          <a:p>
            <a:pPr algn="l">
              <a:lnSpc>
                <a:spcPct val="150000"/>
              </a:lnSpc>
            </a:pPr>
            <a:endParaRPr lang="en-US" sz="5500" b="1" dirty="0"/>
          </a:p>
          <a:p>
            <a:pPr algn="l">
              <a:lnSpc>
                <a:spcPct val="150000"/>
              </a:lnSpc>
            </a:pPr>
            <a:r>
              <a:rPr lang="en-US" altLang="en-US" sz="7200" dirty="0"/>
              <a:t>The </a:t>
            </a:r>
            <a:r>
              <a:rPr lang="en-US" altLang="en-US" sz="7200" dirty="0" err="1"/>
              <a:t>Nhs</a:t>
            </a:r>
            <a:r>
              <a:rPr lang="en-US" altLang="en-US" sz="7200" dirty="0"/>
              <a:t> is one of the biggest organizations in England with the largest employees, all team working is the greatest asset for the NHS.</a:t>
            </a:r>
            <a:br>
              <a:rPr lang="en-US" altLang="en-US" sz="7200" dirty="0"/>
            </a:br>
            <a:r>
              <a:rPr lang="en-US" altLang="en-US" sz="7200" dirty="0"/>
              <a:t>Proper care needs to find solutions to staff shortages.</a:t>
            </a:r>
            <a:br>
              <a:rPr lang="en-US" sz="7200" dirty="0"/>
            </a:br>
            <a:r>
              <a:rPr lang="en-US" sz="7200" dirty="0"/>
              <a:t>This slide will have some recommendations on how the proper care will find solutions to improve the care setting, by using problem-solving and decision-making research h as </a:t>
            </a:r>
            <a:r>
              <a:rPr lang="en-GB" sz="7200" dirty="0"/>
              <a:t>the waiting lists will continue to grow more and care quality is getting worsen.</a:t>
            </a:r>
            <a:r>
              <a:rPr lang="en-US" sz="7200" dirty="0"/>
              <a:t> </a:t>
            </a:r>
            <a:br>
              <a:rPr lang="en-US" sz="7200" dirty="0"/>
            </a:br>
            <a:br>
              <a:rPr lang="en-US" sz="7200" dirty="0"/>
            </a:br>
            <a:r>
              <a:rPr lang="en-US" sz="7200" dirty="0"/>
              <a:t>1</a:t>
            </a:r>
            <a:br>
              <a:rPr lang="en-US" altLang="en-US" sz="7200" dirty="0"/>
            </a:br>
            <a:br>
              <a:rPr lang="en-US" altLang="en-US" sz="7200" dirty="0"/>
            </a:br>
            <a:r>
              <a:rPr lang="en-US" altLang="en-US" sz="7200" dirty="0"/>
              <a:t>	</a:t>
            </a:r>
          </a:p>
        </p:txBody>
      </p:sp>
    </p:spTree>
    <p:extLst>
      <p:ext uri="{BB962C8B-B14F-4D97-AF65-F5344CB8AC3E}">
        <p14:creationId xmlns:p14="http://schemas.microsoft.com/office/powerpoint/2010/main" val="428325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0DFE3-5D4A-D6C9-D083-63EE0F54CC13}"/>
              </a:ext>
            </a:extLst>
          </p:cNvPr>
          <p:cNvSpPr>
            <a:spLocks noGrp="1"/>
          </p:cNvSpPr>
          <p:nvPr>
            <p:ph type="title"/>
          </p:nvPr>
        </p:nvSpPr>
        <p:spPr>
          <a:xfrm>
            <a:off x="755576" y="274638"/>
            <a:ext cx="7931224" cy="634082"/>
          </a:xfrm>
        </p:spPr>
        <p:txBody>
          <a:bodyPr/>
          <a:lstStyle/>
          <a:p>
            <a:r>
              <a:rPr lang="en-GB" dirty="0">
                <a:solidFill>
                  <a:srgbClr val="FFFF00"/>
                </a:solidFill>
              </a:rPr>
              <a:t>Context </a:t>
            </a:r>
          </a:p>
        </p:txBody>
      </p:sp>
      <p:sp>
        <p:nvSpPr>
          <p:cNvPr id="3" name="Date Placeholder 2">
            <a:extLst>
              <a:ext uri="{FF2B5EF4-FFF2-40B4-BE49-F238E27FC236}">
                <a16:creationId xmlns:a16="http://schemas.microsoft.com/office/drawing/2014/main" id="{5814F72E-9AEB-91DB-1C1C-33BAC7CF7468}"/>
              </a:ext>
            </a:extLst>
          </p:cNvPr>
          <p:cNvSpPr>
            <a:spLocks noGrp="1"/>
          </p:cNvSpPr>
          <p:nvPr>
            <p:ph type="dt" sz="half" idx="10"/>
          </p:nvPr>
        </p:nvSpPr>
        <p:spPr/>
        <p:txBody>
          <a:bodyPr/>
          <a:lstStyle/>
          <a:p>
            <a:pPr>
              <a:defRPr/>
            </a:pPr>
            <a:fld id="{D58B45E6-64D3-4C5F-BDB6-A1B894EEEA29}" type="datetime1">
              <a:rPr lang="en-GB" altLang="en-US" smtClean="0"/>
              <a:pPr>
                <a:defRPr/>
              </a:pPr>
              <a:t>16/07/2022</a:t>
            </a:fld>
            <a:endParaRPr lang="en-GB" altLang="en-US"/>
          </a:p>
        </p:txBody>
      </p:sp>
      <p:sp>
        <p:nvSpPr>
          <p:cNvPr id="4" name="Slide Number Placeholder 3">
            <a:extLst>
              <a:ext uri="{FF2B5EF4-FFF2-40B4-BE49-F238E27FC236}">
                <a16:creationId xmlns:a16="http://schemas.microsoft.com/office/drawing/2014/main" id="{7161326C-7FFE-821B-B41B-53C41FB80301}"/>
              </a:ext>
            </a:extLst>
          </p:cNvPr>
          <p:cNvSpPr>
            <a:spLocks noGrp="1"/>
          </p:cNvSpPr>
          <p:nvPr>
            <p:ph type="sldNum" sz="quarter" idx="11"/>
          </p:nvPr>
        </p:nvSpPr>
        <p:spPr/>
        <p:txBody>
          <a:bodyPr/>
          <a:lstStyle/>
          <a:p>
            <a:pPr>
              <a:defRPr/>
            </a:pPr>
            <a:fld id="{FAF5663D-1B9D-48C8-BD8E-835F92F174D7}" type="slidenum">
              <a:rPr lang="en-GB" altLang="en-US" smtClean="0"/>
              <a:pPr>
                <a:defRPr/>
              </a:pPr>
              <a:t>3</a:t>
            </a:fld>
            <a:endParaRPr lang="en-GB" altLang="en-US"/>
          </a:p>
        </p:txBody>
      </p:sp>
      <p:sp>
        <p:nvSpPr>
          <p:cNvPr id="6" name="TextBox 5">
            <a:extLst>
              <a:ext uri="{FF2B5EF4-FFF2-40B4-BE49-F238E27FC236}">
                <a16:creationId xmlns:a16="http://schemas.microsoft.com/office/drawing/2014/main" id="{3BA8A435-5BFF-5CD6-BEDE-BB1470ECE826}"/>
              </a:ext>
            </a:extLst>
          </p:cNvPr>
          <p:cNvSpPr txBox="1"/>
          <p:nvPr/>
        </p:nvSpPr>
        <p:spPr>
          <a:xfrm>
            <a:off x="899592" y="1052736"/>
            <a:ext cx="7128792" cy="4093428"/>
          </a:xfrm>
          <a:prstGeom prst="rect">
            <a:avLst/>
          </a:prstGeom>
          <a:noFill/>
        </p:spPr>
        <p:txBody>
          <a:bodyPr wrap="square">
            <a:spAutoFit/>
          </a:bodyPr>
          <a:lstStyle/>
          <a:p>
            <a:pPr marL="342900" indent="-342900" algn="just">
              <a:buFont typeface="Arial" panose="020B0604020202020204" pitchFamily="34" charset="0"/>
              <a:buChar char="•"/>
            </a:pPr>
            <a:r>
              <a:rPr lang="en-GB" sz="2000" dirty="0"/>
              <a:t>Problem will be described, in its nature, scope and impact and the solution on Proper care.</a:t>
            </a:r>
          </a:p>
          <a:p>
            <a:pPr algn="just"/>
            <a:endParaRPr lang="en-GB" sz="2000" dirty="0"/>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Information will be gathered and interpreted to solve the problem Pestle analysis </a:t>
            </a:r>
          </a:p>
          <a:p>
            <a:pPr marL="285750" indent="-28575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Evaluating the option will help decide by using the </a:t>
            </a:r>
            <a:r>
              <a:rPr lang="en-GB" sz="2000" dirty="0" err="1"/>
              <a:t>Fishbornes</a:t>
            </a:r>
            <a:r>
              <a:rPr lang="en-GB" sz="2000" dirty="0"/>
              <a:t> analysis.</a:t>
            </a:r>
          </a:p>
          <a:p>
            <a:pPr marL="342900" indent="-34290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The SWOT analysis  Plan, monitor and review the implementation and communication of decisions regarding problem</a:t>
            </a:r>
          </a:p>
        </p:txBody>
      </p:sp>
    </p:spTree>
    <p:extLst>
      <p:ext uri="{BB962C8B-B14F-4D97-AF65-F5344CB8AC3E}">
        <p14:creationId xmlns:p14="http://schemas.microsoft.com/office/powerpoint/2010/main" val="3321442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54414-612C-7880-A699-DB6E1ACB0563}"/>
              </a:ext>
            </a:extLst>
          </p:cNvPr>
          <p:cNvSpPr>
            <a:spLocks noGrp="1"/>
          </p:cNvSpPr>
          <p:nvPr>
            <p:ph type="title"/>
          </p:nvPr>
        </p:nvSpPr>
        <p:spPr>
          <a:xfrm>
            <a:off x="457200" y="274638"/>
            <a:ext cx="8229600" cy="562074"/>
          </a:xfrm>
        </p:spPr>
        <p:txBody>
          <a:bodyPr/>
          <a:lstStyle/>
          <a:p>
            <a:r>
              <a:rPr lang="en-GB" dirty="0"/>
              <a:t> </a:t>
            </a:r>
          </a:p>
        </p:txBody>
      </p:sp>
      <p:sp>
        <p:nvSpPr>
          <p:cNvPr id="3" name="Content Placeholder 2">
            <a:extLst>
              <a:ext uri="{FF2B5EF4-FFF2-40B4-BE49-F238E27FC236}">
                <a16:creationId xmlns:a16="http://schemas.microsoft.com/office/drawing/2014/main" id="{A143E8FB-5F9B-03BB-75A6-492DD4A56C9B}"/>
              </a:ext>
            </a:extLst>
          </p:cNvPr>
          <p:cNvSpPr>
            <a:spLocks noGrp="1"/>
          </p:cNvSpPr>
          <p:nvPr>
            <p:ph idx="1"/>
          </p:nvPr>
        </p:nvSpPr>
        <p:spPr>
          <a:xfrm>
            <a:off x="457200" y="980728"/>
            <a:ext cx="8579296" cy="4159421"/>
          </a:xfrm>
        </p:spPr>
        <p:txBody>
          <a:bodyPr/>
          <a:lstStyle/>
          <a:p>
            <a:r>
              <a:rPr lang="en-GB" dirty="0"/>
              <a:t>Understand problem-solving and decision-making.</a:t>
            </a:r>
          </a:p>
          <a:p>
            <a:r>
              <a:rPr lang="en-GB" dirty="0"/>
              <a:t>  Develop technique approach associated with problem-solving and decision-making.</a:t>
            </a:r>
          </a:p>
          <a:p>
            <a:r>
              <a:rPr lang="en-GB" dirty="0"/>
              <a:t>How to understand the process in a basic project or plan</a:t>
            </a:r>
          </a:p>
          <a:p>
            <a:r>
              <a:rPr lang="en-GB" dirty="0"/>
              <a:t>Find the solution to contribute toward the solution.  </a:t>
            </a:r>
          </a:p>
        </p:txBody>
      </p:sp>
      <p:sp>
        <p:nvSpPr>
          <p:cNvPr id="4" name="Date Placeholder 3">
            <a:extLst>
              <a:ext uri="{FF2B5EF4-FFF2-40B4-BE49-F238E27FC236}">
                <a16:creationId xmlns:a16="http://schemas.microsoft.com/office/drawing/2014/main" id="{FBD49C8F-257A-6F26-6256-4FD0C5234351}"/>
              </a:ext>
            </a:extLst>
          </p:cNvPr>
          <p:cNvSpPr>
            <a:spLocks noGrp="1"/>
          </p:cNvSpPr>
          <p:nvPr>
            <p:ph type="dt" sz="half" idx="10"/>
          </p:nvPr>
        </p:nvSpPr>
        <p:spPr/>
        <p:txBody>
          <a:bodyPr/>
          <a:lstStyle/>
          <a:p>
            <a:pPr>
              <a:defRPr/>
            </a:pPr>
            <a:fld id="{2303D31F-598B-47EE-BA37-93F097A3D676}" type="datetime1">
              <a:rPr lang="en-GB" altLang="en-US" smtClean="0"/>
              <a:pPr>
                <a:defRPr/>
              </a:pPr>
              <a:t>16/07/2022</a:t>
            </a:fld>
            <a:endParaRPr lang="en-GB" altLang="en-US"/>
          </a:p>
        </p:txBody>
      </p:sp>
      <p:sp>
        <p:nvSpPr>
          <p:cNvPr id="5" name="Slide Number Placeholder 4">
            <a:extLst>
              <a:ext uri="{FF2B5EF4-FFF2-40B4-BE49-F238E27FC236}">
                <a16:creationId xmlns:a16="http://schemas.microsoft.com/office/drawing/2014/main" id="{44C74DCE-3673-18FB-DBD3-B982A2A3024A}"/>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338690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0BA0E1-6061-CA4A-5F90-80659F5C77C3}"/>
              </a:ext>
            </a:extLst>
          </p:cNvPr>
          <p:cNvSpPr>
            <a:spLocks noGrp="1"/>
          </p:cNvSpPr>
          <p:nvPr>
            <p:ph type="dt" sz="half" idx="10"/>
          </p:nvPr>
        </p:nvSpPr>
        <p:spPr/>
        <p:txBody>
          <a:bodyPr/>
          <a:lstStyle/>
          <a:p>
            <a:pPr>
              <a:defRPr/>
            </a:pPr>
            <a:fld id="{D30023C4-5528-489E-A726-D14A340FF59E}" type="datetime1">
              <a:rPr lang="en-GB" altLang="en-US" smtClean="0"/>
              <a:pPr>
                <a:defRPr/>
              </a:pPr>
              <a:t>16/07/2022</a:t>
            </a:fld>
            <a:endParaRPr lang="en-GB" altLang="en-US"/>
          </a:p>
        </p:txBody>
      </p:sp>
      <p:sp>
        <p:nvSpPr>
          <p:cNvPr id="3" name="Slide Number Placeholder 2">
            <a:extLst>
              <a:ext uri="{FF2B5EF4-FFF2-40B4-BE49-F238E27FC236}">
                <a16:creationId xmlns:a16="http://schemas.microsoft.com/office/drawing/2014/main" id="{549F9855-8883-29E7-3131-AB091B89118A}"/>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sp>
        <p:nvSpPr>
          <p:cNvPr id="5" name="TextBox 4">
            <a:extLst>
              <a:ext uri="{FF2B5EF4-FFF2-40B4-BE49-F238E27FC236}">
                <a16:creationId xmlns:a16="http://schemas.microsoft.com/office/drawing/2014/main" id="{9454D07D-0170-9CAA-AEC6-810ED214D510}"/>
              </a:ext>
            </a:extLst>
          </p:cNvPr>
          <p:cNvSpPr txBox="1"/>
          <p:nvPr/>
        </p:nvSpPr>
        <p:spPr>
          <a:xfrm>
            <a:off x="0" y="114298"/>
            <a:ext cx="9144000" cy="4985980"/>
          </a:xfrm>
          <a:prstGeom prst="rect">
            <a:avLst/>
          </a:prstGeom>
          <a:noFill/>
        </p:spPr>
        <p:txBody>
          <a:bodyPr wrap="square">
            <a:spAutoFit/>
          </a:bodyPr>
          <a:lstStyle/>
          <a:p>
            <a:r>
              <a:rPr lang="en-US" altLang="en-US" sz="2000" b="1" dirty="0">
                <a:latin typeface="Arial" panose="020B0604020202020204" pitchFamily="34" charset="0"/>
                <a:cs typeface="Arial" panose="020B0604020202020204" pitchFamily="34" charset="0"/>
              </a:rPr>
              <a:t>The scope of the problem </a:t>
            </a:r>
          </a:p>
          <a:p>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According </a:t>
            </a:r>
            <a:r>
              <a:rPr lang="en-US" altLang="en-US" sz="2000" dirty="0"/>
              <a:t>to the Nuffield Trust and King’s fund vacancies,</a:t>
            </a:r>
            <a:r>
              <a:rPr lang="en-US" altLang="en-US" sz="2000" dirty="0">
                <a:latin typeface="Arial" panose="020B0604020202020204" pitchFamily="34" charset="0"/>
                <a:cs typeface="Arial" panose="020B0604020202020204" pitchFamily="34" charset="0"/>
              </a:rPr>
              <a:t>1,000 in 11 different roles 50000 nurses and social workers in adult care are demanded.</a:t>
            </a:r>
          </a:p>
          <a:p>
            <a:r>
              <a:rPr lang="en-US" altLang="en-US" sz="2000" dirty="0">
                <a:latin typeface="Arial" panose="020B0604020202020204" pitchFamily="34" charset="0"/>
                <a:cs typeface="Arial" panose="020B0604020202020204" pitchFamily="34" charset="0"/>
              </a:rPr>
              <a:t>12% of the social worker in need with the ageing population, therefore, the </a:t>
            </a:r>
            <a:r>
              <a:rPr lang="en-US" altLang="en-US" sz="2000" dirty="0" err="1">
                <a:latin typeface="Arial" panose="020B0604020202020204" pitchFamily="34" charset="0"/>
                <a:cs typeface="Arial" panose="020B0604020202020204" pitchFamily="34" charset="0"/>
              </a:rPr>
              <a:t>Nhs</a:t>
            </a:r>
            <a:r>
              <a:rPr lang="en-US" altLang="en-US" sz="2000" dirty="0">
                <a:latin typeface="Arial" panose="020B0604020202020204" pitchFamily="34" charset="0"/>
                <a:cs typeface="Arial" panose="020B0604020202020204" pitchFamily="34" charset="0"/>
              </a:rPr>
              <a:t> and Proper care UK staff, and patient services users are affected</a:t>
            </a:r>
            <a:r>
              <a:rPr lang="en-US" altLang="en-US" sz="2000" dirty="0"/>
              <a:t>.</a:t>
            </a:r>
          </a:p>
          <a:p>
            <a:endParaRPr lang="en-US" altLang="en-US" sz="2000" dirty="0"/>
          </a:p>
          <a:p>
            <a:r>
              <a:rPr lang="en-US" altLang="en-US" sz="2000" dirty="0">
                <a:latin typeface="Arial" panose="020B0604020202020204" pitchFamily="34" charset="0"/>
                <a:cs typeface="Arial" panose="020B0604020202020204" pitchFamily="34" charset="0"/>
              </a:rPr>
              <a:t>Brexit and immigration have made the </a:t>
            </a:r>
            <a:r>
              <a:rPr lang="en-US" altLang="en-US" sz="2000" dirty="0" err="1"/>
              <a:t>N</a:t>
            </a:r>
            <a:r>
              <a:rPr lang="en-US" altLang="en-US" sz="2000" dirty="0" err="1">
                <a:latin typeface="Arial" panose="020B0604020202020204" pitchFamily="34" charset="0"/>
                <a:cs typeface="Arial" panose="020B0604020202020204" pitchFamily="34" charset="0"/>
              </a:rPr>
              <a:t>hs</a:t>
            </a:r>
            <a:r>
              <a:rPr lang="en-US" altLang="en-US" sz="2000" dirty="0">
                <a:latin typeface="Arial" panose="020B0604020202020204" pitchFamily="34" charset="0"/>
                <a:cs typeface="Arial" panose="020B0604020202020204" pitchFamily="34" charset="0"/>
              </a:rPr>
              <a:t> worse, where lots of staff have left the </a:t>
            </a:r>
            <a:r>
              <a:rPr lang="en-US" altLang="en-US" sz="2000" dirty="0" err="1">
                <a:latin typeface="Arial" panose="020B0604020202020204" pitchFamily="34" charset="0"/>
                <a:cs typeface="Arial" panose="020B0604020202020204" pitchFamily="34" charset="0"/>
              </a:rPr>
              <a:t>Nhs</a:t>
            </a:r>
            <a:r>
              <a:rPr lang="en-US" altLang="en-US" sz="2000" dirty="0">
                <a:latin typeface="Arial" panose="020B0604020202020204" pitchFamily="34" charset="0"/>
                <a:cs typeface="Arial" panose="020B0604020202020204" pitchFamily="34" charset="0"/>
              </a:rPr>
              <a:t> and the country with immigration issues increased in dependency ratio. The bursary for students has been removed from 2017 the overseas application for nurses for the undergraduate has reduced, from 2018 to 2016. </a:t>
            </a:r>
            <a:br>
              <a:rPr lang="en-US" altLang="en-US" sz="2000" dirty="0">
                <a:latin typeface="Arial" panose="020B0604020202020204" pitchFamily="34" charset="0"/>
                <a:cs typeface="Arial" panose="020B0604020202020204" pitchFamily="34" charset="0"/>
              </a:rPr>
            </a:b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Poor quality care patient is not looking after properly in these 2 years with covid 19 these long waiting list for urgent care burden of chronic diseases.</a:t>
            </a:r>
            <a:br>
              <a:rPr lang="en-US" altLang="en-US" sz="2000" dirty="0">
                <a:latin typeface="Arial" panose="020B0604020202020204" pitchFamily="34" charset="0"/>
                <a:cs typeface="Arial" panose="020B0604020202020204" pitchFamily="34" charset="0"/>
              </a:rPr>
            </a:br>
            <a:r>
              <a:rPr lang="en-US" altLang="en-US" sz="2000" dirty="0">
                <a:latin typeface="Arial" panose="020B0604020202020204" pitchFamily="34" charset="0"/>
                <a:cs typeface="Arial" panose="020B0604020202020204" pitchFamily="34" charset="0"/>
              </a:rPr>
              <a:t>The proper care management and the staff were affected.</a:t>
            </a:r>
            <a:br>
              <a:rPr lang="en-US" altLang="en-US" sz="2000" dirty="0">
                <a:latin typeface="Arial" panose="020B0604020202020204" pitchFamily="34" charset="0"/>
                <a:cs typeface="Arial" panose="020B0604020202020204" pitchFamily="34" charset="0"/>
              </a:rPr>
            </a:br>
            <a:r>
              <a:rPr lang="en-US" altLang="en-US" sz="1800" dirty="0">
                <a:latin typeface="Arial" panose="020B0604020202020204" pitchFamily="34" charset="0"/>
                <a:cs typeface="Arial" panose="020B0604020202020204" pitchFamily="34" charset="0"/>
              </a:rPr>
              <a:t>CQC report was a poor </a:t>
            </a:r>
            <a:r>
              <a:rPr lang="en-GB" altLang="en-US" sz="1800" dirty="0">
                <a:latin typeface="Arial" panose="020B0604020202020204" pitchFamily="34" charset="0"/>
                <a:cs typeface="Arial" panose="020B0604020202020204" pitchFamily="34" charset="0"/>
              </a:rPr>
              <a:t>lack of motivation and care for an adult who needs care.</a:t>
            </a:r>
            <a:r>
              <a:rPr lang="en-GB" sz="18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257098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7BE285-BE77-F841-21A8-711500F43041}"/>
              </a:ext>
            </a:extLst>
          </p:cNvPr>
          <p:cNvPicPr>
            <a:picLocks noChangeAspect="1"/>
          </p:cNvPicPr>
          <p:nvPr/>
        </p:nvPicPr>
        <p:blipFill>
          <a:blip r:embed="rId2"/>
          <a:stretch>
            <a:fillRect/>
          </a:stretch>
        </p:blipFill>
        <p:spPr>
          <a:xfrm>
            <a:off x="3652484" y="2704000"/>
            <a:ext cx="1630231" cy="1662999"/>
          </a:xfrm>
          <a:prstGeom prst="rect">
            <a:avLst/>
          </a:prstGeom>
        </p:spPr>
      </p:pic>
      <p:sp>
        <p:nvSpPr>
          <p:cNvPr id="2" name="Title 1">
            <a:extLst>
              <a:ext uri="{FF2B5EF4-FFF2-40B4-BE49-F238E27FC236}">
                <a16:creationId xmlns:a16="http://schemas.microsoft.com/office/drawing/2014/main" id="{48F4A478-20C2-73D2-BEF9-BA9A48AEAECC}"/>
              </a:ext>
            </a:extLst>
          </p:cNvPr>
          <p:cNvSpPr>
            <a:spLocks noGrp="1"/>
          </p:cNvSpPr>
          <p:nvPr>
            <p:ph type="title"/>
          </p:nvPr>
        </p:nvSpPr>
        <p:spPr>
          <a:xfrm rot="10800000" flipV="1">
            <a:off x="1115616" y="0"/>
            <a:ext cx="6120680" cy="476673"/>
          </a:xfrm>
        </p:spPr>
        <p:txBody>
          <a:bodyPr>
            <a:noAutofit/>
          </a:bodyPr>
          <a:lstStyle/>
          <a:p>
            <a:pPr>
              <a:lnSpc>
                <a:spcPct val="150000"/>
              </a:lnSpc>
              <a:tabLst>
                <a:tab pos="2057400" algn="ctr"/>
                <a:tab pos="4114800" algn="r"/>
              </a:tabLst>
            </a:pPr>
            <a:r>
              <a:rPr lang="en-US" sz="1600" dirty="0">
                <a:solidFill>
                  <a:srgbClr val="FFC000"/>
                </a:solidFill>
                <a:latin typeface="Arial" panose="020B0604020202020204" pitchFamily="34" charset="0"/>
                <a:ea typeface="Times New Roman" panose="02020603050405020304" pitchFamily="18" charset="0"/>
              </a:rPr>
              <a:t>Cause and Effect (Fishbone) Diagram              </a:t>
            </a:r>
            <a:br>
              <a:rPr lang="en-GB" sz="1600" dirty="0">
                <a:solidFill>
                  <a:srgbClr val="FFC000"/>
                </a:solidFill>
                <a:latin typeface="Times New Roman" panose="02020603050405020304" pitchFamily="18" charset="0"/>
                <a:ea typeface="Times New Roman" panose="02020603050405020304" pitchFamily="18" charset="0"/>
              </a:rPr>
            </a:br>
            <a:r>
              <a:rPr lang="en-US" sz="1600" dirty="0">
                <a:solidFill>
                  <a:srgbClr val="FFC000"/>
                </a:solidFill>
                <a:latin typeface="Arial" panose="020B0604020202020204" pitchFamily="34" charset="0"/>
                <a:ea typeface="Times New Roman" panose="02020603050405020304" pitchFamily="18" charset="0"/>
              </a:rPr>
              <a:t>Student 1907752</a:t>
            </a:r>
            <a:endParaRPr lang="en-GB" sz="1600" dirty="0">
              <a:solidFill>
                <a:srgbClr val="FFC000"/>
              </a:solidFill>
            </a:endParaRPr>
          </a:p>
        </p:txBody>
      </p:sp>
      <p:sp>
        <p:nvSpPr>
          <p:cNvPr id="3" name="Content Placeholder 2">
            <a:extLst>
              <a:ext uri="{FF2B5EF4-FFF2-40B4-BE49-F238E27FC236}">
                <a16:creationId xmlns:a16="http://schemas.microsoft.com/office/drawing/2014/main" id="{E5596E09-5906-17D5-4781-5DA05C8AE06E}"/>
              </a:ext>
            </a:extLst>
          </p:cNvPr>
          <p:cNvSpPr>
            <a:spLocks noGrp="1"/>
          </p:cNvSpPr>
          <p:nvPr>
            <p:ph idx="1"/>
          </p:nvPr>
        </p:nvSpPr>
        <p:spPr>
          <a:xfrm>
            <a:off x="997156" y="3677879"/>
            <a:ext cx="7518194" cy="2078282"/>
          </a:xfrm>
        </p:spPr>
        <p:txBody>
          <a:bodyPr/>
          <a:lstStyle/>
          <a:p>
            <a:pPr marL="0" indent="0">
              <a:buNone/>
            </a:pPr>
            <a:r>
              <a:rPr lang="en-US" sz="1350" b="1" dirty="0">
                <a:latin typeface="Arial" panose="020B0604020202020204" pitchFamily="34" charset="0"/>
                <a:ea typeface="Times New Roman" panose="02020603050405020304" pitchFamily="18"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pic>
        <p:nvPicPr>
          <p:cNvPr id="6" name="Picture 5">
            <a:extLst>
              <a:ext uri="{FF2B5EF4-FFF2-40B4-BE49-F238E27FC236}">
                <a16:creationId xmlns:a16="http://schemas.microsoft.com/office/drawing/2014/main" id="{60E52119-7757-3E38-70EC-FA49FB7AEC8E}"/>
              </a:ext>
            </a:extLst>
          </p:cNvPr>
          <p:cNvPicPr>
            <a:picLocks noChangeAspect="1"/>
          </p:cNvPicPr>
          <p:nvPr/>
        </p:nvPicPr>
        <p:blipFill>
          <a:blip r:embed="rId3"/>
          <a:stretch>
            <a:fillRect/>
          </a:stretch>
        </p:blipFill>
        <p:spPr>
          <a:xfrm>
            <a:off x="251519" y="722644"/>
            <a:ext cx="8712969" cy="4919819"/>
          </a:xfrm>
          <a:prstGeom prst="rect">
            <a:avLst/>
          </a:prstGeom>
        </p:spPr>
      </p:pic>
    </p:spTree>
    <p:extLst>
      <p:ext uri="{BB962C8B-B14F-4D97-AF65-F5344CB8AC3E}">
        <p14:creationId xmlns:p14="http://schemas.microsoft.com/office/powerpoint/2010/main" val="839265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AB5324-185A-4D00-033B-B4022F6A11CB}"/>
              </a:ext>
            </a:extLst>
          </p:cNvPr>
          <p:cNvSpPr>
            <a:spLocks noGrp="1"/>
          </p:cNvSpPr>
          <p:nvPr>
            <p:ph type="dt" sz="half" idx="10"/>
          </p:nvPr>
        </p:nvSpPr>
        <p:spPr/>
        <p:txBody>
          <a:bodyPr/>
          <a:lstStyle/>
          <a:p>
            <a:pPr>
              <a:defRPr/>
            </a:pPr>
            <a:fld id="{D30023C4-5528-489E-A726-D14A340FF59E}" type="datetime1">
              <a:rPr lang="en-GB" altLang="en-US" smtClean="0"/>
              <a:pPr>
                <a:defRPr/>
              </a:pPr>
              <a:t>16/07/2022</a:t>
            </a:fld>
            <a:endParaRPr lang="en-GB" altLang="en-US"/>
          </a:p>
        </p:txBody>
      </p:sp>
      <p:sp>
        <p:nvSpPr>
          <p:cNvPr id="3" name="Slide Number Placeholder 2">
            <a:extLst>
              <a:ext uri="{FF2B5EF4-FFF2-40B4-BE49-F238E27FC236}">
                <a16:creationId xmlns:a16="http://schemas.microsoft.com/office/drawing/2014/main" id="{27A0D797-347A-154C-3B64-182FCC797520}"/>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graphicFrame>
        <p:nvGraphicFramePr>
          <p:cNvPr id="4" name="Table 3">
            <a:extLst>
              <a:ext uri="{FF2B5EF4-FFF2-40B4-BE49-F238E27FC236}">
                <a16:creationId xmlns:a16="http://schemas.microsoft.com/office/drawing/2014/main" id="{AE4D2A6E-220B-C087-DD79-231AA082C73A}"/>
              </a:ext>
            </a:extLst>
          </p:cNvPr>
          <p:cNvGraphicFramePr>
            <a:graphicFrameLocks noGrp="1"/>
          </p:cNvGraphicFramePr>
          <p:nvPr>
            <p:extLst>
              <p:ext uri="{D42A27DB-BD31-4B8C-83A1-F6EECF244321}">
                <p14:modId xmlns:p14="http://schemas.microsoft.com/office/powerpoint/2010/main" val="3960334194"/>
              </p:ext>
            </p:extLst>
          </p:nvPr>
        </p:nvGraphicFramePr>
        <p:xfrm>
          <a:off x="-545241" y="-424767"/>
          <a:ext cx="1767616" cy="7408228"/>
        </p:xfrm>
        <a:graphic>
          <a:graphicData uri="http://schemas.openxmlformats.org/drawingml/2006/table">
            <a:tbl>
              <a:tblPr firstRow="1" firstCol="1" lastRow="1" bandRow="1">
                <a:tableStyleId>{93296810-A885-4BE3-A3E7-6D5BEEA58F35}</a:tableStyleId>
              </a:tblPr>
              <a:tblGrid>
                <a:gridCol w="1767616">
                  <a:extLst>
                    <a:ext uri="{9D8B030D-6E8A-4147-A177-3AD203B41FA5}">
                      <a16:colId xmlns:a16="http://schemas.microsoft.com/office/drawing/2014/main" val="3306208600"/>
                    </a:ext>
                  </a:extLst>
                </a:gridCol>
              </a:tblGrid>
              <a:tr h="458199">
                <a:tc>
                  <a:txBody>
                    <a:bodyPr/>
                    <a:lstStyle/>
                    <a:p>
                      <a:pPr algn="l">
                        <a:lnSpc>
                          <a:spcPct val="115000"/>
                        </a:lnSpc>
                      </a:pPr>
                      <a:r>
                        <a:rPr lang="en-GB" sz="2000" dirty="0">
                          <a:effectLst/>
                        </a:rPr>
                        <a:t>Political</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436251911"/>
                  </a:ext>
                </a:extLst>
              </a:tr>
              <a:tr h="6950029">
                <a:tc>
                  <a:txBody>
                    <a:bodyPr/>
                    <a:lstStyle/>
                    <a:p>
                      <a:pPr algn="l">
                        <a:lnSpc>
                          <a:spcPct val="115000"/>
                        </a:lnSpc>
                      </a:pPr>
                      <a:r>
                        <a:rPr lang="en-GB" sz="1800" dirty="0">
                          <a:effectLst/>
                        </a:rPr>
                        <a:t>Government should look at the condition of the care workforce and look at the pay rise the care workforce should have a policy Priority nationally and locally </a:t>
                      </a:r>
                    </a:p>
                    <a:p>
                      <a:pPr algn="l">
                        <a:lnSpc>
                          <a:spcPct val="115000"/>
                        </a:lnSpc>
                      </a:pPr>
                      <a:endParaRPr lang="en-GB" sz="2000" dirty="0">
                        <a:effectLst/>
                      </a:endParaRPr>
                    </a:p>
                    <a:p>
                      <a:pPr algn="l">
                        <a:lnSpc>
                          <a:spcPct val="115000"/>
                        </a:lnSpc>
                      </a:pPr>
                      <a:r>
                        <a:rPr lang="en-GB" sz="1200" dirty="0">
                          <a:effectLst/>
                        </a:rPr>
                        <a:t> </a:t>
                      </a:r>
                      <a:endParaRPr lang="en-GB" sz="2400" dirty="0">
                        <a:effectLst/>
                      </a:endParaRPr>
                    </a:p>
                    <a:p>
                      <a:pPr algn="ctr">
                        <a:lnSpc>
                          <a:spcPct val="115000"/>
                        </a:lnSpc>
                      </a:pPr>
                      <a:r>
                        <a:rPr lang="en-GB" sz="2400" dirty="0">
                          <a:effectLst/>
                          <a:highlight>
                            <a:srgbClr val="FF0000"/>
                          </a:highlight>
                        </a:rPr>
                        <a:t>The Pestel Analysis  </a:t>
                      </a:r>
                      <a:endParaRPr lang="en-GB" sz="2400" dirty="0">
                        <a:effectLst/>
                        <a:highlight>
                          <a:srgbClr val="FF0000"/>
                        </a:highligh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6174068"/>
                  </a:ext>
                </a:extLst>
              </a:tr>
            </a:tbl>
          </a:graphicData>
        </a:graphic>
      </p:graphicFrame>
      <p:graphicFrame>
        <p:nvGraphicFramePr>
          <p:cNvPr id="5" name="Table 4">
            <a:extLst>
              <a:ext uri="{FF2B5EF4-FFF2-40B4-BE49-F238E27FC236}">
                <a16:creationId xmlns:a16="http://schemas.microsoft.com/office/drawing/2014/main" id="{2FE437B9-D38A-8018-124E-C90433A875E5}"/>
              </a:ext>
            </a:extLst>
          </p:cNvPr>
          <p:cNvGraphicFramePr>
            <a:graphicFrameLocks noGrp="1"/>
          </p:cNvGraphicFramePr>
          <p:nvPr>
            <p:extLst>
              <p:ext uri="{D42A27DB-BD31-4B8C-83A1-F6EECF244321}">
                <p14:modId xmlns:p14="http://schemas.microsoft.com/office/powerpoint/2010/main" val="351802644"/>
              </p:ext>
            </p:extLst>
          </p:nvPr>
        </p:nvGraphicFramePr>
        <p:xfrm>
          <a:off x="3176605" y="-424766"/>
          <a:ext cx="2205663" cy="7408226"/>
        </p:xfrm>
        <a:graphic>
          <a:graphicData uri="http://schemas.openxmlformats.org/drawingml/2006/table">
            <a:tbl>
              <a:tblPr firstRow="1" firstCol="1" lastRow="1" bandRow="1">
                <a:tableStyleId>{00A15C55-8517-42AA-B614-E9B94910E393}</a:tableStyleId>
              </a:tblPr>
              <a:tblGrid>
                <a:gridCol w="298903">
                  <a:extLst>
                    <a:ext uri="{9D8B030D-6E8A-4147-A177-3AD203B41FA5}">
                      <a16:colId xmlns:a16="http://schemas.microsoft.com/office/drawing/2014/main" val="2508159747"/>
                    </a:ext>
                  </a:extLst>
                </a:gridCol>
                <a:gridCol w="1316406">
                  <a:extLst>
                    <a:ext uri="{9D8B030D-6E8A-4147-A177-3AD203B41FA5}">
                      <a16:colId xmlns:a16="http://schemas.microsoft.com/office/drawing/2014/main" val="2215380830"/>
                    </a:ext>
                  </a:extLst>
                </a:gridCol>
                <a:gridCol w="382074">
                  <a:extLst>
                    <a:ext uri="{9D8B030D-6E8A-4147-A177-3AD203B41FA5}">
                      <a16:colId xmlns:a16="http://schemas.microsoft.com/office/drawing/2014/main" val="2680865299"/>
                    </a:ext>
                  </a:extLst>
                </a:gridCol>
                <a:gridCol w="208280">
                  <a:extLst>
                    <a:ext uri="{9D8B030D-6E8A-4147-A177-3AD203B41FA5}">
                      <a16:colId xmlns:a16="http://schemas.microsoft.com/office/drawing/2014/main" val="3399280797"/>
                    </a:ext>
                  </a:extLst>
                </a:gridCol>
              </a:tblGrid>
              <a:tr h="461142">
                <a:tc>
                  <a:txBody>
                    <a:bodyPr/>
                    <a:lstStyle/>
                    <a:p>
                      <a:pPr algn="l">
                        <a:lnSpc>
                          <a:spcPct val="115000"/>
                        </a:lnSpc>
                      </a:pP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algn="l">
                        <a:lnSpc>
                          <a:spcPct val="115000"/>
                        </a:lnSpc>
                      </a:pPr>
                      <a:r>
                        <a:rPr lang="en-GB" sz="2000" b="1" dirty="0">
                          <a:effectLst/>
                        </a:rPr>
                        <a:t>Social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gridSpan="2">
                  <a:txBody>
                    <a:bodyPr/>
                    <a:lstStyle/>
                    <a:p>
                      <a:pPr algn="l">
                        <a:lnSpc>
                          <a:spcPct val="115000"/>
                        </a:lnSpc>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155266501"/>
                  </a:ext>
                </a:extLst>
              </a:tr>
              <a:tr h="6947084">
                <a:tc gridSpan="3">
                  <a:txBody>
                    <a:bodyPr/>
                    <a:lstStyle/>
                    <a:p>
                      <a:pPr algn="l">
                        <a:lnSpc>
                          <a:spcPct val="115000"/>
                        </a:lnSpc>
                      </a:pPr>
                      <a:r>
                        <a:rPr lang="en-GB" sz="1200" dirty="0">
                          <a:effectLst/>
                        </a:rPr>
                        <a:t> </a:t>
                      </a:r>
                      <a:endParaRPr lang="en-GB" sz="1800" dirty="0">
                        <a:effectLst/>
                      </a:endParaRPr>
                    </a:p>
                    <a:p>
                      <a:pPr algn="l">
                        <a:lnSpc>
                          <a:spcPct val="115000"/>
                        </a:lnSpc>
                      </a:pPr>
                      <a:r>
                        <a:rPr lang="en-GB" sz="1800" dirty="0">
                          <a:effectLst/>
                        </a:rPr>
                        <a:t>The ageing population and increasing of staff will help the NHS, by recruiting overseas staff ethics should be an issue staff should get train and funding for post-graduate nurses and staff for tuition or fees for long-term investment.</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a:txBody>
                    <a:bodyPr/>
                    <a:lstStyle/>
                    <a:p>
                      <a:endParaRPr lang="en-GB" dirty="0"/>
                    </a:p>
                  </a:txBody>
                  <a:tcPr/>
                </a:tc>
                <a:extLst>
                  <a:ext uri="{0D108BD9-81ED-4DB2-BD59-A6C34878D82A}">
                    <a16:rowId xmlns:a16="http://schemas.microsoft.com/office/drawing/2014/main" val="1485143225"/>
                  </a:ext>
                </a:extLst>
              </a:tr>
            </a:tbl>
          </a:graphicData>
        </a:graphic>
      </p:graphicFrame>
      <p:graphicFrame>
        <p:nvGraphicFramePr>
          <p:cNvPr id="6" name="Table 5">
            <a:extLst>
              <a:ext uri="{FF2B5EF4-FFF2-40B4-BE49-F238E27FC236}">
                <a16:creationId xmlns:a16="http://schemas.microsoft.com/office/drawing/2014/main" id="{0BD8B22A-9C76-C886-85D6-39AD99C449D0}"/>
              </a:ext>
            </a:extLst>
          </p:cNvPr>
          <p:cNvGraphicFramePr>
            <a:graphicFrameLocks noGrp="1"/>
          </p:cNvGraphicFramePr>
          <p:nvPr>
            <p:extLst>
              <p:ext uri="{D42A27DB-BD31-4B8C-83A1-F6EECF244321}">
                <p14:modId xmlns:p14="http://schemas.microsoft.com/office/powerpoint/2010/main" val="2557386002"/>
              </p:ext>
            </p:extLst>
          </p:nvPr>
        </p:nvGraphicFramePr>
        <p:xfrm>
          <a:off x="1189544" y="-399006"/>
          <a:ext cx="1987061" cy="7382467"/>
        </p:xfrm>
        <a:graphic>
          <a:graphicData uri="http://schemas.openxmlformats.org/drawingml/2006/table">
            <a:tbl>
              <a:tblPr firstRow="1" firstCol="1" lastRow="1" bandRow="1">
                <a:tableStyleId>{F5AB1C69-6EDB-4FF4-983F-18BD219EF322}</a:tableStyleId>
              </a:tblPr>
              <a:tblGrid>
                <a:gridCol w="1987061">
                  <a:extLst>
                    <a:ext uri="{9D8B030D-6E8A-4147-A177-3AD203B41FA5}">
                      <a16:colId xmlns:a16="http://schemas.microsoft.com/office/drawing/2014/main" val="2179410381"/>
                    </a:ext>
                  </a:extLst>
                </a:gridCol>
              </a:tblGrid>
              <a:tr h="566593">
                <a:tc>
                  <a:txBody>
                    <a:bodyPr/>
                    <a:lstStyle/>
                    <a:p>
                      <a:pPr algn="l">
                        <a:lnSpc>
                          <a:spcPct val="115000"/>
                        </a:lnSpc>
                      </a:pPr>
                      <a:r>
                        <a:rPr lang="en-GB" sz="2000" dirty="0">
                          <a:effectLst/>
                        </a:rPr>
                        <a:t>Legal</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626177552"/>
                  </a:ext>
                </a:extLst>
              </a:tr>
              <a:tr h="6815874">
                <a:tc>
                  <a:txBody>
                    <a:bodyPr/>
                    <a:lstStyle/>
                    <a:p>
                      <a:pPr algn="l">
                        <a:lnSpc>
                          <a:spcPct val="115000"/>
                        </a:lnSpc>
                      </a:pPr>
                      <a:r>
                        <a:rPr lang="en-GB" sz="1200" dirty="0">
                          <a:effectLst/>
                        </a:rPr>
                        <a:t> </a:t>
                      </a:r>
                    </a:p>
                    <a:p>
                      <a:pPr algn="l">
                        <a:lnSpc>
                          <a:spcPct val="115000"/>
                        </a:lnSpc>
                      </a:pPr>
                      <a:r>
                        <a:rPr lang="en-US" sz="1800" dirty="0">
                          <a:effectLst/>
                        </a:rPr>
                        <a:t>Brexit and immigration have made the NHS worse where lots of staff have left the NHS and the country with immigration issues increased in dependency ratio.</a:t>
                      </a:r>
                      <a:endParaRPr lang="en-GB" sz="1800" dirty="0">
                        <a:effectLst/>
                      </a:endParaRP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1551021"/>
                  </a:ext>
                </a:extLst>
              </a:tr>
            </a:tbl>
          </a:graphicData>
        </a:graphic>
      </p:graphicFrame>
      <p:graphicFrame>
        <p:nvGraphicFramePr>
          <p:cNvPr id="7" name="Table 6">
            <a:extLst>
              <a:ext uri="{FF2B5EF4-FFF2-40B4-BE49-F238E27FC236}">
                <a16:creationId xmlns:a16="http://schemas.microsoft.com/office/drawing/2014/main" id="{7D838605-8626-DF65-7DB5-C62B40AF4A6D}"/>
              </a:ext>
            </a:extLst>
          </p:cNvPr>
          <p:cNvGraphicFramePr>
            <a:graphicFrameLocks noGrp="1"/>
          </p:cNvGraphicFramePr>
          <p:nvPr>
            <p:extLst>
              <p:ext uri="{D42A27DB-BD31-4B8C-83A1-F6EECF244321}">
                <p14:modId xmlns:p14="http://schemas.microsoft.com/office/powerpoint/2010/main" val="3369731534"/>
              </p:ext>
            </p:extLst>
          </p:nvPr>
        </p:nvGraphicFramePr>
        <p:xfrm>
          <a:off x="5130835" y="-399006"/>
          <a:ext cx="2602668" cy="7270543"/>
        </p:xfrm>
        <a:graphic>
          <a:graphicData uri="http://schemas.openxmlformats.org/drawingml/2006/table">
            <a:tbl>
              <a:tblPr firstRow="1" firstCol="1" lastRow="1" bandRow="1">
                <a:tableStyleId>{7DF18680-E054-41AD-8BC1-D1AEF772440D}</a:tableStyleId>
              </a:tblPr>
              <a:tblGrid>
                <a:gridCol w="2602668">
                  <a:extLst>
                    <a:ext uri="{9D8B030D-6E8A-4147-A177-3AD203B41FA5}">
                      <a16:colId xmlns:a16="http://schemas.microsoft.com/office/drawing/2014/main" val="2272577644"/>
                    </a:ext>
                  </a:extLst>
                </a:gridCol>
              </a:tblGrid>
              <a:tr h="409826">
                <a:tc>
                  <a:txBody>
                    <a:bodyPr/>
                    <a:lstStyle/>
                    <a:p>
                      <a:pPr algn="l">
                        <a:lnSpc>
                          <a:spcPct val="115000"/>
                        </a:lnSpc>
                      </a:pPr>
                      <a:r>
                        <a:rPr lang="en-GB" sz="2000" dirty="0">
                          <a:effectLst/>
                        </a:rPr>
                        <a:t>Economic</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3957061"/>
                  </a:ext>
                </a:extLst>
              </a:tr>
              <a:tr h="6860717">
                <a:tc>
                  <a:txBody>
                    <a:bodyPr/>
                    <a:lstStyle/>
                    <a:p>
                      <a:pPr algn="l">
                        <a:lnSpc>
                          <a:spcPct val="115000"/>
                        </a:lnSpc>
                      </a:pPr>
                      <a:r>
                        <a:rPr lang="en-GB" sz="1200" dirty="0">
                          <a:effectLst/>
                        </a:rPr>
                        <a:t> </a:t>
                      </a:r>
                    </a:p>
                    <a:p>
                      <a:pPr algn="l">
                        <a:lnSpc>
                          <a:spcPct val="115000"/>
                        </a:lnSpc>
                      </a:pPr>
                      <a:r>
                        <a:rPr lang="en-US" sz="1800" dirty="0">
                          <a:effectLst/>
                        </a:rPr>
                        <a:t>The bursary for students has been removed from 2017 the overseas application for nurses for undergraduate has reduced, from 2018 to 2016.</a:t>
                      </a:r>
                      <a:endParaRPr lang="en-GB" sz="1800" dirty="0">
                        <a:effectLst/>
                      </a:endParaRPr>
                    </a:p>
                    <a:p>
                      <a:pPr algn="l">
                        <a:lnSpc>
                          <a:spcPct val="115000"/>
                        </a:lnSpc>
                      </a:pPr>
                      <a:r>
                        <a:rPr lang="en-GB" sz="1800" dirty="0">
                          <a:effectLst/>
                        </a:rPr>
                        <a:t> </a:t>
                      </a:r>
                    </a:p>
                    <a:p>
                      <a:pPr algn="l">
                        <a:lnSpc>
                          <a:spcPct val="115000"/>
                        </a:lnSpc>
                      </a:pPr>
                      <a:r>
                        <a:rPr lang="en-GB" sz="1800" dirty="0">
                          <a:effectLst/>
                        </a:rPr>
                        <a:t> </a:t>
                      </a:r>
                    </a:p>
                    <a:p>
                      <a:pPr algn="l">
                        <a:lnSpc>
                          <a:spcPct val="115000"/>
                        </a:lnSpc>
                      </a:pPr>
                      <a:r>
                        <a:rPr lang="en-GB" sz="18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75806983"/>
                  </a:ext>
                </a:extLst>
              </a:tr>
            </a:tbl>
          </a:graphicData>
        </a:graphic>
      </p:graphicFrame>
      <p:graphicFrame>
        <p:nvGraphicFramePr>
          <p:cNvPr id="8" name="Table 7">
            <a:extLst>
              <a:ext uri="{FF2B5EF4-FFF2-40B4-BE49-F238E27FC236}">
                <a16:creationId xmlns:a16="http://schemas.microsoft.com/office/drawing/2014/main" id="{A07DCCAD-C15A-2881-C8DB-C9512110E8A8}"/>
              </a:ext>
            </a:extLst>
          </p:cNvPr>
          <p:cNvGraphicFramePr>
            <a:graphicFrameLocks noGrp="1"/>
          </p:cNvGraphicFramePr>
          <p:nvPr>
            <p:extLst>
              <p:ext uri="{D42A27DB-BD31-4B8C-83A1-F6EECF244321}">
                <p14:modId xmlns:p14="http://schemas.microsoft.com/office/powerpoint/2010/main" val="4037910825"/>
              </p:ext>
            </p:extLst>
          </p:nvPr>
        </p:nvGraphicFramePr>
        <p:xfrm>
          <a:off x="7733503" y="-399006"/>
          <a:ext cx="3239297" cy="7270543"/>
        </p:xfrm>
        <a:graphic>
          <a:graphicData uri="http://schemas.openxmlformats.org/drawingml/2006/table">
            <a:tbl>
              <a:tblPr firstRow="1" firstCol="1" lastRow="1" bandRow="1">
                <a:tableStyleId>{073A0DAA-6AF3-43AB-8588-CEC1D06C72B9}</a:tableStyleId>
              </a:tblPr>
              <a:tblGrid>
                <a:gridCol w="3239297">
                  <a:extLst>
                    <a:ext uri="{9D8B030D-6E8A-4147-A177-3AD203B41FA5}">
                      <a16:colId xmlns:a16="http://schemas.microsoft.com/office/drawing/2014/main" val="3679973016"/>
                    </a:ext>
                  </a:extLst>
                </a:gridCol>
              </a:tblGrid>
              <a:tr h="452548">
                <a:tc>
                  <a:txBody>
                    <a:bodyPr/>
                    <a:lstStyle/>
                    <a:p>
                      <a:pPr algn="l">
                        <a:lnSpc>
                          <a:spcPct val="115000"/>
                        </a:lnSpc>
                      </a:pPr>
                      <a:r>
                        <a:rPr lang="en-GB" sz="2000" dirty="0" err="1">
                          <a:effectLst/>
                        </a:rPr>
                        <a:t>Technologiccal</a:t>
                      </a:r>
                      <a:endParaRPr lang="en-GB" sz="2000" dirty="0">
                        <a:effectLst/>
                      </a:endParaRPr>
                    </a:p>
                  </a:txBody>
                  <a:tcPr marL="68580" marR="68580" marT="0" marB="0" anchor="ctr"/>
                </a:tc>
                <a:extLst>
                  <a:ext uri="{0D108BD9-81ED-4DB2-BD59-A6C34878D82A}">
                    <a16:rowId xmlns:a16="http://schemas.microsoft.com/office/drawing/2014/main" val="3050735830"/>
                  </a:ext>
                </a:extLst>
              </a:tr>
              <a:tr h="6804458">
                <a:tc>
                  <a:txBody>
                    <a:bodyPr/>
                    <a:lstStyle/>
                    <a:p>
                      <a:pPr algn="l">
                        <a:lnSpc>
                          <a:spcPct val="115000"/>
                        </a:lnSpc>
                      </a:pPr>
                      <a:r>
                        <a:rPr lang="en-GB" sz="1200" dirty="0">
                          <a:effectLst/>
                        </a:rPr>
                        <a:t> </a:t>
                      </a:r>
                    </a:p>
                    <a:p>
                      <a:pPr algn="l">
                        <a:lnSpc>
                          <a:spcPct val="115000"/>
                        </a:lnSpc>
                      </a:pPr>
                      <a:r>
                        <a:rPr lang="en-GB" sz="1200" dirty="0">
                          <a:effectLst/>
                        </a:rPr>
                        <a:t> </a:t>
                      </a:r>
                      <a:endParaRPr lang="en-GB" sz="1800" dirty="0">
                        <a:effectLst/>
                      </a:endParaRPr>
                    </a:p>
                    <a:p>
                      <a:pPr algn="l">
                        <a:lnSpc>
                          <a:spcPct val="115000"/>
                        </a:lnSpc>
                      </a:pPr>
                      <a:r>
                        <a:rPr lang="en-GB" sz="1800" dirty="0">
                          <a:effectLst/>
                        </a:rPr>
                        <a:t>As the NHS and adult care is very slow training should be provided, and all front-line workers should get access to technology to help their service users efficiently.</a:t>
                      </a:r>
                      <a:br>
                        <a:rPr lang="en-GB" sz="1800" dirty="0">
                          <a:effectLst/>
                        </a:rPr>
                      </a:br>
                      <a:r>
                        <a:rPr lang="en-GB" sz="1800" dirty="0">
                          <a:effectLst/>
                        </a:rPr>
                        <a:t>There should be implantation of a plan that should be addressed the workforce’s skills roles responsibilities and capability to able all the care staff to deliver to the population.</a:t>
                      </a:r>
                    </a:p>
                    <a:p>
                      <a:pPr algn="l">
                        <a:lnSpc>
                          <a:spcPct val="115000"/>
                        </a:lnSpc>
                      </a:pPr>
                      <a:r>
                        <a:rPr lang="en-GB" sz="1800" dirty="0">
                          <a:effectLst/>
                        </a:rPr>
                        <a:t> </a:t>
                      </a:r>
                    </a:p>
                    <a:p>
                      <a:pPr algn="l">
                        <a:lnSpc>
                          <a:spcPct val="115000"/>
                        </a:lnSpc>
                      </a:pPr>
                      <a:r>
                        <a:rPr lang="en-GB" sz="1800" dirty="0">
                          <a:effectLst/>
                        </a:rPr>
                        <a:t> </a:t>
                      </a:r>
                    </a:p>
                    <a:p>
                      <a:pPr algn="l">
                        <a:lnSpc>
                          <a:spcPct val="115000"/>
                        </a:lnSpc>
                      </a:pPr>
                      <a:r>
                        <a:rPr lang="en-GB" sz="18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p>
                    <a:p>
                      <a:pPr algn="l">
                        <a:lnSpc>
                          <a:spcPct val="115000"/>
                        </a:lnSpc>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3997258"/>
                  </a:ext>
                </a:extLst>
              </a:tr>
            </a:tbl>
          </a:graphicData>
        </a:graphic>
      </p:graphicFrame>
    </p:spTree>
    <p:extLst>
      <p:ext uri="{BB962C8B-B14F-4D97-AF65-F5344CB8AC3E}">
        <p14:creationId xmlns:p14="http://schemas.microsoft.com/office/powerpoint/2010/main" val="3151871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1EB5C-A187-DB89-53E4-E5C35A46848A}"/>
              </a:ext>
            </a:extLst>
          </p:cNvPr>
          <p:cNvSpPr>
            <a:spLocks noGrp="1"/>
          </p:cNvSpPr>
          <p:nvPr>
            <p:ph type="dt" sz="half" idx="10"/>
          </p:nvPr>
        </p:nvSpPr>
        <p:spPr/>
        <p:txBody>
          <a:bodyPr/>
          <a:lstStyle/>
          <a:p>
            <a:pPr>
              <a:defRPr/>
            </a:pPr>
            <a:fld id="{D30023C4-5528-489E-A726-D14A340FF59E}" type="datetime1">
              <a:rPr lang="en-GB" altLang="en-US" smtClean="0"/>
              <a:pPr>
                <a:defRPr/>
              </a:pPr>
              <a:t>16/07/2022</a:t>
            </a:fld>
            <a:endParaRPr lang="en-GB" altLang="en-US"/>
          </a:p>
        </p:txBody>
      </p:sp>
      <p:sp>
        <p:nvSpPr>
          <p:cNvPr id="3" name="Slide Number Placeholder 2">
            <a:extLst>
              <a:ext uri="{FF2B5EF4-FFF2-40B4-BE49-F238E27FC236}">
                <a16:creationId xmlns:a16="http://schemas.microsoft.com/office/drawing/2014/main" id="{C872A5DA-3EBA-DF7E-7D66-3A4504D04B93}"/>
              </a:ext>
            </a:extLst>
          </p:cNvPr>
          <p:cNvSpPr>
            <a:spLocks noGrp="1"/>
          </p:cNvSpPr>
          <p:nvPr>
            <p:ph type="sldNum" sz="quarter" idx="11"/>
          </p:nvPr>
        </p:nvSpPr>
        <p:spPr/>
        <p:txBody>
          <a:bodyPr/>
          <a:lstStyle/>
          <a:p>
            <a:pPr>
              <a:defRPr/>
            </a:pPr>
            <a:fld id="{AA1819AB-B9DA-41D7-8C91-5DE9528F5AA4}" type="slidenum">
              <a:rPr lang="en-GB" altLang="en-US" smtClean="0"/>
              <a:pPr>
                <a:defRPr/>
              </a:pPr>
              <a:t>8</a:t>
            </a:fld>
            <a:endParaRPr lang="en-GB" altLang="en-US"/>
          </a:p>
        </p:txBody>
      </p:sp>
      <p:sp>
        <p:nvSpPr>
          <p:cNvPr id="5" name="TextBox 4">
            <a:extLst>
              <a:ext uri="{FF2B5EF4-FFF2-40B4-BE49-F238E27FC236}">
                <a16:creationId xmlns:a16="http://schemas.microsoft.com/office/drawing/2014/main" id="{75FCFEB9-F59C-6626-CA8A-A17234025E77}"/>
              </a:ext>
            </a:extLst>
          </p:cNvPr>
          <p:cNvSpPr txBox="1"/>
          <p:nvPr/>
        </p:nvSpPr>
        <p:spPr>
          <a:xfrm>
            <a:off x="0" y="136525"/>
            <a:ext cx="9144000" cy="5570756"/>
          </a:xfrm>
          <a:prstGeom prst="rect">
            <a:avLst/>
          </a:prstGeom>
          <a:noFill/>
        </p:spPr>
        <p:txBody>
          <a:bodyPr wrap="square">
            <a:spAutoFit/>
          </a:bodyPr>
          <a:lstStyle/>
          <a:p>
            <a:r>
              <a:rPr lang="en-GB" altLang="en-US" sz="1800" b="1" dirty="0"/>
              <a:t>The  3 solution </a:t>
            </a:r>
          </a:p>
          <a:p>
            <a:endParaRPr lang="en-GB" altLang="en-US" dirty="0"/>
          </a:p>
          <a:p>
            <a:pPr marL="285750" indent="-285750">
              <a:buFont typeface="Arial" panose="020B0604020202020204" pitchFamily="34" charset="0"/>
              <a:buChar char="•"/>
            </a:pPr>
            <a:r>
              <a:rPr lang="en-GB" altLang="en-US" sz="2000" dirty="0"/>
              <a:t>NHS and Adult care need urgent reform should be investment, policy and action for the </a:t>
            </a:r>
            <a:r>
              <a:rPr lang="en-GB" altLang="en-US" sz="2000" dirty="0" err="1"/>
              <a:t>Nhs</a:t>
            </a:r>
            <a:r>
              <a:rPr lang="en-GB" altLang="en-US" sz="2000" dirty="0"/>
              <a:t> workforce by the parliament and Proper care </a:t>
            </a:r>
            <a:r>
              <a:rPr lang="en-GB" altLang="en-US" sz="2000" dirty="0" err="1"/>
              <a:t>Uk</a:t>
            </a:r>
            <a:r>
              <a:rPr lang="en-GB" altLang="en-US" sz="2000" dirty="0"/>
              <a:t> will benefit. Government should look at the condition of the care workforce and look at the pay rise the care workforce should have a policy Priority nationally and locally.</a:t>
            </a:r>
          </a:p>
          <a:p>
            <a:pPr marL="285750" indent="-285750">
              <a:buFont typeface="Arial" panose="020B0604020202020204" pitchFamily="34" charset="0"/>
              <a:buChar char="•"/>
            </a:pPr>
            <a:endParaRPr lang="en-GB" altLang="en-US" sz="2000" dirty="0"/>
          </a:p>
          <a:p>
            <a:pPr marL="285750" indent="-285750">
              <a:buFont typeface="Arial" panose="020B0604020202020204" pitchFamily="34" charset="0"/>
              <a:buChar char="•"/>
            </a:pPr>
            <a:r>
              <a:rPr lang="en-GB" altLang="en-US" sz="2000" dirty="0"/>
              <a:t>The ageing</a:t>
            </a:r>
            <a:r>
              <a:rPr lang="en-GB" sz="2000" dirty="0"/>
              <a:t> population and increasing of staff will help the NHS, by recruiting overseas staff ethics should be an issue staff should get train and funding for post-graduate nurses and staff for tuition or fees for long-term investment.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As the NHS and adult care is very slow training should be provided, and all front-line workers should get access to technology to help their service users efficiently.</a:t>
            </a:r>
            <a:br>
              <a:rPr lang="en-GB" sz="2000" dirty="0"/>
            </a:br>
            <a:r>
              <a:rPr lang="en-GB" sz="2000" dirty="0"/>
              <a:t>There should be implantation of a plan that should be addressed the workforce’s skills roles responsibilities and capability to able all the care staff to deliver to the population.</a:t>
            </a:r>
          </a:p>
        </p:txBody>
      </p:sp>
    </p:spTree>
    <p:extLst>
      <p:ext uri="{BB962C8B-B14F-4D97-AF65-F5344CB8AC3E}">
        <p14:creationId xmlns:p14="http://schemas.microsoft.com/office/powerpoint/2010/main" val="1856578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BA5091-83C2-97A9-C735-B0518E58E60E}"/>
              </a:ext>
            </a:extLst>
          </p:cNvPr>
          <p:cNvSpPr>
            <a:spLocks noGrp="1"/>
          </p:cNvSpPr>
          <p:nvPr>
            <p:ph type="dt" sz="half" idx="10"/>
          </p:nvPr>
        </p:nvSpPr>
        <p:spPr/>
        <p:txBody>
          <a:bodyPr/>
          <a:lstStyle/>
          <a:p>
            <a:pPr>
              <a:defRPr/>
            </a:pPr>
            <a:fld id="{D30023C4-5528-489E-A726-D14A340FF59E}" type="datetime1">
              <a:rPr lang="en-GB" altLang="en-US" smtClean="0"/>
              <a:pPr>
                <a:defRPr/>
              </a:pPr>
              <a:t>16/07/2022</a:t>
            </a:fld>
            <a:endParaRPr lang="en-GB" altLang="en-US"/>
          </a:p>
        </p:txBody>
      </p:sp>
      <p:sp>
        <p:nvSpPr>
          <p:cNvPr id="3" name="Slide Number Placeholder 2">
            <a:extLst>
              <a:ext uri="{FF2B5EF4-FFF2-40B4-BE49-F238E27FC236}">
                <a16:creationId xmlns:a16="http://schemas.microsoft.com/office/drawing/2014/main" id="{B7276A48-69D6-9716-192F-53014DF93C93}"/>
              </a:ext>
            </a:extLst>
          </p:cNvPr>
          <p:cNvSpPr>
            <a:spLocks noGrp="1"/>
          </p:cNvSpPr>
          <p:nvPr>
            <p:ph type="sldNum" sz="quarter" idx="11"/>
          </p:nvPr>
        </p:nvSpPr>
        <p:spPr/>
        <p:txBody>
          <a:bodyPr/>
          <a:lstStyle/>
          <a:p>
            <a:pPr>
              <a:defRPr/>
            </a:pPr>
            <a:fld id="{AA1819AB-B9DA-41D7-8C91-5DE9528F5AA4}" type="slidenum">
              <a:rPr lang="en-GB" altLang="en-US" smtClean="0"/>
              <a:pPr>
                <a:defRPr/>
              </a:pPr>
              <a:t>9</a:t>
            </a:fld>
            <a:endParaRPr lang="en-GB" altLang="en-US"/>
          </a:p>
        </p:txBody>
      </p:sp>
      <p:graphicFrame>
        <p:nvGraphicFramePr>
          <p:cNvPr id="5" name="Table 4">
            <a:extLst>
              <a:ext uri="{FF2B5EF4-FFF2-40B4-BE49-F238E27FC236}">
                <a16:creationId xmlns:a16="http://schemas.microsoft.com/office/drawing/2014/main" id="{6C94F335-3B0B-1BB9-9D06-C38AC6F06691}"/>
              </a:ext>
            </a:extLst>
          </p:cNvPr>
          <p:cNvGraphicFramePr>
            <a:graphicFrameLocks noGrp="1"/>
          </p:cNvGraphicFramePr>
          <p:nvPr>
            <p:extLst>
              <p:ext uri="{D42A27DB-BD31-4B8C-83A1-F6EECF244321}">
                <p14:modId xmlns:p14="http://schemas.microsoft.com/office/powerpoint/2010/main" val="2984926347"/>
              </p:ext>
            </p:extLst>
          </p:nvPr>
        </p:nvGraphicFramePr>
        <p:xfrm>
          <a:off x="107505" y="136524"/>
          <a:ext cx="8982708" cy="5452717"/>
        </p:xfrm>
        <a:graphic>
          <a:graphicData uri="http://schemas.openxmlformats.org/drawingml/2006/table">
            <a:tbl>
              <a:tblPr firstRow="1" bandRow="1">
                <a:tableStyleId>{F5AB1C69-6EDB-4FF4-983F-18BD219EF322}</a:tableStyleId>
              </a:tblPr>
              <a:tblGrid>
                <a:gridCol w="2994236">
                  <a:extLst>
                    <a:ext uri="{9D8B030D-6E8A-4147-A177-3AD203B41FA5}">
                      <a16:colId xmlns:a16="http://schemas.microsoft.com/office/drawing/2014/main" val="250787385"/>
                    </a:ext>
                  </a:extLst>
                </a:gridCol>
                <a:gridCol w="2994236">
                  <a:extLst>
                    <a:ext uri="{9D8B030D-6E8A-4147-A177-3AD203B41FA5}">
                      <a16:colId xmlns:a16="http://schemas.microsoft.com/office/drawing/2014/main" val="2407642265"/>
                    </a:ext>
                  </a:extLst>
                </a:gridCol>
                <a:gridCol w="2994236">
                  <a:extLst>
                    <a:ext uri="{9D8B030D-6E8A-4147-A177-3AD203B41FA5}">
                      <a16:colId xmlns:a16="http://schemas.microsoft.com/office/drawing/2014/main" val="2810829878"/>
                    </a:ext>
                  </a:extLst>
                </a:gridCol>
              </a:tblGrid>
              <a:tr h="655541">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446727654"/>
                  </a:ext>
                </a:extLst>
              </a:tr>
              <a:tr h="938788">
                <a:tc>
                  <a:txBody>
                    <a:bodyPr/>
                    <a:lstStyle/>
                    <a:p>
                      <a:r>
                        <a:rPr lang="en-GB" sz="2000" dirty="0"/>
                        <a:t>Get staff training (+5)</a:t>
                      </a:r>
                    </a:p>
                  </a:txBody>
                  <a:tcPr marL="68580" marR="68580" marT="34290" marB="34290"/>
                </a:tc>
                <a:tc>
                  <a:txBody>
                    <a:bodyPr/>
                    <a:lstStyle/>
                    <a:p>
                      <a:r>
                        <a:rPr lang="en-GB" sz="1100" dirty="0"/>
                        <a:t> </a:t>
                      </a:r>
                    </a:p>
                    <a:p>
                      <a:r>
                        <a:rPr lang="en-GB" sz="2000" dirty="0"/>
                        <a:t>Staff in need in health care -3</a:t>
                      </a:r>
                    </a:p>
                  </a:txBody>
                  <a:tcPr marL="68580" marR="68580" marT="34290" marB="34290"/>
                </a:tc>
                <a:tc>
                  <a:txBody>
                    <a:bodyPr/>
                    <a:lstStyle/>
                    <a:p>
                      <a:r>
                        <a:rPr lang="en-GB" sz="2000" dirty="0"/>
                        <a:t>Location is good =3</a:t>
                      </a:r>
                    </a:p>
                  </a:txBody>
                  <a:tcPr marL="68580" marR="68580" marT="34290" marB="34290"/>
                </a:tc>
                <a:extLst>
                  <a:ext uri="{0D108BD9-81ED-4DB2-BD59-A6C34878D82A}">
                    <a16:rowId xmlns:a16="http://schemas.microsoft.com/office/drawing/2014/main" val="3608689571"/>
                  </a:ext>
                </a:extLst>
              </a:tr>
              <a:tr h="612677">
                <a:tc>
                  <a:txBody>
                    <a:bodyPr/>
                    <a:lstStyle/>
                    <a:p>
                      <a:r>
                        <a:rPr lang="en-GB" sz="2000" baseline="0" dirty="0"/>
                        <a:t>Good management (+5)</a:t>
                      </a:r>
                      <a:endParaRPr lang="en-GB" sz="2000" dirty="0"/>
                    </a:p>
                  </a:txBody>
                  <a:tcPr marL="68580" marR="68580" marT="34290" marB="34290"/>
                </a:tc>
                <a:tc>
                  <a:txBody>
                    <a:bodyPr/>
                    <a:lstStyle/>
                    <a:p>
                      <a:r>
                        <a:rPr lang="en-GB" sz="1100" dirty="0"/>
                        <a:t> </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460103447"/>
                  </a:ext>
                </a:extLst>
              </a:tr>
              <a:tr h="845082">
                <a:tc>
                  <a:txBody>
                    <a:bodyPr/>
                    <a:lstStyle/>
                    <a:p>
                      <a:r>
                        <a:rPr lang="en-GB" sz="2000" dirty="0"/>
                        <a:t>Rise</a:t>
                      </a:r>
                      <a:r>
                        <a:rPr lang="en-GB" sz="1100" dirty="0"/>
                        <a:t> </a:t>
                      </a:r>
                      <a:r>
                        <a:rPr lang="en-GB" sz="2000" dirty="0"/>
                        <a:t> in wages +5</a:t>
                      </a:r>
                    </a:p>
                  </a:txBody>
                  <a:tcPr marL="68580" marR="68580" marT="34290" marB="34290"/>
                </a:tc>
                <a:tc>
                  <a:txBody>
                    <a:bodyPr/>
                    <a:lstStyle/>
                    <a:p>
                      <a:r>
                        <a:rPr lang="en-GB" sz="2000" dirty="0"/>
                        <a:t>Population ageing -3</a:t>
                      </a:r>
                    </a:p>
                  </a:txBody>
                  <a:tcPr marL="68580" marR="68580" marT="34290" marB="34290"/>
                </a:tc>
                <a:tc>
                  <a:txBody>
                    <a:bodyPr/>
                    <a:lstStyle/>
                    <a:p>
                      <a:r>
                        <a:rPr lang="en-GB" sz="2000" dirty="0"/>
                        <a:t>Opportunities to gain knowledge+5 </a:t>
                      </a:r>
                    </a:p>
                  </a:txBody>
                  <a:tcPr marL="68580" marR="68580" marT="34290" marB="34290"/>
                </a:tc>
                <a:extLst>
                  <a:ext uri="{0D108BD9-81ED-4DB2-BD59-A6C34878D82A}">
                    <a16:rowId xmlns:a16="http://schemas.microsoft.com/office/drawing/2014/main" val="618927645"/>
                  </a:ext>
                </a:extLst>
              </a:tr>
              <a:tr h="1275776">
                <a:tc>
                  <a:txBody>
                    <a:bodyPr/>
                    <a:lstStyle/>
                    <a:p>
                      <a:r>
                        <a:rPr lang="en-GB" sz="2000" dirty="0"/>
                        <a:t>More staff recruitment +5</a:t>
                      </a:r>
                    </a:p>
                  </a:txBody>
                  <a:tcPr marL="68580" marR="68580" marT="34290" marB="34290"/>
                </a:tc>
                <a:tc>
                  <a:txBody>
                    <a:bodyPr/>
                    <a:lstStyle/>
                    <a:p>
                      <a:r>
                        <a:rPr lang="en-GB" sz="2000" dirty="0"/>
                        <a:t>Low wage work loaded -2</a:t>
                      </a:r>
                    </a:p>
                  </a:txBody>
                  <a:tcPr marL="68580" marR="68580" marT="34290" marB="34290"/>
                </a:tc>
                <a:tc>
                  <a:txBody>
                    <a:bodyPr/>
                    <a:lstStyle/>
                    <a:p>
                      <a:r>
                        <a:rPr lang="en-GB" sz="2000" dirty="0"/>
                        <a:t>Better care  +5</a:t>
                      </a:r>
                    </a:p>
                  </a:txBody>
                  <a:tcPr marL="68580" marR="68580" marT="34290" marB="34290"/>
                </a:tc>
                <a:extLst>
                  <a:ext uri="{0D108BD9-81ED-4DB2-BD59-A6C34878D82A}">
                    <a16:rowId xmlns:a16="http://schemas.microsoft.com/office/drawing/2014/main" val="1213208921"/>
                  </a:ext>
                </a:extLst>
              </a:tr>
              <a:tr h="1124853">
                <a:tc>
                  <a:txBody>
                    <a:bodyPr/>
                    <a:lstStyle/>
                    <a:p>
                      <a:r>
                        <a:rPr lang="en-GB" sz="2000" dirty="0"/>
                        <a:t>Reform by government +5</a:t>
                      </a:r>
                    </a:p>
                    <a:p>
                      <a:endParaRPr lang="en-GB" sz="1100" dirty="0"/>
                    </a:p>
                    <a:p>
                      <a:r>
                        <a:rPr lang="en-GB" sz="1100" dirty="0"/>
                        <a:t>Total 25</a:t>
                      </a:r>
                    </a:p>
                  </a:txBody>
                  <a:tcPr marL="68580" marR="68580" marT="34290" marB="34290"/>
                </a:tc>
                <a:tc>
                  <a:txBody>
                    <a:bodyPr/>
                    <a:lstStyle/>
                    <a:p>
                      <a:r>
                        <a:rPr lang="en-GB" sz="2000" dirty="0"/>
                        <a:t>Proper care staff not cooperating -2</a:t>
                      </a:r>
                    </a:p>
                    <a:p>
                      <a:endParaRPr lang="en-GB" sz="1100" dirty="0"/>
                    </a:p>
                    <a:p>
                      <a:r>
                        <a:rPr lang="en-GB" sz="1100" dirty="0"/>
                        <a:t>Total 10</a:t>
                      </a:r>
                    </a:p>
                  </a:txBody>
                  <a:tcPr marL="68580" marR="68580" marT="34290" marB="34290"/>
                </a:tc>
                <a:tc>
                  <a:txBody>
                    <a:bodyPr/>
                    <a:lstStyle/>
                    <a:p>
                      <a:r>
                        <a:rPr lang="en-GB" sz="2000" dirty="0"/>
                        <a:t>More teamwork +5</a:t>
                      </a:r>
                    </a:p>
                    <a:p>
                      <a:endParaRPr lang="en-GB" sz="1100" dirty="0"/>
                    </a:p>
                    <a:p>
                      <a:r>
                        <a:rPr lang="en-GB" sz="1100" dirty="0"/>
                        <a:t>total 18</a:t>
                      </a:r>
                    </a:p>
                  </a:txBody>
                  <a:tcPr marL="68580" marR="68580" marT="34290" marB="34290"/>
                </a:tc>
                <a:extLst>
                  <a:ext uri="{0D108BD9-81ED-4DB2-BD59-A6C34878D82A}">
                    <a16:rowId xmlns:a16="http://schemas.microsoft.com/office/drawing/2014/main" val="1612645895"/>
                  </a:ext>
                </a:extLst>
              </a:tr>
            </a:tbl>
          </a:graphicData>
        </a:graphic>
      </p:graphicFrame>
    </p:spTree>
    <p:extLst>
      <p:ext uri="{BB962C8B-B14F-4D97-AF65-F5344CB8AC3E}">
        <p14:creationId xmlns:p14="http://schemas.microsoft.com/office/powerpoint/2010/main" val="378190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6D3BD-A466-B13C-3C00-CF3F2377ECE6}"/>
              </a:ext>
            </a:extLst>
          </p:cNvPr>
          <p:cNvSpPr>
            <a:spLocks noGrp="1"/>
          </p:cNvSpPr>
          <p:nvPr>
            <p:ph type="title"/>
          </p:nvPr>
        </p:nvSpPr>
        <p:spPr>
          <a:xfrm>
            <a:off x="467544" y="136525"/>
            <a:ext cx="8219256" cy="844203"/>
          </a:xfrm>
        </p:spPr>
        <p:txBody>
          <a:bodyPr/>
          <a:lstStyle/>
          <a:p>
            <a:r>
              <a:rPr lang="en-GB" dirty="0">
                <a:solidFill>
                  <a:schemeClr val="accent6">
                    <a:lumMod val="75000"/>
                  </a:schemeClr>
                </a:solidFill>
              </a:rPr>
              <a:t>Swot Analysis</a:t>
            </a:r>
          </a:p>
        </p:txBody>
      </p:sp>
      <p:graphicFrame>
        <p:nvGraphicFramePr>
          <p:cNvPr id="6" name="Table 6">
            <a:extLst>
              <a:ext uri="{FF2B5EF4-FFF2-40B4-BE49-F238E27FC236}">
                <a16:creationId xmlns:a16="http://schemas.microsoft.com/office/drawing/2014/main" id="{964FA376-BD85-4851-8002-321FDAB8C89F}"/>
              </a:ext>
            </a:extLst>
          </p:cNvPr>
          <p:cNvGraphicFramePr>
            <a:graphicFrameLocks noGrp="1"/>
          </p:cNvGraphicFramePr>
          <p:nvPr>
            <p:ph idx="1"/>
            <p:extLst>
              <p:ext uri="{D42A27DB-BD31-4B8C-83A1-F6EECF244321}">
                <p14:modId xmlns:p14="http://schemas.microsoft.com/office/powerpoint/2010/main" val="2730963068"/>
              </p:ext>
            </p:extLst>
          </p:nvPr>
        </p:nvGraphicFramePr>
        <p:xfrm>
          <a:off x="0" y="1196752"/>
          <a:ext cx="9143998" cy="4497888"/>
        </p:xfrm>
        <a:graphic>
          <a:graphicData uri="http://schemas.openxmlformats.org/drawingml/2006/table">
            <a:tbl>
              <a:tblPr firstRow="1" bandRow="1">
                <a:tableStyleId>{93296810-A885-4BE3-A3E7-6D5BEEA58F35}</a:tableStyleId>
              </a:tblPr>
              <a:tblGrid>
                <a:gridCol w="2117021">
                  <a:extLst>
                    <a:ext uri="{9D8B030D-6E8A-4147-A177-3AD203B41FA5}">
                      <a16:colId xmlns:a16="http://schemas.microsoft.com/office/drawing/2014/main" val="1284206129"/>
                    </a:ext>
                  </a:extLst>
                </a:gridCol>
                <a:gridCol w="2156112">
                  <a:extLst>
                    <a:ext uri="{9D8B030D-6E8A-4147-A177-3AD203B41FA5}">
                      <a16:colId xmlns:a16="http://schemas.microsoft.com/office/drawing/2014/main" val="3995014039"/>
                    </a:ext>
                  </a:extLst>
                </a:gridCol>
                <a:gridCol w="1777996">
                  <a:extLst>
                    <a:ext uri="{9D8B030D-6E8A-4147-A177-3AD203B41FA5}">
                      <a16:colId xmlns:a16="http://schemas.microsoft.com/office/drawing/2014/main" val="3638672476"/>
                    </a:ext>
                  </a:extLst>
                </a:gridCol>
                <a:gridCol w="3092869">
                  <a:extLst>
                    <a:ext uri="{9D8B030D-6E8A-4147-A177-3AD203B41FA5}">
                      <a16:colId xmlns:a16="http://schemas.microsoft.com/office/drawing/2014/main" val="2723400883"/>
                    </a:ext>
                  </a:extLst>
                </a:gridCol>
              </a:tblGrid>
              <a:tr h="469939">
                <a:tc>
                  <a:txBody>
                    <a:bodyPr/>
                    <a:lstStyle/>
                    <a:p>
                      <a:r>
                        <a:rPr lang="en-GB" dirty="0"/>
                        <a:t>strength</a:t>
                      </a:r>
                    </a:p>
                  </a:txBody>
                  <a:tcPr/>
                </a:tc>
                <a:tc>
                  <a:txBody>
                    <a:bodyPr/>
                    <a:lstStyle/>
                    <a:p>
                      <a:r>
                        <a:rPr lang="en-GB" dirty="0"/>
                        <a:t>weakness</a:t>
                      </a:r>
                    </a:p>
                  </a:txBody>
                  <a:tcPr/>
                </a:tc>
                <a:tc>
                  <a:txBody>
                    <a:bodyPr/>
                    <a:lstStyle/>
                    <a:p>
                      <a:r>
                        <a:rPr lang="en-GB" dirty="0"/>
                        <a:t>Threat</a:t>
                      </a:r>
                    </a:p>
                  </a:txBody>
                  <a:tcPr/>
                </a:tc>
                <a:tc>
                  <a:txBody>
                    <a:bodyPr/>
                    <a:lstStyle/>
                    <a:p>
                      <a:r>
                        <a:rPr lang="en-GB" dirty="0"/>
                        <a:t>Opportunities </a:t>
                      </a:r>
                    </a:p>
                  </a:txBody>
                  <a:tcPr/>
                </a:tc>
                <a:extLst>
                  <a:ext uri="{0D108BD9-81ED-4DB2-BD59-A6C34878D82A}">
                    <a16:rowId xmlns:a16="http://schemas.microsoft.com/office/drawing/2014/main" val="3646580337"/>
                  </a:ext>
                </a:extLst>
              </a:tr>
              <a:tr h="3558010">
                <a:tc>
                  <a:txBody>
                    <a:bodyPr/>
                    <a:lstStyle/>
                    <a:p>
                      <a:r>
                        <a:rPr lang="en-GB" dirty="0"/>
                        <a:t>Hight skills to motivate staff.</a:t>
                      </a:r>
                    </a:p>
                    <a:p>
                      <a:endParaRPr lang="en-GB" dirty="0"/>
                    </a:p>
                    <a:p>
                      <a:r>
                        <a:rPr lang="en-GB" dirty="0"/>
                        <a:t>Good work reputation environment .</a:t>
                      </a:r>
                    </a:p>
                    <a:p>
                      <a:endParaRPr lang="en-GB" dirty="0"/>
                    </a:p>
                    <a:p>
                      <a:r>
                        <a:rPr lang="en-GB" dirty="0"/>
                        <a:t>Good wages</a:t>
                      </a:r>
                    </a:p>
                    <a:p>
                      <a:r>
                        <a:rPr lang="en-GB" dirty="0"/>
                        <a:t>Outstanding basic health care.</a:t>
                      </a:r>
                    </a:p>
                    <a:p>
                      <a:endParaRPr lang="en-GB" dirty="0"/>
                    </a:p>
                  </a:txBody>
                  <a:tcPr/>
                </a:tc>
                <a:tc>
                  <a:txBody>
                    <a:bodyPr/>
                    <a:lstStyle/>
                    <a:p>
                      <a:r>
                        <a:rPr lang="en-GB" dirty="0"/>
                        <a:t>Lack of skill,</a:t>
                      </a:r>
                    </a:p>
                    <a:p>
                      <a:endParaRPr lang="en-GB" dirty="0"/>
                    </a:p>
                    <a:p>
                      <a:r>
                        <a:rPr lang="en-GB" dirty="0"/>
                        <a:t>Staff shortage.</a:t>
                      </a:r>
                    </a:p>
                    <a:p>
                      <a:r>
                        <a:rPr lang="en-GB" dirty="0"/>
                        <a:t>Patients waiting list.</a:t>
                      </a:r>
                    </a:p>
                    <a:p>
                      <a:endParaRPr lang="en-GB" dirty="0"/>
                    </a:p>
                    <a:p>
                      <a:r>
                        <a:rPr lang="en-GB" dirty="0"/>
                        <a:t>No government funding.</a:t>
                      </a:r>
                    </a:p>
                    <a:p>
                      <a:endParaRPr lang="en-GB" dirty="0"/>
                    </a:p>
                    <a:p>
                      <a:r>
                        <a:rPr lang="en-GB" dirty="0"/>
                        <a:t>No good teamwork </a:t>
                      </a:r>
                    </a:p>
                  </a:txBody>
                  <a:tcPr/>
                </a:tc>
                <a:tc>
                  <a:txBody>
                    <a:bodyPr/>
                    <a:lstStyle/>
                    <a:p>
                      <a:r>
                        <a:rPr lang="en-GB" dirty="0"/>
                        <a:t>Change of government policy EU.</a:t>
                      </a:r>
                    </a:p>
                    <a:p>
                      <a:endParaRPr lang="en-GB" dirty="0"/>
                    </a:p>
                    <a:p>
                      <a:r>
                        <a:rPr lang="en-GB" dirty="0"/>
                        <a:t>Local and global event war etc.</a:t>
                      </a:r>
                    </a:p>
                    <a:p>
                      <a:endParaRPr lang="en-GB" dirty="0"/>
                    </a:p>
                    <a:p>
                      <a:r>
                        <a:rPr lang="en-GB" dirty="0"/>
                        <a:t>Social population staff aging </a:t>
                      </a:r>
                    </a:p>
                  </a:txBody>
                  <a:tcPr/>
                </a:tc>
                <a:tc>
                  <a:txBody>
                    <a:bodyPr/>
                    <a:lstStyle/>
                    <a:p>
                      <a:r>
                        <a:rPr lang="en-GB" dirty="0"/>
                        <a:t>Training if in place technology.</a:t>
                      </a:r>
                    </a:p>
                    <a:p>
                      <a:endParaRPr lang="en-GB" dirty="0"/>
                    </a:p>
                    <a:p>
                      <a:r>
                        <a:rPr lang="en-GB" dirty="0"/>
                        <a:t>New government policies for health and social care.</a:t>
                      </a:r>
                    </a:p>
                    <a:p>
                      <a:endParaRPr lang="en-GB" dirty="0"/>
                    </a:p>
                    <a:p>
                      <a:r>
                        <a:rPr lang="en-GB" dirty="0"/>
                        <a:t>Good management and strong teamwork. </a:t>
                      </a:r>
                    </a:p>
                    <a:p>
                      <a:endParaRPr lang="en-GB" dirty="0"/>
                    </a:p>
                    <a:p>
                      <a:r>
                        <a:rPr lang="en-GB" dirty="0"/>
                        <a:t>Use of different marketing to persuade staff and the community .</a:t>
                      </a:r>
                    </a:p>
                  </a:txBody>
                  <a:tcPr/>
                </a:tc>
                <a:extLst>
                  <a:ext uri="{0D108BD9-81ED-4DB2-BD59-A6C34878D82A}">
                    <a16:rowId xmlns:a16="http://schemas.microsoft.com/office/drawing/2014/main" val="2710008985"/>
                  </a:ext>
                </a:extLst>
              </a:tr>
              <a:tr h="469939">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510072286"/>
                  </a:ext>
                </a:extLst>
              </a:tr>
            </a:tbl>
          </a:graphicData>
        </a:graphic>
      </p:graphicFrame>
      <p:sp>
        <p:nvSpPr>
          <p:cNvPr id="4" name="Date Placeholder 3">
            <a:extLst>
              <a:ext uri="{FF2B5EF4-FFF2-40B4-BE49-F238E27FC236}">
                <a16:creationId xmlns:a16="http://schemas.microsoft.com/office/drawing/2014/main" id="{90089135-D8AD-31E1-48B9-62B2B2221BEF}"/>
              </a:ext>
            </a:extLst>
          </p:cNvPr>
          <p:cNvSpPr>
            <a:spLocks noGrp="1"/>
          </p:cNvSpPr>
          <p:nvPr>
            <p:ph type="dt" sz="half" idx="10"/>
          </p:nvPr>
        </p:nvSpPr>
        <p:spPr/>
        <p:txBody>
          <a:bodyPr/>
          <a:lstStyle/>
          <a:p>
            <a:pPr>
              <a:defRPr/>
            </a:pPr>
            <a:fld id="{2303D31F-598B-47EE-BA37-93F097A3D676}" type="datetime1">
              <a:rPr lang="en-GB" altLang="en-US" smtClean="0"/>
              <a:pPr>
                <a:defRPr/>
              </a:pPr>
              <a:t>16/07/2022</a:t>
            </a:fld>
            <a:endParaRPr lang="en-GB" altLang="en-US"/>
          </a:p>
        </p:txBody>
      </p:sp>
      <p:sp>
        <p:nvSpPr>
          <p:cNvPr id="5" name="Slide Number Placeholder 4">
            <a:extLst>
              <a:ext uri="{FF2B5EF4-FFF2-40B4-BE49-F238E27FC236}">
                <a16:creationId xmlns:a16="http://schemas.microsoft.com/office/drawing/2014/main" id="{543E0FD9-C165-2647-7333-FCDB8599BB0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651915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93A74-7615-89D9-E0BF-ECAA702C8B12}"/>
              </a:ext>
            </a:extLst>
          </p:cNvPr>
          <p:cNvSpPr>
            <a:spLocks noGrp="1"/>
          </p:cNvSpPr>
          <p:nvPr>
            <p:ph type="title"/>
          </p:nvPr>
        </p:nvSpPr>
        <p:spPr/>
        <p:txBody>
          <a:bodyPr/>
          <a:lstStyle/>
          <a:p>
            <a:r>
              <a:rPr lang="en-GB" dirty="0">
                <a:solidFill>
                  <a:srgbClr val="FFFF00"/>
                </a:solidFill>
              </a:rPr>
              <a:t>Planning and implementing </a:t>
            </a:r>
          </a:p>
        </p:txBody>
      </p:sp>
      <p:pic>
        <p:nvPicPr>
          <p:cNvPr id="7" name="Content Placeholder 6" descr="Business people meeting in office">
            <a:extLst>
              <a:ext uri="{FF2B5EF4-FFF2-40B4-BE49-F238E27FC236}">
                <a16:creationId xmlns:a16="http://schemas.microsoft.com/office/drawing/2014/main" id="{E6A3ACB9-4D50-EDED-A59A-3E85F763250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4011" y="1878605"/>
            <a:ext cx="5458270" cy="3637958"/>
          </a:xfrm>
        </p:spPr>
      </p:pic>
      <p:sp>
        <p:nvSpPr>
          <p:cNvPr id="4" name="Date Placeholder 3">
            <a:extLst>
              <a:ext uri="{FF2B5EF4-FFF2-40B4-BE49-F238E27FC236}">
                <a16:creationId xmlns:a16="http://schemas.microsoft.com/office/drawing/2014/main" id="{672EF706-2323-DBBD-F1E0-B66991D796C4}"/>
              </a:ext>
            </a:extLst>
          </p:cNvPr>
          <p:cNvSpPr>
            <a:spLocks noGrp="1"/>
          </p:cNvSpPr>
          <p:nvPr>
            <p:ph type="dt" sz="half" idx="10"/>
          </p:nvPr>
        </p:nvSpPr>
        <p:spPr/>
        <p:txBody>
          <a:bodyPr/>
          <a:lstStyle/>
          <a:p>
            <a:pPr>
              <a:defRPr/>
            </a:pPr>
            <a:fld id="{2303D31F-598B-47EE-BA37-93F097A3D676}" type="datetime1">
              <a:rPr lang="en-GB" altLang="en-US" smtClean="0"/>
              <a:pPr>
                <a:defRPr/>
              </a:pPr>
              <a:t>16/07/2022</a:t>
            </a:fld>
            <a:endParaRPr lang="en-GB" altLang="en-US"/>
          </a:p>
        </p:txBody>
      </p:sp>
      <p:sp>
        <p:nvSpPr>
          <p:cNvPr id="5" name="Slide Number Placeholder 4">
            <a:extLst>
              <a:ext uri="{FF2B5EF4-FFF2-40B4-BE49-F238E27FC236}">
                <a16:creationId xmlns:a16="http://schemas.microsoft.com/office/drawing/2014/main" id="{2F171796-1DCA-CC05-D7BB-CF06D425DB5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067704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71356-C965-687E-3777-03F5DF3BE229}"/>
              </a:ext>
            </a:extLst>
          </p:cNvPr>
          <p:cNvSpPr>
            <a:spLocks noGrp="1"/>
          </p:cNvSpPr>
          <p:nvPr>
            <p:ph type="title"/>
          </p:nvPr>
        </p:nvSpPr>
        <p:spPr/>
        <p:txBody>
          <a:bodyPr/>
          <a:lstStyle/>
          <a:p>
            <a:r>
              <a:rPr lang="en-GB" dirty="0">
                <a:solidFill>
                  <a:srgbClr val="FF0000"/>
                </a:solidFill>
              </a:rPr>
              <a:t>Time and coordinator as a team </a:t>
            </a:r>
          </a:p>
        </p:txBody>
      </p:sp>
      <p:graphicFrame>
        <p:nvGraphicFramePr>
          <p:cNvPr id="6" name="Content Placeholder 5">
            <a:extLst>
              <a:ext uri="{FF2B5EF4-FFF2-40B4-BE49-F238E27FC236}">
                <a16:creationId xmlns:a16="http://schemas.microsoft.com/office/drawing/2014/main" id="{21F7BA0E-B4EF-9574-1F85-265BC47BE566}"/>
              </a:ext>
            </a:extLst>
          </p:cNvPr>
          <p:cNvGraphicFramePr>
            <a:graphicFrameLocks noGrp="1"/>
          </p:cNvGraphicFramePr>
          <p:nvPr>
            <p:ph idx="1"/>
            <p:extLst>
              <p:ext uri="{D42A27DB-BD31-4B8C-83A1-F6EECF244321}">
                <p14:modId xmlns:p14="http://schemas.microsoft.com/office/powerpoint/2010/main" val="3404139852"/>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7E563A2-217E-0200-7DB7-0E9369A2A550}"/>
              </a:ext>
            </a:extLst>
          </p:cNvPr>
          <p:cNvSpPr>
            <a:spLocks noGrp="1"/>
          </p:cNvSpPr>
          <p:nvPr>
            <p:ph type="dt" sz="half" idx="10"/>
          </p:nvPr>
        </p:nvSpPr>
        <p:spPr/>
        <p:txBody>
          <a:bodyPr/>
          <a:lstStyle/>
          <a:p>
            <a:pPr>
              <a:defRPr/>
            </a:pPr>
            <a:fld id="{2303D31F-598B-47EE-BA37-93F097A3D676}" type="datetime1">
              <a:rPr lang="en-GB" altLang="en-US" smtClean="0"/>
              <a:pPr>
                <a:defRPr/>
              </a:pPr>
              <a:t>16/07/2022</a:t>
            </a:fld>
            <a:endParaRPr lang="en-GB" altLang="en-US"/>
          </a:p>
        </p:txBody>
      </p:sp>
      <p:sp>
        <p:nvSpPr>
          <p:cNvPr id="5" name="Slide Number Placeholder 4">
            <a:extLst>
              <a:ext uri="{FF2B5EF4-FFF2-40B4-BE49-F238E27FC236}">
                <a16:creationId xmlns:a16="http://schemas.microsoft.com/office/drawing/2014/main" id="{7B393C94-E594-0483-BBF2-7590D64269FC}"/>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4012584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A6063-DF6E-A713-2E3C-ED750DC4585C}"/>
              </a:ext>
            </a:extLst>
          </p:cNvPr>
          <p:cNvSpPr>
            <a:spLocks noGrp="1"/>
          </p:cNvSpPr>
          <p:nvPr>
            <p:ph type="title"/>
          </p:nvPr>
        </p:nvSpPr>
        <p:spPr>
          <a:xfrm>
            <a:off x="457200" y="274638"/>
            <a:ext cx="8075240" cy="1066129"/>
          </a:xfrm>
        </p:spPr>
        <p:txBody>
          <a:bodyPr/>
          <a:lstStyle/>
          <a:p>
            <a:r>
              <a:rPr lang="en-GB" sz="1800" b="1" dirty="0">
                <a:solidFill>
                  <a:srgbClr val="FF0000"/>
                </a:solidFill>
              </a:rPr>
              <a:t>To conclude</a:t>
            </a:r>
            <a:br>
              <a:rPr lang="en-GB" sz="1800" b="1" dirty="0">
                <a:solidFill>
                  <a:srgbClr val="FFFF00"/>
                </a:solidFill>
              </a:rPr>
            </a:br>
            <a:r>
              <a:rPr lang="en-GB" sz="1800" b="1" dirty="0">
                <a:solidFill>
                  <a:srgbClr val="FF0000"/>
                </a:solidFill>
              </a:rPr>
              <a:t>The internal and external sides help Proper care to work effectively and plan the next step.</a:t>
            </a:r>
          </a:p>
        </p:txBody>
      </p:sp>
      <p:sp>
        <p:nvSpPr>
          <p:cNvPr id="3" name="Content Placeholder 2">
            <a:extLst>
              <a:ext uri="{FF2B5EF4-FFF2-40B4-BE49-F238E27FC236}">
                <a16:creationId xmlns:a16="http://schemas.microsoft.com/office/drawing/2014/main" id="{1AF9C2E4-C931-5496-08A7-395845F118EE}"/>
              </a:ext>
            </a:extLst>
          </p:cNvPr>
          <p:cNvSpPr>
            <a:spLocks noGrp="1"/>
          </p:cNvSpPr>
          <p:nvPr>
            <p:ph idx="1"/>
          </p:nvPr>
        </p:nvSpPr>
        <p:spPr>
          <a:xfrm>
            <a:off x="534380" y="1232756"/>
            <a:ext cx="8075240" cy="4392488"/>
          </a:xfrm>
        </p:spPr>
        <p:txBody>
          <a:bodyPr/>
          <a:lstStyle/>
          <a:p>
            <a:r>
              <a:rPr lang="en-GB" sz="2000" dirty="0"/>
              <a:t>By Building a comprehensive picture of a situation the organisation will get more strength by eliminating the </a:t>
            </a:r>
            <a:r>
              <a:rPr lang="en-GB" sz="2000" dirty="0" err="1"/>
              <a:t>weakiness</a:t>
            </a:r>
            <a:r>
              <a:rPr lang="en-GB" sz="2000" dirty="0"/>
              <a:t> of the health care, and strengthen the organisation by taking any advantage of the opportunities and avoiding threats there is the positive side where the manager has been doing the work to make his care home quality the negative side is the staff not cooperating.</a:t>
            </a:r>
          </a:p>
          <a:p>
            <a:pPr marL="0" indent="0">
              <a:buNone/>
            </a:pPr>
            <a:r>
              <a:rPr lang="en-GB" sz="2000" dirty="0"/>
              <a:t> </a:t>
            </a:r>
          </a:p>
          <a:p>
            <a:r>
              <a:rPr lang="en-GB" sz="2000" dirty="0"/>
              <a:t>The internal and external factors should be taken into consideration and able the care home quality to stay high .staff should work as a team and training should be given and wage should be increased to keep the staff motivated and they will work effectively. The next step that </a:t>
            </a:r>
            <a:r>
              <a:rPr lang="en-GB" sz="2000" dirty="0" err="1"/>
              <a:t>steave</a:t>
            </a:r>
            <a:r>
              <a:rPr lang="en-GB" sz="2000" dirty="0"/>
              <a:t> should take will be planning and implement, a training time scale  </a:t>
            </a:r>
          </a:p>
          <a:p>
            <a:endParaRPr lang="en-GB" sz="2000" dirty="0"/>
          </a:p>
          <a:p>
            <a:endParaRPr lang="en-GB" sz="2000" dirty="0"/>
          </a:p>
          <a:p>
            <a:endParaRPr lang="en-GB" sz="2000" dirty="0"/>
          </a:p>
          <a:p>
            <a:pPr marL="0" indent="0">
              <a:buNone/>
            </a:pPr>
            <a:endParaRPr lang="en-GB" sz="2000" b="1" dirty="0"/>
          </a:p>
        </p:txBody>
      </p:sp>
      <p:sp>
        <p:nvSpPr>
          <p:cNvPr id="4" name="Date Placeholder 3">
            <a:extLst>
              <a:ext uri="{FF2B5EF4-FFF2-40B4-BE49-F238E27FC236}">
                <a16:creationId xmlns:a16="http://schemas.microsoft.com/office/drawing/2014/main" id="{5858C65B-8BA0-0A14-4617-C30067B34528}"/>
              </a:ext>
            </a:extLst>
          </p:cNvPr>
          <p:cNvSpPr>
            <a:spLocks noGrp="1"/>
          </p:cNvSpPr>
          <p:nvPr>
            <p:ph type="dt" sz="half" idx="10"/>
          </p:nvPr>
        </p:nvSpPr>
        <p:spPr/>
        <p:txBody>
          <a:bodyPr/>
          <a:lstStyle/>
          <a:p>
            <a:pPr>
              <a:defRPr/>
            </a:pPr>
            <a:fld id="{2303D31F-598B-47EE-BA37-93F097A3D676}" type="datetime1">
              <a:rPr lang="en-GB" altLang="en-US" smtClean="0"/>
              <a:pPr>
                <a:defRPr/>
              </a:pPr>
              <a:t>16/07/2022</a:t>
            </a:fld>
            <a:endParaRPr lang="en-GB" altLang="en-US"/>
          </a:p>
        </p:txBody>
      </p:sp>
      <p:sp>
        <p:nvSpPr>
          <p:cNvPr id="5" name="Slide Number Placeholder 4">
            <a:extLst>
              <a:ext uri="{FF2B5EF4-FFF2-40B4-BE49-F238E27FC236}">
                <a16:creationId xmlns:a16="http://schemas.microsoft.com/office/drawing/2014/main" id="{B269F473-6D86-4067-002C-77FE1E73132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6297479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f1fb97a6094f252390b24cf893f6428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26ab71c8e77870fc38db6175ad1d2f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0FE449-365F-4342-968E-D8283432DB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F0A00E-6C87-4F05-AA1D-5AB8F74ADDFA}">
  <ds:schemaRefs>
    <ds:schemaRef ds:uri="http://schemas.microsoft.com/office/2006/documentManagement/types"/>
    <ds:schemaRef ds:uri="http://purl.org/dc/dcmitype/"/>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4eb0a523-77d0-454a-93a8-50ca111d3c44"/>
    <ds:schemaRef ds:uri="0e7fbce4-8ae7-4085-8b0a-9efa4c7cae6d"/>
    <ds:schemaRef ds:uri="http://www.w3.org/XML/1998/namespace"/>
  </ds:schemaRefs>
</ds:datastoreItem>
</file>

<file path=customXml/itemProps3.xml><?xml version="1.0" encoding="utf-8"?>
<ds:datastoreItem xmlns:ds="http://schemas.openxmlformats.org/officeDocument/2006/customXml" ds:itemID="{5C546C2F-FADD-4EBC-B327-D7508AA82F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3151</TotalTime>
  <Words>1179</Words>
  <Application>Microsoft Office PowerPoint</Application>
  <PresentationFormat>On-screen Show (4:3)</PresentationFormat>
  <Paragraphs>175</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Myriad Pro</vt:lpstr>
      <vt:lpstr>Times New Roman</vt:lpstr>
      <vt:lpstr>Verdana</vt:lpstr>
      <vt:lpstr>20140311PresentationUWTSDTemplate</vt:lpstr>
      <vt:lpstr>Problem Solving and Decision Making  (BMSW 4004) student  Parveen Atchia  Student  number: 1907752  Tutor: Dr Besty Jose</vt:lpstr>
      <vt:lpstr>PowerPoint Presentation</vt:lpstr>
      <vt:lpstr>Context </vt:lpstr>
      <vt:lpstr> </vt:lpstr>
      <vt:lpstr>PowerPoint Presentation</vt:lpstr>
      <vt:lpstr>Cause and Effect (Fishbone) Diagram               Student 1907752</vt:lpstr>
      <vt:lpstr>PowerPoint Presentation</vt:lpstr>
      <vt:lpstr>PowerPoint Presentation</vt:lpstr>
      <vt:lpstr>PowerPoint Presentation</vt:lpstr>
      <vt:lpstr>Swot Analysis</vt:lpstr>
      <vt:lpstr>Planning and implementing </vt:lpstr>
      <vt:lpstr>Time and coordinator as a team </vt:lpstr>
      <vt:lpstr>To conclude The internal and external sides help Proper care to work effectively and plan the next step.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Parveen Atchia (1907752)</cp:lastModifiedBy>
  <cp:revision>70</cp:revision>
  <cp:lastPrinted>2018-07-09T15:27:01Z</cp:lastPrinted>
  <dcterms:created xsi:type="dcterms:W3CDTF">2002-10-07T19:43:58Z</dcterms:created>
  <dcterms:modified xsi:type="dcterms:W3CDTF">2022-07-16T18:14:13Z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