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4"/>
  </p:notesMasterIdLst>
  <p:handoutMasterIdLst>
    <p:handoutMasterId r:id="rId15"/>
  </p:handoutMasterIdLst>
  <p:sldIdLst>
    <p:sldId id="261" r:id="rId2"/>
    <p:sldId id="316" r:id="rId3"/>
    <p:sldId id="302" r:id="rId4"/>
    <p:sldId id="306" r:id="rId5"/>
    <p:sldId id="304" r:id="rId6"/>
    <p:sldId id="262" r:id="rId7"/>
    <p:sldId id="266" r:id="rId8"/>
    <p:sldId id="268" r:id="rId9"/>
    <p:sldId id="285" r:id="rId10"/>
    <p:sldId id="301" r:id="rId11"/>
    <p:sldId id="312" r:id="rId12"/>
    <p:sldId id="317" r:id="rId1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EDFA94F6-6926-4934-9A77-C81D88938BE6}"/>
    <pc:docChg chg="delSld modSld">
      <pc:chgData name="Maria Heffernan" userId="4d9eba02-b8e8-4648-a199-ce89b84b8b1e" providerId="ADAL" clId="{EDFA94F6-6926-4934-9A77-C81D88938BE6}" dt="2022-01-23T13:05:03.743" v="1" actId="47"/>
      <pc:docMkLst>
        <pc:docMk/>
      </pc:docMkLst>
      <pc:sldChg chg="modSp del mod">
        <pc:chgData name="Maria Heffernan" userId="4d9eba02-b8e8-4648-a199-ce89b84b8b1e" providerId="ADAL" clId="{EDFA94F6-6926-4934-9A77-C81D88938BE6}" dt="2022-01-23T13:05:03.743" v="1" actId="47"/>
        <pc:sldMkLst>
          <pc:docMk/>
          <pc:sldMk cId="2596873214" sldId="318"/>
        </pc:sldMkLst>
        <pc:spChg chg="mod">
          <ac:chgData name="Maria Heffernan" userId="4d9eba02-b8e8-4648-a199-ce89b84b8b1e" providerId="ADAL" clId="{EDFA94F6-6926-4934-9A77-C81D88938BE6}" dt="2022-01-23T13:05:01.449" v="0" actId="1076"/>
          <ac:spMkLst>
            <pc:docMk/>
            <pc:sldMk cId="2596873214" sldId="318"/>
            <ac:spMk id="3" creationId="{4A8D6D5F-3A96-4261-AC0E-3841F3DC363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1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6D00698-2657-481D-8507-3EBA8BCE396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5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E370D6F8-584F-4BD0-8871-3C47E835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741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19ECAA-226F-4527-9F52-A2936533946E}" type="slidenum">
              <a:rPr lang="en-GB"/>
              <a:pPr/>
              <a:t>3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6803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6804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5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6807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8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6809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0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1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68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6814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76815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6816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D791A5-2E86-47A1-A5D3-645CEDA7A9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0194-4157-477B-98DA-A22810386F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F1CB8-772E-435A-9A40-05B821570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55292-9B8C-41A7-8ADC-C5FCE7A5B2F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447FE-B599-431C-BE13-5306726836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81AF2-CE61-4F32-935C-B62D0F98E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C717E-172D-4915-8D05-8E01CA6EF7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C8B30-EBB5-41E1-B13A-7018C5C319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CB03C-CF32-4A76-917B-8F68E6C979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92AB-D0FB-4F91-8680-9A9DDAA0A08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297C5-48D4-49AB-A546-7B44B4E51E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7578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57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757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57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653EA07A-D3C7-4086-A391-088FA677BEE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  <p:bldP spid="7578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E720-019E-49D6-996F-ECFE2656BE0A}" type="slidenum">
              <a:rPr lang="en-GB"/>
              <a:pPr/>
              <a:t>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we mean by Ethics?</a:t>
            </a:r>
          </a:p>
          <a:p>
            <a:r>
              <a:rPr lang="en-GB" b="1">
                <a:solidFill>
                  <a:schemeClr val="accent1"/>
                </a:solidFill>
              </a:rPr>
              <a:t>That company is unethical – what does this mean?</a:t>
            </a:r>
            <a:endParaRPr lang="en-US" b="1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0B541-3DDF-4532-B0E1-819995605633}" type="slidenum">
              <a:rPr lang="en-GB"/>
              <a:pPr/>
              <a:t>2</a:t>
            </a:fld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>Ethics</a:t>
            </a:r>
            <a:r>
              <a:rPr lang="en-US" dirty="0"/>
              <a:t> involves a discipline that examines good or bad practices within the context of a moral duty</a:t>
            </a:r>
          </a:p>
          <a:p>
            <a:pPr>
              <a:lnSpc>
                <a:spcPct val="90000"/>
              </a:lnSpc>
            </a:pPr>
            <a:r>
              <a:rPr lang="en-US" b="1" dirty="0"/>
              <a:t>Moral conduct</a:t>
            </a:r>
            <a:r>
              <a:rPr lang="en-US" dirty="0"/>
              <a:t> is </a:t>
            </a:r>
            <a:r>
              <a:rPr lang="en-US" dirty="0" err="1"/>
              <a:t>behaviour</a:t>
            </a:r>
            <a:r>
              <a:rPr lang="en-US" dirty="0"/>
              <a:t> that is right or wrong</a:t>
            </a:r>
          </a:p>
          <a:p>
            <a:pPr>
              <a:lnSpc>
                <a:spcPct val="90000"/>
              </a:lnSpc>
            </a:pPr>
            <a:r>
              <a:rPr lang="en-US" b="1" dirty="0"/>
              <a:t>Business ethics</a:t>
            </a:r>
            <a:r>
              <a:rPr lang="en-US" dirty="0"/>
              <a:t> include practices and behaviors that are good or bad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utoUpdateAnimBg="0"/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F91E3-8618-4D22-A016-F606EB2852DD}" type="slidenum">
              <a:rPr lang="en-GB"/>
              <a:pPr/>
              <a:t>3</a:t>
            </a:fld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/>
              <a:t>Business ethics</a:t>
            </a:r>
            <a:r>
              <a:rPr lang="en-US" dirty="0"/>
              <a:t> provide standards or guidelines for the conduct and decision making of employees and managers.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  <p:bldP spid="522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2626A-0D61-479F-B816-4581F572392D}" type="slidenum">
              <a:rPr lang="en-GB"/>
              <a:pPr/>
              <a:t>4</a:t>
            </a:fld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In the absence of a code of ethics,</a:t>
            </a:r>
          </a:p>
          <a:p>
            <a:pPr>
              <a:lnSpc>
                <a:spcPct val="90000"/>
              </a:lnSpc>
            </a:pPr>
            <a:r>
              <a:rPr lang="en-US"/>
              <a:t>There is usually a lack of consensus about appropriate ethical behavior; and</a:t>
            </a:r>
          </a:p>
          <a:p>
            <a:pPr>
              <a:lnSpc>
                <a:spcPct val="90000"/>
              </a:lnSpc>
            </a:pPr>
            <a:r>
              <a:rPr lang="en-US"/>
              <a:t>Different people use different ethical criteria to determine whether a practice or behaviour is ethical or unethical.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Business ethics are </a:t>
            </a:r>
            <a:r>
              <a:rPr lang="en-US" i="1"/>
              <a:t>not</a:t>
            </a:r>
            <a:r>
              <a:rPr lang="en-US"/>
              <a:t> the same things as laws.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E822-EDD3-4AE6-9259-BF22461C030E}" type="slidenum">
              <a:rPr lang="en-GB"/>
              <a:pPr/>
              <a:t>5</a:t>
            </a:fld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People operate under different ethical value systems depending on their: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dirty="0"/>
              <a:t>Personal experiences- Culture of organization/s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C3F2-40A7-4397-9EFC-04B20FF79D59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US" sz="2400" b="1" dirty="0"/>
              <a:t>Two Key Branches of Ethics</a:t>
            </a:r>
          </a:p>
          <a:p>
            <a:r>
              <a:rPr lang="en-US" sz="2400" b="1" dirty="0"/>
              <a:t>Descriptive ethics</a:t>
            </a:r>
            <a:r>
              <a:rPr lang="en-US" sz="2400" dirty="0"/>
              <a:t> involves describing, characterizing and studying morality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is the CRM policy of the organization? Does it operate in an ‘ethical’ environment.</a:t>
            </a:r>
          </a:p>
          <a:p>
            <a:r>
              <a:rPr lang="en-US" sz="2400" b="1" dirty="0"/>
              <a:t>Normative ethics</a:t>
            </a:r>
            <a:r>
              <a:rPr lang="en-US" sz="2400" dirty="0"/>
              <a:t> involves supplying and justifying moral systems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 it should be- How does the organization justify/display/communicate it’s ethical values, beliefs- through policies, mission /value statements.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E287D-896A-4342-8F97-9D4D85561297}" type="slidenum">
              <a:rPr lang="en-GB"/>
              <a:pPr/>
              <a:t>7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Making Ethical Judgments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br>
              <a:rPr lang="en-US" sz="1400" b="1"/>
            </a:br>
            <a:endParaRPr lang="en-US" sz="1400" b="1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Behavior or act that has been committed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Prevailing norms of acceptability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Value judgments and perceptions of the observer</a:t>
            </a:r>
          </a:p>
        </p:txBody>
      </p:sp>
      <p:cxnSp>
        <p:nvCxnSpPr>
          <p:cNvPr id="12295" name="AutoShape 7"/>
          <p:cNvCxnSpPr>
            <a:cxnSpLocks noChangeShapeType="1"/>
            <a:stCxn id="12294" idx="1"/>
            <a:endCxn id="12292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12296" name="AutoShape 8"/>
          <p:cNvCxnSpPr>
            <a:cxnSpLocks noChangeShapeType="1"/>
            <a:stCxn id="12294" idx="3"/>
            <a:endCxn id="12293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Times New Roman" charset="0"/>
              </a:rPr>
              <a:t>compared with</a:t>
            </a:r>
          </a:p>
        </p:txBody>
      </p:sp>
      <p:cxnSp>
        <p:nvCxnSpPr>
          <p:cNvPr id="12298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122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122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8D5AD-846A-427C-862E-A3F42DB41887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What is- the current ‘ethical’ policy /behavior of the organization/stakeholders</a:t>
            </a:r>
          </a:p>
          <a:p>
            <a:r>
              <a:rPr lang="en-US" sz="2000" dirty="0"/>
              <a:t>What ought it to be- Examples of organization ‘best practice’</a:t>
            </a:r>
          </a:p>
          <a:p>
            <a:r>
              <a:rPr lang="en-US" sz="2000" dirty="0"/>
              <a:t>How do we get from what it is to what  it ought to be- collect data/information, </a:t>
            </a:r>
            <a:r>
              <a:rPr lang="en-US" sz="2000" dirty="0" err="1"/>
              <a:t>analyse</a:t>
            </a:r>
            <a:r>
              <a:rPr lang="en-US" sz="2000" dirty="0"/>
              <a:t>, implement change to meet customers </a:t>
            </a:r>
            <a:r>
              <a:rPr lang="en-US" sz="2000" dirty="0" err="1"/>
              <a:t>etc</a:t>
            </a:r>
            <a:r>
              <a:rPr lang="en-US" sz="2000" dirty="0"/>
              <a:t> needs, points of view.</a:t>
            </a:r>
          </a:p>
          <a:p>
            <a:r>
              <a:rPr lang="en-US" sz="2000" dirty="0"/>
              <a:t>What is our motivation for acting ethically- Values of organization embedded into CRM system, Competitors operate ‘ethical’ policies- competitive advantage, stakeholders demand this, use ‘ethical’ values as a USP.</a:t>
            </a:r>
          </a:p>
          <a:p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14FB-AD69-431A-B005-14C9E07BC003}" type="slidenum">
              <a:rPr lang="en-GB"/>
              <a:pPr/>
              <a:t>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Management skills needed to make ethical decisions and deal with concerns of stakeholders: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b="1" dirty="0"/>
              <a:t>Ethical decision making skills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The Ability to see beyond own self-interest.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Move towards balancing profitability with acting in an ‘ethical’ capacity </a:t>
            </a:r>
            <a:r>
              <a:rPr lang="en-US" sz="2000" dirty="0" err="1"/>
              <a:t>eg</a:t>
            </a:r>
            <a:r>
              <a:rPr lang="en-US" sz="2000" dirty="0"/>
              <a:t> sourcing materials from </a:t>
            </a:r>
            <a:r>
              <a:rPr lang="en-US" sz="2000" dirty="0" err="1"/>
              <a:t>organisations</a:t>
            </a:r>
            <a:r>
              <a:rPr lang="en-US" sz="2000" dirty="0"/>
              <a:t> that pay fair wages, no child </a:t>
            </a:r>
            <a:r>
              <a:rPr lang="en-US" sz="2000" dirty="0" err="1"/>
              <a:t>labour</a:t>
            </a:r>
            <a:r>
              <a:rPr lang="en-US" sz="2000" dirty="0"/>
              <a:t> etc.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Incorporate ethical decision making into all aspects of business not just ‘front facing’- part of culture, policies and work practices.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356DE-79EE-4FD2-B2D3-8C746E8C40B0}" type="slidenum">
              <a:rPr lang="en-GB"/>
              <a:pPr/>
              <a:t>10</a:t>
            </a:fld>
            <a:endParaRPr lang="en-GB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Front-page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How would I feel if my decision became a headline in a local newspaper?</a:t>
            </a:r>
          </a:p>
          <a:p>
            <a:pPr>
              <a:buClr>
                <a:schemeClr val="accent1"/>
              </a:buClr>
            </a:pPr>
            <a:r>
              <a:rPr lang="en-US"/>
              <a:t>Would I feel comfortable describing my actions or decision to a customer or stockholder?</a:t>
            </a:r>
          </a:p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C863-A912-460E-9ABF-C4B563915697}" type="slidenum">
              <a:rPr lang="en-GB"/>
              <a:pPr/>
              <a:t>11</a:t>
            </a:fld>
            <a:endParaRPr lang="en-GB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Golden rule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Would I be willing to be treated in the same manner?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AB6BA-FA6C-4EC5-956A-226A14B8440D}" type="slidenum">
              <a:rPr lang="en-GB"/>
              <a:pPr/>
              <a:t>12</a:t>
            </a:fld>
            <a:endParaRPr lang="en-GB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Recent Examples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Primark</a:t>
            </a:r>
          </a:p>
          <a:p>
            <a:r>
              <a:rPr lang="en-US" dirty="0"/>
              <a:t>Nissen Executive in Japan</a:t>
            </a:r>
          </a:p>
          <a:p>
            <a:r>
              <a:rPr lang="en-US" dirty="0"/>
              <a:t>Government ministers breaking </a:t>
            </a:r>
            <a:r>
              <a:rPr lang="en-US" dirty="0" err="1"/>
              <a:t>Covid</a:t>
            </a:r>
            <a:r>
              <a:rPr lang="en-US" dirty="0"/>
              <a:t> rules.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549</Words>
  <Application>Microsoft Office PowerPoint</Application>
  <PresentationFormat>On-screen Show (4:3)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Tahoma</vt:lpstr>
      <vt:lpstr>Times New Roman</vt:lpstr>
      <vt:lpstr>Wingdings</vt:lpstr>
      <vt:lpstr>Blends</vt:lpstr>
      <vt:lpstr>Business Ethics: What Does It Really Mean?</vt:lpstr>
      <vt:lpstr>Business Ethics: What Does It Really Mean?</vt:lpstr>
      <vt:lpstr>What are business ethics?</vt:lpstr>
      <vt:lpstr>What are business ethics? (continued)</vt:lpstr>
      <vt:lpstr>What are business ethics? (continued)</vt:lpstr>
      <vt:lpstr>Business Ethics: What Does It Really Mean?</vt:lpstr>
      <vt:lpstr>Making Ethical Judgments</vt:lpstr>
      <vt:lpstr>Four Important Ethical Questions</vt:lpstr>
      <vt:lpstr>Management skills needed to make ethical decisions and deal with concerns of stakeholders:</vt:lpstr>
      <vt:lpstr>Applications of Management Perspectives: For Individuals</vt:lpstr>
      <vt:lpstr>Applications of Management Perspectives: For Individuals</vt:lpstr>
      <vt:lpstr>Recent Examples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Chapter Six</dc:title>
  <dc:creator>Ken &amp; Lesley Long</dc:creator>
  <cp:lastModifiedBy>Maria Heffernan</cp:lastModifiedBy>
  <cp:revision>26</cp:revision>
  <dcterms:created xsi:type="dcterms:W3CDTF">2003-09-14T10:05:58Z</dcterms:created>
  <dcterms:modified xsi:type="dcterms:W3CDTF">2022-01-23T13:05:15Z</dcterms:modified>
</cp:coreProperties>
</file>