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59" r:id="rId1"/>
  </p:sldMasterIdLst>
  <p:notesMasterIdLst>
    <p:notesMasterId r:id="rId13"/>
  </p:notesMasterIdLst>
  <p:sldIdLst>
    <p:sldId id="268" r:id="rId2"/>
    <p:sldId id="257" r:id="rId3"/>
    <p:sldId id="267" r:id="rId4"/>
    <p:sldId id="260" r:id="rId5"/>
    <p:sldId id="261" r:id="rId6"/>
    <p:sldId id="269" r:id="rId7"/>
    <p:sldId id="259" r:id="rId8"/>
    <p:sldId id="262" r:id="rId9"/>
    <p:sldId id="263" r:id="rId10"/>
    <p:sldId id="264" r:id="rId11"/>
    <p:sldId id="265" r:id="rId12"/>
  </p:sldIdLst>
  <p:sldSz cx="12192000" cy="6858000"/>
  <p:notesSz cx="6858000" cy="9144000"/>
  <p:embeddedFontLst>
    <p:embeddedFont>
      <p:font typeface="Calibri" panose="020F0502020204030204" pitchFamily="34" charset="0"/>
      <p:regular r:id="rId14"/>
      <p:bold r:id="rId15"/>
      <p:italic r:id="rId16"/>
      <p:boldItalic r:id="rId17"/>
    </p:embeddedFont>
    <p:embeddedFont>
      <p:font typeface="Calibri Light" panose="020F0302020204030204" pitchFamily="34" charset="0"/>
      <p:regular r:id="rId18"/>
      <p:italic r:id="rId19"/>
    </p:embeddedFont>
    <p:embeddedFont>
      <p:font typeface="Century Gothic" panose="020B0502020202020204" pitchFamily="34" charset="0"/>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3" d="100"/>
          <a:sy n="73" d="100"/>
        </p:scale>
        <p:origin x="38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982476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endParaRPr sz="1200">
              <a:solidFill>
                <a:schemeClr val="dk1"/>
              </a:solidFill>
              <a:latin typeface="Calibri"/>
              <a:ea typeface="Calibri"/>
              <a:cs typeface="Calibri"/>
              <a:sym typeface="Calibri"/>
            </a:endParaRPr>
          </a:p>
        </p:txBody>
      </p:sp>
      <p:sp>
        <p:nvSpPr>
          <p:cNvPr id="153" name="Google Shape;153;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6880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5" name="Google Shape;175;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sz="1200">
                <a:solidFill>
                  <a:schemeClr val="dk1"/>
                </a:solidFill>
                <a:latin typeface="Calibri"/>
                <a:ea typeface="Calibri"/>
                <a:cs typeface="Calibri"/>
                <a:sym typeface="Calibri"/>
              </a:rPr>
              <a:t>Anatomy and physiology play a significant role in understanding Patient A's health condition, Anatomy: The pancreas is an important organ in the body that produces hormones, including insulin, which regulates glucose (sugar) levels in the bloodstream. In those with type 1 diabetes, the immune system incorrectly targets and kills the pancreatic cells that produce insulin, impairing insulin production (Carbrey, 2015). The pancreas continues to generate insulin in type 2 diabetes, but over time, the body's cells grow less receptive to it, resulting in insulin resistance.</a:t>
            </a:r>
            <a:endParaRPr/>
          </a:p>
        </p:txBody>
      </p:sp>
      <p:sp>
        <p:nvSpPr>
          <p:cNvPr id="176" name="Google Shape;176;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sz="1200" b="1" dirty="0">
                <a:solidFill>
                  <a:schemeClr val="dk1"/>
                </a:solidFill>
                <a:latin typeface="Calibri"/>
                <a:ea typeface="Calibri"/>
                <a:cs typeface="Calibri"/>
                <a:sym typeface="Calibri"/>
              </a:rPr>
              <a:t>Physiology: </a:t>
            </a:r>
            <a:r>
              <a:rPr lang="en-US" sz="1200" dirty="0">
                <a:solidFill>
                  <a:schemeClr val="dk1"/>
                </a:solidFill>
                <a:latin typeface="Calibri"/>
                <a:ea typeface="Calibri"/>
                <a:cs typeface="Calibri"/>
                <a:sym typeface="Calibri"/>
              </a:rPr>
              <a:t>A hormone called insulin aids in controlling blood sugar levels. Our digestive system converts carbohydrates to glucose during food consumption, which then enters the bloodstream (</a:t>
            </a:r>
            <a:r>
              <a:rPr lang="en-US" sz="1200" dirty="0" err="1">
                <a:solidFill>
                  <a:schemeClr val="dk1"/>
                </a:solidFill>
                <a:latin typeface="Calibri"/>
                <a:ea typeface="Calibri"/>
                <a:cs typeface="Calibri"/>
                <a:sym typeface="Calibri"/>
              </a:rPr>
              <a:t>Carbrey</a:t>
            </a:r>
            <a:r>
              <a:rPr lang="en-US" sz="1200" dirty="0">
                <a:solidFill>
                  <a:schemeClr val="dk1"/>
                </a:solidFill>
                <a:latin typeface="Calibri"/>
                <a:ea typeface="Calibri"/>
                <a:cs typeface="Calibri"/>
                <a:sym typeface="Calibri"/>
              </a:rPr>
              <a:t>, 2015). Glucose from the bloodstream is moved by insulin into all of the liver and muscles, where it's capable of being converted to energy or preserved for subsequent use. High blood glucose levels brought on by insulin resistance or insulin deficiency in diabetics have been linked to a number of long-term health issues.</a:t>
            </a:r>
            <a:endParaRPr sz="1200" dirty="0">
              <a:solidFill>
                <a:schemeClr val="dk1"/>
              </a:solidFill>
              <a:latin typeface="Calibri"/>
              <a:ea typeface="Calibri"/>
              <a:cs typeface="Calibri"/>
              <a:sym typeface="Calibri"/>
            </a:endParaRPr>
          </a:p>
          <a:p>
            <a:pPr marL="0" lvl="0" indent="0" algn="just" rtl="0">
              <a:spcBef>
                <a:spcPts val="0"/>
              </a:spcBef>
              <a:spcAft>
                <a:spcPts val="0"/>
              </a:spcAft>
              <a:buNone/>
            </a:pPr>
            <a:r>
              <a:rPr lang="en-US" sz="1200" dirty="0">
                <a:solidFill>
                  <a:schemeClr val="dk1"/>
                </a:solidFill>
                <a:latin typeface="Calibri"/>
                <a:ea typeface="Calibri"/>
                <a:cs typeface="Calibri"/>
                <a:sym typeface="Calibri"/>
              </a:rPr>
              <a:t>Acknowledging the anatomy and physiology of insulin production and glucose management in the body is necessary for managing diabetes effectively (Wink, 2010). Individuals who have diabetes may receive assistance from healthcare professionals to better understand these processes and learn how to effectively control their condition. This may involve managing medications, changing one's lifestyle, monitoring the level of sugar in the blood on a regular basis, and receiving ongoing assistance and information.</a:t>
            </a:r>
            <a:endParaRPr sz="1200" dirty="0">
              <a:solidFill>
                <a:schemeClr val="dk1"/>
              </a:solidFill>
              <a:latin typeface="Calibri"/>
              <a:ea typeface="Calibri"/>
              <a:cs typeface="Calibri"/>
              <a:sym typeface="Calibri"/>
            </a:endParaRPr>
          </a:p>
        </p:txBody>
      </p:sp>
      <p:sp>
        <p:nvSpPr>
          <p:cNvPr id="185" name="Google Shape;18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7" name="Google Shape;167;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sz="1200" dirty="0">
                <a:solidFill>
                  <a:schemeClr val="dk1"/>
                </a:solidFill>
                <a:latin typeface="Calibri"/>
                <a:ea typeface="Calibri"/>
                <a:cs typeface="Calibri"/>
                <a:sym typeface="Calibri"/>
              </a:rPr>
              <a:t>Physiology is the scientific study of how the body functions at the cellular, tissue, and organ level. It encompasses a broad range of topics, including anatomy, biochemistry, genetics, and neuroscience. In health and social care, measuring lifestyle-related health information is important because it provides insights into how an individual's lifestyle choices impact their overall health. Lifestyle-related health information can include a range of factors, such as diet, exercise, smoking and alcohol consumption, sleep patterns, and stress levels (Paterson, 2018). By taking into account these variables, medical practitioners can determine a person's risk of contracting chronic illnesses like diabetes, heart disease, and cancer as well as create individualized treatment programs to assist them manage their condition. For instance, millions of individuals around the world suffer from diabetes, a chronic illness. High amounts of glucose (sugar) in the bloodstream result when the body is unable to manufacture or </a:t>
            </a:r>
            <a:r>
              <a:rPr lang="en-US" sz="1200" dirty="0" err="1">
                <a:solidFill>
                  <a:schemeClr val="dk1"/>
                </a:solidFill>
                <a:latin typeface="Calibri"/>
                <a:ea typeface="Calibri"/>
                <a:cs typeface="Calibri"/>
                <a:sym typeface="Calibri"/>
              </a:rPr>
              <a:t>utilise</a:t>
            </a:r>
            <a:r>
              <a:rPr lang="en-US" sz="1200" dirty="0">
                <a:solidFill>
                  <a:schemeClr val="dk1"/>
                </a:solidFill>
                <a:latin typeface="Calibri"/>
                <a:ea typeface="Calibri"/>
                <a:cs typeface="Calibri"/>
                <a:sym typeface="Calibri"/>
              </a:rPr>
              <a:t> insulin adequately. Many health issues, such as cardiovascular diseases, kidney failure, spinal cord compression, and eyesight loss, among others, can be brought on by diabetes. As a result, controlling diabetes is essential for preserving general health and avoiding complications.</a:t>
            </a:r>
            <a:endParaRPr sz="1200" dirty="0">
              <a:solidFill>
                <a:schemeClr val="dk1"/>
              </a:solidFill>
              <a:latin typeface="Calibri"/>
              <a:ea typeface="Calibri"/>
              <a:cs typeface="Calibri"/>
              <a:sym typeface="Calibri"/>
            </a:endParaRPr>
          </a:p>
        </p:txBody>
      </p:sp>
      <p:sp>
        <p:nvSpPr>
          <p:cNvPr id="168" name="Google Shape;168;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3" name="Google Shape;193;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sz="1200" b="1" dirty="0">
                <a:solidFill>
                  <a:schemeClr val="dk1"/>
                </a:solidFill>
                <a:latin typeface="Calibri"/>
                <a:ea typeface="Calibri"/>
                <a:cs typeface="Calibri"/>
                <a:sym typeface="Calibri"/>
              </a:rPr>
              <a:t>Lifestyle Changes</a:t>
            </a:r>
            <a:endParaRPr dirty="0"/>
          </a:p>
          <a:p>
            <a:pPr marL="0" lvl="0" indent="0" algn="just" rtl="0">
              <a:spcBef>
                <a:spcPts val="0"/>
              </a:spcBef>
              <a:spcAft>
                <a:spcPts val="0"/>
              </a:spcAft>
              <a:buNone/>
            </a:pPr>
            <a:r>
              <a:rPr lang="en-US" sz="1200" dirty="0">
                <a:solidFill>
                  <a:schemeClr val="dk1"/>
                </a:solidFill>
                <a:latin typeface="Calibri"/>
                <a:ea typeface="Calibri"/>
                <a:cs typeface="Calibri"/>
                <a:sym typeface="Calibri"/>
              </a:rPr>
              <a:t>Changes in lifestyle may be extremely helpful in controlling diabetes and avoiding complications. Here are a few instances of lifestyle modifications that diabetic individuals could be advised to make:</a:t>
            </a:r>
            <a:endParaRPr sz="1200" dirty="0">
              <a:solidFill>
                <a:schemeClr val="dk1"/>
              </a:solidFill>
              <a:latin typeface="Calibri"/>
              <a:ea typeface="Calibri"/>
              <a:cs typeface="Calibri"/>
              <a:sym typeface="Calibri"/>
            </a:endParaRPr>
          </a:p>
          <a:p>
            <a:pPr marL="0" lvl="0" indent="0" algn="just" rtl="0">
              <a:spcBef>
                <a:spcPts val="0"/>
              </a:spcBef>
              <a:spcAft>
                <a:spcPts val="0"/>
              </a:spcAft>
              <a:buNone/>
            </a:pPr>
            <a:r>
              <a:rPr lang="en-US" sz="1200" b="1" dirty="0">
                <a:solidFill>
                  <a:schemeClr val="dk1"/>
                </a:solidFill>
                <a:latin typeface="Calibri"/>
                <a:ea typeface="Calibri"/>
                <a:cs typeface="Calibri"/>
                <a:sym typeface="Calibri"/>
              </a:rPr>
              <a:t>Diet and Nutrition:</a:t>
            </a:r>
            <a:r>
              <a:rPr lang="en-US" sz="1200" dirty="0">
                <a:solidFill>
                  <a:schemeClr val="dk1"/>
                </a:solidFill>
                <a:latin typeface="Calibri"/>
                <a:ea typeface="Calibri"/>
                <a:cs typeface="Calibri"/>
                <a:sym typeface="Calibri"/>
              </a:rPr>
              <a:t> A healthy, balanced diet is key to managing diabetes. Patients may be advised to limit their intake of carbohydrates, particularly those that are high in sugar or refined carbohydrates, and to focus on consuming more high-fiber foods, lean proteins, and healthy fats (White, 2017). In addition, portion control and regular meal timing can help to regulate blood sugar levels.</a:t>
            </a:r>
            <a:endParaRPr sz="1200" dirty="0">
              <a:solidFill>
                <a:schemeClr val="dk1"/>
              </a:solidFill>
              <a:latin typeface="Calibri"/>
              <a:ea typeface="Calibri"/>
              <a:cs typeface="Calibri"/>
              <a:sym typeface="Calibri"/>
            </a:endParaRPr>
          </a:p>
          <a:p>
            <a:pPr marL="0" lvl="0" indent="0" algn="just" rtl="0">
              <a:spcBef>
                <a:spcPts val="0"/>
              </a:spcBef>
              <a:spcAft>
                <a:spcPts val="0"/>
              </a:spcAft>
              <a:buNone/>
            </a:pPr>
            <a:r>
              <a:rPr lang="en-US" sz="1200" b="1" dirty="0">
                <a:solidFill>
                  <a:schemeClr val="dk1"/>
                </a:solidFill>
                <a:latin typeface="Calibri"/>
                <a:ea typeface="Calibri"/>
                <a:cs typeface="Calibri"/>
                <a:sym typeface="Calibri"/>
              </a:rPr>
              <a:t>Physical Activity:</a:t>
            </a:r>
            <a:r>
              <a:rPr lang="en-US" sz="1200" dirty="0">
                <a:solidFill>
                  <a:schemeClr val="dk1"/>
                </a:solidFill>
                <a:latin typeface="Calibri"/>
                <a:ea typeface="Calibri"/>
                <a:cs typeface="Calibri"/>
                <a:sym typeface="Calibri"/>
              </a:rPr>
              <a:t> Frequent exercise is crucial for managing diabetes because it can increase insulin sensitivity and control blood sugar levels (Paterson, 2018). At least 150 minutes of resistance training per week, also including brisk walking, cycling, or swimming, may be recommended to patients.</a:t>
            </a:r>
            <a:endParaRPr sz="1200" dirty="0">
              <a:solidFill>
                <a:schemeClr val="dk1"/>
              </a:solidFill>
              <a:latin typeface="Calibri"/>
              <a:ea typeface="Calibri"/>
              <a:cs typeface="Calibri"/>
              <a:sym typeface="Calibri"/>
            </a:endParaRPr>
          </a:p>
          <a:p>
            <a:pPr marL="0" lvl="0" indent="0" algn="just" rtl="0">
              <a:spcBef>
                <a:spcPts val="0"/>
              </a:spcBef>
              <a:spcAft>
                <a:spcPts val="0"/>
              </a:spcAft>
              <a:buNone/>
            </a:pPr>
            <a:r>
              <a:rPr lang="en-US" sz="1200" b="1" dirty="0">
                <a:solidFill>
                  <a:schemeClr val="dk1"/>
                </a:solidFill>
                <a:latin typeface="Calibri"/>
                <a:ea typeface="Calibri"/>
                <a:cs typeface="Calibri"/>
                <a:sym typeface="Calibri"/>
              </a:rPr>
              <a:t>Smoking Cessation:</a:t>
            </a:r>
            <a:r>
              <a:rPr lang="en-US" sz="1200" dirty="0">
                <a:solidFill>
                  <a:schemeClr val="dk1"/>
                </a:solidFill>
                <a:latin typeface="Calibri"/>
                <a:ea typeface="Calibri"/>
                <a:cs typeface="Calibri"/>
                <a:sym typeface="Calibri"/>
              </a:rPr>
              <a:t> Smoking can worsen diabetes and increase the risk of complications. Patients who smoke may be advised to quit, either through self-help methods or with the help of a healthcare professional.</a:t>
            </a:r>
            <a:endParaRPr sz="1200" dirty="0">
              <a:solidFill>
                <a:schemeClr val="dk1"/>
              </a:solidFill>
              <a:latin typeface="Calibri"/>
              <a:ea typeface="Calibri"/>
              <a:cs typeface="Calibri"/>
              <a:sym typeface="Calibri"/>
            </a:endParaRPr>
          </a:p>
          <a:p>
            <a:pPr marL="0" lvl="0" indent="0" algn="just" rtl="0">
              <a:spcBef>
                <a:spcPts val="0"/>
              </a:spcBef>
              <a:spcAft>
                <a:spcPts val="0"/>
              </a:spcAft>
              <a:buNone/>
            </a:pPr>
            <a:r>
              <a:rPr lang="en-US" sz="1200" b="1" dirty="0">
                <a:solidFill>
                  <a:schemeClr val="dk1"/>
                </a:solidFill>
                <a:latin typeface="Calibri"/>
                <a:ea typeface="Calibri"/>
                <a:cs typeface="Calibri"/>
                <a:sym typeface="Calibri"/>
              </a:rPr>
              <a:t>Alcohol Consumption:</a:t>
            </a:r>
            <a:r>
              <a:rPr lang="en-US" sz="1200" dirty="0">
                <a:solidFill>
                  <a:schemeClr val="dk1"/>
                </a:solidFill>
                <a:latin typeface="Calibri"/>
                <a:ea typeface="Calibri"/>
                <a:cs typeface="Calibri"/>
                <a:sym typeface="Calibri"/>
              </a:rPr>
              <a:t> Alcohol can interfere with blood sugar regulation and increase the risk of hypoglycemia (low blood sugar). Patients may be advised to limit their alcohol consumption or avoid it altogether.</a:t>
            </a:r>
            <a:endParaRPr sz="1200" dirty="0">
              <a:solidFill>
                <a:schemeClr val="dk1"/>
              </a:solidFill>
              <a:latin typeface="Calibri"/>
              <a:ea typeface="Calibri"/>
              <a:cs typeface="Calibri"/>
              <a:sym typeface="Calibri"/>
            </a:endParaRPr>
          </a:p>
          <a:p>
            <a:pPr marL="0" lvl="0" indent="0" algn="just" rtl="0">
              <a:spcBef>
                <a:spcPts val="0"/>
              </a:spcBef>
              <a:spcAft>
                <a:spcPts val="0"/>
              </a:spcAft>
              <a:buNone/>
            </a:pPr>
            <a:r>
              <a:rPr lang="en-US" sz="1200" b="1" dirty="0">
                <a:solidFill>
                  <a:schemeClr val="dk1"/>
                </a:solidFill>
                <a:latin typeface="Calibri"/>
                <a:ea typeface="Calibri"/>
                <a:cs typeface="Calibri"/>
                <a:sym typeface="Calibri"/>
              </a:rPr>
              <a:t>Weight Management:</a:t>
            </a:r>
            <a:r>
              <a:rPr lang="en-US" sz="1200" dirty="0">
                <a:solidFill>
                  <a:schemeClr val="dk1"/>
                </a:solidFill>
                <a:latin typeface="Calibri"/>
                <a:ea typeface="Calibri"/>
                <a:cs typeface="Calibri"/>
                <a:sym typeface="Calibri"/>
              </a:rPr>
              <a:t> Maintaining a healthy weight can help to improve diabetes management and prevent complications (Weissman, 2013). Individuals who are obese or overweight may be instructed to lose weight by combining a healthy diet with exercise.</a:t>
            </a:r>
            <a:endParaRPr sz="1200" dirty="0">
              <a:solidFill>
                <a:schemeClr val="dk1"/>
              </a:solidFill>
              <a:latin typeface="Calibri"/>
              <a:ea typeface="Calibri"/>
              <a:cs typeface="Calibri"/>
              <a:sym typeface="Calibri"/>
            </a:endParaRPr>
          </a:p>
          <a:p>
            <a:pPr marL="0" lvl="0" indent="0" algn="just" rtl="0">
              <a:spcBef>
                <a:spcPts val="0"/>
              </a:spcBef>
              <a:spcAft>
                <a:spcPts val="0"/>
              </a:spcAft>
              <a:buNone/>
            </a:pPr>
            <a:r>
              <a:rPr lang="en-US" sz="1200" dirty="0">
                <a:solidFill>
                  <a:schemeClr val="dk1"/>
                </a:solidFill>
                <a:latin typeface="Calibri"/>
                <a:ea typeface="Calibri"/>
                <a:cs typeface="Calibri"/>
                <a:sym typeface="Calibri"/>
              </a:rPr>
              <a:t>Lifestyle changes should be individualized based on a patient's specific needs and circumstances. A healthcare professional may work with a diabetes patient to develop a personalized plan for managing their condition through lifestyle modifications.</a:t>
            </a:r>
            <a:endParaRPr sz="1200" dirty="0">
              <a:solidFill>
                <a:schemeClr val="dk1"/>
              </a:solidFill>
              <a:latin typeface="Calibri"/>
              <a:ea typeface="Calibri"/>
              <a:cs typeface="Calibri"/>
              <a:sym typeface="Calibri"/>
            </a:endParaRPr>
          </a:p>
        </p:txBody>
      </p:sp>
      <p:sp>
        <p:nvSpPr>
          <p:cNvPr id="194" name="Google Shape;194;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sz="1200" dirty="0">
                <a:solidFill>
                  <a:schemeClr val="dk1"/>
                </a:solidFill>
                <a:latin typeface="Calibri"/>
                <a:ea typeface="Calibri"/>
                <a:cs typeface="Calibri"/>
                <a:sym typeface="Calibri"/>
              </a:rPr>
              <a:t>Based on the findings of the lifestyle-related questionnaires and the identified health risks associated with Patient A's lifestyle choices, the following are two care interventions from health and social care services/organizations in the UK that can help improve or manage Patient A's care:</a:t>
            </a:r>
            <a:endParaRPr sz="1200" dirty="0">
              <a:solidFill>
                <a:schemeClr val="dk1"/>
              </a:solidFill>
              <a:latin typeface="Calibri"/>
              <a:ea typeface="Calibri"/>
              <a:cs typeface="Calibri"/>
              <a:sym typeface="Calibri"/>
            </a:endParaRPr>
          </a:p>
          <a:p>
            <a:pPr marL="0" lvl="0" indent="0" algn="just" rtl="0">
              <a:spcBef>
                <a:spcPts val="0"/>
              </a:spcBef>
              <a:spcAft>
                <a:spcPts val="0"/>
              </a:spcAft>
              <a:buNone/>
            </a:pPr>
            <a:r>
              <a:rPr lang="en-US" sz="1200" b="1" dirty="0">
                <a:solidFill>
                  <a:schemeClr val="dk1"/>
                </a:solidFill>
                <a:latin typeface="Calibri"/>
                <a:ea typeface="Calibri"/>
                <a:cs typeface="Calibri"/>
                <a:sym typeface="Calibri"/>
              </a:rPr>
              <a:t>Diabetes Education and Self-Management:</a:t>
            </a:r>
            <a:r>
              <a:rPr lang="en-US" sz="1200" dirty="0">
                <a:solidFill>
                  <a:schemeClr val="dk1"/>
                </a:solidFill>
                <a:latin typeface="Calibri"/>
                <a:ea typeface="Calibri"/>
                <a:cs typeface="Calibri"/>
                <a:sym typeface="Calibri"/>
              </a:rPr>
              <a:t> Diabetes education programs can provide patients with the knowledge and skills needed to effectively manage their condition (Golding, 2016). These programs may cover topics such as blood sugar monitoring, medication management, healthy eating, physical activity, and stress management. Patients may also learn how to identify and respond to potential complications of diabetes. Diabetes education programs are available through the National Health Service (NHS) in the UK, and patients may be referred to these programs by their healthcare professional.</a:t>
            </a:r>
            <a:endParaRPr sz="1200" dirty="0">
              <a:solidFill>
                <a:schemeClr val="dk1"/>
              </a:solidFill>
              <a:latin typeface="Calibri"/>
              <a:ea typeface="Calibri"/>
              <a:cs typeface="Calibri"/>
              <a:sym typeface="Calibri"/>
            </a:endParaRPr>
          </a:p>
          <a:p>
            <a:pPr marL="0" lvl="0" indent="0" algn="just" rtl="0">
              <a:spcBef>
                <a:spcPts val="0"/>
              </a:spcBef>
              <a:spcAft>
                <a:spcPts val="0"/>
              </a:spcAft>
              <a:buNone/>
            </a:pPr>
            <a:r>
              <a:rPr lang="en-US" sz="1200" b="1" dirty="0">
                <a:solidFill>
                  <a:schemeClr val="dk1"/>
                </a:solidFill>
                <a:latin typeface="Calibri"/>
                <a:ea typeface="Calibri"/>
                <a:cs typeface="Calibri"/>
                <a:sym typeface="Calibri"/>
              </a:rPr>
              <a:t>Telehealth and Remote Monitoring:</a:t>
            </a:r>
            <a:r>
              <a:rPr lang="en-US" sz="1200" dirty="0">
                <a:solidFill>
                  <a:schemeClr val="dk1"/>
                </a:solidFill>
                <a:latin typeface="Calibri"/>
                <a:ea typeface="Calibri"/>
                <a:cs typeface="Calibri"/>
                <a:sym typeface="Calibri"/>
              </a:rPr>
              <a:t> Telehealth and remote monitoring technologies can provide patients with real-time feedback on their blood sugar levels, as well as other vital signs and health indicators. By using these tools, patients can take greater control of their illness and lower their risk of consequences (Schulte, 2005). In addition, remote monitoring can provide healthcare professionals with valuable data that can be used to adjust treatment plans and improve patient outcomes. Some healthcare organizations in the UK offer remote monitoring services for diabetes patients, including the NHS Digital Diabetes Prevention </a:t>
            </a:r>
            <a:r>
              <a:rPr lang="en-US" sz="1200" dirty="0" err="1">
                <a:solidFill>
                  <a:schemeClr val="dk1"/>
                </a:solidFill>
                <a:latin typeface="Calibri"/>
                <a:ea typeface="Calibri"/>
                <a:cs typeface="Calibri"/>
                <a:sym typeface="Calibri"/>
              </a:rPr>
              <a:t>Programme</a:t>
            </a:r>
            <a:r>
              <a:rPr lang="en-US" sz="1200" dirty="0">
                <a:solidFill>
                  <a:schemeClr val="dk1"/>
                </a:solidFill>
                <a:latin typeface="Calibri"/>
                <a:ea typeface="Calibri"/>
                <a:cs typeface="Calibri"/>
                <a:sym typeface="Calibri"/>
              </a:rPr>
              <a:t>.</a:t>
            </a:r>
            <a:endParaRPr sz="1200" dirty="0">
              <a:solidFill>
                <a:schemeClr val="dk1"/>
              </a:solidFill>
              <a:latin typeface="Calibri"/>
              <a:ea typeface="Calibri"/>
              <a:cs typeface="Calibri"/>
              <a:sym typeface="Calibri"/>
            </a:endParaRPr>
          </a:p>
          <a:p>
            <a:pPr marL="0" lvl="0" indent="0" algn="just" rtl="0">
              <a:spcBef>
                <a:spcPts val="0"/>
              </a:spcBef>
              <a:spcAft>
                <a:spcPts val="0"/>
              </a:spcAft>
              <a:buNone/>
            </a:pPr>
            <a:r>
              <a:rPr lang="en-US" sz="1200" dirty="0">
                <a:solidFill>
                  <a:schemeClr val="dk1"/>
                </a:solidFill>
                <a:latin typeface="Calibri"/>
                <a:ea typeface="Calibri"/>
                <a:cs typeface="Calibri"/>
                <a:sym typeface="Calibri"/>
              </a:rPr>
              <a:t>These care interventions can be used in combination with other lifestyle modifications and medical treatments to help patients manage their diabetes effectively. By working closely with their healthcare professional and taking an active role in their care, patients can improve their overall health and reduce their risk of complications.</a:t>
            </a:r>
            <a:endParaRPr sz="1200" dirty="0">
              <a:solidFill>
                <a:schemeClr val="dk1"/>
              </a:solidFill>
              <a:latin typeface="Calibri"/>
              <a:ea typeface="Calibri"/>
              <a:cs typeface="Calibri"/>
              <a:sym typeface="Calibri"/>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1" name="Google Shape;211;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sz="1200" dirty="0">
                <a:solidFill>
                  <a:schemeClr val="dk1"/>
                </a:solidFill>
                <a:latin typeface="Calibri"/>
                <a:ea typeface="Calibri"/>
                <a:cs typeface="Calibri"/>
                <a:sym typeface="Calibri"/>
              </a:rPr>
              <a:t>In conclusion, diabetes is a complex health condition that requires careful management to prevent complications and maintain overall health. Patients have make critical decisions in order to effectively manage their condition because lifestyle-related factors can significantly influence the emergence and control of diabetes (Gelfand, 2017). By offering information, tools, and care interventions which help individuals who have diabetes manage their illness and lower their danger of developing complications, healthcare practitioners may support them. Individuals who have diabetes can have improved their health results as well as their lives by combining lifestyle changes with medical treatments and care interventions. To effectively control their diabetes, individuals must work cooperatively with their healthcare provider an be actively involved in their care.</a:t>
            </a:r>
            <a:endParaRPr sz="1200" dirty="0">
              <a:solidFill>
                <a:schemeClr val="dk1"/>
              </a:solidFill>
              <a:latin typeface="Calibri"/>
              <a:ea typeface="Calibri"/>
              <a:cs typeface="Calibri"/>
              <a:sym typeface="Calibri"/>
            </a:endParaRPr>
          </a:p>
        </p:txBody>
      </p:sp>
      <p:sp>
        <p:nvSpPr>
          <p:cNvPr id="212" name="Google Shape;212;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1" name="Google Shape;221;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D9CDA-84A3-C405-3448-2FB18C64DF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849BBB-FEBC-C0F3-AAB7-1C8507BB38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11D5F5-4AC2-1434-F9BE-E69F9FF4F0FF}"/>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DD308604-5AA1-2DFB-FB22-B069482BB1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FA2D14-1805-0EBE-01DD-6A6102E51DF3}"/>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89079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E1237-E296-41E4-6578-3D65D426ED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66E698-0D53-C901-C75F-DB945913C9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8AAED2-B7EC-3924-F799-538E55271302}"/>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44709C01-2D42-EF68-2B8C-48E4DA2714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0C3D5B-4812-A2C0-F487-0A8DC546006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064228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E5E78-62AE-E20A-F157-F3BF4512D9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09014F-0DA7-7CC1-F0A0-FDAC112491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C4B430-15E7-24BE-3EF7-484861CF6C87}"/>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D9C54188-4238-007E-023F-42500B1E19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2EB8B7-4DD4-F03D-9550-F0F996ED4BB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819643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7D3D0-3B8C-62A4-0146-4962E860F3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7149E1-5790-B655-9469-7273D7E400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7F91812-3965-4733-9287-30A7006C66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580999-52F6-5B67-5AFB-7962ABB80C0C}"/>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BF6932A1-44B7-8F5A-1023-132F59C861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816900-C7D9-B24E-FD20-AAB9505FC42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219276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ABD18-71A8-EB12-4700-7533B1A98F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67EFF6-C0A8-AB89-8B97-C9F9870CA2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BD7C0B-964D-E164-C179-DACEF42984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FF6529-6EC6-E72D-97C4-55F4499F8D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28DD307-4BD8-93D5-C7C0-88CEECB860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17F185-E60A-38E2-30EE-CB51E9509982}"/>
              </a:ext>
            </a:extLst>
          </p:cNvPr>
          <p:cNvSpPr>
            <a:spLocks noGrp="1"/>
          </p:cNvSpPr>
          <p:nvPr>
            <p:ph type="dt" sz="half" idx="10"/>
          </p:nvPr>
        </p:nvSpPr>
        <p:spPr/>
        <p:txBody>
          <a:bodyPr/>
          <a:lstStyle/>
          <a:p>
            <a:endParaRPr lang="en-GB"/>
          </a:p>
        </p:txBody>
      </p:sp>
      <p:sp>
        <p:nvSpPr>
          <p:cNvPr id="8" name="Footer Placeholder 7">
            <a:extLst>
              <a:ext uri="{FF2B5EF4-FFF2-40B4-BE49-F238E27FC236}">
                <a16:creationId xmlns:a16="http://schemas.microsoft.com/office/drawing/2014/main" id="{C8FD5C50-FE9F-BEFD-38C6-43F82F30DD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C19D82-C711-FB31-9B8B-779BF36AC9C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745723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18498-3C77-13BE-250F-D784637677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B21FFC-B4EC-F9AE-7F17-F41D123FBB6F}"/>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6D1035FD-40E3-03C2-A2FB-8C90E554CA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11F0D8-9DA5-7247-3B69-A37E9E44807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845969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7E8734-FCA1-A7DE-BFD3-3E7D9470E1DE}"/>
              </a:ext>
            </a:extLst>
          </p:cNvPr>
          <p:cNvSpPr>
            <a:spLocks noGrp="1"/>
          </p:cNvSpPr>
          <p:nvPr>
            <p:ph type="dt" sz="half" idx="10"/>
          </p:nvPr>
        </p:nvSpPr>
        <p:spPr/>
        <p:txBody>
          <a:bodyPr/>
          <a:lstStyle/>
          <a:p>
            <a:endParaRPr lang="en-GB"/>
          </a:p>
        </p:txBody>
      </p:sp>
      <p:sp>
        <p:nvSpPr>
          <p:cNvPr id="3" name="Footer Placeholder 2">
            <a:extLst>
              <a:ext uri="{FF2B5EF4-FFF2-40B4-BE49-F238E27FC236}">
                <a16:creationId xmlns:a16="http://schemas.microsoft.com/office/drawing/2014/main" id="{07A013A7-23C4-F4BA-026C-CA3D2785C2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D3E7E8-192E-81D9-23FF-34E0136D4100}"/>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439997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05908-874A-A21B-C00C-65BBE562E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12BC2F-719D-A8C9-9316-D2A04AF763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628510-105E-1A00-540C-30C34643C3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B5E02A-FCC5-A641-2836-EA64EDDBEF77}"/>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D3DDEB5C-58A0-11A4-BC3E-B98E7C823A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C53E4C-3981-06E6-2E02-F173321BE00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487546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8970A-02E8-1F08-9D99-C97A44AB7B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E0582C7-C61C-D649-8431-50F45D7397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F3F7F61-195F-21E0-39C8-75A17AD028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86FC60-61AD-FB87-DECF-B3D7C4836C92}"/>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84A86BEB-34EE-300A-8F3B-AED52DED36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A2CDF6-2705-9F3B-27A1-B3EF7CA2FF4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78453710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980A7-F771-0629-55CD-37391259AF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FC9778-0D8B-6D99-A08C-1A105E201A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4DAE73-C3E0-16DE-1352-20A8002677FD}"/>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E4A7CB97-C33D-2B42-8475-F2D426B43F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8AB7B0-4B07-33BC-02A1-0E6F6D7F072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295445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DD1162-6D82-8B5D-6E29-DBDC3BF0FB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8E0D8C-4A87-3F53-3166-E9C73920F0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145DF0-B128-0658-6F51-410F26989FA5}"/>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D1D66C8B-3726-0D65-5F81-038E83F4DF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3C91EC-C149-C579-013A-E7C4CEAA1D2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383739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016D91-CBC6-BE84-2B4C-AB80FBC8BF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E9E0C6-38FC-6CD1-B5F9-1F5E5FAB65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C03264-22B8-1F28-2232-708FC0ABF9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a:extLst>
              <a:ext uri="{FF2B5EF4-FFF2-40B4-BE49-F238E27FC236}">
                <a16:creationId xmlns:a16="http://schemas.microsoft.com/office/drawing/2014/main" id="{53D38644-BF25-6509-5744-2D92423E70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5999948-8288-7FFF-4686-40909A1D46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240489242"/>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amazon.ca/Principles-Animal-Physiology-Christopher-Moyes/dp/0805353518" TargetMode="External"/><Relationship Id="rId3" Type="http://schemas.openxmlformats.org/officeDocument/2006/relationships/hyperlink" Target="https://www.scirp.org/(S(i43dyn45teexjx455qlt3d2q))/reference/referencespapers.aspx?referenceid=2845274" TargetMode="External"/><Relationship Id="rId7" Type="http://schemas.openxmlformats.org/officeDocument/2006/relationships/hyperlink" Target="https://archive.org/details/introductiontoca0000levi"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taylorfrancis.com/chapters/mono/10.1201/9781351107754-18/cardiovascular-responses-pathological-situations-neil-herring-david-paterson" TargetMode="External"/><Relationship Id="rId5" Type="http://schemas.openxmlformats.org/officeDocument/2006/relationships/hyperlink" Target="https://www.niddk.nih.gov/" TargetMode="External"/><Relationship Id="rId10" Type="http://schemas.openxmlformats.org/officeDocument/2006/relationships/hyperlink" Target="https://www.biblio.com/9781786391483" TargetMode="External"/><Relationship Id="rId4" Type="http://schemas.openxmlformats.org/officeDocument/2006/relationships/hyperlink" Target="https://openlibrary.org/books/OL40414473M" TargetMode="External"/><Relationship Id="rId9" Type="http://schemas.openxmlformats.org/officeDocument/2006/relationships/hyperlink" Target="https://onlinelibrary.wiley.com/doi/pdf/10.1002/9781119976950.ch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796F20-E974-9B8C-9A82-B6C823D62C5B}"/>
              </a:ext>
            </a:extLst>
          </p:cNvPr>
          <p:cNvSpPr>
            <a:spLocks noGrp="1"/>
          </p:cNvSpPr>
          <p:nvPr>
            <p:ph idx="1"/>
          </p:nvPr>
        </p:nvSpPr>
        <p:spPr/>
        <p:txBody>
          <a:bodyPr/>
          <a:lstStyle/>
          <a:p>
            <a:pPr marL="0" indent="0">
              <a:buNone/>
            </a:pPr>
            <a:r>
              <a:rPr lang="en-GB" dirty="0"/>
              <a:t>Module Name: Introduction to physiology </a:t>
            </a:r>
          </a:p>
          <a:p>
            <a:pPr marL="0" indent="0">
              <a:buNone/>
            </a:pPr>
            <a:r>
              <a:rPr lang="en-GB" dirty="0"/>
              <a:t>Module Code: BMHP5003</a:t>
            </a:r>
          </a:p>
          <a:p>
            <a:pPr marL="0" indent="0">
              <a:buNone/>
            </a:pPr>
            <a:r>
              <a:rPr lang="en-GB" dirty="0"/>
              <a:t>Lecture Name: Olusegun </a:t>
            </a:r>
            <a:r>
              <a:rPr lang="en-GB" dirty="0" err="1"/>
              <a:t>Awolaran</a:t>
            </a:r>
            <a:endParaRPr lang="en-GB" dirty="0"/>
          </a:p>
          <a:p>
            <a:pPr marL="0" indent="0">
              <a:buNone/>
            </a:pPr>
            <a:r>
              <a:rPr lang="en-GB" dirty="0"/>
              <a:t>Student Name: Portia Boateng Turkson</a:t>
            </a:r>
          </a:p>
          <a:p>
            <a:pPr marL="0" indent="0">
              <a:buNone/>
            </a:pPr>
            <a:r>
              <a:rPr lang="en-GB" dirty="0"/>
              <a:t>Student Number: 2122363</a:t>
            </a:r>
          </a:p>
        </p:txBody>
      </p:sp>
    </p:spTree>
    <p:extLst>
      <p:ext uri="{BB962C8B-B14F-4D97-AF65-F5344CB8AC3E}">
        <p14:creationId xmlns:p14="http://schemas.microsoft.com/office/powerpoint/2010/main" val="362862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54"/>
        <p:cNvGrpSpPr/>
        <p:nvPr/>
      </p:nvGrpSpPr>
      <p:grpSpPr>
        <a:xfrm>
          <a:off x="0" y="0"/>
          <a:ext cx="0" cy="0"/>
          <a:chOff x="0" y="0"/>
          <a:chExt cx="0" cy="0"/>
        </a:xfrm>
      </p:grpSpPr>
      <p:sp useBgFill="1">
        <p:nvSpPr>
          <p:cNvPr id="161" name="Rectangle 160">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 name="Freeform: Shape 162">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155" name="Google Shape;155;p20"/>
          <p:cNvSpPr txBox="1">
            <a:spLocks noGrp="1"/>
          </p:cNvSpPr>
          <p:nvPr>
            <p:ph type="title"/>
          </p:nvPr>
        </p:nvSpPr>
        <p:spPr>
          <a:xfrm>
            <a:off x="841246" y="673770"/>
            <a:ext cx="3644489" cy="2414488"/>
          </a:xfrm>
          <a:prstGeom prst="rect">
            <a:avLst/>
          </a:prstGeom>
        </p:spPr>
        <p:txBody>
          <a:bodyPr spcFirstLastPara="1" lIns="91425" tIns="45700" rIns="91425" bIns="45700" anchor="t" anchorCtr="0">
            <a:normAutofit/>
          </a:bodyPr>
          <a:lstStyle/>
          <a:p>
            <a:pPr marL="0" lvl="0" indent="0" rtl="0">
              <a:spcBef>
                <a:spcPts val="0"/>
              </a:spcBef>
              <a:spcAft>
                <a:spcPts val="0"/>
              </a:spcAft>
              <a:buClr>
                <a:schemeClr val="lt1"/>
              </a:buClr>
              <a:buSzPts val="4000"/>
              <a:buFont typeface="Century Gothic"/>
              <a:buNone/>
            </a:pPr>
            <a:r>
              <a:rPr lang="en-GB" sz="2400" dirty="0">
                <a:solidFill>
                  <a:srgbClr val="FFFFFF"/>
                </a:solidFill>
              </a:rPr>
              <a:t>units</a:t>
            </a:r>
          </a:p>
        </p:txBody>
      </p:sp>
      <p:sp>
        <p:nvSpPr>
          <p:cNvPr id="156" name="Google Shape;156;p20"/>
          <p:cNvSpPr txBox="1">
            <a:spLocks noGrp="1"/>
          </p:cNvSpPr>
          <p:nvPr>
            <p:ph idx="1"/>
          </p:nvPr>
        </p:nvSpPr>
        <p:spPr>
          <a:xfrm>
            <a:off x="6095999" y="882315"/>
            <a:ext cx="5254754" cy="5294647"/>
          </a:xfrm>
          <a:prstGeom prst="rect">
            <a:avLst/>
          </a:prstGeom>
        </p:spPr>
        <p:txBody>
          <a:bodyPr spcFirstLastPara="1" lIns="91425" tIns="45700" rIns="91425" bIns="45700" anchorCtr="0">
            <a:normAutofit/>
          </a:bodyPr>
          <a:lstStyle/>
          <a:p>
            <a:pPr marL="228600" lvl="0" indent="-228600" rtl="0">
              <a:spcBef>
                <a:spcPts val="0"/>
              </a:spcBef>
              <a:spcAft>
                <a:spcPts val="0"/>
              </a:spcAft>
              <a:buClr>
                <a:schemeClr val="lt1"/>
              </a:buClr>
              <a:buSzPct val="100000"/>
              <a:buChar char="•"/>
            </a:pPr>
            <a:r>
              <a:rPr lang="en-GB" sz="2000" dirty="0"/>
              <a:t>Introduction	</a:t>
            </a:r>
          </a:p>
          <a:p>
            <a:pPr>
              <a:buClr>
                <a:schemeClr val="lt1"/>
              </a:buClr>
              <a:buSzPct val="100000"/>
            </a:pPr>
            <a:r>
              <a:rPr lang="en-GB" sz="2000" dirty="0"/>
              <a:t>Anatomy and physiology-related information about the patient’s health condition</a:t>
            </a:r>
          </a:p>
          <a:p>
            <a:pPr>
              <a:buClr>
                <a:schemeClr val="lt1"/>
              </a:buClr>
              <a:buSzPct val="100000"/>
            </a:pPr>
            <a:r>
              <a:rPr lang="en-GB" sz="2000" dirty="0"/>
              <a:t>Risk factors of diabetes </a:t>
            </a:r>
          </a:p>
          <a:p>
            <a:pPr marL="228600" lvl="0" indent="-228600" rtl="0">
              <a:spcBef>
                <a:spcPts val="1000"/>
              </a:spcBef>
              <a:spcAft>
                <a:spcPts val="0"/>
              </a:spcAft>
              <a:buClr>
                <a:schemeClr val="lt1"/>
              </a:buClr>
              <a:buSzPct val="100000"/>
              <a:buChar char="•"/>
            </a:pPr>
            <a:r>
              <a:rPr lang="en-GB" sz="2000" dirty="0"/>
              <a:t>Patient’s Main Health Condition	</a:t>
            </a:r>
          </a:p>
          <a:p>
            <a:pPr marL="228600" lvl="0" indent="-228600" rtl="0">
              <a:spcBef>
                <a:spcPts val="1000"/>
              </a:spcBef>
              <a:spcAft>
                <a:spcPts val="0"/>
              </a:spcAft>
              <a:buClr>
                <a:schemeClr val="lt1"/>
              </a:buClr>
              <a:buSzPct val="100000"/>
              <a:buChar char="•"/>
            </a:pPr>
            <a:r>
              <a:rPr lang="en-GB" sz="2000" dirty="0"/>
              <a:t>Lifestyle Changes	</a:t>
            </a:r>
          </a:p>
          <a:p>
            <a:pPr marL="228600" lvl="0" indent="-228600" rtl="0">
              <a:spcBef>
                <a:spcPts val="1000"/>
              </a:spcBef>
              <a:spcAft>
                <a:spcPts val="0"/>
              </a:spcAft>
              <a:buClr>
                <a:schemeClr val="lt1"/>
              </a:buClr>
              <a:buSzPct val="100000"/>
              <a:buChar char="•"/>
            </a:pPr>
            <a:r>
              <a:rPr lang="en-GB" sz="2000" dirty="0"/>
              <a:t>Recommendations for improving or managing the care of the patient	</a:t>
            </a:r>
          </a:p>
          <a:p>
            <a:pPr marL="228600" lvl="0" indent="-228600" rtl="0">
              <a:spcBef>
                <a:spcPts val="1000"/>
              </a:spcBef>
              <a:spcAft>
                <a:spcPts val="0"/>
              </a:spcAft>
              <a:buClr>
                <a:schemeClr val="lt1"/>
              </a:buClr>
              <a:buSzPct val="100000"/>
              <a:buChar char="•"/>
            </a:pPr>
            <a:r>
              <a:rPr lang="en-GB" sz="2000" dirty="0"/>
              <a:t>Conclusion	</a:t>
            </a:r>
          </a:p>
          <a:p>
            <a:pPr marL="228600" lvl="0" indent="-228600" rtl="0">
              <a:spcBef>
                <a:spcPts val="1000"/>
              </a:spcBef>
              <a:spcAft>
                <a:spcPts val="0"/>
              </a:spcAft>
              <a:buClr>
                <a:schemeClr val="lt1"/>
              </a:buClr>
              <a:buSzPct val="100000"/>
              <a:buChar char="•"/>
            </a:pPr>
            <a:r>
              <a:rPr lang="en-GB" sz="2000" dirty="0"/>
              <a:t>References	</a:t>
            </a:r>
          </a:p>
          <a:p>
            <a:pPr marL="0" lvl="0" indent="0" rtl="0">
              <a:spcBef>
                <a:spcPts val="1000"/>
              </a:spcBef>
              <a:spcAft>
                <a:spcPts val="0"/>
              </a:spcAft>
              <a:buClr>
                <a:schemeClr val="lt1"/>
              </a:buClr>
              <a:buSzPct val="100000"/>
              <a:buNone/>
            </a:pPr>
            <a:r>
              <a:rPr lang="en-GB" sz="2000" dirty="0"/>
              <a:t>	</a:t>
            </a:r>
          </a:p>
          <a:p>
            <a:pPr marL="228600" lvl="0" indent="-77470" rtl="0">
              <a:spcBef>
                <a:spcPts val="1000"/>
              </a:spcBef>
              <a:spcAft>
                <a:spcPts val="0"/>
              </a:spcAft>
              <a:buClr>
                <a:schemeClr val="lt1"/>
              </a:buClr>
              <a:buSzPct val="100000"/>
              <a:buNone/>
            </a:pPr>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some pills&#10;&#10;Description automatically generated with low confidence">
            <a:extLst>
              <a:ext uri="{FF2B5EF4-FFF2-40B4-BE49-F238E27FC236}">
                <a16:creationId xmlns:a16="http://schemas.microsoft.com/office/drawing/2014/main" id="{A86F88AC-D0B0-E045-39BB-A73A8B158A73}"/>
              </a:ext>
            </a:extLst>
          </p:cNvPr>
          <p:cNvPicPr>
            <a:picLocks noChangeAspect="1"/>
          </p:cNvPicPr>
          <p:nvPr/>
        </p:nvPicPr>
        <p:blipFill rotWithShape="1">
          <a:blip r:embed="rId3"/>
          <a:srcRect l="18221" r="-1" b="-1"/>
          <a:stretch/>
        </p:blipFill>
        <p:spPr>
          <a:xfrm>
            <a:off x="3813559" y="0"/>
            <a:ext cx="8378441" cy="6857990"/>
          </a:xfrm>
          <a:prstGeom prst="rect">
            <a:avLst/>
          </a:prstGeom>
        </p:spPr>
      </p:pic>
      <p:sp>
        <p:nvSpPr>
          <p:cNvPr id="32" name="Rectangle 3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8F53C4-7B1B-1098-2BEE-7AC83B40E77D}"/>
              </a:ext>
            </a:extLst>
          </p:cNvPr>
          <p:cNvSpPr>
            <a:spLocks noGrp="1"/>
          </p:cNvSpPr>
          <p:nvPr>
            <p:ph type="title"/>
          </p:nvPr>
        </p:nvSpPr>
        <p:spPr>
          <a:xfrm>
            <a:off x="838200" y="365125"/>
            <a:ext cx="3822189" cy="1899912"/>
          </a:xfrm>
        </p:spPr>
        <p:txBody>
          <a:bodyPr>
            <a:normAutofit/>
          </a:bodyPr>
          <a:lstStyle/>
          <a:p>
            <a:br>
              <a:rPr lang="en-GB" sz="4000" b="1" dirty="0"/>
            </a:br>
            <a:r>
              <a:rPr lang="en-GB" sz="2400" b="1" dirty="0"/>
              <a:t>Introduction</a:t>
            </a:r>
            <a:br>
              <a:rPr lang="en-GB" sz="4000" dirty="0"/>
            </a:br>
            <a:endParaRPr lang="en-GB" sz="4000" dirty="0"/>
          </a:p>
        </p:txBody>
      </p:sp>
      <p:sp>
        <p:nvSpPr>
          <p:cNvPr id="3" name="Text Placeholder 2">
            <a:extLst>
              <a:ext uri="{FF2B5EF4-FFF2-40B4-BE49-F238E27FC236}">
                <a16:creationId xmlns:a16="http://schemas.microsoft.com/office/drawing/2014/main" id="{599DB68F-39C8-E817-5741-35C2398D0BA4}"/>
              </a:ext>
            </a:extLst>
          </p:cNvPr>
          <p:cNvSpPr>
            <a:spLocks noGrp="1"/>
          </p:cNvSpPr>
          <p:nvPr>
            <p:ph idx="1"/>
          </p:nvPr>
        </p:nvSpPr>
        <p:spPr>
          <a:xfrm>
            <a:off x="838200" y="2434201"/>
            <a:ext cx="3822189" cy="3742762"/>
          </a:xfrm>
        </p:spPr>
        <p:txBody>
          <a:bodyPr>
            <a:normAutofit/>
          </a:bodyPr>
          <a:lstStyle/>
          <a:p>
            <a:pPr marL="0" indent="0">
              <a:buNone/>
            </a:pPr>
            <a:r>
              <a:rPr lang="en-GB" sz="2000" dirty="0">
                <a:latin typeface="arial" panose="020B0604020202020204" pitchFamily="34" charset="0"/>
              </a:rPr>
              <a:t>              </a:t>
            </a:r>
            <a:r>
              <a:rPr lang="en-GB" sz="2400" b="1" dirty="0">
                <a:solidFill>
                  <a:schemeClr val="accent2"/>
                </a:solidFill>
                <a:latin typeface="arial" panose="020B0604020202020204" pitchFamily="34" charset="0"/>
              </a:rPr>
              <a:t>Diabetes</a:t>
            </a:r>
          </a:p>
          <a:p>
            <a:pPr marL="0" indent="0">
              <a:buNone/>
            </a:pPr>
            <a:endParaRPr lang="en-GB" sz="2400" b="1" dirty="0">
              <a:latin typeface="arial" panose="020B0604020202020204" pitchFamily="34" charset="0"/>
            </a:endParaRPr>
          </a:p>
          <a:p>
            <a:r>
              <a:rPr lang="en-GB" sz="2000" dirty="0">
                <a:latin typeface="arial" panose="020B0604020202020204" pitchFamily="34" charset="0"/>
              </a:rPr>
              <a:t>Diabetes type 2 affects patient A, a 46-year-old woman.</a:t>
            </a:r>
          </a:p>
          <a:p>
            <a:r>
              <a:rPr lang="en-GB" sz="2000" dirty="0">
                <a:latin typeface="arial" panose="020B0604020202020204" pitchFamily="34" charset="0"/>
              </a:rPr>
              <a:t>Diabetes, a chronic disease caused by the body's inability to make Insulin, is characterized by elevated blood glucose (sugar) levels.</a:t>
            </a:r>
            <a:endParaRPr lang="en-GB" sz="2000" i="0" dirty="0">
              <a:effectLst/>
              <a:latin typeface="arial" panose="020B0604020202020204" pitchFamily="34" charset="0"/>
            </a:endParaRPr>
          </a:p>
          <a:p>
            <a:endParaRPr lang="en-GB" sz="2000" dirty="0"/>
          </a:p>
        </p:txBody>
      </p:sp>
    </p:spTree>
    <p:extLst>
      <p:ext uri="{BB962C8B-B14F-4D97-AF65-F5344CB8AC3E}">
        <p14:creationId xmlns:p14="http://schemas.microsoft.com/office/powerpoint/2010/main" val="1831830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77"/>
        <p:cNvGrpSpPr/>
        <p:nvPr/>
      </p:nvGrpSpPr>
      <p:grpSpPr>
        <a:xfrm>
          <a:off x="0" y="0"/>
          <a:ext cx="0" cy="0"/>
          <a:chOff x="0" y="0"/>
          <a:chExt cx="0" cy="0"/>
        </a:xfrm>
      </p:grpSpPr>
      <p:sp useBgFill="1">
        <p:nvSpPr>
          <p:cNvPr id="206" name="Rectangle 205">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8" name="Group 207">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209" name="Rectangle 208">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 name="Rectangle 209">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2" name="Rectangle 211">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8" name="Google Shape;178;p23"/>
          <p:cNvSpPr txBox="1">
            <a:spLocks noGrp="1"/>
          </p:cNvSpPr>
          <p:nvPr>
            <p:ph type="title"/>
          </p:nvPr>
        </p:nvSpPr>
        <p:spPr>
          <a:xfrm>
            <a:off x="1099425" y="1238081"/>
            <a:ext cx="4709345" cy="962953"/>
          </a:xfrm>
          <a:prstGeom prst="rect">
            <a:avLst/>
          </a:prstGeom>
        </p:spPr>
        <p:txBody>
          <a:bodyPr spcFirstLastPara="1" vert="horz" lIns="91440" tIns="45720" rIns="91440" bIns="45720" rtlCol="0" anchor="b" anchorCtr="0">
            <a:normAutofit/>
          </a:bodyPr>
          <a:lstStyle/>
          <a:p>
            <a:pPr marL="0" lvl="0" indent="0">
              <a:spcAft>
                <a:spcPts val="0"/>
              </a:spcAft>
              <a:buClr>
                <a:schemeClr val="lt1"/>
              </a:buClr>
              <a:buSzPts val="3200"/>
            </a:pPr>
            <a:r>
              <a:rPr lang="en-US" sz="2000" b="1" dirty="0">
                <a:solidFill>
                  <a:schemeClr val="accent2"/>
                </a:solidFill>
              </a:rPr>
              <a:t>ANATOMY OF THE PANCREAS</a:t>
            </a:r>
            <a:endParaRPr lang="en-US" sz="2000" dirty="0">
              <a:solidFill>
                <a:schemeClr val="accent2"/>
              </a:solidFill>
            </a:endParaRPr>
          </a:p>
        </p:txBody>
      </p:sp>
      <p:sp>
        <p:nvSpPr>
          <p:cNvPr id="214" name="Rectangle 213">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Google Shape;180;p23"/>
          <p:cNvSpPr txBox="1">
            <a:spLocks noGrp="1"/>
          </p:cNvSpPr>
          <p:nvPr>
            <p:ph type="body" idx="1"/>
          </p:nvPr>
        </p:nvSpPr>
        <p:spPr>
          <a:xfrm>
            <a:off x="1100736" y="2508105"/>
            <a:ext cx="4709345" cy="3632493"/>
          </a:xfrm>
          <a:prstGeom prst="rect">
            <a:avLst/>
          </a:prstGeom>
        </p:spPr>
        <p:txBody>
          <a:bodyPr spcFirstLastPara="1" vert="horz" lIns="91440" tIns="45720" rIns="91440" bIns="45720" rtlCol="0" anchor="ctr" anchorCtr="0">
            <a:normAutofit/>
          </a:bodyPr>
          <a:lstStyle/>
          <a:p>
            <a:pPr lvl="0">
              <a:spcBef>
                <a:spcPts val="0"/>
              </a:spcBef>
              <a:spcAft>
                <a:spcPts val="600"/>
              </a:spcAft>
              <a:buClr>
                <a:schemeClr val="lt1"/>
              </a:buClr>
              <a:buSzPts val="2200"/>
            </a:pPr>
            <a:r>
              <a:rPr lang="en-US" sz="2000" b="0" dirty="0"/>
              <a:t>. </a:t>
            </a:r>
            <a:r>
              <a:rPr lang="en-GB" sz="2000" b="0" dirty="0"/>
              <a:t>The pancreas, an organ behind the bottom portion of the stomach and in front of the spine, is crucial in the development of diabetes. </a:t>
            </a:r>
          </a:p>
          <a:p>
            <a:pPr lvl="0">
              <a:spcBef>
                <a:spcPts val="0"/>
              </a:spcBef>
              <a:spcAft>
                <a:spcPts val="600"/>
              </a:spcAft>
              <a:buClr>
                <a:schemeClr val="lt1"/>
              </a:buClr>
              <a:buSzPts val="2200"/>
            </a:pPr>
            <a:r>
              <a:rPr lang="en-GB" sz="2000" b="0" dirty="0"/>
              <a:t>. The production of hormones like insulin by the pancreas, a crucial organ in the body, controls blood sugar (glucose) levels.</a:t>
            </a:r>
          </a:p>
          <a:p>
            <a:pPr lvl="0">
              <a:spcBef>
                <a:spcPts val="0"/>
              </a:spcBef>
              <a:spcAft>
                <a:spcPts val="600"/>
              </a:spcAft>
              <a:buClr>
                <a:schemeClr val="lt1"/>
              </a:buClr>
              <a:buSzPts val="2200"/>
            </a:pPr>
            <a:r>
              <a:rPr lang="en-US" sz="2000" i="1" dirty="0"/>
              <a:t>(</a:t>
            </a:r>
            <a:r>
              <a:rPr lang="en-GB" sz="2000" b="0" i="1" dirty="0">
                <a:effectLst/>
                <a:ea typeface="Adobe Kaiti Std R" panose="02020400000000000000" pitchFamily="18" charset="-128"/>
                <a:cs typeface="Calibri" panose="020F0502020204030204" pitchFamily="34" charset="0"/>
              </a:rPr>
              <a:t> </a:t>
            </a:r>
            <a:r>
              <a:rPr lang="en-GB" sz="2000" b="0" i="1" dirty="0" err="1">
                <a:effectLst/>
                <a:ea typeface="Adobe Kaiti Std R" panose="02020400000000000000" pitchFamily="18" charset="-128"/>
                <a:cs typeface="Calibri" panose="020F0502020204030204" pitchFamily="34" charset="0"/>
              </a:rPr>
              <a:t>Engle,et</a:t>
            </a:r>
            <a:r>
              <a:rPr lang="en-GB" sz="2000" b="0" i="1" dirty="0">
                <a:effectLst/>
                <a:ea typeface="Adobe Kaiti Std R" panose="02020400000000000000" pitchFamily="18" charset="-128"/>
                <a:cs typeface="Calibri" panose="020F0502020204030204" pitchFamily="34" charset="0"/>
              </a:rPr>
              <a:t> al.,</a:t>
            </a:r>
            <a:r>
              <a:rPr lang="en-GB" sz="2000" b="0" i="1" dirty="0" err="1">
                <a:effectLst/>
                <a:ea typeface="Adobe Kaiti Std R" panose="02020400000000000000" pitchFamily="18" charset="-128"/>
                <a:cs typeface="Calibri" panose="020F0502020204030204" pitchFamily="34" charset="0"/>
              </a:rPr>
              <a:t>Carbrey</a:t>
            </a:r>
            <a:r>
              <a:rPr lang="en-GB" sz="2000" b="0" i="1" dirty="0">
                <a:effectLst/>
                <a:ea typeface="Adobe Kaiti Std R" panose="02020400000000000000" pitchFamily="18" charset="-128"/>
                <a:cs typeface="Calibri" panose="020F0502020204030204" pitchFamily="34" charset="0"/>
              </a:rPr>
              <a:t>)</a:t>
            </a:r>
            <a:endParaRPr lang="en-GB" sz="2000" b="1" i="1" dirty="0">
              <a:effectLst/>
            </a:endParaRPr>
          </a:p>
          <a:p>
            <a:pPr marL="228600" lvl="0" indent="-228600">
              <a:spcBef>
                <a:spcPts val="0"/>
              </a:spcBef>
              <a:spcAft>
                <a:spcPts val="600"/>
              </a:spcAft>
              <a:buClr>
                <a:schemeClr val="lt1"/>
              </a:buClr>
              <a:buSzPts val="2200"/>
              <a:buFont typeface="Arial" panose="020B0604020202020204" pitchFamily="34" charset="0"/>
              <a:buChar char="•"/>
            </a:pPr>
            <a:endParaRPr lang="en-US" sz="2000" b="0" dirty="0"/>
          </a:p>
        </p:txBody>
      </p:sp>
      <p:pic>
        <p:nvPicPr>
          <p:cNvPr id="3" name="Picture 2" descr="Diagram&#10;&#10;Description automatically generated">
            <a:extLst>
              <a:ext uri="{FF2B5EF4-FFF2-40B4-BE49-F238E27FC236}">
                <a16:creationId xmlns:a16="http://schemas.microsoft.com/office/drawing/2014/main" id="{12C87F70-DD43-53DE-E551-CB735571E81C}"/>
              </a:ext>
            </a:extLst>
          </p:cNvPr>
          <p:cNvPicPr>
            <a:picLocks noChangeAspect="1"/>
          </p:cNvPicPr>
          <p:nvPr/>
        </p:nvPicPr>
        <p:blipFill rotWithShape="1">
          <a:blip r:embed="rId3"/>
          <a:srcRect t="252" r="2" b="2"/>
          <a:stretch/>
        </p:blipFill>
        <p:spPr>
          <a:xfrm>
            <a:off x="6538366" y="1383738"/>
            <a:ext cx="4929098" cy="475687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4"/>
          <p:cNvSpPr txBox="1">
            <a:spLocks noGrp="1"/>
          </p:cNvSpPr>
          <p:nvPr>
            <p:ph type="title"/>
          </p:nvPr>
        </p:nvSpPr>
        <p:spPr>
          <a:xfrm>
            <a:off x="423746" y="762000"/>
            <a:ext cx="11082454" cy="12954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ct val="100000"/>
              <a:buFont typeface="Century Gothic"/>
              <a:buNone/>
            </a:pPr>
            <a:r>
              <a:rPr lang="en-US" sz="3200" b="1" dirty="0"/>
              <a:t> </a:t>
            </a:r>
            <a:br>
              <a:rPr lang="en-US" b="1" dirty="0"/>
            </a:br>
            <a:endParaRPr sz="3200" b="1" dirty="0"/>
          </a:p>
        </p:txBody>
      </p:sp>
      <p:sp>
        <p:nvSpPr>
          <p:cNvPr id="188" name="Google Shape;188;p24"/>
          <p:cNvSpPr txBox="1">
            <a:spLocks noGrp="1"/>
          </p:cNvSpPr>
          <p:nvPr>
            <p:ph type="body" idx="1"/>
          </p:nvPr>
        </p:nvSpPr>
        <p:spPr>
          <a:xfrm>
            <a:off x="2609597" y="2211977"/>
            <a:ext cx="3573489" cy="768765"/>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lt1"/>
              </a:buClr>
              <a:buSzPts val="2800"/>
              <a:buNone/>
            </a:pPr>
            <a:r>
              <a:rPr lang="en-US" sz="2000" dirty="0">
                <a:solidFill>
                  <a:srgbClr val="FF0000"/>
                </a:solidFill>
              </a:rPr>
              <a:t>functions  of the pancreas</a:t>
            </a:r>
            <a:endParaRPr sz="2000" dirty="0">
              <a:solidFill>
                <a:srgbClr val="FF0000"/>
              </a:solidFill>
            </a:endParaRPr>
          </a:p>
        </p:txBody>
      </p:sp>
      <p:pic>
        <p:nvPicPr>
          <p:cNvPr id="190" name="Google Shape;190;p24"/>
          <p:cNvPicPr preferRelativeResize="0">
            <a:picLocks noGrp="1"/>
          </p:cNvPicPr>
          <p:nvPr>
            <p:ph sz="half" idx="2"/>
          </p:nvPr>
        </p:nvPicPr>
        <p:blipFill rotWithShape="1">
          <a:blip r:embed="rId3">
            <a:alphaModFix/>
          </a:blip>
          <a:stretch/>
        </p:blipFill>
        <p:spPr>
          <a:xfrm>
            <a:off x="6540137" y="3093647"/>
            <a:ext cx="4563292" cy="3764354"/>
          </a:xfrm>
          <a:prstGeom prst="rect">
            <a:avLst/>
          </a:prstGeom>
          <a:noFill/>
          <a:ln>
            <a:noFill/>
          </a:ln>
        </p:spPr>
      </p:pic>
      <p:sp>
        <p:nvSpPr>
          <p:cNvPr id="189" name="Google Shape;189;p24"/>
          <p:cNvSpPr txBox="1">
            <a:spLocks noGrp="1"/>
          </p:cNvSpPr>
          <p:nvPr>
            <p:ph type="body" sz="quarter" idx="3"/>
          </p:nvPr>
        </p:nvSpPr>
        <p:spPr>
          <a:xfrm>
            <a:off x="687897" y="3515694"/>
            <a:ext cx="5341202" cy="312638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lt1"/>
              </a:buClr>
              <a:buSzPts val="2200"/>
              <a:buChar char="•"/>
            </a:pPr>
            <a:r>
              <a:rPr lang="en-GB" sz="1600" b="0" dirty="0">
                <a:solidFill>
                  <a:schemeClr val="tx1"/>
                </a:solidFill>
              </a:rPr>
              <a:t> A hormone called insulin is involved in controlling blood glucose levels. During consumption, our digestive system converts carbohydrates into glucose, which then enters the bloodstream.</a:t>
            </a:r>
            <a:endParaRPr sz="1600" b="0" dirty="0">
              <a:solidFill>
                <a:schemeClr val="tx1"/>
              </a:solidFill>
            </a:endParaRPr>
          </a:p>
        </p:txBody>
      </p:sp>
      <p:sp>
        <p:nvSpPr>
          <p:cNvPr id="3" name="TextBox 2">
            <a:extLst>
              <a:ext uri="{FF2B5EF4-FFF2-40B4-BE49-F238E27FC236}">
                <a16:creationId xmlns:a16="http://schemas.microsoft.com/office/drawing/2014/main" id="{5808DE22-945C-A3E7-AA85-B282DE099BEF}"/>
              </a:ext>
            </a:extLst>
          </p:cNvPr>
          <p:cNvSpPr txBox="1"/>
          <p:nvPr/>
        </p:nvSpPr>
        <p:spPr>
          <a:xfrm>
            <a:off x="1088571" y="4615935"/>
            <a:ext cx="6096000" cy="369332"/>
          </a:xfrm>
          <a:prstGeom prst="rect">
            <a:avLst/>
          </a:prstGeom>
          <a:noFill/>
        </p:spPr>
        <p:txBody>
          <a:bodyPr wrap="square">
            <a:spAutoFit/>
          </a:bodyPr>
          <a:lstStyle/>
          <a:p>
            <a:r>
              <a:rPr lang="en-GB" sz="1800" i="1" dirty="0">
                <a:ea typeface="Adobe Kaiti Std R" panose="02020400000000000000" pitchFamily="18" charset="-128"/>
                <a:cs typeface="Calibri" panose="020F0502020204030204" pitchFamily="34" charset="0"/>
              </a:rPr>
              <a:t>(</a:t>
            </a:r>
            <a:r>
              <a:rPr lang="en-GB" i="1" dirty="0">
                <a:ea typeface="Adobe Kaiti Std R" panose="02020400000000000000" pitchFamily="18" charset="-128"/>
                <a:cs typeface="Calibri" panose="020F0502020204030204" pitchFamily="34" charset="0"/>
              </a:rPr>
              <a:t>wink </a:t>
            </a:r>
            <a:r>
              <a:rPr lang="en-GB" sz="1800" i="1" dirty="0">
                <a:ea typeface="Adobe Kaiti Std R" panose="02020400000000000000" pitchFamily="18" charset="-128"/>
                <a:cs typeface="Calibri" panose="020F0502020204030204" pitchFamily="34" charset="0"/>
              </a:rPr>
              <a:t>et al.,  </a:t>
            </a:r>
            <a:r>
              <a:rPr lang="en-GB" i="1" dirty="0" err="1">
                <a:ea typeface="Adobe Kaiti Std R" panose="02020400000000000000" pitchFamily="18" charset="-128"/>
                <a:cs typeface="Calibri" panose="020F0502020204030204" pitchFamily="34" charset="0"/>
              </a:rPr>
              <a:t>cabrey</a:t>
            </a:r>
            <a:r>
              <a:rPr lang="en-GB" sz="1800" i="1" dirty="0">
                <a:ea typeface="Adobe Kaiti Std R" panose="02020400000000000000" pitchFamily="18" charset="-128"/>
                <a:cs typeface="Calibri" panose="020F0502020204030204" pitchFamily="34" charset="0"/>
              </a:rPr>
              <a:t>)</a:t>
            </a:r>
            <a:endParaRPr lang="en-GB" i="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9946ED-9624-412F-E574-8EDA047068F6}"/>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2000" b="1" dirty="0">
                <a:solidFill>
                  <a:schemeClr val="accent2"/>
                </a:solidFill>
              </a:rPr>
              <a:t>Risk factors of diabetes</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diagram&#10;&#10;Description automatically generated">
            <a:extLst>
              <a:ext uri="{FF2B5EF4-FFF2-40B4-BE49-F238E27FC236}">
                <a16:creationId xmlns:a16="http://schemas.microsoft.com/office/drawing/2014/main" id="{0ED04C66-6BDF-6B75-BF02-57B1B461F389}"/>
              </a:ext>
            </a:extLst>
          </p:cNvPr>
          <p:cNvPicPr>
            <a:picLocks noChangeAspect="1"/>
          </p:cNvPicPr>
          <p:nvPr/>
        </p:nvPicPr>
        <p:blipFill rotWithShape="1">
          <a:blip r:embed="rId2"/>
          <a:srcRect l="1896" r="3339" b="-2"/>
          <a:stretch/>
        </p:blipFill>
        <p:spPr>
          <a:xfrm>
            <a:off x="7321513" y="2021673"/>
            <a:ext cx="3641925" cy="3785574"/>
          </a:xfrm>
          <a:prstGeom prst="rect">
            <a:avLst/>
          </a:prstGeom>
        </p:spPr>
      </p:pic>
      <p:sp>
        <p:nvSpPr>
          <p:cNvPr id="3" name="TextBox 2">
            <a:extLst>
              <a:ext uri="{FF2B5EF4-FFF2-40B4-BE49-F238E27FC236}">
                <a16:creationId xmlns:a16="http://schemas.microsoft.com/office/drawing/2014/main" id="{904A6888-52FA-54EC-629F-F760ABCFD7B1}"/>
              </a:ext>
            </a:extLst>
          </p:cNvPr>
          <p:cNvSpPr txBox="1"/>
          <p:nvPr/>
        </p:nvSpPr>
        <p:spPr>
          <a:xfrm rot="10800000" flipV="1">
            <a:off x="6081753" y="6129088"/>
            <a:ext cx="5724931" cy="369332"/>
          </a:xfrm>
          <a:prstGeom prst="rect">
            <a:avLst/>
          </a:prstGeom>
          <a:noFill/>
        </p:spPr>
        <p:txBody>
          <a:bodyPr wrap="square" rtlCol="0">
            <a:spAutoFit/>
          </a:bodyPr>
          <a:lstStyle/>
          <a:p>
            <a:r>
              <a:rPr lang="en-GB" dirty="0">
                <a:solidFill>
                  <a:srgbClr val="0070C0"/>
                </a:solidFill>
              </a:rPr>
              <a:t>https://www.idf.org/aboutdiabetes/type-2-diabetes.html</a:t>
            </a:r>
          </a:p>
        </p:txBody>
      </p:sp>
      <p:sp>
        <p:nvSpPr>
          <p:cNvPr id="4" name="TextBox 3">
            <a:extLst>
              <a:ext uri="{FF2B5EF4-FFF2-40B4-BE49-F238E27FC236}">
                <a16:creationId xmlns:a16="http://schemas.microsoft.com/office/drawing/2014/main" id="{F618626C-3384-28EA-44FF-82943B546775}"/>
              </a:ext>
            </a:extLst>
          </p:cNvPr>
          <p:cNvSpPr txBox="1"/>
          <p:nvPr/>
        </p:nvSpPr>
        <p:spPr>
          <a:xfrm>
            <a:off x="296090" y="1821832"/>
            <a:ext cx="5799909" cy="5632311"/>
          </a:xfrm>
          <a:prstGeom prst="rect">
            <a:avLst/>
          </a:prstGeom>
          <a:noFill/>
        </p:spPr>
        <p:txBody>
          <a:bodyPr wrap="square" rtlCol="0">
            <a:spAutoFit/>
          </a:bodyPr>
          <a:lstStyle/>
          <a:p>
            <a:pPr marL="285750" indent="-285750">
              <a:buFont typeface="Arial" panose="020B0604020202020204" pitchFamily="34" charset="0"/>
              <a:buChar char="•"/>
            </a:pPr>
            <a:r>
              <a:rPr lang="en-GB" dirty="0"/>
              <a:t>Family history: If your family has a history of diabetes, you are likely to develop the disease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.Afro-American, American Indian, and other ethnic groups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Inactivity: Due to restrictions or work that involves a lot of sitting down, you are not physically active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.You must be 35 years of age or older. Type 2 diabetes can also strike adolescents and teenagers, but it more frequently strikes the elderly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.getting prediabetes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 possess a gestational diabetes past.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 possess an obesity or weight problem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166995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69"/>
        <p:cNvGrpSpPr/>
        <p:nvPr/>
      </p:nvGrpSpPr>
      <p:grpSpPr>
        <a:xfrm>
          <a:off x="0" y="0"/>
          <a:ext cx="0" cy="0"/>
          <a:chOff x="0" y="0"/>
          <a:chExt cx="0" cy="0"/>
        </a:xfrm>
      </p:grpSpPr>
      <p:sp useBgFill="1">
        <p:nvSpPr>
          <p:cNvPr id="192" name="Rectangle 18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0" name="Google Shape;170;p22"/>
          <p:cNvSpPr txBox="1">
            <a:spLocks noGrp="1"/>
          </p:cNvSpPr>
          <p:nvPr>
            <p:ph type="title"/>
          </p:nvPr>
        </p:nvSpPr>
        <p:spPr>
          <a:xfrm>
            <a:off x="572493" y="238539"/>
            <a:ext cx="11018520" cy="1434415"/>
          </a:xfrm>
          <a:prstGeom prst="rect">
            <a:avLst/>
          </a:prstGeom>
        </p:spPr>
        <p:txBody>
          <a:bodyPr spcFirstLastPara="1" lIns="91425" tIns="45700" rIns="91425" bIns="45700" anchor="b" anchorCtr="0">
            <a:normAutofit/>
          </a:bodyPr>
          <a:lstStyle/>
          <a:p>
            <a:pPr marL="0" lvl="0" indent="0" rtl="0">
              <a:spcBef>
                <a:spcPts val="0"/>
              </a:spcBef>
              <a:spcAft>
                <a:spcPts val="0"/>
              </a:spcAft>
              <a:buClr>
                <a:schemeClr val="lt1"/>
              </a:buClr>
              <a:buSzPts val="4000"/>
              <a:buFont typeface="Century Gothic"/>
              <a:buNone/>
            </a:pPr>
            <a:r>
              <a:rPr lang="en-US" sz="2000" b="1" dirty="0">
                <a:solidFill>
                  <a:schemeClr val="accent2"/>
                </a:solidFill>
              </a:rPr>
              <a:t>PATIENT’S MAIN HEALTH CONDITION</a:t>
            </a:r>
            <a:endParaRPr lang="en-GB" sz="2000" dirty="0">
              <a:solidFill>
                <a:schemeClr val="accent2"/>
              </a:solidFill>
            </a:endParaRPr>
          </a:p>
        </p:txBody>
      </p:sp>
      <p:sp>
        <p:nvSpPr>
          <p:cNvPr id="19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 name="Google Shape;171;p22"/>
          <p:cNvSpPr txBox="1">
            <a:spLocks noGrp="1"/>
          </p:cNvSpPr>
          <p:nvPr>
            <p:ph idx="1"/>
          </p:nvPr>
        </p:nvSpPr>
        <p:spPr>
          <a:xfrm>
            <a:off x="572493" y="2071316"/>
            <a:ext cx="6713552" cy="4119172"/>
          </a:xfrm>
          <a:prstGeom prst="rect">
            <a:avLst/>
          </a:prstGeom>
        </p:spPr>
        <p:txBody>
          <a:bodyPr spcFirstLastPara="1" lIns="91425" tIns="45700" rIns="91425" bIns="45700" anchor="t" anchorCtr="0">
            <a:normAutofit/>
          </a:bodyPr>
          <a:lstStyle/>
          <a:p>
            <a:pPr>
              <a:spcBef>
                <a:spcPts val="0"/>
              </a:spcBef>
              <a:buClr>
                <a:schemeClr val="lt1"/>
              </a:buClr>
              <a:buSzPct val="100000"/>
            </a:pPr>
            <a:r>
              <a:rPr lang="en-GB" sz="1800" dirty="0"/>
              <a:t>Diabetes is Patient A's primary medical issue in this case study. </a:t>
            </a:r>
          </a:p>
          <a:p>
            <a:pPr>
              <a:spcBef>
                <a:spcPts val="0"/>
              </a:spcBef>
              <a:buClr>
                <a:schemeClr val="lt1"/>
              </a:buClr>
              <a:buSzPct val="100000"/>
            </a:pPr>
            <a:endParaRPr lang="en-GB" sz="1800" dirty="0"/>
          </a:p>
          <a:p>
            <a:pPr>
              <a:spcBef>
                <a:spcPts val="0"/>
              </a:spcBef>
              <a:buClr>
                <a:schemeClr val="lt1"/>
              </a:buClr>
              <a:buSzPct val="100000"/>
            </a:pPr>
            <a:r>
              <a:rPr lang="en-GB" sz="1800" dirty="0"/>
              <a:t>. Patient A currently smokes four packs per day. </a:t>
            </a:r>
          </a:p>
          <a:p>
            <a:pPr>
              <a:spcBef>
                <a:spcPts val="0"/>
              </a:spcBef>
              <a:buClr>
                <a:schemeClr val="lt1"/>
              </a:buClr>
              <a:buSzPct val="100000"/>
            </a:pPr>
            <a:endParaRPr lang="en-GB" sz="1800" dirty="0"/>
          </a:p>
          <a:p>
            <a:pPr>
              <a:spcBef>
                <a:spcPts val="0"/>
              </a:spcBef>
              <a:buClr>
                <a:schemeClr val="lt1"/>
              </a:buClr>
              <a:buSzPct val="100000"/>
            </a:pPr>
            <a:r>
              <a:rPr lang="en-GB" sz="1800" dirty="0"/>
              <a:t>. Patient A engages in three weekly alcohol consumption.</a:t>
            </a:r>
          </a:p>
          <a:p>
            <a:pPr>
              <a:spcBef>
                <a:spcPts val="0"/>
              </a:spcBef>
              <a:buClr>
                <a:schemeClr val="lt1"/>
              </a:buClr>
              <a:buSzPct val="100000"/>
            </a:pPr>
            <a:endParaRPr lang="en-GB" sz="1800" dirty="0"/>
          </a:p>
          <a:p>
            <a:pPr>
              <a:spcBef>
                <a:spcPts val="0"/>
              </a:spcBef>
              <a:buClr>
                <a:schemeClr val="lt1"/>
              </a:buClr>
              <a:buSzPct val="100000"/>
            </a:pPr>
            <a:r>
              <a:rPr lang="en-GB" sz="1800" dirty="0"/>
              <a:t>.Diabetes affects patient A's father</a:t>
            </a:r>
          </a:p>
          <a:p>
            <a:pPr>
              <a:spcBef>
                <a:spcPts val="0"/>
              </a:spcBef>
              <a:buClr>
                <a:schemeClr val="lt1"/>
              </a:buClr>
              <a:buSzPct val="100000"/>
            </a:pPr>
            <a:endParaRPr lang="en-GB" sz="1800" dirty="0"/>
          </a:p>
          <a:p>
            <a:pPr>
              <a:spcBef>
                <a:spcPts val="0"/>
              </a:spcBef>
              <a:buClr>
                <a:schemeClr val="lt1"/>
              </a:buClr>
              <a:buSzPct val="100000"/>
            </a:pPr>
            <a:r>
              <a:rPr lang="en-GB" sz="1800" dirty="0"/>
              <a:t>. Patient A suffered a cardiac arrest</a:t>
            </a:r>
          </a:p>
          <a:p>
            <a:pPr>
              <a:spcBef>
                <a:spcPts val="0"/>
              </a:spcBef>
              <a:buClr>
                <a:schemeClr val="lt1"/>
              </a:buClr>
              <a:buSzPct val="100000"/>
            </a:pPr>
            <a:endParaRPr lang="en-GB" sz="1800" dirty="0"/>
          </a:p>
          <a:p>
            <a:pPr>
              <a:spcBef>
                <a:spcPts val="0"/>
              </a:spcBef>
              <a:buClr>
                <a:schemeClr val="lt1"/>
              </a:buClr>
              <a:buSzPct val="100000"/>
            </a:pPr>
            <a:r>
              <a:rPr lang="en-GB" sz="1800" dirty="0"/>
              <a:t>. The patient is a black African </a:t>
            </a:r>
          </a:p>
          <a:p>
            <a:pPr>
              <a:spcBef>
                <a:spcPts val="0"/>
              </a:spcBef>
              <a:buClr>
                <a:schemeClr val="lt1"/>
              </a:buClr>
              <a:buSzPct val="100000"/>
            </a:pPr>
            <a:endParaRPr lang="en-US" sz="2000" dirty="0"/>
          </a:p>
        </p:txBody>
      </p:sp>
      <p:pic>
        <p:nvPicPr>
          <p:cNvPr id="172" name="Google Shape;172;p22"/>
          <p:cNvPicPr preferRelativeResize="0"/>
          <p:nvPr/>
        </p:nvPicPr>
        <p:blipFill rotWithShape="1">
          <a:blip r:embed="rId3"/>
          <a:srcRect r="38373" b="-2"/>
          <a:stretch/>
        </p:blipFill>
        <p:spPr>
          <a:xfrm>
            <a:off x="7675658" y="2093976"/>
            <a:ext cx="3941064" cy="4096512"/>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5"/>
        <p:cNvGrpSpPr/>
        <p:nvPr/>
      </p:nvGrpSpPr>
      <p:grpSpPr>
        <a:xfrm>
          <a:off x="0" y="0"/>
          <a:ext cx="0" cy="0"/>
          <a:chOff x="0" y="0"/>
          <a:chExt cx="0" cy="0"/>
        </a:xfrm>
      </p:grpSpPr>
      <p:sp useBgFill="1">
        <p:nvSpPr>
          <p:cNvPr id="227" name="Rectangle 20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Google Shape;196;p25"/>
          <p:cNvSpPr txBox="1">
            <a:spLocks noGrp="1"/>
          </p:cNvSpPr>
          <p:nvPr>
            <p:ph type="title"/>
          </p:nvPr>
        </p:nvSpPr>
        <p:spPr>
          <a:xfrm>
            <a:off x="572493" y="238539"/>
            <a:ext cx="11018520" cy="1434415"/>
          </a:xfrm>
          <a:prstGeom prst="rect">
            <a:avLst/>
          </a:prstGeom>
        </p:spPr>
        <p:txBody>
          <a:bodyPr spcFirstLastPara="1" lIns="91425" tIns="45700" rIns="91425" bIns="45700" anchor="b" anchorCtr="0">
            <a:normAutofit/>
          </a:bodyPr>
          <a:lstStyle/>
          <a:p>
            <a:pPr marL="0" lvl="0" indent="0" rtl="0">
              <a:spcBef>
                <a:spcPts val="0"/>
              </a:spcBef>
              <a:spcAft>
                <a:spcPts val="0"/>
              </a:spcAft>
              <a:buClr>
                <a:schemeClr val="lt1"/>
              </a:buClr>
              <a:buSzPts val="4000"/>
              <a:buFont typeface="Century Gothic"/>
              <a:buNone/>
            </a:pPr>
            <a:r>
              <a:rPr lang="en-US" sz="2000" b="1" dirty="0">
                <a:solidFill>
                  <a:schemeClr val="accent2"/>
                </a:solidFill>
              </a:rPr>
              <a:t>LIFESTYLE CHANGES</a:t>
            </a:r>
            <a:endParaRPr lang="en-US" sz="2000" dirty="0">
              <a:solidFill>
                <a:schemeClr val="accent2"/>
              </a:solidFill>
            </a:endParaRPr>
          </a:p>
        </p:txBody>
      </p:sp>
      <p:sp>
        <p:nvSpPr>
          <p:cNvPr id="2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Google Shape;197;p25"/>
          <p:cNvSpPr txBox="1">
            <a:spLocks noGrp="1"/>
          </p:cNvSpPr>
          <p:nvPr>
            <p:ph idx="1"/>
          </p:nvPr>
        </p:nvSpPr>
        <p:spPr>
          <a:xfrm>
            <a:off x="572493" y="2071316"/>
            <a:ext cx="6713552" cy="4119172"/>
          </a:xfrm>
          <a:prstGeom prst="rect">
            <a:avLst/>
          </a:prstGeom>
        </p:spPr>
        <p:txBody>
          <a:bodyPr spcFirstLastPara="1" lIns="91425" tIns="45700" rIns="91425" bIns="45700" anchor="t" anchorCtr="0">
            <a:normAutofit lnSpcReduction="10000"/>
          </a:bodyPr>
          <a:lstStyle/>
          <a:p>
            <a:pPr>
              <a:spcBef>
                <a:spcPts val="0"/>
              </a:spcBef>
              <a:buClr>
                <a:schemeClr val="lt1"/>
              </a:buClr>
              <a:buSzPts val="2200"/>
            </a:pPr>
            <a:r>
              <a:rPr lang="en-GB" sz="1800" dirty="0"/>
              <a:t>Changes in lifestyle can be very helpful in controlling diabetes and avoiding complications. Here are a few instances of lifestyle modifications that diabetic patients could be advised to make:</a:t>
            </a:r>
          </a:p>
          <a:p>
            <a:pPr>
              <a:spcBef>
                <a:spcPts val="0"/>
              </a:spcBef>
              <a:buClr>
                <a:schemeClr val="lt1"/>
              </a:buClr>
              <a:buSzPts val="2200"/>
            </a:pPr>
            <a:endParaRPr lang="en-GB" sz="1800" dirty="0"/>
          </a:p>
          <a:p>
            <a:pPr>
              <a:spcBef>
                <a:spcPts val="0"/>
              </a:spcBef>
              <a:buClr>
                <a:schemeClr val="lt1"/>
              </a:buClr>
              <a:buSzPts val="2200"/>
            </a:pPr>
            <a:r>
              <a:rPr lang="en-GB" sz="1800" dirty="0"/>
              <a:t>. Never skip breakfast twice in a row</a:t>
            </a:r>
          </a:p>
          <a:p>
            <a:pPr>
              <a:spcBef>
                <a:spcPts val="0"/>
              </a:spcBef>
              <a:buClr>
                <a:schemeClr val="lt1"/>
              </a:buClr>
              <a:buSzPts val="2200"/>
            </a:pPr>
            <a:endParaRPr lang="en-GB" sz="1800" dirty="0"/>
          </a:p>
          <a:p>
            <a:pPr>
              <a:spcBef>
                <a:spcPts val="0"/>
              </a:spcBef>
              <a:buClr>
                <a:schemeClr val="lt1"/>
              </a:buClr>
              <a:buSzPts val="2200"/>
            </a:pPr>
            <a:r>
              <a:rPr lang="en-GB" sz="1800" dirty="0"/>
              <a:t>. Consume produce with your meals, especially fruit</a:t>
            </a:r>
          </a:p>
          <a:p>
            <a:pPr>
              <a:spcBef>
                <a:spcPts val="0"/>
              </a:spcBef>
              <a:buClr>
                <a:schemeClr val="lt1"/>
              </a:buClr>
              <a:buSzPts val="2200"/>
            </a:pPr>
            <a:endParaRPr lang="en-GB" sz="1800" dirty="0"/>
          </a:p>
          <a:p>
            <a:pPr>
              <a:spcBef>
                <a:spcPts val="0"/>
              </a:spcBef>
              <a:buClr>
                <a:schemeClr val="lt1"/>
              </a:buClr>
              <a:buSzPts val="2200"/>
            </a:pPr>
            <a:r>
              <a:rPr lang="en-GB" sz="1800" dirty="0"/>
              <a:t>. Regular consumption of oily fish can help lower the risk of coronary heart disease</a:t>
            </a:r>
          </a:p>
          <a:p>
            <a:pPr>
              <a:spcBef>
                <a:spcPts val="0"/>
              </a:spcBef>
              <a:buClr>
                <a:schemeClr val="lt1"/>
              </a:buClr>
              <a:buSzPts val="2200"/>
            </a:pPr>
            <a:endParaRPr lang="en-GB" sz="1800" dirty="0"/>
          </a:p>
          <a:p>
            <a:pPr>
              <a:spcBef>
                <a:spcPts val="0"/>
              </a:spcBef>
              <a:buClr>
                <a:schemeClr val="lt1"/>
              </a:buClr>
              <a:buSzPts val="2200"/>
            </a:pPr>
            <a:r>
              <a:rPr lang="en-GB" sz="1800" dirty="0"/>
              <a:t>. </a:t>
            </a:r>
            <a:r>
              <a:rPr lang="en-GB" sz="1800" dirty="0" err="1"/>
              <a:t>Fiber</a:t>
            </a:r>
            <a:r>
              <a:rPr lang="en-GB" sz="1800" dirty="0"/>
              <a:t> aids in regular digestion and guards against intestinal issues like constipation</a:t>
            </a:r>
          </a:p>
          <a:p>
            <a:pPr>
              <a:spcBef>
                <a:spcPts val="0"/>
              </a:spcBef>
              <a:buClr>
                <a:schemeClr val="lt1"/>
              </a:buClr>
              <a:buSzPts val="2200"/>
            </a:pPr>
            <a:endParaRPr lang="en-GB" sz="1800" dirty="0"/>
          </a:p>
          <a:p>
            <a:pPr>
              <a:spcBef>
                <a:spcPts val="0"/>
              </a:spcBef>
              <a:buClr>
                <a:schemeClr val="lt1"/>
              </a:buClr>
              <a:buSzPts val="2200"/>
            </a:pPr>
            <a:r>
              <a:rPr lang="en-GB" sz="1800" dirty="0"/>
              <a:t>. Avoid consuming sugary foods like chocolate, cake, and other sweets.</a:t>
            </a:r>
          </a:p>
          <a:p>
            <a:pPr marL="228600" lvl="0" indent="-88900" rtl="0">
              <a:spcBef>
                <a:spcPts val="1000"/>
              </a:spcBef>
              <a:spcAft>
                <a:spcPts val="0"/>
              </a:spcAft>
              <a:buClr>
                <a:schemeClr val="lt1"/>
              </a:buClr>
              <a:buSzPts val="2200"/>
              <a:buNone/>
            </a:pPr>
            <a:r>
              <a:rPr lang="en-GB" sz="2200" dirty="0"/>
              <a:t> </a:t>
            </a:r>
          </a:p>
        </p:txBody>
      </p:sp>
      <p:pic>
        <p:nvPicPr>
          <p:cNvPr id="198" name="Google Shape;198;p25" descr="Healthy lifestyle:A tips to transform the way of living | Manomaya Holistic  health centre"/>
          <p:cNvPicPr preferRelativeResize="0"/>
          <p:nvPr/>
        </p:nvPicPr>
        <p:blipFill rotWithShape="1">
          <a:blip r:embed="rId3"/>
          <a:srcRect l="21047" r="24838" b="2"/>
          <a:stretch/>
        </p:blipFill>
        <p:spPr>
          <a:xfrm>
            <a:off x="7675658" y="2093976"/>
            <a:ext cx="3941064" cy="409651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03"/>
        <p:cNvGrpSpPr/>
        <p:nvPr/>
      </p:nvGrpSpPr>
      <p:grpSpPr>
        <a:xfrm>
          <a:off x="0" y="0"/>
          <a:ext cx="0" cy="0"/>
          <a:chOff x="0" y="0"/>
          <a:chExt cx="0" cy="0"/>
        </a:xfrm>
      </p:grpSpPr>
      <p:sp useBgFill="1">
        <p:nvSpPr>
          <p:cNvPr id="218" name="Rectangle 2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octor talking to a patient&#10;&#10;Description automatically generated with medium confidence">
            <a:extLst>
              <a:ext uri="{FF2B5EF4-FFF2-40B4-BE49-F238E27FC236}">
                <a16:creationId xmlns:a16="http://schemas.microsoft.com/office/drawing/2014/main" id="{3793524F-6CFF-574D-0CFC-5ED751AA9D27}"/>
              </a:ext>
            </a:extLst>
          </p:cNvPr>
          <p:cNvPicPr>
            <a:picLocks noChangeAspect="1"/>
          </p:cNvPicPr>
          <p:nvPr/>
        </p:nvPicPr>
        <p:blipFill rotWithShape="1">
          <a:blip r:embed="rId3"/>
          <a:srcRect r="5882" b="-1"/>
          <a:stretch/>
        </p:blipFill>
        <p:spPr>
          <a:xfrm>
            <a:off x="3653664" y="0"/>
            <a:ext cx="8930138" cy="6658338"/>
          </a:xfrm>
          <a:prstGeom prst="rect">
            <a:avLst/>
          </a:prstGeom>
        </p:spPr>
      </p:pic>
      <p:sp>
        <p:nvSpPr>
          <p:cNvPr id="220" name="Rectangle 2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 name="Google Shape;204;p26"/>
          <p:cNvSpPr txBox="1">
            <a:spLocks noGrp="1"/>
          </p:cNvSpPr>
          <p:nvPr>
            <p:ph type="title"/>
          </p:nvPr>
        </p:nvSpPr>
        <p:spPr>
          <a:xfrm>
            <a:off x="838200" y="365125"/>
            <a:ext cx="3822189" cy="1899912"/>
          </a:xfrm>
          <a:prstGeom prst="rect">
            <a:avLst/>
          </a:prstGeom>
        </p:spPr>
        <p:txBody>
          <a:bodyPr spcFirstLastPara="1" vert="horz" lIns="91440" tIns="45720" rIns="91440" bIns="45720" rtlCol="0" anchor="ctr" anchorCtr="0">
            <a:normAutofit/>
          </a:bodyPr>
          <a:lstStyle/>
          <a:p>
            <a:pPr lvl="0">
              <a:buClr>
                <a:schemeClr val="lt1"/>
              </a:buClr>
              <a:buSzPts val="4000"/>
            </a:pPr>
            <a:r>
              <a:rPr lang="en-US" sz="1600" b="1" dirty="0">
                <a:solidFill>
                  <a:schemeClr val="accent2"/>
                </a:solidFill>
              </a:rPr>
              <a:t>RECOMMENDATIONS FOR DIABETES  PATIENT A </a:t>
            </a:r>
            <a:endParaRPr lang="en-US" sz="1600" dirty="0">
              <a:solidFill>
                <a:schemeClr val="accent2"/>
              </a:solidFill>
            </a:endParaRPr>
          </a:p>
        </p:txBody>
      </p:sp>
      <p:sp>
        <p:nvSpPr>
          <p:cNvPr id="206" name="Google Shape;206;p26"/>
          <p:cNvSpPr txBox="1">
            <a:spLocks noGrp="1"/>
          </p:cNvSpPr>
          <p:nvPr>
            <p:ph type="body" sz="quarter" idx="3"/>
          </p:nvPr>
        </p:nvSpPr>
        <p:spPr>
          <a:xfrm>
            <a:off x="731520" y="1889760"/>
            <a:ext cx="3822189" cy="4295911"/>
          </a:xfrm>
          <a:prstGeom prst="rect">
            <a:avLst/>
          </a:prstGeom>
        </p:spPr>
        <p:txBody>
          <a:bodyPr spcFirstLastPara="1" vert="horz" lIns="91440" tIns="45720" rIns="91440" bIns="45720" rtlCol="0" anchorCtr="0">
            <a:normAutofit lnSpcReduction="10000"/>
          </a:bodyPr>
          <a:lstStyle/>
          <a:p>
            <a:pPr marL="400050" lvl="0" indent="-342900">
              <a:spcBef>
                <a:spcPts val="0"/>
              </a:spcBef>
              <a:spcAft>
                <a:spcPts val="0"/>
              </a:spcAft>
              <a:buClr>
                <a:schemeClr val="lt1"/>
              </a:buClr>
              <a:buSzPct val="100000"/>
              <a:buFont typeface="Arial" panose="020B0604020202020204" pitchFamily="34" charset="0"/>
              <a:buChar char="•"/>
            </a:pPr>
            <a:r>
              <a:rPr lang="en-GB" sz="1900" b="0" dirty="0"/>
              <a:t>. Quit smoking</a:t>
            </a:r>
          </a:p>
          <a:p>
            <a:pPr marL="400050" lvl="0" indent="-342900">
              <a:spcBef>
                <a:spcPts val="0"/>
              </a:spcBef>
              <a:spcAft>
                <a:spcPts val="0"/>
              </a:spcAft>
              <a:buClr>
                <a:schemeClr val="lt1"/>
              </a:buClr>
              <a:buSzPct val="100000"/>
              <a:buFont typeface="Arial" panose="020B0604020202020204" pitchFamily="34" charset="0"/>
              <a:buChar char="•"/>
            </a:pPr>
            <a:endParaRPr lang="en-GB" sz="1900" b="0" dirty="0"/>
          </a:p>
          <a:p>
            <a:pPr marL="400050" lvl="0" indent="-342900">
              <a:spcBef>
                <a:spcPts val="0"/>
              </a:spcBef>
              <a:spcAft>
                <a:spcPts val="0"/>
              </a:spcAft>
              <a:buClr>
                <a:schemeClr val="lt1"/>
              </a:buClr>
              <a:buSzPct val="100000"/>
              <a:buFont typeface="Arial" panose="020B0604020202020204" pitchFamily="34" charset="0"/>
              <a:buChar char="•"/>
            </a:pPr>
            <a:r>
              <a:rPr lang="en-GB" sz="1900" b="0" dirty="0"/>
              <a:t> . Monitor your blood sugar levels</a:t>
            </a:r>
          </a:p>
          <a:p>
            <a:pPr marL="400050" lvl="0" indent="-342900">
              <a:spcBef>
                <a:spcPts val="0"/>
              </a:spcBef>
              <a:spcAft>
                <a:spcPts val="0"/>
              </a:spcAft>
              <a:buClr>
                <a:schemeClr val="lt1"/>
              </a:buClr>
              <a:buSzPct val="100000"/>
              <a:buFont typeface="Arial" panose="020B0604020202020204" pitchFamily="34" charset="0"/>
              <a:buChar char="•"/>
            </a:pPr>
            <a:endParaRPr lang="en-GB" sz="1900" b="0" dirty="0"/>
          </a:p>
          <a:p>
            <a:pPr marL="400050" lvl="0" indent="-342900">
              <a:spcBef>
                <a:spcPts val="0"/>
              </a:spcBef>
              <a:spcAft>
                <a:spcPts val="0"/>
              </a:spcAft>
              <a:buClr>
                <a:schemeClr val="lt1"/>
              </a:buClr>
              <a:buSzPct val="100000"/>
              <a:buFont typeface="Arial" panose="020B0604020202020204" pitchFamily="34" charset="0"/>
              <a:buChar char="•"/>
            </a:pPr>
            <a:r>
              <a:rPr lang="en-GB" sz="1900" b="0" dirty="0"/>
              <a:t>. Blood sugar checking</a:t>
            </a:r>
          </a:p>
          <a:p>
            <a:pPr marL="400050" lvl="0" indent="-342900">
              <a:spcBef>
                <a:spcPts val="0"/>
              </a:spcBef>
              <a:spcAft>
                <a:spcPts val="0"/>
              </a:spcAft>
              <a:buClr>
                <a:schemeClr val="lt1"/>
              </a:buClr>
              <a:buSzPct val="100000"/>
              <a:buFont typeface="Arial" panose="020B0604020202020204" pitchFamily="34" charset="0"/>
              <a:buChar char="•"/>
            </a:pPr>
            <a:endParaRPr lang="en-GB" sz="1900" b="0" dirty="0"/>
          </a:p>
          <a:p>
            <a:pPr marL="400050" lvl="0" indent="-342900">
              <a:spcBef>
                <a:spcPts val="0"/>
              </a:spcBef>
              <a:spcAft>
                <a:spcPts val="0"/>
              </a:spcAft>
              <a:buClr>
                <a:schemeClr val="lt1"/>
              </a:buClr>
              <a:buSzPct val="100000"/>
              <a:buFont typeface="Arial" panose="020B0604020202020204" pitchFamily="34" charset="0"/>
              <a:buChar char="•"/>
            </a:pPr>
            <a:r>
              <a:rPr lang="en-GB" sz="1900" b="0" dirty="0"/>
              <a:t>. Drink alcohol sensible</a:t>
            </a:r>
          </a:p>
          <a:p>
            <a:pPr marL="400050" lvl="0" indent="-342900">
              <a:spcBef>
                <a:spcPts val="0"/>
              </a:spcBef>
              <a:spcAft>
                <a:spcPts val="0"/>
              </a:spcAft>
              <a:buClr>
                <a:schemeClr val="lt1"/>
              </a:buClr>
              <a:buSzPct val="100000"/>
              <a:buFont typeface="Arial" panose="020B0604020202020204" pitchFamily="34" charset="0"/>
              <a:buChar char="•"/>
            </a:pPr>
            <a:endParaRPr lang="en-GB" sz="1900" b="0" dirty="0"/>
          </a:p>
          <a:p>
            <a:pPr marL="400050" lvl="0" indent="-342900">
              <a:spcBef>
                <a:spcPts val="0"/>
              </a:spcBef>
              <a:spcAft>
                <a:spcPts val="0"/>
              </a:spcAft>
              <a:buClr>
                <a:schemeClr val="lt1"/>
              </a:buClr>
              <a:buSzPct val="100000"/>
              <a:buFont typeface="Arial" panose="020B0604020202020204" pitchFamily="34" charset="0"/>
              <a:buChar char="•"/>
            </a:pPr>
            <a:r>
              <a:rPr lang="en-GB" sz="1900" b="0" dirty="0"/>
              <a:t>. Exercise two times each week</a:t>
            </a:r>
          </a:p>
          <a:p>
            <a:pPr marL="400050" lvl="0" indent="-342900">
              <a:spcBef>
                <a:spcPts val="0"/>
              </a:spcBef>
              <a:spcAft>
                <a:spcPts val="0"/>
              </a:spcAft>
              <a:buClr>
                <a:schemeClr val="lt1"/>
              </a:buClr>
              <a:buSzPct val="100000"/>
              <a:buFont typeface="Arial" panose="020B0604020202020204" pitchFamily="34" charset="0"/>
              <a:buChar char="•"/>
            </a:pPr>
            <a:endParaRPr lang="en-GB" sz="1900" b="0" dirty="0"/>
          </a:p>
          <a:p>
            <a:pPr marL="400050" lvl="0" indent="-342900">
              <a:spcBef>
                <a:spcPts val="0"/>
              </a:spcBef>
              <a:spcAft>
                <a:spcPts val="0"/>
              </a:spcAft>
              <a:buClr>
                <a:schemeClr val="lt1"/>
              </a:buClr>
              <a:buSzPct val="100000"/>
              <a:buFont typeface="Arial" panose="020B0604020202020204" pitchFamily="34" charset="0"/>
              <a:buChar char="•"/>
            </a:pPr>
            <a:r>
              <a:rPr lang="en-GB" sz="1900" b="0" dirty="0"/>
              <a:t>. Eat more fruit and vegetable </a:t>
            </a:r>
            <a:endParaRPr lang="en-US" sz="1900" b="0" dirty="0"/>
          </a:p>
          <a:p>
            <a:pPr marL="400050" lvl="0" indent="-342900">
              <a:spcBef>
                <a:spcPts val="0"/>
              </a:spcBef>
              <a:spcAft>
                <a:spcPts val="0"/>
              </a:spcAft>
              <a:buClr>
                <a:schemeClr val="lt1"/>
              </a:buClr>
              <a:buSzPct val="100000"/>
              <a:buFont typeface="Arial" panose="020B0604020202020204" pitchFamily="34" charset="0"/>
              <a:buChar char="•"/>
            </a:pPr>
            <a:endParaRPr lang="en-GB" sz="1900" b="0" dirty="0"/>
          </a:p>
          <a:p>
            <a:pPr marL="400050" lvl="0" indent="-342900">
              <a:spcBef>
                <a:spcPts val="0"/>
              </a:spcBef>
              <a:spcAft>
                <a:spcPts val="0"/>
              </a:spcAft>
              <a:buClr>
                <a:schemeClr val="lt1"/>
              </a:buClr>
              <a:buSzPct val="100000"/>
              <a:buFont typeface="Arial" panose="020B0604020202020204" pitchFamily="34" charset="0"/>
              <a:buChar char="•"/>
            </a:pPr>
            <a:r>
              <a:rPr lang="en-GB" sz="1900" b="0" dirty="0"/>
              <a:t>.Medication supervision</a:t>
            </a:r>
          </a:p>
          <a:p>
            <a:pPr marL="285750" lvl="0" indent="-228600">
              <a:spcBef>
                <a:spcPts val="0"/>
              </a:spcBef>
              <a:spcAft>
                <a:spcPts val="0"/>
              </a:spcAft>
              <a:buClr>
                <a:schemeClr val="lt1"/>
              </a:buClr>
              <a:buSzPct val="100000"/>
              <a:buFont typeface="Arial" panose="020B0604020202020204" pitchFamily="34" charset="0"/>
              <a:buChar char="•"/>
            </a:pPr>
            <a:endParaRPr lang="en-GB" sz="1900" b="0" dirty="0"/>
          </a:p>
          <a:p>
            <a:pPr marL="285750" lvl="0" indent="-228600">
              <a:spcBef>
                <a:spcPts val="0"/>
              </a:spcBef>
              <a:spcAft>
                <a:spcPts val="0"/>
              </a:spcAft>
              <a:buClr>
                <a:schemeClr val="lt1"/>
              </a:buClr>
              <a:buSzPct val="100000"/>
              <a:buFont typeface="Arial" panose="020B0604020202020204" pitchFamily="34" charset="0"/>
              <a:buChar char="•"/>
            </a:pPr>
            <a:r>
              <a:rPr lang="en-US" sz="1900" b="0" dirty="0"/>
              <a:t>. Eat less salt</a:t>
            </a:r>
          </a:p>
          <a:p>
            <a:pPr marL="285750" lvl="0" indent="-228600">
              <a:spcBef>
                <a:spcPts val="0"/>
              </a:spcBef>
              <a:spcAft>
                <a:spcPts val="0"/>
              </a:spcAft>
              <a:buClr>
                <a:schemeClr val="lt1"/>
              </a:buClr>
              <a:buSzPct val="100000"/>
              <a:buFont typeface="Arial" panose="020B0604020202020204" pitchFamily="34" charset="0"/>
              <a:buChar char="•"/>
            </a:pPr>
            <a:endParaRPr lang="en-US" sz="1900" b="0" dirty="0"/>
          </a:p>
          <a:p>
            <a:pPr marL="285750" lvl="0" indent="-228600">
              <a:spcBef>
                <a:spcPts val="0"/>
              </a:spcBef>
              <a:spcAft>
                <a:spcPts val="0"/>
              </a:spcAft>
              <a:buClr>
                <a:schemeClr val="lt1"/>
              </a:buClr>
              <a:buSzPct val="100000"/>
              <a:buFont typeface="Arial" panose="020B0604020202020204" pitchFamily="34" charset="0"/>
              <a:buChar char="•"/>
            </a:pPr>
            <a:r>
              <a:rPr lang="en-US" sz="1900" b="0" i="1" dirty="0"/>
              <a:t>(</a:t>
            </a:r>
            <a:r>
              <a:rPr lang="en-US" sz="1900" b="0" i="1" dirty="0">
                <a:solidFill>
                  <a:srgbClr val="0070C0"/>
                </a:solidFill>
              </a:rPr>
              <a:t>http://www.niddk.nih.gov</a:t>
            </a:r>
            <a:r>
              <a:rPr lang="en-US" sz="1900" b="0" i="1" dirty="0"/>
              <a:t>)</a:t>
            </a:r>
          </a:p>
          <a:p>
            <a:pPr marL="0" lvl="0" indent="-228600">
              <a:spcBef>
                <a:spcPts val="1000"/>
              </a:spcBef>
              <a:spcAft>
                <a:spcPts val="0"/>
              </a:spcAft>
              <a:buClr>
                <a:schemeClr val="lt1"/>
              </a:buClr>
              <a:buSzPct val="100000"/>
              <a:buFont typeface="Arial" panose="020B0604020202020204" pitchFamily="34" charset="0"/>
              <a:buChar char="•"/>
            </a:pPr>
            <a:endParaRPr lang="en-US" sz="1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13"/>
        <p:cNvGrpSpPr/>
        <p:nvPr/>
      </p:nvGrpSpPr>
      <p:grpSpPr>
        <a:xfrm>
          <a:off x="0" y="0"/>
          <a:ext cx="0" cy="0"/>
          <a:chOff x="0" y="0"/>
          <a:chExt cx="0" cy="0"/>
        </a:xfrm>
      </p:grpSpPr>
      <p:sp useBgFill="1">
        <p:nvSpPr>
          <p:cNvPr id="222" name="Rectangle 2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4" name="Google Shape;214;p27"/>
          <p:cNvSpPr txBox="1">
            <a:spLocks noGrp="1"/>
          </p:cNvSpPr>
          <p:nvPr>
            <p:ph type="title"/>
          </p:nvPr>
        </p:nvSpPr>
        <p:spPr>
          <a:xfrm>
            <a:off x="572493" y="238539"/>
            <a:ext cx="11018520" cy="1434415"/>
          </a:xfrm>
          <a:prstGeom prst="rect">
            <a:avLst/>
          </a:prstGeom>
        </p:spPr>
        <p:txBody>
          <a:bodyPr spcFirstLastPara="1" lIns="91425" tIns="45700" rIns="91425" bIns="45700" anchor="b" anchorCtr="0">
            <a:normAutofit/>
          </a:bodyPr>
          <a:lstStyle/>
          <a:p>
            <a:pPr marL="0" lvl="0" indent="0" rtl="0">
              <a:spcBef>
                <a:spcPts val="0"/>
              </a:spcBef>
              <a:spcAft>
                <a:spcPts val="0"/>
              </a:spcAft>
              <a:buClr>
                <a:schemeClr val="lt1"/>
              </a:buClr>
              <a:buSzPts val="4000"/>
              <a:buFont typeface="Century Gothic"/>
              <a:buNone/>
            </a:pPr>
            <a:r>
              <a:rPr lang="en-US" sz="1800" b="1" dirty="0">
                <a:solidFill>
                  <a:schemeClr val="accent2"/>
                </a:solidFill>
              </a:rPr>
              <a:t>CONCLUSION</a:t>
            </a:r>
            <a:r>
              <a:rPr lang="en-US" sz="5400" b="1" dirty="0"/>
              <a:t> </a:t>
            </a:r>
            <a:endParaRPr lang="en-US" sz="5400" dirty="0"/>
          </a:p>
        </p:txBody>
      </p:sp>
      <p:sp>
        <p:nvSpPr>
          <p:cNvPr id="2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 name="Google Shape;215;p27"/>
          <p:cNvSpPr txBox="1">
            <a:spLocks noGrp="1"/>
          </p:cNvSpPr>
          <p:nvPr>
            <p:ph idx="1"/>
          </p:nvPr>
        </p:nvSpPr>
        <p:spPr>
          <a:xfrm>
            <a:off x="572493" y="2071316"/>
            <a:ext cx="6713552" cy="4119172"/>
          </a:xfrm>
          <a:prstGeom prst="rect">
            <a:avLst/>
          </a:prstGeom>
        </p:spPr>
        <p:txBody>
          <a:bodyPr spcFirstLastPara="1" lIns="91425" tIns="45700" rIns="91425" bIns="45700" anchor="t" anchorCtr="0">
            <a:normAutofit/>
          </a:bodyPr>
          <a:lstStyle/>
          <a:p>
            <a:pPr marL="0" lvl="0" indent="0" rtl="0">
              <a:spcBef>
                <a:spcPts val="0"/>
              </a:spcBef>
              <a:spcAft>
                <a:spcPts val="0"/>
              </a:spcAft>
              <a:buClr>
                <a:schemeClr val="lt1"/>
              </a:buClr>
              <a:buSzPct val="100000"/>
              <a:buNone/>
            </a:pPr>
            <a:r>
              <a:rPr lang="en-GB" sz="1800" dirty="0"/>
              <a:t>Careful control of diabetes is necessary to avoid complications and preserve general health.</a:t>
            </a:r>
          </a:p>
          <a:p>
            <a:pPr marL="0" lvl="0" indent="0" rtl="0">
              <a:spcBef>
                <a:spcPts val="0"/>
              </a:spcBef>
              <a:spcAft>
                <a:spcPts val="0"/>
              </a:spcAft>
              <a:buClr>
                <a:schemeClr val="lt1"/>
              </a:buClr>
              <a:buSzPct val="100000"/>
              <a:buNone/>
            </a:pPr>
            <a:endParaRPr lang="en-GB" sz="1800" dirty="0"/>
          </a:p>
          <a:p>
            <a:pPr marL="0" lvl="0" indent="0" rtl="0">
              <a:spcBef>
                <a:spcPts val="0"/>
              </a:spcBef>
              <a:spcAft>
                <a:spcPts val="0"/>
              </a:spcAft>
              <a:buClr>
                <a:schemeClr val="lt1"/>
              </a:buClr>
              <a:buSzPct val="100000"/>
              <a:buNone/>
            </a:pPr>
            <a:r>
              <a:rPr lang="en-GB" sz="1800" dirty="0"/>
              <a:t>The onset and control of diabetes can be significantly influenced by lifestyle-related factors.</a:t>
            </a:r>
          </a:p>
          <a:p>
            <a:pPr marL="0" lvl="0" indent="0" rtl="0">
              <a:spcBef>
                <a:spcPts val="0"/>
              </a:spcBef>
              <a:spcAft>
                <a:spcPts val="0"/>
              </a:spcAft>
              <a:buClr>
                <a:schemeClr val="lt1"/>
              </a:buClr>
              <a:buSzPct val="100000"/>
              <a:buNone/>
            </a:pPr>
            <a:r>
              <a:rPr lang="en-GB" sz="1800" dirty="0"/>
              <a:t> </a:t>
            </a:r>
          </a:p>
          <a:p>
            <a:pPr marL="0" lvl="0" indent="0" rtl="0">
              <a:spcBef>
                <a:spcPts val="0"/>
              </a:spcBef>
              <a:spcAft>
                <a:spcPts val="0"/>
              </a:spcAft>
              <a:buClr>
                <a:schemeClr val="lt1"/>
              </a:buClr>
              <a:buSzPct val="100000"/>
              <a:buNone/>
            </a:pPr>
            <a:r>
              <a:rPr lang="en-GB" sz="1800" dirty="0"/>
              <a:t>. Patients with diabetes can benefit from the education, tools, and care interventions that healthcare professionals can offer</a:t>
            </a:r>
          </a:p>
          <a:p>
            <a:pPr marL="0" lvl="0" indent="0" rtl="0">
              <a:spcBef>
                <a:spcPts val="0"/>
              </a:spcBef>
              <a:spcAft>
                <a:spcPts val="0"/>
              </a:spcAft>
              <a:buClr>
                <a:schemeClr val="lt1"/>
              </a:buClr>
              <a:buSzPct val="100000"/>
              <a:buNone/>
            </a:pPr>
            <a:r>
              <a:rPr lang="en-GB" sz="1800" dirty="0"/>
              <a:t>Patients with diabetes can improve their health outcomes and quality of life by combining lifestyle changes with medication therapies and care interventions.</a:t>
            </a:r>
          </a:p>
        </p:txBody>
      </p:sp>
      <p:pic>
        <p:nvPicPr>
          <p:cNvPr id="217" name="Google Shape;217;p27"/>
          <p:cNvPicPr preferRelativeResize="0"/>
          <p:nvPr/>
        </p:nvPicPr>
        <p:blipFill rotWithShape="1">
          <a:blip r:embed="rId3"/>
          <a:srcRect l="21796" r="24089" b="2"/>
          <a:stretch/>
        </p:blipFill>
        <p:spPr>
          <a:xfrm>
            <a:off x="7675658" y="2093976"/>
            <a:ext cx="3941064" cy="4096512"/>
          </a:xfrm>
          <a:prstGeom prst="rect">
            <a:avLst/>
          </a:prstGeom>
          <a:noFill/>
        </p:spPr>
      </p:pic>
      <p:sp>
        <p:nvSpPr>
          <p:cNvPr id="216" name="Google Shape;216;p27" descr="Diabetes and gum disease - Clínica Blasi"/>
          <p:cNvSpPr/>
          <p:nvPr/>
        </p:nvSpPr>
        <p:spPr>
          <a:xfrm rot="10800000">
            <a:off x="460375" y="160338"/>
            <a:ext cx="421552" cy="421553"/>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22"/>
        <p:cNvGrpSpPr/>
        <p:nvPr/>
      </p:nvGrpSpPr>
      <p:grpSpPr>
        <a:xfrm>
          <a:off x="0" y="0"/>
          <a:ext cx="0" cy="0"/>
          <a:chOff x="0" y="0"/>
          <a:chExt cx="0" cy="0"/>
        </a:xfrm>
      </p:grpSpPr>
      <p:sp useBgFill="1">
        <p:nvSpPr>
          <p:cNvPr id="229" name="Rectangle 2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1" name="Freeform: Shape 23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3" name="Google Shape;223;p28"/>
          <p:cNvSpPr txBox="1">
            <a:spLocks noGrp="1"/>
          </p:cNvSpPr>
          <p:nvPr>
            <p:ph type="title"/>
          </p:nvPr>
        </p:nvSpPr>
        <p:spPr>
          <a:xfrm>
            <a:off x="686834" y="1153572"/>
            <a:ext cx="3200400" cy="4461163"/>
          </a:xfrm>
          <a:prstGeom prst="rect">
            <a:avLst/>
          </a:prstGeom>
        </p:spPr>
        <p:txBody>
          <a:bodyPr spcFirstLastPara="1" lIns="91425" tIns="45700" rIns="91425" bIns="45700" anchorCtr="0">
            <a:normAutofit/>
          </a:bodyPr>
          <a:lstStyle/>
          <a:p>
            <a:pPr marL="0" lvl="0" indent="0" rtl="0">
              <a:spcBef>
                <a:spcPts val="0"/>
              </a:spcBef>
              <a:spcAft>
                <a:spcPts val="0"/>
              </a:spcAft>
              <a:buClr>
                <a:schemeClr val="lt1"/>
              </a:buClr>
              <a:buSzPts val="4000"/>
              <a:buFont typeface="Century Gothic"/>
              <a:buNone/>
            </a:pPr>
            <a:r>
              <a:rPr lang="en-US" b="1" dirty="0">
                <a:solidFill>
                  <a:srgbClr val="FFFFFF"/>
                </a:solidFill>
              </a:rPr>
              <a:t>REFERENCES</a:t>
            </a:r>
            <a:endParaRPr lang="en-US" dirty="0">
              <a:solidFill>
                <a:srgbClr val="FFFFFF"/>
              </a:solidFill>
            </a:endParaRPr>
          </a:p>
        </p:txBody>
      </p:sp>
      <p:sp>
        <p:nvSpPr>
          <p:cNvPr id="233" name="Arc 2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4" name="Google Shape;224;p28"/>
          <p:cNvSpPr txBox="1">
            <a:spLocks noGrp="1"/>
          </p:cNvSpPr>
          <p:nvPr>
            <p:ph idx="1"/>
          </p:nvPr>
        </p:nvSpPr>
        <p:spPr>
          <a:xfrm>
            <a:off x="4202075" y="627018"/>
            <a:ext cx="7645309" cy="5233851"/>
          </a:xfrm>
          <a:prstGeom prst="rect">
            <a:avLst/>
          </a:prstGeom>
        </p:spPr>
        <p:txBody>
          <a:bodyPr spcFirstLastPara="1" lIns="91425" tIns="45700" rIns="91425" bIns="45700" anchor="ctr" anchorCtr="0">
            <a:noAutofit/>
          </a:bodyPr>
          <a:lstStyle/>
          <a:p>
            <a:r>
              <a:rPr lang="en-GB" sz="1200" dirty="0">
                <a:effectLst/>
              </a:rPr>
              <a:t> </a:t>
            </a:r>
            <a:r>
              <a:rPr lang="en-GB" sz="1400" i="1" dirty="0">
                <a:effectLst/>
              </a:rPr>
              <a:t>International Diabetes Federation - Home</a:t>
            </a:r>
            <a:r>
              <a:rPr lang="en-GB" sz="1400" dirty="0">
                <a:effectLst/>
              </a:rPr>
              <a:t>. (2023). </a:t>
            </a:r>
            <a:r>
              <a:rPr lang="en-GB" sz="1400" dirty="0">
                <a:solidFill>
                  <a:schemeClr val="accent5">
                    <a:lumMod val="75000"/>
                  </a:schemeClr>
                </a:solidFill>
                <a:effectLst/>
              </a:rPr>
              <a:t>https://www.idf.org/aboutdiabetes/type-2-diabetes.</a:t>
            </a:r>
            <a:r>
              <a:rPr lang="en-GB" sz="1400" i="1" dirty="0">
                <a:solidFill>
                  <a:schemeClr val="accent5">
                    <a:lumMod val="75000"/>
                  </a:schemeClr>
                </a:solidFill>
              </a:rPr>
              <a:t> </a:t>
            </a:r>
            <a:r>
              <a:rPr lang="en-GB" sz="1400" i="1" dirty="0" err="1">
                <a:solidFill>
                  <a:schemeClr val="accent5">
                    <a:lumMod val="75000"/>
                  </a:schemeClr>
                </a:solidFill>
              </a:rPr>
              <a:t>Home</a:t>
            </a:r>
            <a:r>
              <a:rPr lang="en-GB" sz="1400" dirty="0" err="1">
                <a:solidFill>
                  <a:schemeClr val="accent5">
                    <a:lumMod val="75000"/>
                  </a:schemeClr>
                </a:solidFill>
                <a:effectLst/>
              </a:rPr>
              <a:t>html</a:t>
            </a:r>
            <a:r>
              <a:rPr lang="en-GB" sz="1400" dirty="0">
                <a:solidFill>
                  <a:schemeClr val="accent5">
                    <a:lumMod val="75000"/>
                  </a:schemeClr>
                </a:solidFill>
                <a:effectLst/>
              </a:rPr>
              <a:t> </a:t>
            </a:r>
          </a:p>
          <a:p>
            <a:r>
              <a:rPr lang="en-GB" sz="1400" b="0" i="0" dirty="0">
                <a:effectLst/>
                <a:ea typeface="Adobe Kaiti Std R" panose="02020400000000000000" pitchFamily="18" charset="-128"/>
                <a:cs typeface="Calibri" panose="020F0502020204030204" pitchFamily="34" charset="0"/>
              </a:rPr>
              <a:t>Engle, D., </a:t>
            </a:r>
            <a:r>
              <a:rPr lang="en-GB" sz="1400" b="0" i="0" dirty="0" err="1">
                <a:effectLst/>
                <a:ea typeface="Adobe Kaiti Std R" panose="02020400000000000000" pitchFamily="18" charset="-128"/>
                <a:cs typeface="Calibri" panose="020F0502020204030204" pitchFamily="34" charset="0"/>
              </a:rPr>
              <a:t>Mankoff</a:t>
            </a:r>
            <a:r>
              <a:rPr lang="en-GB" sz="1400" b="0" i="0" dirty="0">
                <a:effectLst/>
                <a:ea typeface="Adobe Kaiti Std R" panose="02020400000000000000" pitchFamily="18" charset="-128"/>
                <a:cs typeface="Calibri" panose="020F0502020204030204" pitchFamily="34" charset="0"/>
              </a:rPr>
              <a:t>, C., &amp; </a:t>
            </a:r>
            <a:r>
              <a:rPr lang="en-GB" sz="1400" b="0" i="0" dirty="0" err="1">
                <a:effectLst/>
                <a:ea typeface="Adobe Kaiti Std R" panose="02020400000000000000" pitchFamily="18" charset="-128"/>
                <a:cs typeface="Calibri" panose="020F0502020204030204" pitchFamily="34" charset="0"/>
              </a:rPr>
              <a:t>Carbrey</a:t>
            </a:r>
            <a:r>
              <a:rPr lang="en-GB" sz="1400" b="0" i="0" dirty="0">
                <a:effectLst/>
                <a:ea typeface="Adobe Kaiti Std R" panose="02020400000000000000" pitchFamily="18" charset="-128"/>
                <a:cs typeface="Calibri" panose="020F0502020204030204" pitchFamily="34" charset="0"/>
              </a:rPr>
              <a:t>, J. (2015). Coursera’s Introductory Human Physiology Course Factors That Characterize Successful Completion of a MOOC. The International Review of Research in Open and Distributed Learning, 16, 46-68.</a:t>
            </a:r>
          </a:p>
          <a:p>
            <a:pPr marL="114300" indent="0">
              <a:buNone/>
            </a:pPr>
            <a:r>
              <a:rPr lang="en-GB" sz="1400" b="1" i="0" u="none" strike="noStrike" dirty="0">
                <a:solidFill>
                  <a:srgbClr val="0070C0"/>
                </a:solidFill>
                <a:effectLst/>
                <a:ea typeface="Adobe Kaiti Std R" panose="02020400000000000000" pitchFamily="18" charset="-128"/>
                <a:cs typeface="Calibri" panose="020F0502020204030204" pitchFamily="34" charset="0"/>
                <a:hlinkClick r:id="rId3">
                  <a:extLst>
                    <a:ext uri="{A12FA001-AC4F-418D-AE19-62706E023703}">
                      <ahyp:hlinkClr xmlns:ahyp="http://schemas.microsoft.com/office/drawing/2018/hyperlinkcolor" val="tx"/>
                    </a:ext>
                  </a:extLst>
                </a:hlinkClick>
              </a:rPr>
              <a:t>https://www.scirp.org/(S(i43dyn45teexjx455qlt3d2q))/reference/references papers. </a:t>
            </a:r>
            <a:r>
              <a:rPr lang="en-GB" sz="1400" b="1" i="0" u="none" strike="noStrike" dirty="0" err="1">
                <a:solidFill>
                  <a:srgbClr val="0070C0"/>
                </a:solidFill>
                <a:effectLst/>
                <a:ea typeface="Adobe Kaiti Std R" panose="02020400000000000000" pitchFamily="18" charset="-128"/>
                <a:cs typeface="Calibri" panose="020F0502020204030204" pitchFamily="34" charset="0"/>
                <a:hlinkClick r:id="rId3">
                  <a:extLst>
                    <a:ext uri="{A12FA001-AC4F-418D-AE19-62706E023703}">
                      <ahyp:hlinkClr xmlns:ahyp="http://schemas.microsoft.com/office/drawing/2018/hyperlinkcolor" val="tx"/>
                    </a:ext>
                  </a:extLst>
                </a:hlinkClick>
              </a:rPr>
              <a:t>aspx</a:t>
            </a:r>
            <a:r>
              <a:rPr lang="en-GB" sz="1400" b="1" i="0" u="none" strike="noStrike" dirty="0">
                <a:solidFill>
                  <a:srgbClr val="0070C0"/>
                </a:solidFill>
                <a:effectLst/>
                <a:ea typeface="Adobe Kaiti Std R" panose="02020400000000000000" pitchFamily="18" charset="-128"/>
                <a:cs typeface="Calibri" panose="020F0502020204030204" pitchFamily="34" charset="0"/>
                <a:hlinkClick r:id="rId3">
                  <a:extLst>
                    <a:ext uri="{A12FA001-AC4F-418D-AE19-62706E023703}">
                      <ahyp:hlinkClr xmlns:ahyp="http://schemas.microsoft.com/office/drawing/2018/hyperlinkcolor" val="tx"/>
                    </a:ext>
                  </a:extLst>
                </a:hlinkClick>
              </a:rPr>
              <a:t>?...</a:t>
            </a:r>
            <a:r>
              <a:rPr lang="en-GB" sz="1400" dirty="0">
                <a:solidFill>
                  <a:srgbClr val="0070C0"/>
                </a:solidFill>
                <a:ea typeface="Adobe Kaiti Std R" panose="02020400000000000000" pitchFamily="18" charset="-128"/>
                <a:cs typeface="Calibri" panose="020F0502020204030204" pitchFamily="34" charset="0"/>
              </a:rPr>
              <a:t>.</a:t>
            </a:r>
          </a:p>
          <a:p>
            <a:r>
              <a:rPr lang="en-GB" sz="1400" dirty="0" err="1">
                <a:ea typeface="Adobe Kaiti Std R" panose="02020400000000000000" pitchFamily="18" charset="-128"/>
                <a:cs typeface="Calibri" panose="020F0502020204030204" pitchFamily="34" charset="0"/>
              </a:rPr>
              <a:t>Fatt</a:t>
            </a:r>
            <a:r>
              <a:rPr lang="en-GB" sz="1400" dirty="0">
                <a:ea typeface="Adobe Kaiti Std R" panose="02020400000000000000" pitchFamily="18" charset="-128"/>
                <a:cs typeface="Calibri" panose="020F0502020204030204" pitchFamily="34" charset="0"/>
              </a:rPr>
              <a:t>, I. and Weissman, B.A.,2013.Physiology of the eye: an introduction to the vegetative function. Butterworth Heinemann. </a:t>
            </a:r>
            <a:r>
              <a:rPr lang="en-GB" sz="1400" b="1" i="0" dirty="0">
                <a:solidFill>
                  <a:srgbClr val="0070C0"/>
                </a:solidFill>
                <a:effectLst/>
                <a:ea typeface="Adobe Kaiti Std R" panose="02020400000000000000" pitchFamily="18" charset="-128"/>
                <a:cs typeface="Calibri" panose="020F0502020204030204" pitchFamily="34" charset="0"/>
                <a:hlinkClick r:id="rId4"/>
              </a:rPr>
              <a:t>https://openlibrary.org/books/OL40414473M</a:t>
            </a:r>
            <a:endParaRPr lang="en-GB" sz="1400" b="1" i="0" dirty="0">
              <a:solidFill>
                <a:srgbClr val="0070C0"/>
              </a:solidFill>
              <a:effectLst/>
              <a:ea typeface="Adobe Kaiti Std R" panose="02020400000000000000" pitchFamily="18" charset="-128"/>
              <a:cs typeface="Calibri" panose="020F0502020204030204" pitchFamily="34" charset="0"/>
            </a:endParaRPr>
          </a:p>
          <a:p>
            <a:pPr algn="l"/>
            <a:r>
              <a:rPr lang="en-GB" sz="1400" dirty="0">
                <a:ea typeface="Adobe Kaiti Std R" panose="02020400000000000000" pitchFamily="18" charset="-128"/>
                <a:cs typeface="Calibri" panose="020F0502020204030204" pitchFamily="34" charset="0"/>
              </a:rPr>
              <a:t>Gelfand, S.A., 2017. </a:t>
            </a:r>
            <a:r>
              <a:rPr lang="en-GB" sz="1400" i="1" dirty="0">
                <a:ea typeface="Adobe Kaiti Std R" panose="02020400000000000000" pitchFamily="18" charset="-128"/>
                <a:cs typeface="Calibri" panose="020F0502020204030204" pitchFamily="34" charset="0"/>
              </a:rPr>
              <a:t>Hearing: An introduction to psychological and physiological acoustics</a:t>
            </a:r>
            <a:r>
              <a:rPr lang="en-GB" sz="1400" dirty="0">
                <a:ea typeface="Adobe Kaiti Std R" panose="02020400000000000000" pitchFamily="18" charset="-128"/>
                <a:cs typeface="Calibri" panose="020F0502020204030204" pitchFamily="34" charset="0"/>
              </a:rPr>
              <a:t>. CRC Press.</a:t>
            </a:r>
            <a:r>
              <a:rPr lang="en-GB" sz="1400" b="0" i="0" dirty="0">
                <a:solidFill>
                  <a:srgbClr val="333333"/>
                </a:solidFill>
                <a:effectLst/>
              </a:rPr>
              <a:t> </a:t>
            </a:r>
          </a:p>
          <a:p>
            <a:pPr algn="l"/>
            <a:r>
              <a:rPr lang="en-GB" sz="1400" b="0" i="0" dirty="0">
                <a:solidFill>
                  <a:srgbClr val="333333"/>
                </a:solidFill>
                <a:effectLst/>
              </a:rPr>
              <a:t> NIH, NIDDK conducts and supports research on many of the most common, costly, and chronic conditions to improve health. ... </a:t>
            </a:r>
            <a:r>
              <a:rPr lang="en-GB" sz="1400" b="1" i="0" u="sng" dirty="0">
                <a:solidFill>
                  <a:srgbClr val="00799E"/>
                </a:solidFill>
                <a:effectLst/>
                <a:hlinkClick r:id="rId5"/>
              </a:rPr>
              <a:t>https://www.niddk.nih.gov</a:t>
            </a:r>
            <a:endParaRPr lang="en-GB" sz="1400" dirty="0">
              <a:ea typeface="Adobe Kaiti Std R" panose="02020400000000000000" pitchFamily="18" charset="-128"/>
              <a:cs typeface="Calibri" panose="020F0502020204030204" pitchFamily="34" charset="0"/>
            </a:endParaRPr>
          </a:p>
          <a:p>
            <a:pPr>
              <a:buClr>
                <a:schemeClr val="lt1"/>
              </a:buClr>
              <a:buSzPct val="100000"/>
            </a:pPr>
            <a:r>
              <a:rPr lang="en-GB" sz="1400" dirty="0">
                <a:ea typeface="Adobe Kaiti Std R" panose="02020400000000000000" pitchFamily="18" charset="-128"/>
                <a:cs typeface="Calibri" panose="020F0502020204030204" pitchFamily="34" charset="0"/>
              </a:rPr>
              <a:t>. Gulanick, M., &amp; Myers, J. L. (2017). Nursing care plans diagnoses, interventions, and outcomes. </a:t>
            </a:r>
            <a:r>
              <a:rPr lang="en-GB" sz="1400" i="1" dirty="0">
                <a:ea typeface="Adobe Kaiti Std R" panose="02020400000000000000" pitchFamily="18" charset="-128"/>
                <a:cs typeface="Calibri" panose="020F0502020204030204" pitchFamily="34" charset="0"/>
              </a:rPr>
              <a:t>Elsevier Health Sciences</a:t>
            </a:r>
            <a:r>
              <a:rPr lang="en-GB" sz="1400" dirty="0">
                <a:ea typeface="Adobe Kaiti Std R" panose="02020400000000000000" pitchFamily="18" charset="-128"/>
                <a:cs typeface="Calibri" panose="020F0502020204030204" pitchFamily="34" charset="0"/>
              </a:rPr>
              <a:t>.</a:t>
            </a:r>
          </a:p>
          <a:p>
            <a:pPr marL="228600" lvl="0" indent="-228600" rtl="0">
              <a:spcBef>
                <a:spcPts val="1000"/>
              </a:spcBef>
              <a:spcAft>
                <a:spcPts val="0"/>
              </a:spcAft>
              <a:buClr>
                <a:schemeClr val="lt1"/>
              </a:buClr>
              <a:buSzPct val="100000"/>
              <a:buChar char="•"/>
            </a:pPr>
            <a:r>
              <a:rPr lang="en-GB" sz="1400" dirty="0">
                <a:ea typeface="Adobe Kaiti Std R" panose="02020400000000000000" pitchFamily="18" charset="-128"/>
                <a:cs typeface="Calibri" panose="020F0502020204030204" pitchFamily="34" charset="0"/>
              </a:rPr>
              <a:t>Herring, N. and Paterson, D.J., 2018. </a:t>
            </a:r>
            <a:r>
              <a:rPr lang="en-GB" sz="1400" i="1" dirty="0" err="1">
                <a:ea typeface="Adobe Kaiti Std R" panose="02020400000000000000" pitchFamily="18" charset="-128"/>
                <a:cs typeface="Calibri" panose="020F0502020204030204" pitchFamily="34" charset="0"/>
              </a:rPr>
              <a:t>Levick's</a:t>
            </a:r>
            <a:r>
              <a:rPr lang="en-GB" sz="1400" i="1" dirty="0">
                <a:ea typeface="Adobe Kaiti Std R" panose="02020400000000000000" pitchFamily="18" charset="-128"/>
                <a:cs typeface="Calibri" panose="020F0502020204030204" pitchFamily="34" charset="0"/>
              </a:rPr>
              <a:t> introduction to cardiovascular physiology</a:t>
            </a:r>
            <a:r>
              <a:rPr lang="en-GB" sz="1400" dirty="0">
                <a:ea typeface="Adobe Kaiti Std R" panose="02020400000000000000" pitchFamily="18" charset="-128"/>
                <a:cs typeface="Calibri" panose="020F0502020204030204" pitchFamily="34" charset="0"/>
              </a:rPr>
              <a:t>. CRC Press.</a:t>
            </a:r>
            <a:r>
              <a:rPr lang="en-GB" sz="1400" b="1" i="0" u="none" strike="noStrike" dirty="0">
                <a:solidFill>
                  <a:srgbClr val="00799E"/>
                </a:solidFill>
                <a:effectLst/>
                <a:hlinkClick r:id="rId6"/>
              </a:rPr>
              <a:t> https://www.taylorfrancis.com/chapters/mono/10.1201/9781351107754-18/cardiovascular...</a:t>
            </a:r>
            <a:endParaRPr lang="en-GB" sz="1400" dirty="0">
              <a:ea typeface="Adobe Kaiti Std R" panose="02020400000000000000" pitchFamily="18" charset="-128"/>
              <a:cs typeface="Calibri" panose="020F0502020204030204" pitchFamily="34" charset="0"/>
            </a:endParaRPr>
          </a:p>
          <a:p>
            <a:pPr marL="228600" lvl="0" indent="-228600" rtl="0">
              <a:spcBef>
                <a:spcPts val="1000"/>
              </a:spcBef>
              <a:spcAft>
                <a:spcPts val="0"/>
              </a:spcAft>
              <a:buClr>
                <a:schemeClr val="lt1"/>
              </a:buClr>
              <a:buSzPct val="100000"/>
              <a:buChar char="•"/>
            </a:pPr>
            <a:r>
              <a:rPr lang="en-GB" sz="1400" dirty="0" err="1">
                <a:ea typeface="Adobe Kaiti Std R" panose="02020400000000000000" pitchFamily="18" charset="-128"/>
                <a:cs typeface="Calibri" panose="020F0502020204030204" pitchFamily="34" charset="0"/>
              </a:rPr>
              <a:t>Levick</a:t>
            </a:r>
            <a:r>
              <a:rPr lang="en-GB" sz="1400" dirty="0">
                <a:ea typeface="Adobe Kaiti Std R" panose="02020400000000000000" pitchFamily="18" charset="-128"/>
                <a:cs typeface="Calibri" panose="020F0502020204030204" pitchFamily="34" charset="0"/>
              </a:rPr>
              <a:t>, J.R., 2013. </a:t>
            </a:r>
            <a:r>
              <a:rPr lang="en-GB" sz="1400" i="1" dirty="0">
                <a:ea typeface="Adobe Kaiti Std R" panose="02020400000000000000" pitchFamily="18" charset="-128"/>
                <a:cs typeface="Calibri" panose="020F0502020204030204" pitchFamily="34" charset="0"/>
              </a:rPr>
              <a:t>An introduction to cardiovascular physiology</a:t>
            </a:r>
            <a:r>
              <a:rPr lang="en-GB" sz="1400" dirty="0">
                <a:ea typeface="Adobe Kaiti Std R" panose="02020400000000000000" pitchFamily="18" charset="-128"/>
                <a:cs typeface="Calibri" panose="020F0502020204030204" pitchFamily="34" charset="0"/>
              </a:rPr>
              <a:t>. Butterworth-Heinemann.</a:t>
            </a:r>
            <a:r>
              <a:rPr lang="en-GB" sz="1400" b="1" i="0" u="none" strike="noStrike" dirty="0">
                <a:solidFill>
                  <a:srgbClr val="00799E"/>
                </a:solidFill>
                <a:effectLst/>
                <a:hlinkClick r:id="rId7"/>
              </a:rPr>
              <a:t> https://archive.org/details/introductiontoca0000levi</a:t>
            </a:r>
            <a:endParaRPr lang="en-GB" sz="1400" dirty="0">
              <a:ea typeface="Adobe Kaiti Std R" panose="02020400000000000000" pitchFamily="18" charset="-128"/>
              <a:cs typeface="Calibri" panose="020F0502020204030204" pitchFamily="34" charset="0"/>
            </a:endParaRPr>
          </a:p>
          <a:p>
            <a:pPr marL="228600" lvl="0" indent="-228600" rtl="0">
              <a:spcBef>
                <a:spcPts val="1000"/>
              </a:spcBef>
              <a:spcAft>
                <a:spcPts val="0"/>
              </a:spcAft>
              <a:buClr>
                <a:schemeClr val="lt1"/>
              </a:buClr>
              <a:buSzPct val="100000"/>
              <a:buChar char="•"/>
            </a:pPr>
            <a:r>
              <a:rPr lang="en-GB" sz="1400" dirty="0">
                <a:ea typeface="Adobe Kaiti Std R" panose="02020400000000000000" pitchFamily="18" charset="-128"/>
                <a:cs typeface="Calibri" panose="020F0502020204030204" pitchFamily="34" charset="0"/>
              </a:rPr>
              <a:t>Moyes, C.D. and Schulte, P.M., 2005. </a:t>
            </a:r>
            <a:r>
              <a:rPr lang="en-GB" sz="1400" i="1" dirty="0">
                <a:ea typeface="Adobe Kaiti Std R" panose="02020400000000000000" pitchFamily="18" charset="-128"/>
                <a:cs typeface="Calibri" panose="020F0502020204030204" pitchFamily="34" charset="0"/>
              </a:rPr>
              <a:t>Animal Physiology</a:t>
            </a:r>
            <a:r>
              <a:rPr lang="en-GB" sz="1400" dirty="0">
                <a:ea typeface="Adobe Kaiti Std R" panose="02020400000000000000" pitchFamily="18" charset="-128"/>
                <a:cs typeface="Calibri" panose="020F0502020204030204" pitchFamily="34" charset="0"/>
              </a:rPr>
              <a:t> (p. 21). San Francisco, CA: Benjamin Cummings.</a:t>
            </a:r>
            <a:r>
              <a:rPr lang="en-GB" sz="1400" b="1" i="0" u="none" strike="noStrike" dirty="0">
                <a:solidFill>
                  <a:srgbClr val="00799E"/>
                </a:solidFill>
                <a:effectLst/>
                <a:hlinkClick r:id="rId8"/>
              </a:rPr>
              <a:t> https://www.amazon.ca/Principles-Animal-Physiology-Christopher-Moyes/dp/0805353518</a:t>
            </a:r>
            <a:endParaRPr lang="en-GB" sz="1400" dirty="0">
              <a:ea typeface="Adobe Kaiti Std R" panose="02020400000000000000" pitchFamily="18" charset="-128"/>
              <a:cs typeface="Calibri" panose="020F0502020204030204" pitchFamily="34" charset="0"/>
            </a:endParaRPr>
          </a:p>
          <a:p>
            <a:pPr marL="228600" lvl="0" indent="-228600" rtl="0">
              <a:spcBef>
                <a:spcPts val="1000"/>
              </a:spcBef>
              <a:spcAft>
                <a:spcPts val="0"/>
              </a:spcAft>
              <a:buClr>
                <a:schemeClr val="lt1"/>
              </a:buClr>
              <a:buSzPct val="100000"/>
              <a:buChar char="•"/>
            </a:pPr>
            <a:r>
              <a:rPr lang="en-GB" sz="1400" dirty="0">
                <a:ea typeface="Adobe Kaiti Std R" panose="02020400000000000000" pitchFamily="18" charset="-128"/>
                <a:cs typeface="Calibri" panose="020F0502020204030204" pitchFamily="34" charset="0"/>
              </a:rPr>
              <a:t>Walker, G.M. and White, N.A., 2017. Introduction to fungal physiology. </a:t>
            </a:r>
            <a:r>
              <a:rPr lang="en-GB" sz="1400" i="1" dirty="0">
                <a:ea typeface="Adobe Kaiti Std R" panose="02020400000000000000" pitchFamily="18" charset="-128"/>
                <a:cs typeface="Calibri" panose="020F0502020204030204" pitchFamily="34" charset="0"/>
              </a:rPr>
              <a:t>Fungi: biology and applications</a:t>
            </a:r>
            <a:r>
              <a:rPr lang="en-GB" sz="1400" dirty="0">
                <a:ea typeface="Adobe Kaiti Std R" panose="02020400000000000000" pitchFamily="18" charset="-128"/>
                <a:cs typeface="Calibri" panose="020F0502020204030204" pitchFamily="34" charset="0"/>
              </a:rPr>
              <a:t>, pp.1-35.</a:t>
            </a:r>
            <a:r>
              <a:rPr lang="en-GB" sz="1400" b="1" i="0" u="sng" dirty="0">
                <a:solidFill>
                  <a:srgbClr val="00799E"/>
                </a:solidFill>
                <a:effectLst/>
                <a:hlinkClick r:id="rId9"/>
              </a:rPr>
              <a:t> https://onlinelibrary.wiley.com/doi/pdf/10.1002/9781119976950.ch1</a:t>
            </a:r>
            <a:endParaRPr lang="en-GB" sz="1400" dirty="0">
              <a:ea typeface="Adobe Kaiti Std R" panose="02020400000000000000" pitchFamily="18" charset="-128"/>
              <a:cs typeface="Calibri" panose="020F0502020204030204" pitchFamily="34" charset="0"/>
            </a:endParaRPr>
          </a:p>
          <a:p>
            <a:pPr marL="228600" lvl="0" indent="-228600" rtl="0">
              <a:spcBef>
                <a:spcPts val="1000"/>
              </a:spcBef>
              <a:spcAft>
                <a:spcPts val="0"/>
              </a:spcAft>
              <a:buClr>
                <a:schemeClr val="lt1"/>
              </a:buClr>
              <a:buSzPct val="100000"/>
              <a:buChar char="•"/>
            </a:pPr>
            <a:r>
              <a:rPr lang="en-GB" sz="1400" dirty="0">
                <a:ea typeface="Adobe Kaiti Std R" panose="02020400000000000000" pitchFamily="18" charset="-128"/>
                <a:cs typeface="Calibri" panose="020F0502020204030204" pitchFamily="34" charset="0"/>
              </a:rPr>
              <a:t>Wills, R. and Golding, J., 2016. </a:t>
            </a:r>
            <a:r>
              <a:rPr lang="en-GB" sz="1400" i="1" dirty="0">
                <a:ea typeface="Adobe Kaiti Std R" panose="02020400000000000000" pitchFamily="18" charset="-128"/>
                <a:cs typeface="Calibri" panose="020F0502020204030204" pitchFamily="34" charset="0"/>
              </a:rPr>
              <a:t>Postharvest: an introduction to the physiology and handling of fruit and vegetables</a:t>
            </a:r>
            <a:r>
              <a:rPr lang="en-GB" sz="1400" dirty="0">
                <a:ea typeface="Adobe Kaiti Std R" panose="02020400000000000000" pitchFamily="18" charset="-128"/>
                <a:cs typeface="Calibri" panose="020F0502020204030204" pitchFamily="34" charset="0"/>
              </a:rPr>
              <a:t>. UNSW press.</a:t>
            </a:r>
            <a:r>
              <a:rPr lang="en-GB" sz="1400" b="1" i="0" u="none" strike="noStrike" dirty="0">
                <a:solidFill>
                  <a:srgbClr val="00799E"/>
                </a:solidFill>
                <a:effectLst/>
                <a:hlinkClick r:id="rId10"/>
              </a:rPr>
              <a:t> https://www.biblio.com/9781786391483</a:t>
            </a:r>
            <a:endParaRPr lang="en-GB" sz="1400" dirty="0">
              <a:ea typeface="Adobe Kaiti Std R" panose="02020400000000000000" pitchFamily="18" charset="-128"/>
              <a:cs typeface="Calibri" panose="020F050202020403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12066</TotalTime>
  <Words>2235</Words>
  <Application>Microsoft Office PowerPoint</Application>
  <PresentationFormat>Widescreen</PresentationFormat>
  <Paragraphs>133</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Calibri</vt:lpstr>
      <vt:lpstr>Calibri Light</vt:lpstr>
      <vt:lpstr>Century Gothic</vt:lpstr>
      <vt:lpstr>arial</vt:lpstr>
      <vt:lpstr>arial</vt:lpstr>
      <vt:lpstr>Office Theme</vt:lpstr>
      <vt:lpstr>PowerPoint Presentation</vt:lpstr>
      <vt:lpstr>units</vt:lpstr>
      <vt:lpstr> Introduction </vt:lpstr>
      <vt:lpstr>ANATOMY OF THE PANCREAS</vt:lpstr>
      <vt:lpstr>  </vt:lpstr>
      <vt:lpstr>Risk factors of diabetes</vt:lpstr>
      <vt:lpstr>PATIENT’S MAIN HEALTH CONDITION</vt:lpstr>
      <vt:lpstr>LIFESTYLE CHANGES</vt:lpstr>
      <vt:lpstr>RECOMMENDATIONS FOR DIABETES  PATIENT A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Portia</cp:lastModifiedBy>
  <cp:revision>38</cp:revision>
  <dcterms:modified xsi:type="dcterms:W3CDTF">2023-03-31T09:23:31Z</dcterms:modified>
</cp:coreProperties>
</file>