
<file path=[Content_Types].xml><?xml version="1.0" encoding="utf-8"?>
<Types xmlns="http://schemas.openxmlformats.org/package/2006/content-types">
  <Default Extension="tmp" ContentType="image/png"/>
  <Default Extension="png" ContentType="image/png"/>
  <Default Extension="jpeg" ContentType="image/jpeg"/>
  <Default Extension="wmf" ContentType="image/x-wmf"/>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8" r:id="rId1"/>
  </p:sldMasterIdLst>
  <p:notesMasterIdLst>
    <p:notesMasterId r:id="rId33"/>
  </p:notesMasterIdLst>
  <p:sldIdLst>
    <p:sldId id="256" r:id="rId2"/>
    <p:sldId id="285" r:id="rId3"/>
    <p:sldId id="257" r:id="rId4"/>
    <p:sldId id="302" r:id="rId5"/>
    <p:sldId id="258" r:id="rId6"/>
    <p:sldId id="264" r:id="rId7"/>
    <p:sldId id="303" r:id="rId8"/>
    <p:sldId id="290" r:id="rId9"/>
    <p:sldId id="266" r:id="rId10"/>
    <p:sldId id="294" r:id="rId11"/>
    <p:sldId id="277" r:id="rId12"/>
    <p:sldId id="280" r:id="rId13"/>
    <p:sldId id="278" r:id="rId14"/>
    <p:sldId id="300" r:id="rId15"/>
    <p:sldId id="279" r:id="rId16"/>
    <p:sldId id="298" r:id="rId17"/>
    <p:sldId id="299" r:id="rId18"/>
    <p:sldId id="287" r:id="rId19"/>
    <p:sldId id="281" r:id="rId20"/>
    <p:sldId id="282" r:id="rId21"/>
    <p:sldId id="288" r:id="rId22"/>
    <p:sldId id="293" r:id="rId23"/>
    <p:sldId id="296" r:id="rId24"/>
    <p:sldId id="297" r:id="rId25"/>
    <p:sldId id="301" r:id="rId26"/>
    <p:sldId id="304" r:id="rId27"/>
    <p:sldId id="283" r:id="rId28"/>
    <p:sldId id="270" r:id="rId29"/>
    <p:sldId id="286" r:id="rId30"/>
    <p:sldId id="289" r:id="rId31"/>
    <p:sldId id="284" r:id="rId32"/>
  </p:sldIdLst>
  <p:sldSz cx="9144000" cy="6858000" type="screen4x3"/>
  <p:notesSz cx="7099300" cy="10234613"/>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109" d="100"/>
          <a:sy n="109" d="100"/>
        </p:scale>
        <p:origin x="1674" y="102"/>
      </p:cViewPr>
      <p:guideLst>
        <p:guide orient="horz" pos="2160"/>
        <p:guide pos="288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076363" cy="511731"/>
          </a:xfrm>
          <a:prstGeom prst="rect">
            <a:avLst/>
          </a:prstGeom>
        </p:spPr>
        <p:txBody>
          <a:bodyPr vert="horz" lIns="99048" tIns="49524" rIns="99048" bIns="49524" rtlCol="0"/>
          <a:lstStyle>
            <a:lvl1pPr algn="l">
              <a:defRPr sz="1300"/>
            </a:lvl1pPr>
          </a:lstStyle>
          <a:p>
            <a:endParaRPr lang="en-US"/>
          </a:p>
        </p:txBody>
      </p:sp>
      <p:sp>
        <p:nvSpPr>
          <p:cNvPr id="3" name="Date Placeholder 2"/>
          <p:cNvSpPr>
            <a:spLocks noGrp="1"/>
          </p:cNvSpPr>
          <p:nvPr>
            <p:ph type="dt" idx="1"/>
          </p:nvPr>
        </p:nvSpPr>
        <p:spPr>
          <a:xfrm>
            <a:off x="4021294" y="0"/>
            <a:ext cx="3076363" cy="511731"/>
          </a:xfrm>
          <a:prstGeom prst="rect">
            <a:avLst/>
          </a:prstGeom>
        </p:spPr>
        <p:txBody>
          <a:bodyPr vert="horz" lIns="99048" tIns="49524" rIns="99048" bIns="49524" rtlCol="0"/>
          <a:lstStyle>
            <a:lvl1pPr algn="r">
              <a:defRPr sz="1300"/>
            </a:lvl1pPr>
          </a:lstStyle>
          <a:p>
            <a:fld id="{4B9CB3C5-073A-4903-82B4-27096051D191}" type="datetimeFigureOut">
              <a:rPr lang="en-US" smtClean="0"/>
              <a:t>3/29/2019</a:t>
            </a:fld>
            <a:endParaRPr lang="en-US"/>
          </a:p>
        </p:txBody>
      </p:sp>
      <p:sp>
        <p:nvSpPr>
          <p:cNvPr id="4" name="Slide Image Placeholder 3"/>
          <p:cNvSpPr>
            <a:spLocks noGrp="1" noRot="1" noChangeAspect="1"/>
          </p:cNvSpPr>
          <p:nvPr>
            <p:ph type="sldImg" idx="2"/>
          </p:nvPr>
        </p:nvSpPr>
        <p:spPr>
          <a:xfrm>
            <a:off x="992188" y="768350"/>
            <a:ext cx="5114925" cy="3836988"/>
          </a:xfrm>
          <a:prstGeom prst="rect">
            <a:avLst/>
          </a:prstGeom>
          <a:noFill/>
          <a:ln w="12700">
            <a:solidFill>
              <a:prstClr val="black"/>
            </a:solidFill>
          </a:ln>
        </p:spPr>
        <p:txBody>
          <a:bodyPr vert="horz" lIns="99048" tIns="49524" rIns="99048" bIns="49524" rtlCol="0" anchor="ctr"/>
          <a:lstStyle/>
          <a:p>
            <a:endParaRPr lang="en-US"/>
          </a:p>
        </p:txBody>
      </p:sp>
      <p:sp>
        <p:nvSpPr>
          <p:cNvPr id="5" name="Notes Placeholder 4"/>
          <p:cNvSpPr>
            <a:spLocks noGrp="1"/>
          </p:cNvSpPr>
          <p:nvPr>
            <p:ph type="body" sz="quarter" idx="3"/>
          </p:nvPr>
        </p:nvSpPr>
        <p:spPr>
          <a:xfrm>
            <a:off x="709930" y="4861441"/>
            <a:ext cx="5679440" cy="4605576"/>
          </a:xfrm>
          <a:prstGeom prst="rect">
            <a:avLst/>
          </a:prstGeom>
        </p:spPr>
        <p:txBody>
          <a:bodyPr vert="horz" lIns="99048" tIns="49524" rIns="99048" bIns="49524"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6" name="Footer Placeholder 5"/>
          <p:cNvSpPr>
            <a:spLocks noGrp="1"/>
          </p:cNvSpPr>
          <p:nvPr>
            <p:ph type="ftr" sz="quarter" idx="4"/>
          </p:nvPr>
        </p:nvSpPr>
        <p:spPr>
          <a:xfrm>
            <a:off x="0" y="9721106"/>
            <a:ext cx="3076363" cy="511731"/>
          </a:xfrm>
          <a:prstGeom prst="rect">
            <a:avLst/>
          </a:prstGeom>
        </p:spPr>
        <p:txBody>
          <a:bodyPr vert="horz" lIns="99048" tIns="49524" rIns="99048" bIns="49524" rtlCol="0" anchor="b"/>
          <a:lstStyle>
            <a:lvl1pPr algn="l">
              <a:defRPr sz="1300"/>
            </a:lvl1pPr>
          </a:lstStyle>
          <a:p>
            <a:endParaRPr lang="en-US"/>
          </a:p>
        </p:txBody>
      </p:sp>
      <p:sp>
        <p:nvSpPr>
          <p:cNvPr id="7" name="Slide Number Placeholder 6"/>
          <p:cNvSpPr>
            <a:spLocks noGrp="1"/>
          </p:cNvSpPr>
          <p:nvPr>
            <p:ph type="sldNum" sz="quarter" idx="5"/>
          </p:nvPr>
        </p:nvSpPr>
        <p:spPr>
          <a:xfrm>
            <a:off x="4021294" y="9721106"/>
            <a:ext cx="3076363" cy="511731"/>
          </a:xfrm>
          <a:prstGeom prst="rect">
            <a:avLst/>
          </a:prstGeom>
        </p:spPr>
        <p:txBody>
          <a:bodyPr vert="horz" lIns="99048" tIns="49524" rIns="99048" bIns="49524" rtlCol="0" anchor="b"/>
          <a:lstStyle>
            <a:lvl1pPr algn="r">
              <a:defRPr sz="1300"/>
            </a:lvl1pPr>
          </a:lstStyle>
          <a:p>
            <a:fld id="{C8AB9933-3C8F-4DF0-AEE2-94AA21EB2DEA}" type="slidenum">
              <a:rPr lang="en-US" smtClean="0"/>
              <a:t>‹#›</a:t>
            </a:fld>
            <a:endParaRPr lang="en-US"/>
          </a:p>
        </p:txBody>
      </p:sp>
    </p:spTree>
    <p:extLst>
      <p:ext uri="{BB962C8B-B14F-4D97-AF65-F5344CB8AC3E}">
        <p14:creationId xmlns:p14="http://schemas.microsoft.com/office/powerpoint/2010/main" val="247569948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C8AB9933-3C8F-4DF0-AEE2-94AA21EB2DEA}" type="slidenum">
              <a:rPr lang="en-US" smtClean="0"/>
              <a:t>19</a:t>
            </a:fld>
            <a:endParaRPr lang="en-US"/>
          </a:p>
        </p:txBody>
      </p:sp>
    </p:spTree>
    <p:extLst>
      <p:ext uri="{BB962C8B-B14F-4D97-AF65-F5344CB8AC3E}">
        <p14:creationId xmlns:p14="http://schemas.microsoft.com/office/powerpoint/2010/main" val="269955769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C8AB9933-3C8F-4DF0-AEE2-94AA21EB2DEA}" type="slidenum">
              <a:rPr lang="en-US" smtClean="0"/>
              <a:t>24</a:t>
            </a:fld>
            <a:endParaRPr lang="en-US"/>
          </a:p>
        </p:txBody>
      </p:sp>
    </p:spTree>
    <p:extLst>
      <p:ext uri="{BB962C8B-B14F-4D97-AF65-F5344CB8AC3E}">
        <p14:creationId xmlns:p14="http://schemas.microsoft.com/office/powerpoint/2010/main" val="183586263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C8AB9933-3C8F-4DF0-AEE2-94AA21EB2DEA}" type="slidenum">
              <a:rPr lang="en-US" smtClean="0"/>
              <a:t>25</a:t>
            </a:fld>
            <a:endParaRPr lang="en-US"/>
          </a:p>
        </p:txBody>
      </p:sp>
    </p:spTree>
    <p:extLst>
      <p:ext uri="{BB962C8B-B14F-4D97-AF65-F5344CB8AC3E}">
        <p14:creationId xmlns:p14="http://schemas.microsoft.com/office/powerpoint/2010/main" val="183586263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C8AB9933-3C8F-4DF0-AEE2-94AA21EB2DEA}" type="slidenum">
              <a:rPr lang="en-US" smtClean="0"/>
              <a:t>26</a:t>
            </a:fld>
            <a:endParaRPr lang="en-US"/>
          </a:p>
        </p:txBody>
      </p:sp>
    </p:spTree>
    <p:extLst>
      <p:ext uri="{BB962C8B-B14F-4D97-AF65-F5344CB8AC3E}">
        <p14:creationId xmlns:p14="http://schemas.microsoft.com/office/powerpoint/2010/main" val="102252055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C8AB9933-3C8F-4DF0-AEE2-94AA21EB2DEA}" type="slidenum">
              <a:rPr lang="en-US" smtClean="0"/>
              <a:t>31</a:t>
            </a:fld>
            <a:endParaRPr lang="en-US"/>
          </a:p>
        </p:txBody>
      </p:sp>
    </p:spTree>
    <p:extLst>
      <p:ext uri="{BB962C8B-B14F-4D97-AF65-F5344CB8AC3E}">
        <p14:creationId xmlns:p14="http://schemas.microsoft.com/office/powerpoint/2010/main" val="256995586"/>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Ref idx="1001">
        <a:schemeClr val="bg1"/>
      </p:bgRef>
    </p:bg>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371600"/>
            <a:ext cx="7848600" cy="1927225"/>
          </a:xfrm>
        </p:spPr>
        <p:txBody>
          <a:bodyPr anchor="b">
            <a:noAutofit/>
          </a:bodyPr>
          <a:lstStyle>
            <a:lvl1pPr>
              <a:defRPr sz="5400" cap="all" baseline="0"/>
            </a:lvl1pPr>
          </a:lstStyle>
          <a:p>
            <a:r>
              <a:rPr lang="en-US" smtClean="0"/>
              <a:t>Click to edit Master title style</a:t>
            </a:r>
            <a:endParaRPr lang="en-US" dirty="0"/>
          </a:p>
        </p:txBody>
      </p:sp>
      <p:sp>
        <p:nvSpPr>
          <p:cNvPr id="3" name="Subtitle 2"/>
          <p:cNvSpPr>
            <a:spLocks noGrp="1"/>
          </p:cNvSpPr>
          <p:nvPr>
            <p:ph type="subTitle" idx="1"/>
          </p:nvPr>
        </p:nvSpPr>
        <p:spPr>
          <a:xfrm>
            <a:off x="685800" y="3505200"/>
            <a:ext cx="6400800" cy="1752600"/>
          </a:xfrm>
        </p:spPr>
        <p:txBody>
          <a:bodyPr/>
          <a:lstStyle>
            <a:lvl1pPr marL="0" indent="0" algn="l">
              <a:buNone/>
              <a:defRPr>
                <a:solidFill>
                  <a:schemeClr val="tx1">
                    <a:lumMod val="75000"/>
                    <a:lumOff val="2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278FB209-F688-4268-B4BA-08BC5B920596}" type="datetimeFigureOut">
              <a:rPr lang="en-US" smtClean="0"/>
              <a:t>3/29/2019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E357012-04FE-47C5-B2EA-950176BFA0B9}" type="slidenum">
              <a:rPr lang="en-US" smtClean="0"/>
              <a:t>‹#›</a:t>
            </a:fld>
            <a:endParaRPr lang="en-US"/>
          </a:p>
        </p:txBody>
      </p:sp>
      <p:cxnSp>
        <p:nvCxnSpPr>
          <p:cNvPr id="8" name="Straight Connector 7"/>
          <p:cNvCxnSpPr/>
          <p:nvPr/>
        </p:nvCxnSpPr>
        <p:spPr>
          <a:xfrm>
            <a:off x="685800" y="3398520"/>
            <a:ext cx="7848600" cy="1588"/>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pic>
        <p:nvPicPr>
          <p:cNvPr id="9" name="Picture 8"/>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cSld>
  <p:clrMapOvr>
    <a:overrideClrMapping bg1="lt1" tx1="dk1" bg2="lt2" tx2="dk2" accent1="accent1" accent2="accent2" accent3="accent3" accent4="accent4" accent5="accent5" accent6="accent6" hlink="hlink" folHlink="folHlink"/>
  </p:clrMapOvr>
  <p:timing>
    <p:tnLst>
      <p:par>
        <p:cTn id="1" dur="indefinite" restart="never" nodeType="tmRoot"/>
      </p:par>
    </p:tnLst>
  </p:timing>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278FB209-F688-4268-B4BA-08BC5B920596}" type="datetimeFigureOut">
              <a:rPr lang="en-US" smtClean="0"/>
              <a:t>3/29/2019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E357012-04FE-47C5-B2EA-950176BFA0B9}" type="slidenum">
              <a:rPr lang="en-US" smtClean="0"/>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722313" y="2362200"/>
            <a:ext cx="7772400" cy="2200275"/>
          </a:xfrm>
        </p:spPr>
        <p:txBody>
          <a:bodyPr anchor="b">
            <a:normAutofit/>
          </a:bodyPr>
          <a:lstStyle>
            <a:lvl1pPr algn="l">
              <a:defRPr sz="4800" b="0" cap="all"/>
            </a:lvl1pPr>
          </a:lstStyle>
          <a:p>
            <a:r>
              <a:rPr lang="en-US" smtClean="0"/>
              <a:t>Click to edit Master title style</a:t>
            </a:r>
            <a:endParaRPr lang="en-US" dirty="0"/>
          </a:p>
        </p:txBody>
      </p:sp>
      <p:sp>
        <p:nvSpPr>
          <p:cNvPr id="3" name="Text Placeholder 2"/>
          <p:cNvSpPr>
            <a:spLocks noGrp="1"/>
          </p:cNvSpPr>
          <p:nvPr>
            <p:ph type="body" idx="1"/>
          </p:nvPr>
        </p:nvSpPr>
        <p:spPr>
          <a:xfrm>
            <a:off x="722313" y="4626864"/>
            <a:ext cx="7772400" cy="1500187"/>
          </a:xfrm>
        </p:spPr>
        <p:txBody>
          <a:bodyPr anchor="t">
            <a:normAutofit/>
          </a:bodyPr>
          <a:lstStyle>
            <a:lvl1pPr marL="0" indent="0">
              <a:buNone/>
              <a:defRPr sz="2400">
                <a:solidFill>
                  <a:schemeClr val="tx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278FB209-F688-4268-B4BA-08BC5B920596}" type="datetimeFigureOut">
              <a:rPr lang="en-US" smtClean="0"/>
              <a:t>3/29/2019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E357012-04FE-47C5-B2EA-950176BFA0B9}" type="slidenum">
              <a:rPr lang="en-US" smtClean="0"/>
              <a:t>‹#›</a:t>
            </a:fld>
            <a:endParaRPr lang="en-US"/>
          </a:p>
        </p:txBody>
      </p:sp>
      <p:cxnSp>
        <p:nvCxnSpPr>
          <p:cNvPr id="7" name="Straight Connector 6"/>
          <p:cNvCxnSpPr/>
          <p:nvPr/>
        </p:nvCxnSpPr>
        <p:spPr>
          <a:xfrm>
            <a:off x="731520" y="4599432"/>
            <a:ext cx="7848600" cy="1588"/>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73352"/>
            <a:ext cx="4038600" cy="4718304"/>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4648200" y="1673352"/>
            <a:ext cx="4038600" cy="4718304"/>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278FB209-F688-4268-B4BA-08BC5B920596}" type="datetimeFigureOut">
              <a:rPr lang="en-US" smtClean="0"/>
              <a:t>3/29/2019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E357012-04FE-47C5-B2EA-950176BFA0B9}" type="slidenum">
              <a:rPr lang="en-US" smtClean="0"/>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457200" y="1676400"/>
            <a:ext cx="3931920" cy="639762"/>
          </a:xfrm>
          <a:noFill/>
          <a:ln>
            <a:noFill/>
          </a:ln>
          <a:effectLst/>
        </p:spPr>
        <p:style>
          <a:lnRef idx="3">
            <a:schemeClr val="lt1"/>
          </a:lnRef>
          <a:fillRef idx="1">
            <a:schemeClr val="accent2"/>
          </a:fillRef>
          <a:effectRef idx="1">
            <a:schemeClr val="accent2"/>
          </a:effectRef>
          <a:fontRef idx="none"/>
        </p:style>
        <p:txBody>
          <a:bodyPr anchor="ctr">
            <a:normAutofit/>
          </a:bodyPr>
          <a:lstStyle>
            <a:lvl1pPr marL="0" indent="0" algn="ctr">
              <a:buNone/>
              <a:defRPr sz="2000" b="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438400"/>
            <a:ext cx="3931920"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4754880" y="1676400"/>
            <a:ext cx="3931920" cy="639762"/>
          </a:xfrm>
          <a:noFill/>
          <a:ln>
            <a:noFill/>
          </a:ln>
          <a:effectLst/>
        </p:spPr>
        <p:style>
          <a:lnRef idx="3">
            <a:schemeClr val="lt1"/>
          </a:lnRef>
          <a:fillRef idx="1">
            <a:schemeClr val="accent2"/>
          </a:fillRef>
          <a:effectRef idx="1">
            <a:schemeClr val="accent2"/>
          </a:effectRef>
          <a:fontRef idx="none"/>
        </p:style>
        <p:txBody>
          <a:bodyPr anchor="ctr">
            <a:normAutofit/>
          </a:bodyPr>
          <a:lstStyle>
            <a:lvl1pPr marL="0" indent="0" algn="ctr">
              <a:buNone/>
              <a:defRPr lang="en-US" sz="2000" b="0" kern="1200" dirty="0" smtClean="0">
                <a:solidFill>
                  <a:schemeClr val="tx2"/>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754880" y="2438400"/>
            <a:ext cx="3931920"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278FB209-F688-4268-B4BA-08BC5B920596}" type="datetimeFigureOut">
              <a:rPr lang="en-US" smtClean="0"/>
              <a:t>3/29/2019</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5E357012-04FE-47C5-B2EA-950176BFA0B9}" type="slidenum">
              <a:rPr lang="en-US" smtClean="0"/>
              <a:t>‹#›</a:t>
            </a:fld>
            <a:endParaRPr lang="en-US"/>
          </a:p>
        </p:txBody>
      </p:sp>
      <p:cxnSp>
        <p:nvCxnSpPr>
          <p:cNvPr id="11" name="Straight Connector 10"/>
          <p:cNvCxnSpPr/>
          <p:nvPr/>
        </p:nvCxnSpPr>
        <p:spPr>
          <a:xfrm rot="5400000">
            <a:off x="2217817" y="4045823"/>
            <a:ext cx="4709160" cy="794"/>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278FB209-F688-4268-B4BA-08BC5B920596}" type="datetimeFigureOut">
              <a:rPr lang="en-US" smtClean="0"/>
              <a:t>3/29/2019</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5E357012-04FE-47C5-B2EA-950176BFA0B9}" type="slidenum">
              <a:rPr lang="en-US" smtClean="0"/>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78FB209-F688-4268-B4BA-08BC5B920596}" type="datetimeFigureOut">
              <a:rPr lang="en-US" smtClean="0"/>
              <a:t>3/29/2019</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5E357012-04FE-47C5-B2EA-950176BFA0B9}" type="slidenum">
              <a:rPr lang="en-US" smtClean="0"/>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792080"/>
            <a:ext cx="2139696" cy="1261872"/>
          </a:xfrm>
        </p:spPr>
        <p:txBody>
          <a:bodyPr anchor="b">
            <a:noAutofit/>
          </a:bodyPr>
          <a:lstStyle>
            <a:lvl1pPr algn="l">
              <a:defRPr sz="2400" b="0"/>
            </a:lvl1pPr>
          </a:lstStyle>
          <a:p>
            <a:r>
              <a:rPr lang="en-US" smtClean="0"/>
              <a:t>Click to edit Master title style</a:t>
            </a:r>
            <a:endParaRPr lang="en-US" dirty="0"/>
          </a:p>
        </p:txBody>
      </p:sp>
      <p:sp>
        <p:nvSpPr>
          <p:cNvPr id="3" name="Content Placeholder 2"/>
          <p:cNvSpPr>
            <a:spLocks noGrp="1"/>
          </p:cNvSpPr>
          <p:nvPr>
            <p:ph idx="1"/>
          </p:nvPr>
        </p:nvSpPr>
        <p:spPr>
          <a:xfrm>
            <a:off x="2971800" y="792080"/>
            <a:ext cx="5715000" cy="557784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457201" y="2130552"/>
            <a:ext cx="2139696" cy="4243615"/>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278FB209-F688-4268-B4BA-08BC5B920596}" type="datetimeFigureOut">
              <a:rPr lang="en-US" smtClean="0"/>
              <a:t>3/29/2019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E357012-04FE-47C5-B2EA-950176BFA0B9}" type="slidenum">
              <a:rPr lang="en-US" smtClean="0"/>
              <a:t>‹#›</a:t>
            </a:fld>
            <a:endParaRPr lang="en-US"/>
          </a:p>
        </p:txBody>
      </p:sp>
      <p:cxnSp>
        <p:nvCxnSpPr>
          <p:cNvPr id="9" name="Straight Connector 8"/>
          <p:cNvCxnSpPr/>
          <p:nvPr/>
        </p:nvCxnSpPr>
        <p:spPr>
          <a:xfrm rot="5400000">
            <a:off x="-13116" y="3580206"/>
            <a:ext cx="5577840" cy="1588"/>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792480"/>
            <a:ext cx="2142680" cy="1264920"/>
          </a:xfrm>
        </p:spPr>
        <p:txBody>
          <a:bodyPr anchor="b">
            <a:normAutofit/>
          </a:bodyPr>
          <a:lstStyle>
            <a:lvl1pPr algn="l">
              <a:defRPr sz="2400" b="0"/>
            </a:lvl1pPr>
          </a:lstStyle>
          <a:p>
            <a:r>
              <a:rPr lang="en-US" smtClean="0"/>
              <a:t>Click to edit Master title style</a:t>
            </a:r>
            <a:endParaRPr lang="en-US" dirty="0"/>
          </a:p>
        </p:txBody>
      </p:sp>
      <p:sp>
        <p:nvSpPr>
          <p:cNvPr id="3" name="Picture Placeholder 2"/>
          <p:cNvSpPr>
            <a:spLocks noGrp="1"/>
          </p:cNvSpPr>
          <p:nvPr>
            <p:ph type="pic" idx="1"/>
          </p:nvPr>
        </p:nvSpPr>
        <p:spPr>
          <a:xfrm>
            <a:off x="2858610" y="838201"/>
            <a:ext cx="5904390" cy="5500456"/>
          </a:xfrm>
          <a:solidFill>
            <a:schemeClr val="bg2"/>
          </a:solidFill>
          <a:ln w="76200">
            <a:solidFill>
              <a:srgbClr val="FFFFFF"/>
            </a:solidFill>
            <a:miter lim="800000"/>
          </a:ln>
          <a:effectLst>
            <a:outerShdw blurRad="50800" dist="12700" dir="5400000" algn="t" rotWithShape="0">
              <a:prstClr val="black">
                <a:alpha val="59000"/>
              </a:prstClr>
            </a:outerShdw>
          </a:effectLst>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457200" y="2133600"/>
            <a:ext cx="2139696" cy="424281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278FB209-F688-4268-B4BA-08BC5B920596}" type="datetimeFigureOut">
              <a:rPr lang="en-US" smtClean="0"/>
              <a:t>3/29/2019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E357012-04FE-47C5-B2EA-950176BFA0B9}" type="slidenum">
              <a:rPr lang="en-US" smtClean="0"/>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278FB209-F688-4268-B4BA-08BC5B920596}" type="datetimeFigureOut">
              <a:rPr lang="en-US" smtClean="0"/>
              <a:t>3/29/2019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E357012-04FE-47C5-B2EA-950176BFA0B9}" type="slidenum">
              <a:rPr lang="en-US" smtClean="0"/>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609600"/>
            <a:ext cx="2057400" cy="5867400"/>
          </a:xfrm>
        </p:spPr>
        <p:txBody>
          <a:bodyPr vert="eaVert" anchor="b"/>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457200" y="609600"/>
            <a:ext cx="6019800" cy="5867400"/>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278FB209-F688-4268-B4BA-08BC5B920596}" type="datetimeFigureOut">
              <a:rPr lang="en-US" smtClean="0"/>
              <a:t>3/29/2019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E357012-04FE-47C5-B2EA-950176BFA0B9}" type="slidenum">
              <a:rPr lang="en-US" smtClean="0"/>
              <a:t>‹#›</a:t>
            </a:fld>
            <a:endParaRPr 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1_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278FB209-F688-4268-B4BA-08BC5B920596}" type="datetimeFigureOut">
              <a:rPr lang="en-US" smtClean="0"/>
              <a:t>3/29/2019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E357012-04FE-47C5-B2EA-950176BFA0B9}" type="slidenum">
              <a:rPr lang="en-US" smtClean="0"/>
              <a:t>‹#›</a:t>
            </a:fld>
            <a:endParaRPr lang="en-US"/>
          </a:p>
        </p:txBody>
      </p:sp>
      <p:pic>
        <p:nvPicPr>
          <p:cNvPr id="9" name="Picture 8"/>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extLst>
      <p:ext uri="{BB962C8B-B14F-4D97-AF65-F5344CB8AC3E}">
        <p14:creationId xmlns:p14="http://schemas.microsoft.com/office/powerpoint/2010/main" val="204996833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0" name="Rectangle 9"/>
          <p:cNvSpPr/>
          <p:nvPr/>
        </p:nvSpPr>
        <p:spPr>
          <a:xfrm>
            <a:off x="0" y="220786"/>
            <a:ext cx="9144000" cy="2286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p:cNvSpPr>
            <a:spLocks noGrp="1"/>
          </p:cNvSpPr>
          <p:nvPr>
            <p:ph type="title"/>
          </p:nvPr>
        </p:nvSpPr>
        <p:spPr>
          <a:xfrm>
            <a:off x="457200" y="533400"/>
            <a:ext cx="8229600" cy="990600"/>
          </a:xfrm>
          <a:prstGeom prst="rect">
            <a:avLst/>
          </a:prstGeom>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457200" y="1600200"/>
            <a:ext cx="8229600" cy="48768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Rectangle 6"/>
          <p:cNvSpPr/>
          <p:nvPr/>
        </p:nvSpPr>
        <p:spPr>
          <a:xfrm>
            <a:off x="0" y="0"/>
            <a:ext cx="9144000" cy="36576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Date Placeholder 3"/>
          <p:cNvSpPr>
            <a:spLocks noGrp="1"/>
          </p:cNvSpPr>
          <p:nvPr>
            <p:ph type="dt" sz="half" idx="2"/>
          </p:nvPr>
        </p:nvSpPr>
        <p:spPr>
          <a:xfrm>
            <a:off x="457200" y="18288"/>
            <a:ext cx="2895600" cy="329184"/>
          </a:xfrm>
          <a:prstGeom prst="rect">
            <a:avLst/>
          </a:prstGeom>
        </p:spPr>
        <p:txBody>
          <a:bodyPr vert="horz" lIns="91440" tIns="45720" rIns="91440" bIns="45720" rtlCol="0" anchor="ctr"/>
          <a:lstStyle>
            <a:lvl1pPr algn="l">
              <a:defRPr sz="1200">
                <a:solidFill>
                  <a:srgbClr val="FFFFFF"/>
                </a:solidFill>
              </a:defRPr>
            </a:lvl1pPr>
          </a:lstStyle>
          <a:p>
            <a:fld id="{278FB209-F688-4268-B4BA-08BC5B920596}" type="datetimeFigureOut">
              <a:rPr lang="en-US" smtClean="0"/>
              <a:t>3/29/2019</a:t>
            </a:fld>
            <a:endParaRPr lang="en-US"/>
          </a:p>
        </p:txBody>
      </p:sp>
      <p:sp>
        <p:nvSpPr>
          <p:cNvPr id="5" name="Footer Placeholder 4"/>
          <p:cNvSpPr>
            <a:spLocks noGrp="1"/>
          </p:cNvSpPr>
          <p:nvPr>
            <p:ph type="ftr" sz="quarter" idx="3"/>
          </p:nvPr>
        </p:nvSpPr>
        <p:spPr>
          <a:xfrm>
            <a:off x="3429000" y="18288"/>
            <a:ext cx="4114800" cy="329184"/>
          </a:xfrm>
          <a:prstGeom prst="rect">
            <a:avLst/>
          </a:prstGeom>
        </p:spPr>
        <p:txBody>
          <a:bodyPr vert="horz" lIns="91440" tIns="45720" rIns="91440" bIns="45720" rtlCol="0" anchor="ctr"/>
          <a:lstStyle>
            <a:lvl1pPr algn="ctr">
              <a:defRPr sz="1200">
                <a:solidFill>
                  <a:srgbClr val="FFFFFF"/>
                </a:solidFill>
              </a:defRPr>
            </a:lvl1pPr>
          </a:lstStyle>
          <a:p>
            <a:endParaRPr lang="en-US"/>
          </a:p>
        </p:txBody>
      </p:sp>
      <p:sp>
        <p:nvSpPr>
          <p:cNvPr id="6" name="Slide Number Placeholder 5"/>
          <p:cNvSpPr>
            <a:spLocks noGrp="1"/>
          </p:cNvSpPr>
          <p:nvPr>
            <p:ph type="sldNum" sz="quarter" idx="4"/>
          </p:nvPr>
        </p:nvSpPr>
        <p:spPr>
          <a:xfrm>
            <a:off x="7620000" y="18288"/>
            <a:ext cx="1066800" cy="329184"/>
          </a:xfrm>
          <a:prstGeom prst="rect">
            <a:avLst/>
          </a:prstGeom>
        </p:spPr>
        <p:txBody>
          <a:bodyPr vert="horz" lIns="91440" tIns="45720" rIns="91440" bIns="45720" rtlCol="0" anchor="ctr"/>
          <a:lstStyle>
            <a:lvl1pPr algn="l">
              <a:defRPr sz="1400" b="1">
                <a:solidFill>
                  <a:srgbClr val="FFFFFF"/>
                </a:solidFill>
              </a:defRPr>
            </a:lvl1pPr>
          </a:lstStyle>
          <a:p>
            <a:fld id="{5E357012-04FE-47C5-B2EA-950176BFA0B9}"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709" r:id="rId1"/>
    <p:sldLayoutId id="2147483710" r:id="rId2"/>
    <p:sldLayoutId id="2147483711" r:id="rId3"/>
    <p:sldLayoutId id="2147483712" r:id="rId4"/>
    <p:sldLayoutId id="2147483713" r:id="rId5"/>
    <p:sldLayoutId id="2147483714" r:id="rId6"/>
    <p:sldLayoutId id="2147483715" r:id="rId7"/>
    <p:sldLayoutId id="2147483716" r:id="rId8"/>
    <p:sldLayoutId id="2147483717" r:id="rId9"/>
    <p:sldLayoutId id="2147483718" r:id="rId10"/>
    <p:sldLayoutId id="2147483719" r:id="rId11"/>
    <p:sldLayoutId id="2147483649" r:id="rId12"/>
  </p:sldLayoutIdLst>
  <p:txStyles>
    <p:titleStyle>
      <a:lvl1pPr algn="l" defTabSz="914400" rtl="0" eaLnBrk="1" latinLnBrk="0" hangingPunct="1">
        <a:spcBef>
          <a:spcPct val="0"/>
        </a:spcBef>
        <a:buNone/>
        <a:defRPr sz="4000" kern="1200" spc="-100" baseline="0">
          <a:solidFill>
            <a:schemeClr val="tx2"/>
          </a:solidFill>
          <a:latin typeface="+mj-lt"/>
          <a:ea typeface="+mj-ea"/>
          <a:cs typeface="+mj-cs"/>
        </a:defRPr>
      </a:lvl1pPr>
    </p:titleStyle>
    <p:bodyStyle>
      <a:lvl1pPr marL="182880" indent="-182880" algn="l" defTabSz="914400" rtl="0" eaLnBrk="1" latinLnBrk="0" hangingPunct="1">
        <a:spcBef>
          <a:spcPct val="20000"/>
        </a:spcBef>
        <a:buClr>
          <a:schemeClr val="accent1"/>
        </a:buClr>
        <a:buSzPct val="85000"/>
        <a:buFont typeface="Arial" pitchFamily="34" charset="0"/>
        <a:buChar char="•"/>
        <a:defRPr sz="2400" kern="1200">
          <a:solidFill>
            <a:schemeClr val="tx1"/>
          </a:solidFill>
          <a:latin typeface="+mn-lt"/>
          <a:ea typeface="+mn-ea"/>
          <a:cs typeface="+mn-cs"/>
        </a:defRPr>
      </a:lvl1pPr>
      <a:lvl2pPr marL="457200" indent="-182880" algn="l" defTabSz="914400" rtl="0" eaLnBrk="1" latinLnBrk="0" hangingPunct="1">
        <a:spcBef>
          <a:spcPct val="20000"/>
        </a:spcBef>
        <a:buClr>
          <a:schemeClr val="accent1"/>
        </a:buClr>
        <a:buSzPct val="85000"/>
        <a:buFont typeface="Arial" pitchFamily="34" charset="0"/>
        <a:buChar char="•"/>
        <a:defRPr sz="2000" kern="1200">
          <a:solidFill>
            <a:schemeClr val="tx1"/>
          </a:solidFill>
          <a:latin typeface="+mn-lt"/>
          <a:ea typeface="+mn-ea"/>
          <a:cs typeface="+mn-cs"/>
        </a:defRPr>
      </a:lvl2pPr>
      <a:lvl3pPr marL="731520" indent="-182880" algn="l" defTabSz="914400" rtl="0" eaLnBrk="1" latinLnBrk="0" hangingPunct="1">
        <a:spcBef>
          <a:spcPct val="20000"/>
        </a:spcBef>
        <a:buClr>
          <a:schemeClr val="accent1"/>
        </a:buClr>
        <a:buSzPct val="90000"/>
        <a:buFont typeface="Arial" pitchFamily="34" charset="0"/>
        <a:buChar char="•"/>
        <a:defRPr sz="1800" kern="1200">
          <a:solidFill>
            <a:schemeClr val="tx1"/>
          </a:solidFill>
          <a:latin typeface="+mn-lt"/>
          <a:ea typeface="+mn-ea"/>
          <a:cs typeface="+mn-cs"/>
        </a:defRPr>
      </a:lvl3pPr>
      <a:lvl4pPr marL="1005840" indent="-182880" algn="l" defTabSz="914400" rtl="0" eaLnBrk="1" latinLnBrk="0" hangingPunct="1">
        <a:spcBef>
          <a:spcPct val="20000"/>
        </a:spcBef>
        <a:buClr>
          <a:schemeClr val="accent1"/>
        </a:buClr>
        <a:buFont typeface="Arial" pitchFamily="34" charset="0"/>
        <a:buChar char="•"/>
        <a:defRPr sz="1600" kern="1200">
          <a:solidFill>
            <a:schemeClr val="tx1"/>
          </a:solidFill>
          <a:latin typeface="+mn-lt"/>
          <a:ea typeface="+mn-ea"/>
          <a:cs typeface="+mn-cs"/>
        </a:defRPr>
      </a:lvl4pPr>
      <a:lvl5pPr marL="1188720" indent="-137160" algn="l" defTabSz="914400" rtl="0" eaLnBrk="1" latinLnBrk="0" hangingPunct="1">
        <a:spcBef>
          <a:spcPct val="20000"/>
        </a:spcBef>
        <a:buClr>
          <a:schemeClr val="accent1"/>
        </a:buClr>
        <a:buSzPct val="100000"/>
        <a:buFont typeface="Arial" pitchFamily="34" charset="0"/>
        <a:buChar char="•"/>
        <a:defRPr sz="1400" kern="1200" baseline="0">
          <a:solidFill>
            <a:schemeClr val="tx1"/>
          </a:solidFill>
          <a:latin typeface="+mn-lt"/>
          <a:ea typeface="+mn-ea"/>
          <a:cs typeface="+mn-cs"/>
        </a:defRPr>
      </a:lvl5pPr>
      <a:lvl6pPr marL="137160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6pPr>
      <a:lvl7pPr marL="155448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7pPr>
      <a:lvl8pPr marL="173736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8pPr>
      <a:lvl9pPr marL="192024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hyperlink" Target="mailto:LondonAssessments@uwtsd.ac.uk" TargetMode="Externa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3.wmf"/><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hyperlink" Target="mailto:LondonAssessments@uwtsd.ac.uk" TargetMode="Externa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5.wmf"/><Relationship Id="rId2" Type="http://schemas.openxmlformats.org/officeDocument/2006/relationships/image" Target="../media/image4.tmp"/><Relationship Id="rId1" Type="http://schemas.openxmlformats.org/officeDocument/2006/relationships/slideLayout" Target="../slideLayouts/slideLayout2.xml"/><Relationship Id="rId4" Type="http://schemas.openxmlformats.org/officeDocument/2006/relationships/image" Target="../media/image2.jpeg"/></Relationships>
</file>

<file path=ppt/slides/_rels/slide12.xml.rels><?xml version="1.0" encoding="UTF-8" standalone="yes"?>
<Relationships xmlns="http://schemas.openxmlformats.org/package/2006/relationships"><Relationship Id="rId3" Type="http://schemas.openxmlformats.org/officeDocument/2006/relationships/image" Target="../media/image7.wmf"/><Relationship Id="rId2" Type="http://schemas.openxmlformats.org/officeDocument/2006/relationships/image" Target="../media/image6.tmp"/><Relationship Id="rId1" Type="http://schemas.openxmlformats.org/officeDocument/2006/relationships/slideLayout" Target="../slideLayouts/slideLayout2.xml"/><Relationship Id="rId4" Type="http://schemas.openxmlformats.org/officeDocument/2006/relationships/image" Target="../media/image2.jpeg"/></Relationships>
</file>

<file path=ppt/slides/_rels/slide1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hyperlink" Target="mailto:aocases@uwtsd.ac.uk" TargetMode="Externa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hyperlink" Target="mailto:aocases@uwtsd.ac.uk" TargetMode="External"/><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2.jpeg"/></Relationships>
</file>

<file path=ppt/slides/_rels/slide20.xml.rels><?xml version="1.0" encoding="UTF-8" standalone="yes"?>
<Relationships xmlns="http://schemas.openxmlformats.org/package/2006/relationships"><Relationship Id="rId3" Type="http://schemas.openxmlformats.org/officeDocument/2006/relationships/image" Target="../media/image8.wmf"/><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9.wmf"/><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10.wmf"/><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11.wmf"/></Relationships>
</file>

<file path=ppt/slides/_rels/slide25.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12.wmf"/></Relationships>
</file>

<file path=ppt/slides/_rels/slide26.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hyperlink" Target="mailto:aocases@tsd.uwtsd.ac.uk" TargetMode="External"/><Relationship Id="rId2" Type="http://schemas.openxmlformats.org/officeDocument/2006/relationships/hyperlink" Target="mailto:londonassessments@tsd.uwtsd.ac.uk" TargetMode="External"/><Relationship Id="rId1" Type="http://schemas.openxmlformats.org/officeDocument/2006/relationships/slideLayout" Target="../slideLayouts/slideLayout4.xml"/></Relationships>
</file>

<file path=ppt/slides/_rels/slide29.xml.rels><?xml version="1.0" encoding="UTF-8" standalone="yes"?>
<Relationships xmlns="http://schemas.openxmlformats.org/package/2006/relationships"><Relationship Id="rId3" Type="http://schemas.openxmlformats.org/officeDocument/2006/relationships/hyperlink" Target="mailto:itsd@uwtsd.ac.uk" TargetMode="External"/><Relationship Id="rId2" Type="http://schemas.openxmlformats.org/officeDocument/2006/relationships/hyperlink" Target="mailto:LondonAssessments@uwtsd.ac.uk" TargetMode="External"/><Relationship Id="rId1" Type="http://schemas.openxmlformats.org/officeDocument/2006/relationships/slideLayout" Target="../slideLayouts/slideLayout2.xml"/><Relationship Id="rId6" Type="http://schemas.openxmlformats.org/officeDocument/2006/relationships/image" Target="../media/image2.jpeg"/><Relationship Id="rId5" Type="http://schemas.openxmlformats.org/officeDocument/2006/relationships/image" Target="../media/image13.png"/><Relationship Id="rId4" Type="http://schemas.openxmlformats.org/officeDocument/2006/relationships/hyperlink" Target="mailto:aocases@uwtsd.ac.uk" TargetMode="External"/></Relationships>
</file>

<file path=ppt/slides/_rels/slide30.xml.rels><?xml version="1.0" encoding="UTF-8" standalone="yes"?>
<Relationships xmlns="http://schemas.openxmlformats.org/package/2006/relationships"><Relationship Id="rId2" Type="http://schemas.openxmlformats.org/officeDocument/2006/relationships/image" Target="../media/image14.jp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latin typeface="Calibri" panose="020F0502020204030204" pitchFamily="34" charset="0"/>
              </a:rPr>
              <a:t>Assessment Workshop</a:t>
            </a:r>
            <a:endParaRPr lang="en-US" dirty="0">
              <a:latin typeface="Calibri" panose="020F0502020204030204" pitchFamily="34" charset="0"/>
            </a:endParaRPr>
          </a:p>
        </p:txBody>
      </p:sp>
      <p:sp>
        <p:nvSpPr>
          <p:cNvPr id="3" name="Subtitle 2"/>
          <p:cNvSpPr>
            <a:spLocks noGrp="1"/>
          </p:cNvSpPr>
          <p:nvPr>
            <p:ph type="subTitle" idx="1"/>
          </p:nvPr>
        </p:nvSpPr>
        <p:spPr>
          <a:xfrm>
            <a:off x="685800" y="3505200"/>
            <a:ext cx="6934200" cy="1752600"/>
          </a:xfrm>
        </p:spPr>
        <p:txBody>
          <a:bodyPr>
            <a:noAutofit/>
          </a:bodyPr>
          <a:lstStyle/>
          <a:p>
            <a:r>
              <a:rPr lang="en-GB" dirty="0" smtClean="0">
                <a:latin typeface="Calibri" panose="020F0502020204030204" pitchFamily="34" charset="0"/>
              </a:rPr>
              <a:t>Bart Plange – Senior Assessments Officer </a:t>
            </a:r>
          </a:p>
          <a:p>
            <a:r>
              <a:rPr lang="en-GB" dirty="0">
                <a:latin typeface="Calibri" panose="020F0502020204030204" pitchFamily="34" charset="0"/>
              </a:rPr>
              <a:t>Bashir Kashmiri – </a:t>
            </a:r>
            <a:r>
              <a:rPr lang="en-GB" dirty="0" smtClean="0">
                <a:latin typeface="Calibri" panose="020F0502020204030204" pitchFamily="34" charset="0"/>
              </a:rPr>
              <a:t>Assessments Officer</a:t>
            </a:r>
            <a:endParaRPr lang="en-GB" dirty="0">
              <a:latin typeface="Calibri" panose="020F0502020204030204" pitchFamily="34" charset="0"/>
            </a:endParaRPr>
          </a:p>
          <a:p>
            <a:r>
              <a:rPr lang="en-GB" dirty="0">
                <a:latin typeface="Calibri" panose="020F0502020204030204" pitchFamily="34" charset="0"/>
              </a:rPr>
              <a:t>Meleri Wigley – </a:t>
            </a:r>
            <a:r>
              <a:rPr lang="en-GB" dirty="0" smtClean="0">
                <a:latin typeface="Calibri" panose="020F0502020204030204" pitchFamily="34" charset="0"/>
              </a:rPr>
              <a:t>Assessments </a:t>
            </a:r>
            <a:r>
              <a:rPr lang="en-GB" dirty="0">
                <a:latin typeface="Calibri" panose="020F0502020204030204" pitchFamily="34" charset="0"/>
              </a:rPr>
              <a:t>Officer</a:t>
            </a:r>
          </a:p>
          <a:p>
            <a:r>
              <a:rPr lang="en-GB" dirty="0" smtClean="0">
                <a:latin typeface="Calibri" panose="020F0502020204030204" pitchFamily="34" charset="0"/>
              </a:rPr>
              <a:t>Jessica Tang – Assessments Officer</a:t>
            </a:r>
            <a:endParaRPr lang="en-GB" dirty="0">
              <a:latin typeface="Calibri" panose="020F0502020204030204" pitchFamily="34" charset="0"/>
            </a:endParaRPr>
          </a:p>
          <a:p>
            <a:r>
              <a:rPr lang="en-GB" sz="2000" i="1" dirty="0" smtClean="0">
                <a:latin typeface="Calibri" panose="020F0502020204030204" pitchFamily="34" charset="0"/>
              </a:rPr>
              <a:t>February 2019 Intake</a:t>
            </a:r>
            <a:endParaRPr lang="en-US" sz="2000" i="1" dirty="0">
              <a:latin typeface="Calibri" panose="020F0502020204030204" pitchFamily="34" charset="0"/>
            </a:endParaRPr>
          </a:p>
        </p:txBody>
      </p:sp>
    </p:spTree>
    <p:extLst>
      <p:ext uri="{BB962C8B-B14F-4D97-AF65-F5344CB8AC3E}">
        <p14:creationId xmlns:p14="http://schemas.microsoft.com/office/powerpoint/2010/main" val="2361556807"/>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4800" dirty="0" smtClean="0">
                <a:latin typeface="Calibri" panose="020F0502020204030204" pitchFamily="34" charset="0"/>
              </a:rPr>
              <a:t>HOW TO CONTACT US</a:t>
            </a:r>
            <a:endParaRPr lang="en-US" sz="4800" dirty="0">
              <a:latin typeface="Calibri" panose="020F0502020204030204" pitchFamily="34" charset="0"/>
            </a:endParaRPr>
          </a:p>
        </p:txBody>
      </p:sp>
      <p:sp>
        <p:nvSpPr>
          <p:cNvPr id="3" name="Content Placeholder 2"/>
          <p:cNvSpPr>
            <a:spLocks noGrp="1"/>
          </p:cNvSpPr>
          <p:nvPr>
            <p:ph idx="1"/>
          </p:nvPr>
        </p:nvSpPr>
        <p:spPr>
          <a:xfrm>
            <a:off x="457200" y="2216137"/>
            <a:ext cx="8229600" cy="2654326"/>
          </a:xfrm>
          <a:solidFill>
            <a:schemeClr val="bg1"/>
          </a:solidFill>
        </p:spPr>
        <p:txBody>
          <a:bodyPr>
            <a:noAutofit/>
          </a:bodyPr>
          <a:lstStyle/>
          <a:p>
            <a:pPr algn="ctr">
              <a:buFont typeface="Wingdings" panose="05000000000000000000" pitchFamily="2" charset="2"/>
              <a:buChar char="§"/>
            </a:pPr>
            <a:r>
              <a:rPr lang="en-GB" sz="3200" dirty="0" smtClean="0">
                <a:latin typeface="Calibri" panose="020F0502020204030204" pitchFamily="34" charset="0"/>
              </a:rPr>
              <a:t>Assessments Hot-Desk Times:</a:t>
            </a:r>
          </a:p>
          <a:p>
            <a:pPr lvl="1" algn="ctr">
              <a:buFont typeface="Wingdings" panose="05000000000000000000" pitchFamily="2" charset="2"/>
              <a:buChar char="§"/>
            </a:pPr>
            <a:r>
              <a:rPr lang="en-GB" sz="2800" dirty="0" smtClean="0">
                <a:latin typeface="Calibri" panose="020F0502020204030204" pitchFamily="34" charset="0"/>
              </a:rPr>
              <a:t>11am </a:t>
            </a:r>
            <a:r>
              <a:rPr lang="en-GB" sz="2800" dirty="0">
                <a:latin typeface="Calibri" panose="020F0502020204030204" pitchFamily="34" charset="0"/>
              </a:rPr>
              <a:t>to </a:t>
            </a:r>
            <a:r>
              <a:rPr lang="en-GB" sz="2800" dirty="0" smtClean="0">
                <a:latin typeface="Calibri" panose="020F0502020204030204" pitchFamily="34" charset="0"/>
              </a:rPr>
              <a:t>12pm</a:t>
            </a:r>
          </a:p>
          <a:p>
            <a:pPr lvl="1" algn="ctr">
              <a:buFont typeface="Wingdings" panose="05000000000000000000" pitchFamily="2" charset="2"/>
              <a:buChar char="§"/>
            </a:pPr>
            <a:r>
              <a:rPr lang="en-GB" sz="2800" dirty="0" smtClean="0">
                <a:latin typeface="Calibri" panose="020F0502020204030204" pitchFamily="34" charset="0"/>
              </a:rPr>
              <a:t>1pm to 2pm</a:t>
            </a:r>
          </a:p>
          <a:p>
            <a:pPr lvl="1" algn="ctr">
              <a:buFont typeface="Wingdings" panose="05000000000000000000" pitchFamily="2" charset="2"/>
              <a:buChar char="§"/>
            </a:pPr>
            <a:r>
              <a:rPr lang="en-GB" sz="2800" dirty="0" smtClean="0">
                <a:latin typeface="Calibri" panose="020F0502020204030204" pitchFamily="34" charset="0"/>
              </a:rPr>
              <a:t>3pm to 4pm</a:t>
            </a:r>
          </a:p>
          <a:p>
            <a:pPr lvl="1" algn="ctr">
              <a:buFont typeface="Wingdings" panose="05000000000000000000" pitchFamily="2" charset="2"/>
              <a:buChar char="§"/>
            </a:pPr>
            <a:endParaRPr lang="en-GB" sz="2800" dirty="0">
              <a:latin typeface="Calibri" panose="020F0502020204030204" pitchFamily="34" charset="0"/>
            </a:endParaRPr>
          </a:p>
          <a:p>
            <a:pPr algn="ctr">
              <a:buFont typeface="Wingdings" panose="05000000000000000000" pitchFamily="2" charset="2"/>
              <a:buChar char="§"/>
            </a:pPr>
            <a:r>
              <a:rPr lang="en-GB" sz="3200" dirty="0" smtClean="0">
                <a:latin typeface="Calibri" panose="020F0502020204030204" pitchFamily="34" charset="0"/>
                <a:hlinkClick r:id="rId2"/>
              </a:rPr>
              <a:t>LondonAssessments@uwtsd.ac.uk</a:t>
            </a:r>
            <a:r>
              <a:rPr lang="en-GB" sz="3200" dirty="0" smtClean="0">
                <a:latin typeface="Calibri" panose="020F0502020204030204" pitchFamily="34" charset="0"/>
              </a:rPr>
              <a:t>  </a:t>
            </a:r>
            <a:endParaRPr lang="en-US" sz="2400" i="1" spc="-100" dirty="0">
              <a:solidFill>
                <a:schemeClr val="tx2"/>
              </a:solidFill>
              <a:latin typeface="Calibri" panose="020F0502020204030204" pitchFamily="34" charset="0"/>
              <a:ea typeface="+mj-ea"/>
              <a:cs typeface="+mj-cs"/>
            </a:endParaRPr>
          </a:p>
        </p:txBody>
      </p:sp>
      <p:pic>
        <p:nvPicPr>
          <p:cNvPr id="4" name="Picture 3"/>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extLst>
      <p:ext uri="{BB962C8B-B14F-4D97-AF65-F5344CB8AC3E}">
        <p14:creationId xmlns:p14="http://schemas.microsoft.com/office/powerpoint/2010/main" val="26108854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2" presetClass="entr" presetSubtype="1"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1000"/>
                                        <p:tgtEl>
                                          <p:spTgt spid="3">
                                            <p:txEl>
                                              <p:pRg st="0" end="0"/>
                                            </p:txEl>
                                          </p:spTgt>
                                        </p:tgtEl>
                                        <p:attrNameLst>
                                          <p:attrName>ppt_y</p:attrName>
                                        </p:attrNameLst>
                                      </p:cBhvr>
                                      <p:tavLst>
                                        <p:tav tm="0">
                                          <p:val>
                                            <p:strVal val="#ppt_y-#ppt_h*1.125000"/>
                                          </p:val>
                                        </p:tav>
                                        <p:tav tm="100000">
                                          <p:val>
                                            <p:strVal val="#ppt_y"/>
                                          </p:val>
                                        </p:tav>
                                      </p:tavLst>
                                    </p:anim>
                                    <p:animEffect transition="in" filter="wipe(down)">
                                      <p:cBhvr>
                                        <p:cTn id="8" dur="1000"/>
                                        <p:tgtEl>
                                          <p:spTgt spid="3">
                                            <p:txEl>
                                              <p:pRg st="0" end="0"/>
                                            </p:txEl>
                                          </p:spTgt>
                                        </p:tgtEl>
                                      </p:cBhvr>
                                    </p:animEffect>
                                  </p:childTnLst>
                                </p:cTn>
                              </p:par>
                              <p:par>
                                <p:cTn id="9" presetID="12" presetClass="entr" presetSubtype="1" fill="hold" grpId="0" nodeType="with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anim calcmode="lin" valueType="num">
                                      <p:cBhvr additive="base">
                                        <p:cTn id="11" dur="1000"/>
                                        <p:tgtEl>
                                          <p:spTgt spid="3">
                                            <p:txEl>
                                              <p:pRg st="1" end="1"/>
                                            </p:txEl>
                                          </p:spTgt>
                                        </p:tgtEl>
                                        <p:attrNameLst>
                                          <p:attrName>ppt_y</p:attrName>
                                        </p:attrNameLst>
                                      </p:cBhvr>
                                      <p:tavLst>
                                        <p:tav tm="0">
                                          <p:val>
                                            <p:strVal val="#ppt_y-#ppt_h*1.125000"/>
                                          </p:val>
                                        </p:tav>
                                        <p:tav tm="100000">
                                          <p:val>
                                            <p:strVal val="#ppt_y"/>
                                          </p:val>
                                        </p:tav>
                                      </p:tavLst>
                                    </p:anim>
                                    <p:animEffect transition="in" filter="wipe(down)">
                                      <p:cBhvr>
                                        <p:cTn id="12" dur="1000"/>
                                        <p:tgtEl>
                                          <p:spTgt spid="3">
                                            <p:txEl>
                                              <p:pRg st="1" end="1"/>
                                            </p:txEl>
                                          </p:spTgt>
                                        </p:tgtEl>
                                      </p:cBhvr>
                                    </p:animEffect>
                                  </p:childTnLst>
                                </p:cTn>
                              </p:par>
                              <p:par>
                                <p:cTn id="13" presetID="12" presetClass="entr" presetSubtype="1" fill="hold" grpId="0" nodeType="with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anim calcmode="lin" valueType="num">
                                      <p:cBhvr additive="base">
                                        <p:cTn id="15" dur="1000"/>
                                        <p:tgtEl>
                                          <p:spTgt spid="3">
                                            <p:txEl>
                                              <p:pRg st="2" end="2"/>
                                            </p:txEl>
                                          </p:spTgt>
                                        </p:tgtEl>
                                        <p:attrNameLst>
                                          <p:attrName>ppt_y</p:attrName>
                                        </p:attrNameLst>
                                      </p:cBhvr>
                                      <p:tavLst>
                                        <p:tav tm="0">
                                          <p:val>
                                            <p:strVal val="#ppt_y-#ppt_h*1.125000"/>
                                          </p:val>
                                        </p:tav>
                                        <p:tav tm="100000">
                                          <p:val>
                                            <p:strVal val="#ppt_y"/>
                                          </p:val>
                                        </p:tav>
                                      </p:tavLst>
                                    </p:anim>
                                    <p:animEffect transition="in" filter="wipe(down)">
                                      <p:cBhvr>
                                        <p:cTn id="16" dur="1000"/>
                                        <p:tgtEl>
                                          <p:spTgt spid="3">
                                            <p:txEl>
                                              <p:pRg st="2" end="2"/>
                                            </p:txEl>
                                          </p:spTgt>
                                        </p:tgtEl>
                                      </p:cBhvr>
                                    </p:animEffect>
                                  </p:childTnLst>
                                </p:cTn>
                              </p:par>
                              <p:par>
                                <p:cTn id="17" presetID="12" presetClass="entr" presetSubtype="1" fill="hold" grpId="0" nodeType="with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anim calcmode="lin" valueType="num">
                                      <p:cBhvr additive="base">
                                        <p:cTn id="19" dur="1000"/>
                                        <p:tgtEl>
                                          <p:spTgt spid="3">
                                            <p:txEl>
                                              <p:pRg st="3" end="3"/>
                                            </p:txEl>
                                          </p:spTgt>
                                        </p:tgtEl>
                                        <p:attrNameLst>
                                          <p:attrName>ppt_y</p:attrName>
                                        </p:attrNameLst>
                                      </p:cBhvr>
                                      <p:tavLst>
                                        <p:tav tm="0">
                                          <p:val>
                                            <p:strVal val="#ppt_y-#ppt_h*1.125000"/>
                                          </p:val>
                                        </p:tav>
                                        <p:tav tm="100000">
                                          <p:val>
                                            <p:strVal val="#ppt_y"/>
                                          </p:val>
                                        </p:tav>
                                      </p:tavLst>
                                    </p:anim>
                                    <p:animEffect transition="in" filter="wipe(down)">
                                      <p:cBhvr>
                                        <p:cTn id="20" dur="10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4800" dirty="0" smtClean="0">
                <a:latin typeface="Calibri" panose="020F0502020204030204" pitchFamily="34" charset="0"/>
              </a:rPr>
              <a:t>YOUR RESPONSIBILITIES</a:t>
            </a:r>
            <a:endParaRPr lang="en-US" sz="4800" dirty="0">
              <a:latin typeface="Calibri" panose="020F0502020204030204" pitchFamily="34" charset="0"/>
            </a:endParaRPr>
          </a:p>
        </p:txBody>
      </p:sp>
      <p:sp>
        <p:nvSpPr>
          <p:cNvPr id="3" name="Content Placeholder 2"/>
          <p:cNvSpPr>
            <a:spLocks noGrp="1"/>
          </p:cNvSpPr>
          <p:nvPr>
            <p:ph idx="1"/>
          </p:nvPr>
        </p:nvSpPr>
        <p:spPr>
          <a:xfrm>
            <a:off x="457200" y="1827105"/>
            <a:ext cx="8229600" cy="4876800"/>
          </a:xfrm>
        </p:spPr>
        <p:txBody>
          <a:bodyPr>
            <a:noAutofit/>
          </a:bodyPr>
          <a:lstStyle/>
          <a:p>
            <a:pPr>
              <a:buFont typeface="Wingdings" panose="05000000000000000000" pitchFamily="2" charset="2"/>
              <a:buChar char="§"/>
            </a:pPr>
            <a:r>
              <a:rPr lang="en-GB" dirty="0" smtClean="0">
                <a:latin typeface="Calibri" panose="020F0502020204030204" pitchFamily="34" charset="0"/>
              </a:rPr>
              <a:t>To submit your work on time</a:t>
            </a:r>
          </a:p>
          <a:p>
            <a:pPr lvl="2">
              <a:buFont typeface="Wingdings" panose="05000000000000000000" pitchFamily="2" charset="2"/>
              <a:buChar char="§"/>
            </a:pPr>
            <a:r>
              <a:rPr lang="en-GB" sz="1600" dirty="0" smtClean="0">
                <a:latin typeface="Calibri" panose="020F0502020204030204" pitchFamily="34" charset="0"/>
              </a:rPr>
              <a:t>Your deadline will always be at </a:t>
            </a:r>
            <a:r>
              <a:rPr lang="en-GB" b="1" dirty="0" smtClean="0">
                <a:latin typeface="Calibri" panose="020F0502020204030204" pitchFamily="34" charset="0"/>
              </a:rPr>
              <a:t>23.59</a:t>
            </a:r>
          </a:p>
          <a:p>
            <a:pPr>
              <a:buFont typeface="Wingdings" panose="05000000000000000000" pitchFamily="2" charset="2"/>
              <a:buChar char="§"/>
            </a:pPr>
            <a:r>
              <a:rPr lang="en-GB" dirty="0" smtClean="0">
                <a:latin typeface="Calibri" panose="020F0502020204030204" pitchFamily="34" charset="0"/>
              </a:rPr>
              <a:t>To make sure the work is your own</a:t>
            </a:r>
          </a:p>
          <a:p>
            <a:pPr lvl="2">
              <a:buFont typeface="Wingdings" panose="05000000000000000000" pitchFamily="2" charset="2"/>
              <a:buChar char="§"/>
            </a:pPr>
            <a:r>
              <a:rPr lang="en-GB" sz="1600" dirty="0" smtClean="0">
                <a:latin typeface="Calibri" panose="020F0502020204030204" pitchFamily="34" charset="0"/>
              </a:rPr>
              <a:t>Avoid Unfair Practice!</a:t>
            </a:r>
          </a:p>
          <a:p>
            <a:pPr>
              <a:buFont typeface="Wingdings" panose="05000000000000000000" pitchFamily="2" charset="2"/>
              <a:buChar char="§"/>
            </a:pPr>
            <a:r>
              <a:rPr lang="en-GB" dirty="0" smtClean="0">
                <a:latin typeface="Calibri" panose="020F0502020204030204" pitchFamily="34" charset="0"/>
              </a:rPr>
              <a:t>To make sure your work is ready for submission</a:t>
            </a:r>
          </a:p>
          <a:p>
            <a:pPr lvl="2">
              <a:buFont typeface="Wingdings" panose="05000000000000000000" pitchFamily="2" charset="2"/>
              <a:buChar char="§"/>
            </a:pPr>
            <a:r>
              <a:rPr lang="en-GB" sz="1600" dirty="0" smtClean="0">
                <a:latin typeface="Calibri" panose="020F0502020204030204" pitchFamily="34" charset="0"/>
              </a:rPr>
              <a:t>Do not upload your assessment if it is incomplete</a:t>
            </a:r>
          </a:p>
          <a:p>
            <a:pPr lvl="2">
              <a:buFont typeface="Wingdings" panose="05000000000000000000" pitchFamily="2" charset="2"/>
              <a:buChar char="§"/>
            </a:pPr>
            <a:r>
              <a:rPr lang="en-GB" sz="1600" dirty="0" smtClean="0">
                <a:latin typeface="Calibri" panose="020F0502020204030204" pitchFamily="34" charset="0"/>
              </a:rPr>
              <a:t>Check and re-check your file to make sure it is the assessment you wish to upload</a:t>
            </a:r>
            <a:endParaRPr lang="en-GB" sz="1400" dirty="0" smtClean="0">
              <a:latin typeface="Calibri" panose="020F0502020204030204" pitchFamily="34" charset="0"/>
            </a:endParaRPr>
          </a:p>
          <a:p>
            <a:pPr>
              <a:buFont typeface="Wingdings" panose="05000000000000000000" pitchFamily="2" charset="2"/>
              <a:buChar char="§"/>
            </a:pPr>
            <a:r>
              <a:rPr lang="en-GB" dirty="0" smtClean="0">
                <a:latin typeface="Calibri" panose="020F0502020204030204" pitchFamily="34" charset="0"/>
              </a:rPr>
              <a:t>What you should </a:t>
            </a:r>
            <a:r>
              <a:rPr lang="en-GB" u="sng" dirty="0" smtClean="0">
                <a:latin typeface="Calibri" panose="020F0502020204030204" pitchFamily="34" charset="0"/>
              </a:rPr>
              <a:t>always</a:t>
            </a:r>
            <a:r>
              <a:rPr lang="en-GB" dirty="0" smtClean="0">
                <a:latin typeface="Calibri" panose="020F0502020204030204" pitchFamily="34" charset="0"/>
              </a:rPr>
              <a:t> do:</a:t>
            </a:r>
          </a:p>
          <a:p>
            <a:pPr lvl="1">
              <a:buFont typeface="Wingdings" panose="05000000000000000000" pitchFamily="2" charset="2"/>
              <a:buChar char="§"/>
            </a:pPr>
            <a:r>
              <a:rPr lang="en-GB" i="1" dirty="0" smtClean="0">
                <a:latin typeface="Calibri" panose="020F0502020204030204" pitchFamily="34" charset="0"/>
              </a:rPr>
              <a:t>Allow plenty of time to deal with unforeseen circumstances</a:t>
            </a:r>
          </a:p>
          <a:p>
            <a:pPr lvl="1">
              <a:buFont typeface="Wingdings" panose="05000000000000000000" pitchFamily="2" charset="2"/>
              <a:buChar char="§"/>
            </a:pPr>
            <a:r>
              <a:rPr lang="en-GB" i="1" dirty="0" smtClean="0">
                <a:latin typeface="Calibri" panose="020F0502020204030204" pitchFamily="34" charset="0"/>
              </a:rPr>
              <a:t>Check and re-check your submission deadline</a:t>
            </a:r>
          </a:p>
          <a:p>
            <a:pPr lvl="1">
              <a:buFont typeface="Wingdings" panose="05000000000000000000" pitchFamily="2" charset="2"/>
              <a:buChar char="§"/>
            </a:pPr>
            <a:r>
              <a:rPr lang="en-GB" i="1" dirty="0" smtClean="0">
                <a:latin typeface="Calibri" panose="020F0502020204030204" pitchFamily="34" charset="0"/>
              </a:rPr>
              <a:t>Check what is required for your submission  (Module Handbook)</a:t>
            </a:r>
          </a:p>
          <a:p>
            <a:pPr lvl="1">
              <a:buFont typeface="Wingdings" panose="05000000000000000000" pitchFamily="2" charset="2"/>
              <a:buChar char="§"/>
            </a:pPr>
            <a:r>
              <a:rPr lang="en-GB" i="1" dirty="0" smtClean="0">
                <a:latin typeface="Calibri" panose="020F0502020204030204" pitchFamily="34" charset="0"/>
              </a:rPr>
              <a:t>Only submit your work when it is ready for final submission</a:t>
            </a:r>
          </a:p>
          <a:p>
            <a:pPr marL="548640" lvl="2" indent="0">
              <a:buNone/>
            </a:pPr>
            <a:endParaRPr lang="en-GB" sz="1050" i="1" spc="-100" dirty="0" smtClean="0">
              <a:solidFill>
                <a:schemeClr val="tx2"/>
              </a:solidFill>
              <a:latin typeface="Calibri" panose="020F0502020204030204" pitchFamily="34" charset="0"/>
              <a:ea typeface="+mj-ea"/>
              <a:cs typeface="+mj-cs"/>
            </a:endParaRPr>
          </a:p>
          <a:p>
            <a:pPr marL="274320" lvl="1" indent="0">
              <a:buNone/>
            </a:pPr>
            <a:endParaRPr lang="en-US" sz="1800" i="1" spc="-100" dirty="0">
              <a:solidFill>
                <a:schemeClr val="tx2"/>
              </a:solidFill>
              <a:latin typeface="Calibri" panose="020F0502020204030204" pitchFamily="34" charset="0"/>
              <a:ea typeface="+mj-ea"/>
              <a:cs typeface="+mj-cs"/>
            </a:endParaRPr>
          </a:p>
        </p:txBody>
      </p:sp>
      <p:pic>
        <p:nvPicPr>
          <p:cNvPr id="3075" name="Picture 3" descr="C:\Users\c.abifadel\AppData\Local\Microsoft\Windows\Temporary Internet Files\Content.IE5\ZC3N9ZOI\MC900098039[1].wmf"/>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762000" y="533400"/>
            <a:ext cx="782269" cy="899770"/>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extLst>
      <p:ext uri="{BB962C8B-B14F-4D97-AF65-F5344CB8AC3E}">
        <p14:creationId xmlns:p14="http://schemas.microsoft.com/office/powerpoint/2010/main" val="38721183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2" presetClass="entr" presetSubtype="1" fill="hold" nodeType="after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1000"/>
                                        <p:tgtEl>
                                          <p:spTgt spid="3">
                                            <p:txEl>
                                              <p:pRg st="0" end="0"/>
                                            </p:txEl>
                                          </p:spTgt>
                                        </p:tgtEl>
                                        <p:attrNameLst>
                                          <p:attrName>ppt_y</p:attrName>
                                        </p:attrNameLst>
                                      </p:cBhvr>
                                      <p:tavLst>
                                        <p:tav tm="0">
                                          <p:val>
                                            <p:strVal val="#ppt_y-#ppt_h*1.125000"/>
                                          </p:val>
                                        </p:tav>
                                        <p:tav tm="100000">
                                          <p:val>
                                            <p:strVal val="#ppt_y"/>
                                          </p:val>
                                        </p:tav>
                                      </p:tavLst>
                                    </p:anim>
                                    <p:animEffect transition="in" filter="wipe(down)">
                                      <p:cBhvr>
                                        <p:cTn id="8" dur="1000"/>
                                        <p:tgtEl>
                                          <p:spTgt spid="3">
                                            <p:txEl>
                                              <p:pRg st="0" end="0"/>
                                            </p:txEl>
                                          </p:spTgt>
                                        </p:tgtEl>
                                      </p:cBhvr>
                                    </p:animEffect>
                                  </p:childTnLst>
                                </p:cTn>
                              </p:par>
                            </p:childTnLst>
                          </p:cTn>
                        </p:par>
                        <p:par>
                          <p:cTn id="9" fill="hold">
                            <p:stCondLst>
                              <p:cond delay="1000"/>
                            </p:stCondLst>
                            <p:childTnLst>
                              <p:par>
                                <p:cTn id="10" presetID="12" presetClass="entr" presetSubtype="1" fill="hold" nodeType="after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 calcmode="lin" valueType="num">
                                      <p:cBhvr additive="base">
                                        <p:cTn id="12" dur="1000"/>
                                        <p:tgtEl>
                                          <p:spTgt spid="3">
                                            <p:txEl>
                                              <p:pRg st="1" end="1"/>
                                            </p:txEl>
                                          </p:spTgt>
                                        </p:tgtEl>
                                        <p:attrNameLst>
                                          <p:attrName>ppt_y</p:attrName>
                                        </p:attrNameLst>
                                      </p:cBhvr>
                                      <p:tavLst>
                                        <p:tav tm="0">
                                          <p:val>
                                            <p:strVal val="#ppt_y-#ppt_h*1.125000"/>
                                          </p:val>
                                        </p:tav>
                                        <p:tav tm="100000">
                                          <p:val>
                                            <p:strVal val="#ppt_y"/>
                                          </p:val>
                                        </p:tav>
                                      </p:tavLst>
                                    </p:anim>
                                    <p:animEffect transition="in" filter="wipe(down)">
                                      <p:cBhvr>
                                        <p:cTn id="13" dur="1000"/>
                                        <p:tgtEl>
                                          <p:spTgt spid="3">
                                            <p:txEl>
                                              <p:pRg st="1" end="1"/>
                                            </p:txEl>
                                          </p:spTgt>
                                        </p:tgtEl>
                                      </p:cBhvr>
                                    </p:animEffect>
                                  </p:childTnLst>
                                </p:cTn>
                              </p:par>
                            </p:childTnLst>
                          </p:cTn>
                        </p:par>
                        <p:par>
                          <p:cTn id="14" fill="hold">
                            <p:stCondLst>
                              <p:cond delay="2000"/>
                            </p:stCondLst>
                            <p:childTnLst>
                              <p:par>
                                <p:cTn id="15" presetID="12" presetClass="entr" presetSubtype="1" fill="hold" nodeType="after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 calcmode="lin" valueType="num">
                                      <p:cBhvr additive="base">
                                        <p:cTn id="17" dur="1000"/>
                                        <p:tgtEl>
                                          <p:spTgt spid="3">
                                            <p:txEl>
                                              <p:pRg st="2" end="2"/>
                                            </p:txEl>
                                          </p:spTgt>
                                        </p:tgtEl>
                                        <p:attrNameLst>
                                          <p:attrName>ppt_y</p:attrName>
                                        </p:attrNameLst>
                                      </p:cBhvr>
                                      <p:tavLst>
                                        <p:tav tm="0">
                                          <p:val>
                                            <p:strVal val="#ppt_y-#ppt_h*1.125000"/>
                                          </p:val>
                                        </p:tav>
                                        <p:tav tm="100000">
                                          <p:val>
                                            <p:strVal val="#ppt_y"/>
                                          </p:val>
                                        </p:tav>
                                      </p:tavLst>
                                    </p:anim>
                                    <p:animEffect transition="in" filter="wipe(down)">
                                      <p:cBhvr>
                                        <p:cTn id="18" dur="1000"/>
                                        <p:tgtEl>
                                          <p:spTgt spid="3">
                                            <p:txEl>
                                              <p:pRg st="2" end="2"/>
                                            </p:txEl>
                                          </p:spTgt>
                                        </p:tgtEl>
                                      </p:cBhvr>
                                    </p:animEffect>
                                  </p:childTnLst>
                                </p:cTn>
                              </p:par>
                            </p:childTnLst>
                          </p:cTn>
                        </p:par>
                        <p:par>
                          <p:cTn id="19" fill="hold">
                            <p:stCondLst>
                              <p:cond delay="3000"/>
                            </p:stCondLst>
                            <p:childTnLst>
                              <p:par>
                                <p:cTn id="20" presetID="12" presetClass="entr" presetSubtype="1" fill="hold" nodeType="after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 calcmode="lin" valueType="num">
                                      <p:cBhvr additive="base">
                                        <p:cTn id="22" dur="1000"/>
                                        <p:tgtEl>
                                          <p:spTgt spid="3">
                                            <p:txEl>
                                              <p:pRg st="3" end="3"/>
                                            </p:txEl>
                                          </p:spTgt>
                                        </p:tgtEl>
                                        <p:attrNameLst>
                                          <p:attrName>ppt_y</p:attrName>
                                        </p:attrNameLst>
                                      </p:cBhvr>
                                      <p:tavLst>
                                        <p:tav tm="0">
                                          <p:val>
                                            <p:strVal val="#ppt_y-#ppt_h*1.125000"/>
                                          </p:val>
                                        </p:tav>
                                        <p:tav tm="100000">
                                          <p:val>
                                            <p:strVal val="#ppt_y"/>
                                          </p:val>
                                        </p:tav>
                                      </p:tavLst>
                                    </p:anim>
                                    <p:animEffect transition="in" filter="wipe(down)">
                                      <p:cBhvr>
                                        <p:cTn id="23" dur="1000"/>
                                        <p:tgtEl>
                                          <p:spTgt spid="3">
                                            <p:txEl>
                                              <p:pRg st="3" end="3"/>
                                            </p:txEl>
                                          </p:spTgt>
                                        </p:tgtEl>
                                      </p:cBhvr>
                                    </p:animEffect>
                                  </p:childTnLst>
                                </p:cTn>
                              </p:par>
                            </p:childTnLst>
                          </p:cTn>
                        </p:par>
                        <p:par>
                          <p:cTn id="24" fill="hold">
                            <p:stCondLst>
                              <p:cond delay="4000"/>
                            </p:stCondLst>
                            <p:childTnLst>
                              <p:par>
                                <p:cTn id="25" presetID="12" presetClass="entr" presetSubtype="1" fill="hold" nodeType="after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 calcmode="lin" valueType="num">
                                      <p:cBhvr additive="base">
                                        <p:cTn id="27" dur="1000"/>
                                        <p:tgtEl>
                                          <p:spTgt spid="3">
                                            <p:txEl>
                                              <p:pRg st="4" end="4"/>
                                            </p:txEl>
                                          </p:spTgt>
                                        </p:tgtEl>
                                        <p:attrNameLst>
                                          <p:attrName>ppt_y</p:attrName>
                                        </p:attrNameLst>
                                      </p:cBhvr>
                                      <p:tavLst>
                                        <p:tav tm="0">
                                          <p:val>
                                            <p:strVal val="#ppt_y-#ppt_h*1.125000"/>
                                          </p:val>
                                        </p:tav>
                                        <p:tav tm="100000">
                                          <p:val>
                                            <p:strVal val="#ppt_y"/>
                                          </p:val>
                                        </p:tav>
                                      </p:tavLst>
                                    </p:anim>
                                    <p:animEffect transition="in" filter="wipe(down)">
                                      <p:cBhvr>
                                        <p:cTn id="28" dur="1000"/>
                                        <p:tgtEl>
                                          <p:spTgt spid="3">
                                            <p:txEl>
                                              <p:pRg st="4" end="4"/>
                                            </p:txEl>
                                          </p:spTgt>
                                        </p:tgtEl>
                                      </p:cBhvr>
                                    </p:animEffect>
                                  </p:childTnLst>
                                </p:cTn>
                              </p:par>
                            </p:childTnLst>
                          </p:cTn>
                        </p:par>
                        <p:par>
                          <p:cTn id="29" fill="hold">
                            <p:stCondLst>
                              <p:cond delay="5000"/>
                            </p:stCondLst>
                            <p:childTnLst>
                              <p:par>
                                <p:cTn id="30" presetID="12" presetClass="entr" presetSubtype="1" fill="hold" nodeType="after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 calcmode="lin" valueType="num">
                                      <p:cBhvr additive="base">
                                        <p:cTn id="32" dur="1000"/>
                                        <p:tgtEl>
                                          <p:spTgt spid="3">
                                            <p:txEl>
                                              <p:pRg st="5" end="5"/>
                                            </p:txEl>
                                          </p:spTgt>
                                        </p:tgtEl>
                                        <p:attrNameLst>
                                          <p:attrName>ppt_y</p:attrName>
                                        </p:attrNameLst>
                                      </p:cBhvr>
                                      <p:tavLst>
                                        <p:tav tm="0">
                                          <p:val>
                                            <p:strVal val="#ppt_y-#ppt_h*1.125000"/>
                                          </p:val>
                                        </p:tav>
                                        <p:tav tm="100000">
                                          <p:val>
                                            <p:strVal val="#ppt_y"/>
                                          </p:val>
                                        </p:tav>
                                      </p:tavLst>
                                    </p:anim>
                                    <p:animEffect transition="in" filter="wipe(down)">
                                      <p:cBhvr>
                                        <p:cTn id="33" dur="1000"/>
                                        <p:tgtEl>
                                          <p:spTgt spid="3">
                                            <p:txEl>
                                              <p:pRg st="5" end="5"/>
                                            </p:txEl>
                                          </p:spTgt>
                                        </p:tgtEl>
                                      </p:cBhvr>
                                    </p:animEffect>
                                  </p:childTnLst>
                                </p:cTn>
                              </p:par>
                            </p:childTnLst>
                          </p:cTn>
                        </p:par>
                        <p:par>
                          <p:cTn id="34" fill="hold">
                            <p:stCondLst>
                              <p:cond delay="6000"/>
                            </p:stCondLst>
                            <p:childTnLst>
                              <p:par>
                                <p:cTn id="35" presetID="12" presetClass="entr" presetSubtype="1" fill="hold" nodeType="afterEffect">
                                  <p:stCondLst>
                                    <p:cond delay="0"/>
                                  </p:stCondLst>
                                  <p:childTnLst>
                                    <p:set>
                                      <p:cBhvr>
                                        <p:cTn id="36" dur="1" fill="hold">
                                          <p:stCondLst>
                                            <p:cond delay="0"/>
                                          </p:stCondLst>
                                        </p:cTn>
                                        <p:tgtEl>
                                          <p:spTgt spid="3">
                                            <p:txEl>
                                              <p:pRg st="6" end="6"/>
                                            </p:txEl>
                                          </p:spTgt>
                                        </p:tgtEl>
                                        <p:attrNameLst>
                                          <p:attrName>style.visibility</p:attrName>
                                        </p:attrNameLst>
                                      </p:cBhvr>
                                      <p:to>
                                        <p:strVal val="visible"/>
                                      </p:to>
                                    </p:set>
                                    <p:anim calcmode="lin" valueType="num">
                                      <p:cBhvr additive="base">
                                        <p:cTn id="37" dur="1000"/>
                                        <p:tgtEl>
                                          <p:spTgt spid="3">
                                            <p:txEl>
                                              <p:pRg st="6" end="6"/>
                                            </p:txEl>
                                          </p:spTgt>
                                        </p:tgtEl>
                                        <p:attrNameLst>
                                          <p:attrName>ppt_y</p:attrName>
                                        </p:attrNameLst>
                                      </p:cBhvr>
                                      <p:tavLst>
                                        <p:tav tm="0">
                                          <p:val>
                                            <p:strVal val="#ppt_y-#ppt_h*1.125000"/>
                                          </p:val>
                                        </p:tav>
                                        <p:tav tm="100000">
                                          <p:val>
                                            <p:strVal val="#ppt_y"/>
                                          </p:val>
                                        </p:tav>
                                      </p:tavLst>
                                    </p:anim>
                                    <p:animEffect transition="in" filter="wipe(down)">
                                      <p:cBhvr>
                                        <p:cTn id="38" dur="1000"/>
                                        <p:tgtEl>
                                          <p:spTgt spid="3">
                                            <p:txEl>
                                              <p:pRg st="6" end="6"/>
                                            </p:txEl>
                                          </p:spTgt>
                                        </p:tgtEl>
                                      </p:cBhvr>
                                    </p:animEffect>
                                  </p:childTnLst>
                                </p:cTn>
                              </p:par>
                            </p:childTnLst>
                          </p:cTn>
                        </p:par>
                        <p:par>
                          <p:cTn id="39" fill="hold">
                            <p:stCondLst>
                              <p:cond delay="7000"/>
                            </p:stCondLst>
                            <p:childTnLst>
                              <p:par>
                                <p:cTn id="40" presetID="10" presetClass="entr" presetSubtype="0" fill="hold" nodeType="afterEffect">
                                  <p:stCondLst>
                                    <p:cond delay="0"/>
                                  </p:stCondLst>
                                  <p:childTnLst>
                                    <p:set>
                                      <p:cBhvr>
                                        <p:cTn id="41" dur="1" fill="hold">
                                          <p:stCondLst>
                                            <p:cond delay="0"/>
                                          </p:stCondLst>
                                        </p:cTn>
                                        <p:tgtEl>
                                          <p:spTgt spid="3">
                                            <p:txEl>
                                              <p:pRg st="7" end="7"/>
                                            </p:txEl>
                                          </p:spTgt>
                                        </p:tgtEl>
                                        <p:attrNameLst>
                                          <p:attrName>style.visibility</p:attrName>
                                        </p:attrNameLst>
                                      </p:cBhvr>
                                      <p:to>
                                        <p:strVal val="visible"/>
                                      </p:to>
                                    </p:set>
                                    <p:animEffect transition="in" filter="fade">
                                      <p:cBhvr>
                                        <p:cTn id="42" dur="1000"/>
                                        <p:tgtEl>
                                          <p:spTgt spid="3">
                                            <p:txEl>
                                              <p:pRg st="7" end="7"/>
                                            </p:txEl>
                                          </p:spTgt>
                                        </p:tgtEl>
                                      </p:cBhvr>
                                    </p:animEffect>
                                  </p:childTnLst>
                                </p:cTn>
                              </p:par>
                            </p:childTnLst>
                          </p:cTn>
                        </p:par>
                        <p:par>
                          <p:cTn id="43" fill="hold">
                            <p:stCondLst>
                              <p:cond delay="8000"/>
                            </p:stCondLst>
                            <p:childTnLst>
                              <p:par>
                                <p:cTn id="44" presetID="10" presetClass="entr" presetSubtype="0" fill="hold" nodeType="afterEffect">
                                  <p:stCondLst>
                                    <p:cond delay="0"/>
                                  </p:stCondLst>
                                  <p:childTnLst>
                                    <p:set>
                                      <p:cBhvr>
                                        <p:cTn id="45" dur="1" fill="hold">
                                          <p:stCondLst>
                                            <p:cond delay="0"/>
                                          </p:stCondLst>
                                        </p:cTn>
                                        <p:tgtEl>
                                          <p:spTgt spid="3">
                                            <p:txEl>
                                              <p:pRg st="8" end="8"/>
                                            </p:txEl>
                                          </p:spTgt>
                                        </p:tgtEl>
                                        <p:attrNameLst>
                                          <p:attrName>style.visibility</p:attrName>
                                        </p:attrNameLst>
                                      </p:cBhvr>
                                      <p:to>
                                        <p:strVal val="visible"/>
                                      </p:to>
                                    </p:set>
                                    <p:animEffect transition="in" filter="fade">
                                      <p:cBhvr>
                                        <p:cTn id="46" dur="1000"/>
                                        <p:tgtEl>
                                          <p:spTgt spid="3">
                                            <p:txEl>
                                              <p:pRg st="8" end="8"/>
                                            </p:txEl>
                                          </p:spTgt>
                                        </p:tgtEl>
                                      </p:cBhvr>
                                    </p:animEffect>
                                  </p:childTnLst>
                                </p:cTn>
                              </p:par>
                            </p:childTnLst>
                          </p:cTn>
                        </p:par>
                        <p:par>
                          <p:cTn id="47" fill="hold">
                            <p:stCondLst>
                              <p:cond delay="9000"/>
                            </p:stCondLst>
                            <p:childTnLst>
                              <p:par>
                                <p:cTn id="48" presetID="10" presetClass="entr" presetSubtype="0" fill="hold" nodeType="afterEffect">
                                  <p:stCondLst>
                                    <p:cond delay="0"/>
                                  </p:stCondLst>
                                  <p:childTnLst>
                                    <p:set>
                                      <p:cBhvr>
                                        <p:cTn id="49" dur="1" fill="hold">
                                          <p:stCondLst>
                                            <p:cond delay="0"/>
                                          </p:stCondLst>
                                        </p:cTn>
                                        <p:tgtEl>
                                          <p:spTgt spid="3">
                                            <p:txEl>
                                              <p:pRg st="9" end="9"/>
                                            </p:txEl>
                                          </p:spTgt>
                                        </p:tgtEl>
                                        <p:attrNameLst>
                                          <p:attrName>style.visibility</p:attrName>
                                        </p:attrNameLst>
                                      </p:cBhvr>
                                      <p:to>
                                        <p:strVal val="visible"/>
                                      </p:to>
                                    </p:set>
                                    <p:animEffect transition="in" filter="fade">
                                      <p:cBhvr>
                                        <p:cTn id="50" dur="1000"/>
                                        <p:tgtEl>
                                          <p:spTgt spid="3">
                                            <p:txEl>
                                              <p:pRg st="9" end="9"/>
                                            </p:txEl>
                                          </p:spTgt>
                                        </p:tgtEl>
                                      </p:cBhvr>
                                    </p:animEffect>
                                  </p:childTnLst>
                                </p:cTn>
                              </p:par>
                            </p:childTnLst>
                          </p:cTn>
                        </p:par>
                        <p:par>
                          <p:cTn id="51" fill="hold">
                            <p:stCondLst>
                              <p:cond delay="10000"/>
                            </p:stCondLst>
                            <p:childTnLst>
                              <p:par>
                                <p:cTn id="52" presetID="10" presetClass="entr" presetSubtype="0" fill="hold" nodeType="afterEffect">
                                  <p:stCondLst>
                                    <p:cond delay="0"/>
                                  </p:stCondLst>
                                  <p:childTnLst>
                                    <p:set>
                                      <p:cBhvr>
                                        <p:cTn id="53" dur="1" fill="hold">
                                          <p:stCondLst>
                                            <p:cond delay="0"/>
                                          </p:stCondLst>
                                        </p:cTn>
                                        <p:tgtEl>
                                          <p:spTgt spid="3">
                                            <p:txEl>
                                              <p:pRg st="10" end="10"/>
                                            </p:txEl>
                                          </p:spTgt>
                                        </p:tgtEl>
                                        <p:attrNameLst>
                                          <p:attrName>style.visibility</p:attrName>
                                        </p:attrNameLst>
                                      </p:cBhvr>
                                      <p:to>
                                        <p:strVal val="visible"/>
                                      </p:to>
                                    </p:set>
                                    <p:animEffect transition="in" filter="fade">
                                      <p:cBhvr>
                                        <p:cTn id="54" dur="1000"/>
                                        <p:tgtEl>
                                          <p:spTgt spid="3">
                                            <p:txEl>
                                              <p:pRg st="10" end="10"/>
                                            </p:txEl>
                                          </p:spTgt>
                                        </p:tgtEl>
                                      </p:cBhvr>
                                    </p:animEffect>
                                  </p:childTnLst>
                                </p:cTn>
                              </p:par>
                            </p:childTnLst>
                          </p:cTn>
                        </p:par>
                        <p:par>
                          <p:cTn id="55" fill="hold">
                            <p:stCondLst>
                              <p:cond delay="11000"/>
                            </p:stCondLst>
                            <p:childTnLst>
                              <p:par>
                                <p:cTn id="56" presetID="10" presetClass="entr" presetSubtype="0" fill="hold" nodeType="afterEffect">
                                  <p:stCondLst>
                                    <p:cond delay="0"/>
                                  </p:stCondLst>
                                  <p:childTnLst>
                                    <p:set>
                                      <p:cBhvr>
                                        <p:cTn id="57" dur="1" fill="hold">
                                          <p:stCondLst>
                                            <p:cond delay="0"/>
                                          </p:stCondLst>
                                        </p:cTn>
                                        <p:tgtEl>
                                          <p:spTgt spid="3">
                                            <p:txEl>
                                              <p:pRg st="11" end="11"/>
                                            </p:txEl>
                                          </p:spTgt>
                                        </p:tgtEl>
                                        <p:attrNameLst>
                                          <p:attrName>style.visibility</p:attrName>
                                        </p:attrNameLst>
                                      </p:cBhvr>
                                      <p:to>
                                        <p:strVal val="visible"/>
                                      </p:to>
                                    </p:set>
                                    <p:animEffect transition="in" filter="fade">
                                      <p:cBhvr>
                                        <p:cTn id="58" dur="1000"/>
                                        <p:tgtEl>
                                          <p:spTgt spid="3">
                                            <p:txEl>
                                              <p:pRg st="11" end="1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4800" dirty="0" smtClean="0">
                <a:latin typeface="Calibri" panose="020F0502020204030204" pitchFamily="34" charset="0"/>
              </a:rPr>
              <a:t>STUDENTS’ HALL - MOODLE</a:t>
            </a:r>
            <a:endParaRPr lang="en-US" sz="4800" dirty="0">
              <a:latin typeface="Calibri" panose="020F0502020204030204" pitchFamily="34" charset="0"/>
            </a:endParaRPr>
          </a:p>
        </p:txBody>
      </p:sp>
      <p:sp>
        <p:nvSpPr>
          <p:cNvPr id="3" name="Content Placeholder 2"/>
          <p:cNvSpPr>
            <a:spLocks noGrp="1"/>
          </p:cNvSpPr>
          <p:nvPr>
            <p:ph idx="1"/>
          </p:nvPr>
        </p:nvSpPr>
        <p:spPr>
          <a:solidFill>
            <a:schemeClr val="bg1"/>
          </a:solidFill>
        </p:spPr>
        <p:txBody>
          <a:bodyPr>
            <a:noAutofit/>
          </a:bodyPr>
          <a:lstStyle/>
          <a:p>
            <a:pPr>
              <a:buFont typeface="Wingdings" panose="05000000000000000000" pitchFamily="2" charset="2"/>
              <a:buChar char="§"/>
            </a:pPr>
            <a:r>
              <a:rPr lang="en-GB" sz="3200" dirty="0" smtClean="0">
                <a:latin typeface="Calibri" panose="020F0502020204030204" pitchFamily="34" charset="0"/>
              </a:rPr>
              <a:t>A page created especially for you on Moodle</a:t>
            </a:r>
          </a:p>
          <a:p>
            <a:pPr lvl="1">
              <a:buFont typeface="Wingdings" panose="05000000000000000000" pitchFamily="2" charset="2"/>
              <a:buChar char="§"/>
            </a:pPr>
            <a:r>
              <a:rPr lang="en-GB" sz="2800" dirty="0" smtClean="0">
                <a:latin typeface="Calibri" panose="020F0502020204030204" pitchFamily="34" charset="0"/>
              </a:rPr>
              <a:t>Assessment Schedules</a:t>
            </a:r>
          </a:p>
          <a:p>
            <a:pPr lvl="1">
              <a:buFont typeface="Wingdings" panose="05000000000000000000" pitchFamily="2" charset="2"/>
              <a:buChar char="§"/>
            </a:pPr>
            <a:r>
              <a:rPr lang="en-GB" sz="2800" dirty="0" smtClean="0">
                <a:latin typeface="Calibri" panose="020F0502020204030204" pitchFamily="34" charset="0"/>
              </a:rPr>
              <a:t>Step by step guides on:</a:t>
            </a:r>
          </a:p>
          <a:p>
            <a:pPr lvl="4">
              <a:buFont typeface="Wingdings" panose="05000000000000000000" pitchFamily="2" charset="2"/>
              <a:buChar char="§"/>
            </a:pPr>
            <a:r>
              <a:rPr lang="en-GB" sz="2400" dirty="0" smtClean="0">
                <a:latin typeface="Calibri" panose="020F0502020204030204" pitchFamily="34" charset="0"/>
              </a:rPr>
              <a:t>How to upload your assessments to Moodle</a:t>
            </a:r>
          </a:p>
          <a:p>
            <a:pPr lvl="4">
              <a:buFont typeface="Wingdings" panose="05000000000000000000" pitchFamily="2" charset="2"/>
              <a:buChar char="§"/>
            </a:pPr>
            <a:r>
              <a:rPr lang="en-GB" sz="2400" dirty="0" smtClean="0">
                <a:latin typeface="Calibri" panose="020F0502020204030204" pitchFamily="34" charset="0"/>
              </a:rPr>
              <a:t>How to deal with a late submission</a:t>
            </a:r>
          </a:p>
          <a:p>
            <a:pPr lvl="4">
              <a:buFont typeface="Wingdings" panose="05000000000000000000" pitchFamily="2" charset="2"/>
              <a:buChar char="§"/>
            </a:pPr>
            <a:r>
              <a:rPr lang="en-GB" sz="2400" dirty="0" smtClean="0">
                <a:latin typeface="Calibri" panose="020F0502020204030204" pitchFamily="34" charset="0"/>
              </a:rPr>
              <a:t>How to file for extenuating circumstances</a:t>
            </a:r>
          </a:p>
          <a:p>
            <a:pPr lvl="4">
              <a:buFont typeface="Wingdings" panose="05000000000000000000" pitchFamily="2" charset="2"/>
              <a:buChar char="§"/>
            </a:pPr>
            <a:r>
              <a:rPr lang="en-GB" sz="2400" dirty="0" smtClean="0">
                <a:latin typeface="Calibri" panose="020F0502020204030204" pitchFamily="34" charset="0"/>
              </a:rPr>
              <a:t>How to set up your IT account</a:t>
            </a:r>
          </a:p>
          <a:p>
            <a:pPr lvl="1">
              <a:buFont typeface="Wingdings" panose="05000000000000000000" pitchFamily="2" charset="2"/>
              <a:buChar char="§"/>
            </a:pPr>
            <a:r>
              <a:rPr lang="en-GB" sz="2800" dirty="0" smtClean="0">
                <a:latin typeface="Calibri" panose="020F0502020204030204" pitchFamily="34" charset="0"/>
              </a:rPr>
              <a:t>Timetables</a:t>
            </a:r>
          </a:p>
          <a:p>
            <a:pPr lvl="1">
              <a:buFont typeface="Wingdings" panose="05000000000000000000" pitchFamily="2" charset="2"/>
              <a:buChar char="§"/>
            </a:pPr>
            <a:r>
              <a:rPr lang="en-GB" sz="2800" dirty="0" smtClean="0">
                <a:latin typeface="Calibri" panose="020F0502020204030204" pitchFamily="34" charset="0"/>
              </a:rPr>
              <a:t>Attendance Policy, and much more!</a:t>
            </a:r>
          </a:p>
          <a:p>
            <a:pPr marL="274320" lvl="1" indent="0" algn="ctr">
              <a:buNone/>
            </a:pPr>
            <a:r>
              <a:rPr lang="en-GB" sz="2800" i="1" dirty="0">
                <a:solidFill>
                  <a:srgbClr val="FF0000"/>
                </a:solidFill>
                <a:latin typeface="Calibri" panose="020F0502020204030204" pitchFamily="34" charset="0"/>
              </a:rPr>
              <a:t>Pleas</a:t>
            </a:r>
            <a:r>
              <a:rPr lang="en-GB" sz="2800" i="1" dirty="0" smtClean="0">
                <a:solidFill>
                  <a:srgbClr val="FF0000"/>
                </a:solidFill>
                <a:latin typeface="Calibri" panose="020F0502020204030204" pitchFamily="34" charset="0"/>
              </a:rPr>
              <a:t>e make full use of this page</a:t>
            </a:r>
          </a:p>
          <a:p>
            <a:pPr lvl="1">
              <a:buFont typeface="Wingdings" panose="05000000000000000000" pitchFamily="2" charset="2"/>
              <a:buChar char="§"/>
            </a:pPr>
            <a:endParaRPr lang="en-US" sz="2400" i="1" spc="-100" dirty="0">
              <a:solidFill>
                <a:schemeClr val="tx2"/>
              </a:solidFill>
              <a:latin typeface="Calibri" panose="020F0502020204030204" pitchFamily="34" charset="0"/>
              <a:ea typeface="+mj-ea"/>
              <a:cs typeface="+mj-cs"/>
            </a:endParaRPr>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extLst>
      <p:ext uri="{BB962C8B-B14F-4D97-AF65-F5344CB8AC3E}">
        <p14:creationId xmlns:p14="http://schemas.microsoft.com/office/powerpoint/2010/main" val="28003736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2" presetClass="entr" presetSubtype="1" fill="hold" grpId="0" nodeType="afterEffect">
                                  <p:stCondLst>
                                    <p:cond delay="0"/>
                                  </p:stCondLst>
                                  <p:childTnLst>
                                    <p:set>
                                      <p:cBhvr>
                                        <p:cTn id="6" dur="1" fill="hold">
                                          <p:stCondLst>
                                            <p:cond delay="0"/>
                                          </p:stCondLst>
                                        </p:cTn>
                                        <p:tgtEl>
                                          <p:spTgt spid="3">
                                            <p:bg/>
                                          </p:spTgt>
                                        </p:tgtEl>
                                        <p:attrNameLst>
                                          <p:attrName>style.visibility</p:attrName>
                                        </p:attrNameLst>
                                      </p:cBhvr>
                                      <p:to>
                                        <p:strVal val="visible"/>
                                      </p:to>
                                    </p:set>
                                    <p:anim calcmode="lin" valueType="num">
                                      <p:cBhvr additive="base">
                                        <p:cTn id="7" dur="1000"/>
                                        <p:tgtEl>
                                          <p:spTgt spid="3">
                                            <p:bg/>
                                          </p:spTgt>
                                        </p:tgtEl>
                                        <p:attrNameLst>
                                          <p:attrName>ppt_y</p:attrName>
                                        </p:attrNameLst>
                                      </p:cBhvr>
                                      <p:tavLst>
                                        <p:tav tm="0">
                                          <p:val>
                                            <p:strVal val="#ppt_y-#ppt_h*1.125000"/>
                                          </p:val>
                                        </p:tav>
                                        <p:tav tm="100000">
                                          <p:val>
                                            <p:strVal val="#ppt_y"/>
                                          </p:val>
                                        </p:tav>
                                      </p:tavLst>
                                    </p:anim>
                                    <p:animEffect transition="in" filter="wipe(down)">
                                      <p:cBhvr>
                                        <p:cTn id="8" dur="1000"/>
                                        <p:tgtEl>
                                          <p:spTgt spid="3">
                                            <p:bg/>
                                          </p:spTgt>
                                        </p:tgtEl>
                                      </p:cBhvr>
                                    </p:animEffect>
                                  </p:childTnLst>
                                </p:cTn>
                              </p:par>
                            </p:childTnLst>
                          </p:cTn>
                        </p:par>
                      </p:childTnLst>
                    </p:cTn>
                  </p:par>
                  <p:par>
                    <p:cTn id="9" fill="hold">
                      <p:stCondLst>
                        <p:cond delay="indefinite"/>
                      </p:stCondLst>
                      <p:childTnLst>
                        <p:par>
                          <p:cTn id="10" fill="hold">
                            <p:stCondLst>
                              <p:cond delay="0"/>
                            </p:stCondLst>
                            <p:childTnLst>
                              <p:par>
                                <p:cTn id="11" presetID="12" presetClass="entr" presetSubtype="1"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 calcmode="lin" valueType="num">
                                      <p:cBhvr additive="base">
                                        <p:cTn id="13" dur="1000"/>
                                        <p:tgtEl>
                                          <p:spTgt spid="3">
                                            <p:txEl>
                                              <p:pRg st="0" end="0"/>
                                            </p:txEl>
                                          </p:spTgt>
                                        </p:tgtEl>
                                        <p:attrNameLst>
                                          <p:attrName>ppt_y</p:attrName>
                                        </p:attrNameLst>
                                      </p:cBhvr>
                                      <p:tavLst>
                                        <p:tav tm="0">
                                          <p:val>
                                            <p:strVal val="#ppt_y-#ppt_h*1.125000"/>
                                          </p:val>
                                        </p:tav>
                                        <p:tav tm="100000">
                                          <p:val>
                                            <p:strVal val="#ppt_y"/>
                                          </p:val>
                                        </p:tav>
                                      </p:tavLst>
                                    </p:anim>
                                    <p:animEffect transition="in" filter="wipe(down)">
                                      <p:cBhvr>
                                        <p:cTn id="14" dur="1000"/>
                                        <p:tgtEl>
                                          <p:spTgt spid="3">
                                            <p:txEl>
                                              <p:pRg st="0" end="0"/>
                                            </p:txEl>
                                          </p:spTgt>
                                        </p:tgtEl>
                                      </p:cBhvr>
                                    </p:animEffect>
                                  </p:childTnLst>
                                </p:cTn>
                              </p:par>
                            </p:childTnLst>
                          </p:cTn>
                        </p:par>
                        <p:par>
                          <p:cTn id="15" fill="hold">
                            <p:stCondLst>
                              <p:cond delay="1000"/>
                            </p:stCondLst>
                            <p:childTnLst>
                              <p:par>
                                <p:cTn id="16" presetID="12" presetClass="entr" presetSubtype="1" fill="hold" grpId="0" nodeType="afterEffect">
                                  <p:stCondLst>
                                    <p:cond delay="0"/>
                                  </p:stCondLst>
                                  <p:childTnLst>
                                    <p:set>
                                      <p:cBhvr>
                                        <p:cTn id="17" dur="1" fill="hold">
                                          <p:stCondLst>
                                            <p:cond delay="0"/>
                                          </p:stCondLst>
                                        </p:cTn>
                                        <p:tgtEl>
                                          <p:spTgt spid="3">
                                            <p:txEl>
                                              <p:pRg st="1" end="1"/>
                                            </p:txEl>
                                          </p:spTgt>
                                        </p:tgtEl>
                                        <p:attrNameLst>
                                          <p:attrName>style.visibility</p:attrName>
                                        </p:attrNameLst>
                                      </p:cBhvr>
                                      <p:to>
                                        <p:strVal val="visible"/>
                                      </p:to>
                                    </p:set>
                                    <p:anim calcmode="lin" valueType="num">
                                      <p:cBhvr additive="base">
                                        <p:cTn id="18" dur="1000"/>
                                        <p:tgtEl>
                                          <p:spTgt spid="3">
                                            <p:txEl>
                                              <p:pRg st="1" end="1"/>
                                            </p:txEl>
                                          </p:spTgt>
                                        </p:tgtEl>
                                        <p:attrNameLst>
                                          <p:attrName>ppt_y</p:attrName>
                                        </p:attrNameLst>
                                      </p:cBhvr>
                                      <p:tavLst>
                                        <p:tav tm="0">
                                          <p:val>
                                            <p:strVal val="#ppt_y-#ppt_h*1.125000"/>
                                          </p:val>
                                        </p:tav>
                                        <p:tav tm="100000">
                                          <p:val>
                                            <p:strVal val="#ppt_y"/>
                                          </p:val>
                                        </p:tav>
                                      </p:tavLst>
                                    </p:anim>
                                    <p:animEffect transition="in" filter="wipe(down)">
                                      <p:cBhvr>
                                        <p:cTn id="19" dur="1000"/>
                                        <p:tgtEl>
                                          <p:spTgt spid="3">
                                            <p:txEl>
                                              <p:pRg st="1" end="1"/>
                                            </p:txEl>
                                          </p:spTgt>
                                        </p:tgtEl>
                                      </p:cBhvr>
                                    </p:animEffect>
                                  </p:childTnLst>
                                </p:cTn>
                              </p:par>
                            </p:childTnLst>
                          </p:cTn>
                        </p:par>
                        <p:par>
                          <p:cTn id="20" fill="hold">
                            <p:stCondLst>
                              <p:cond delay="2000"/>
                            </p:stCondLst>
                            <p:childTnLst>
                              <p:par>
                                <p:cTn id="21" presetID="12" presetClass="entr" presetSubtype="1" fill="hold" grpId="0" nodeType="afterEffect">
                                  <p:stCondLst>
                                    <p:cond delay="0"/>
                                  </p:stCondLst>
                                  <p:childTnLst>
                                    <p:set>
                                      <p:cBhvr>
                                        <p:cTn id="22" dur="1" fill="hold">
                                          <p:stCondLst>
                                            <p:cond delay="0"/>
                                          </p:stCondLst>
                                        </p:cTn>
                                        <p:tgtEl>
                                          <p:spTgt spid="3">
                                            <p:txEl>
                                              <p:pRg st="2" end="2"/>
                                            </p:txEl>
                                          </p:spTgt>
                                        </p:tgtEl>
                                        <p:attrNameLst>
                                          <p:attrName>style.visibility</p:attrName>
                                        </p:attrNameLst>
                                      </p:cBhvr>
                                      <p:to>
                                        <p:strVal val="visible"/>
                                      </p:to>
                                    </p:set>
                                    <p:anim calcmode="lin" valueType="num">
                                      <p:cBhvr additive="base">
                                        <p:cTn id="23" dur="1000"/>
                                        <p:tgtEl>
                                          <p:spTgt spid="3">
                                            <p:txEl>
                                              <p:pRg st="2" end="2"/>
                                            </p:txEl>
                                          </p:spTgt>
                                        </p:tgtEl>
                                        <p:attrNameLst>
                                          <p:attrName>ppt_y</p:attrName>
                                        </p:attrNameLst>
                                      </p:cBhvr>
                                      <p:tavLst>
                                        <p:tav tm="0">
                                          <p:val>
                                            <p:strVal val="#ppt_y-#ppt_h*1.125000"/>
                                          </p:val>
                                        </p:tav>
                                        <p:tav tm="100000">
                                          <p:val>
                                            <p:strVal val="#ppt_y"/>
                                          </p:val>
                                        </p:tav>
                                      </p:tavLst>
                                    </p:anim>
                                    <p:animEffect transition="in" filter="wipe(down)">
                                      <p:cBhvr>
                                        <p:cTn id="24" dur="1000"/>
                                        <p:tgtEl>
                                          <p:spTgt spid="3">
                                            <p:txEl>
                                              <p:pRg st="2" end="2"/>
                                            </p:txEl>
                                          </p:spTgt>
                                        </p:tgtEl>
                                      </p:cBhvr>
                                    </p:animEffect>
                                  </p:childTnLst>
                                </p:cTn>
                              </p:par>
                              <p:par>
                                <p:cTn id="25" presetID="12" presetClass="entr" presetSubtype="1" fill="hold" grpId="0" nodeType="withEffect">
                                  <p:stCondLst>
                                    <p:cond delay="0"/>
                                  </p:stCondLst>
                                  <p:childTnLst>
                                    <p:set>
                                      <p:cBhvr>
                                        <p:cTn id="26" dur="1" fill="hold">
                                          <p:stCondLst>
                                            <p:cond delay="0"/>
                                          </p:stCondLst>
                                        </p:cTn>
                                        <p:tgtEl>
                                          <p:spTgt spid="3">
                                            <p:txEl>
                                              <p:pRg st="3" end="3"/>
                                            </p:txEl>
                                          </p:spTgt>
                                        </p:tgtEl>
                                        <p:attrNameLst>
                                          <p:attrName>style.visibility</p:attrName>
                                        </p:attrNameLst>
                                      </p:cBhvr>
                                      <p:to>
                                        <p:strVal val="visible"/>
                                      </p:to>
                                    </p:set>
                                    <p:anim calcmode="lin" valueType="num">
                                      <p:cBhvr additive="base">
                                        <p:cTn id="27" dur="1000"/>
                                        <p:tgtEl>
                                          <p:spTgt spid="3">
                                            <p:txEl>
                                              <p:pRg st="3" end="3"/>
                                            </p:txEl>
                                          </p:spTgt>
                                        </p:tgtEl>
                                        <p:attrNameLst>
                                          <p:attrName>ppt_y</p:attrName>
                                        </p:attrNameLst>
                                      </p:cBhvr>
                                      <p:tavLst>
                                        <p:tav tm="0">
                                          <p:val>
                                            <p:strVal val="#ppt_y-#ppt_h*1.125000"/>
                                          </p:val>
                                        </p:tav>
                                        <p:tav tm="100000">
                                          <p:val>
                                            <p:strVal val="#ppt_y"/>
                                          </p:val>
                                        </p:tav>
                                      </p:tavLst>
                                    </p:anim>
                                    <p:animEffect transition="in" filter="wipe(down)">
                                      <p:cBhvr>
                                        <p:cTn id="28" dur="1000"/>
                                        <p:tgtEl>
                                          <p:spTgt spid="3">
                                            <p:txEl>
                                              <p:pRg st="3" end="3"/>
                                            </p:txEl>
                                          </p:spTgt>
                                        </p:tgtEl>
                                      </p:cBhvr>
                                    </p:animEffect>
                                  </p:childTnLst>
                                </p:cTn>
                              </p:par>
                              <p:par>
                                <p:cTn id="29" presetID="12" presetClass="entr" presetSubtype="1" fill="hold" grpId="0" nodeType="with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1000"/>
                                        <p:tgtEl>
                                          <p:spTgt spid="3">
                                            <p:txEl>
                                              <p:pRg st="4" end="4"/>
                                            </p:txEl>
                                          </p:spTgt>
                                        </p:tgtEl>
                                        <p:attrNameLst>
                                          <p:attrName>ppt_y</p:attrName>
                                        </p:attrNameLst>
                                      </p:cBhvr>
                                      <p:tavLst>
                                        <p:tav tm="0">
                                          <p:val>
                                            <p:strVal val="#ppt_y-#ppt_h*1.125000"/>
                                          </p:val>
                                        </p:tav>
                                        <p:tav tm="100000">
                                          <p:val>
                                            <p:strVal val="#ppt_y"/>
                                          </p:val>
                                        </p:tav>
                                      </p:tavLst>
                                    </p:anim>
                                    <p:animEffect transition="in" filter="wipe(down)">
                                      <p:cBhvr>
                                        <p:cTn id="32" dur="1000"/>
                                        <p:tgtEl>
                                          <p:spTgt spid="3">
                                            <p:txEl>
                                              <p:pRg st="4" end="4"/>
                                            </p:txEl>
                                          </p:spTgt>
                                        </p:tgtEl>
                                      </p:cBhvr>
                                    </p:animEffect>
                                  </p:childTnLst>
                                </p:cTn>
                              </p:par>
                              <p:par>
                                <p:cTn id="33" presetID="12" presetClass="entr" presetSubtype="1" fill="hold" grpId="0" nodeType="withEffect">
                                  <p:stCondLst>
                                    <p:cond delay="0"/>
                                  </p:stCondLst>
                                  <p:childTnLst>
                                    <p:set>
                                      <p:cBhvr>
                                        <p:cTn id="34" dur="1" fill="hold">
                                          <p:stCondLst>
                                            <p:cond delay="0"/>
                                          </p:stCondLst>
                                        </p:cTn>
                                        <p:tgtEl>
                                          <p:spTgt spid="3">
                                            <p:txEl>
                                              <p:pRg st="5" end="5"/>
                                            </p:txEl>
                                          </p:spTgt>
                                        </p:tgtEl>
                                        <p:attrNameLst>
                                          <p:attrName>style.visibility</p:attrName>
                                        </p:attrNameLst>
                                      </p:cBhvr>
                                      <p:to>
                                        <p:strVal val="visible"/>
                                      </p:to>
                                    </p:set>
                                    <p:anim calcmode="lin" valueType="num">
                                      <p:cBhvr additive="base">
                                        <p:cTn id="35" dur="1000"/>
                                        <p:tgtEl>
                                          <p:spTgt spid="3">
                                            <p:txEl>
                                              <p:pRg st="5" end="5"/>
                                            </p:txEl>
                                          </p:spTgt>
                                        </p:tgtEl>
                                        <p:attrNameLst>
                                          <p:attrName>ppt_y</p:attrName>
                                        </p:attrNameLst>
                                      </p:cBhvr>
                                      <p:tavLst>
                                        <p:tav tm="0">
                                          <p:val>
                                            <p:strVal val="#ppt_y-#ppt_h*1.125000"/>
                                          </p:val>
                                        </p:tav>
                                        <p:tav tm="100000">
                                          <p:val>
                                            <p:strVal val="#ppt_y"/>
                                          </p:val>
                                        </p:tav>
                                      </p:tavLst>
                                    </p:anim>
                                    <p:animEffect transition="in" filter="wipe(down)">
                                      <p:cBhvr>
                                        <p:cTn id="36" dur="1000"/>
                                        <p:tgtEl>
                                          <p:spTgt spid="3">
                                            <p:txEl>
                                              <p:pRg st="5" end="5"/>
                                            </p:txEl>
                                          </p:spTgt>
                                        </p:tgtEl>
                                      </p:cBhvr>
                                    </p:animEffect>
                                  </p:childTnLst>
                                </p:cTn>
                              </p:par>
                              <p:par>
                                <p:cTn id="37" presetID="12" presetClass="entr" presetSubtype="1" fill="hold" grpId="0" nodeType="withEffect">
                                  <p:stCondLst>
                                    <p:cond delay="0"/>
                                  </p:stCondLst>
                                  <p:childTnLst>
                                    <p:set>
                                      <p:cBhvr>
                                        <p:cTn id="38" dur="1" fill="hold">
                                          <p:stCondLst>
                                            <p:cond delay="0"/>
                                          </p:stCondLst>
                                        </p:cTn>
                                        <p:tgtEl>
                                          <p:spTgt spid="3">
                                            <p:txEl>
                                              <p:pRg st="6" end="6"/>
                                            </p:txEl>
                                          </p:spTgt>
                                        </p:tgtEl>
                                        <p:attrNameLst>
                                          <p:attrName>style.visibility</p:attrName>
                                        </p:attrNameLst>
                                      </p:cBhvr>
                                      <p:to>
                                        <p:strVal val="visible"/>
                                      </p:to>
                                    </p:set>
                                    <p:anim calcmode="lin" valueType="num">
                                      <p:cBhvr additive="base">
                                        <p:cTn id="39" dur="1000"/>
                                        <p:tgtEl>
                                          <p:spTgt spid="3">
                                            <p:txEl>
                                              <p:pRg st="6" end="6"/>
                                            </p:txEl>
                                          </p:spTgt>
                                        </p:tgtEl>
                                        <p:attrNameLst>
                                          <p:attrName>ppt_y</p:attrName>
                                        </p:attrNameLst>
                                      </p:cBhvr>
                                      <p:tavLst>
                                        <p:tav tm="0">
                                          <p:val>
                                            <p:strVal val="#ppt_y-#ppt_h*1.125000"/>
                                          </p:val>
                                        </p:tav>
                                        <p:tav tm="100000">
                                          <p:val>
                                            <p:strVal val="#ppt_y"/>
                                          </p:val>
                                        </p:tav>
                                      </p:tavLst>
                                    </p:anim>
                                    <p:animEffect transition="in" filter="wipe(down)">
                                      <p:cBhvr>
                                        <p:cTn id="40" dur="1000"/>
                                        <p:tgtEl>
                                          <p:spTgt spid="3">
                                            <p:txEl>
                                              <p:pRg st="6" end="6"/>
                                            </p:txEl>
                                          </p:spTgt>
                                        </p:tgtEl>
                                      </p:cBhvr>
                                    </p:animEffect>
                                  </p:childTnLst>
                                </p:cTn>
                              </p:par>
                            </p:childTnLst>
                          </p:cTn>
                        </p:par>
                        <p:par>
                          <p:cTn id="41" fill="hold">
                            <p:stCondLst>
                              <p:cond delay="3000"/>
                            </p:stCondLst>
                            <p:childTnLst>
                              <p:par>
                                <p:cTn id="42" presetID="12" presetClass="entr" presetSubtype="1" fill="hold" grpId="0" nodeType="afterEffect">
                                  <p:stCondLst>
                                    <p:cond delay="0"/>
                                  </p:stCondLst>
                                  <p:childTnLst>
                                    <p:set>
                                      <p:cBhvr>
                                        <p:cTn id="43" dur="1" fill="hold">
                                          <p:stCondLst>
                                            <p:cond delay="0"/>
                                          </p:stCondLst>
                                        </p:cTn>
                                        <p:tgtEl>
                                          <p:spTgt spid="3">
                                            <p:txEl>
                                              <p:pRg st="7" end="7"/>
                                            </p:txEl>
                                          </p:spTgt>
                                        </p:tgtEl>
                                        <p:attrNameLst>
                                          <p:attrName>style.visibility</p:attrName>
                                        </p:attrNameLst>
                                      </p:cBhvr>
                                      <p:to>
                                        <p:strVal val="visible"/>
                                      </p:to>
                                    </p:set>
                                    <p:anim calcmode="lin" valueType="num">
                                      <p:cBhvr additive="base">
                                        <p:cTn id="44" dur="1000"/>
                                        <p:tgtEl>
                                          <p:spTgt spid="3">
                                            <p:txEl>
                                              <p:pRg st="7" end="7"/>
                                            </p:txEl>
                                          </p:spTgt>
                                        </p:tgtEl>
                                        <p:attrNameLst>
                                          <p:attrName>ppt_y</p:attrName>
                                        </p:attrNameLst>
                                      </p:cBhvr>
                                      <p:tavLst>
                                        <p:tav tm="0">
                                          <p:val>
                                            <p:strVal val="#ppt_y-#ppt_h*1.125000"/>
                                          </p:val>
                                        </p:tav>
                                        <p:tav tm="100000">
                                          <p:val>
                                            <p:strVal val="#ppt_y"/>
                                          </p:val>
                                        </p:tav>
                                      </p:tavLst>
                                    </p:anim>
                                    <p:animEffect transition="in" filter="wipe(down)">
                                      <p:cBhvr>
                                        <p:cTn id="45" dur="1000"/>
                                        <p:tgtEl>
                                          <p:spTgt spid="3">
                                            <p:txEl>
                                              <p:pRg st="7" end="7"/>
                                            </p:txEl>
                                          </p:spTgt>
                                        </p:tgtEl>
                                      </p:cBhvr>
                                    </p:animEffect>
                                  </p:childTnLst>
                                </p:cTn>
                              </p:par>
                            </p:childTnLst>
                          </p:cTn>
                        </p:par>
                        <p:par>
                          <p:cTn id="46" fill="hold">
                            <p:stCondLst>
                              <p:cond delay="4000"/>
                            </p:stCondLst>
                            <p:childTnLst>
                              <p:par>
                                <p:cTn id="47" presetID="12" presetClass="entr" presetSubtype="1" fill="hold" grpId="0" nodeType="afterEffect">
                                  <p:stCondLst>
                                    <p:cond delay="0"/>
                                  </p:stCondLst>
                                  <p:childTnLst>
                                    <p:set>
                                      <p:cBhvr>
                                        <p:cTn id="48" dur="1" fill="hold">
                                          <p:stCondLst>
                                            <p:cond delay="0"/>
                                          </p:stCondLst>
                                        </p:cTn>
                                        <p:tgtEl>
                                          <p:spTgt spid="3">
                                            <p:txEl>
                                              <p:pRg st="8" end="8"/>
                                            </p:txEl>
                                          </p:spTgt>
                                        </p:tgtEl>
                                        <p:attrNameLst>
                                          <p:attrName>style.visibility</p:attrName>
                                        </p:attrNameLst>
                                      </p:cBhvr>
                                      <p:to>
                                        <p:strVal val="visible"/>
                                      </p:to>
                                    </p:set>
                                    <p:anim calcmode="lin" valueType="num">
                                      <p:cBhvr additive="base">
                                        <p:cTn id="49" dur="1000"/>
                                        <p:tgtEl>
                                          <p:spTgt spid="3">
                                            <p:txEl>
                                              <p:pRg st="8" end="8"/>
                                            </p:txEl>
                                          </p:spTgt>
                                        </p:tgtEl>
                                        <p:attrNameLst>
                                          <p:attrName>ppt_y</p:attrName>
                                        </p:attrNameLst>
                                      </p:cBhvr>
                                      <p:tavLst>
                                        <p:tav tm="0">
                                          <p:val>
                                            <p:strVal val="#ppt_y-#ppt_h*1.125000"/>
                                          </p:val>
                                        </p:tav>
                                        <p:tav tm="100000">
                                          <p:val>
                                            <p:strVal val="#ppt_y"/>
                                          </p:val>
                                        </p:tav>
                                      </p:tavLst>
                                    </p:anim>
                                    <p:animEffect transition="in" filter="wipe(down)">
                                      <p:cBhvr>
                                        <p:cTn id="50" dur="1000"/>
                                        <p:tgtEl>
                                          <p:spTgt spid="3">
                                            <p:txEl>
                                              <p:pRg st="8" end="8"/>
                                            </p:txEl>
                                          </p:spTgt>
                                        </p:tgtEl>
                                      </p:cBhvr>
                                    </p:animEffect>
                                  </p:childTnLst>
                                </p:cTn>
                              </p:par>
                              <p:par>
                                <p:cTn id="51" presetID="12" presetClass="entr" presetSubtype="1" fill="hold" grpId="0" nodeType="withEffect">
                                  <p:stCondLst>
                                    <p:cond delay="0"/>
                                  </p:stCondLst>
                                  <p:childTnLst>
                                    <p:set>
                                      <p:cBhvr>
                                        <p:cTn id="52" dur="1" fill="hold">
                                          <p:stCondLst>
                                            <p:cond delay="0"/>
                                          </p:stCondLst>
                                        </p:cTn>
                                        <p:tgtEl>
                                          <p:spTgt spid="3">
                                            <p:txEl>
                                              <p:pRg st="9" end="9"/>
                                            </p:txEl>
                                          </p:spTgt>
                                        </p:tgtEl>
                                        <p:attrNameLst>
                                          <p:attrName>style.visibility</p:attrName>
                                        </p:attrNameLst>
                                      </p:cBhvr>
                                      <p:to>
                                        <p:strVal val="visible"/>
                                      </p:to>
                                    </p:set>
                                    <p:anim calcmode="lin" valueType="num">
                                      <p:cBhvr additive="base">
                                        <p:cTn id="53" dur="1000"/>
                                        <p:tgtEl>
                                          <p:spTgt spid="3">
                                            <p:txEl>
                                              <p:pRg st="9" end="9"/>
                                            </p:txEl>
                                          </p:spTgt>
                                        </p:tgtEl>
                                        <p:attrNameLst>
                                          <p:attrName>ppt_y</p:attrName>
                                        </p:attrNameLst>
                                      </p:cBhvr>
                                      <p:tavLst>
                                        <p:tav tm="0">
                                          <p:val>
                                            <p:strVal val="#ppt_y-#ppt_h*1.125000"/>
                                          </p:val>
                                        </p:tav>
                                        <p:tav tm="100000">
                                          <p:val>
                                            <p:strVal val="#ppt_y"/>
                                          </p:val>
                                        </p:tav>
                                      </p:tavLst>
                                    </p:anim>
                                    <p:animEffect transition="in" filter="wipe(down)">
                                      <p:cBhvr>
                                        <p:cTn id="54" dur="1000"/>
                                        <p:tgtEl>
                                          <p:spTgt spid="3">
                                            <p:txEl>
                                              <p:pRg st="9" end="9"/>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animBg="1"/>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3400" y="1143000"/>
            <a:ext cx="8229600" cy="4495800"/>
          </a:xfrm>
        </p:spPr>
        <p:txBody>
          <a:bodyPr>
            <a:normAutofit/>
          </a:bodyPr>
          <a:lstStyle/>
          <a:p>
            <a:pPr algn="ctr"/>
            <a:r>
              <a:rPr lang="en-GB" sz="5400" dirty="0" smtClean="0">
                <a:latin typeface="Calibri" panose="020F0502020204030204" pitchFamily="34" charset="0"/>
              </a:rPr>
              <a:t>HOW TO SUBMIT YOUR ASSESSMENT TO MOODLE</a:t>
            </a:r>
            <a:br>
              <a:rPr lang="en-GB" sz="5400" dirty="0" smtClean="0">
                <a:latin typeface="Calibri" panose="020F0502020204030204" pitchFamily="34" charset="0"/>
              </a:rPr>
            </a:br>
            <a:r>
              <a:rPr lang="en-GB" sz="2000" i="1" dirty="0" smtClean="0">
                <a:latin typeface="Calibri" panose="020F0502020204030204" pitchFamily="34" charset="0"/>
              </a:rPr>
              <a:t>Please refer to the relevant guide on the Students’ Hall Page</a:t>
            </a:r>
            <a:endParaRPr lang="en-US" sz="2000" i="1" dirty="0">
              <a:latin typeface="Calibri" panose="020F0502020204030204" pitchFamily="34" charset="0"/>
            </a:endParaRPr>
          </a:p>
        </p:txBody>
      </p:sp>
      <p:pic>
        <p:nvPicPr>
          <p:cNvPr id="7" name="Picture 6"/>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extLst>
      <p:ext uri="{BB962C8B-B14F-4D97-AF65-F5344CB8AC3E}">
        <p14:creationId xmlns:p14="http://schemas.microsoft.com/office/powerpoint/2010/main" val="3446196946"/>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4800" dirty="0" smtClean="0">
                <a:latin typeface="Calibri" panose="020F0502020204030204" pitchFamily="34" charset="0"/>
              </a:rPr>
              <a:t>NOTES TO REMEMBER</a:t>
            </a:r>
            <a:endParaRPr lang="en-US" sz="4800" dirty="0">
              <a:latin typeface="Calibri" panose="020F0502020204030204" pitchFamily="34" charset="0"/>
            </a:endParaRPr>
          </a:p>
        </p:txBody>
      </p:sp>
      <p:sp>
        <p:nvSpPr>
          <p:cNvPr id="3" name="Content Placeholder 2"/>
          <p:cNvSpPr>
            <a:spLocks noGrp="1"/>
          </p:cNvSpPr>
          <p:nvPr>
            <p:ph idx="1"/>
          </p:nvPr>
        </p:nvSpPr>
        <p:spPr>
          <a:xfrm>
            <a:off x="457200" y="1752600"/>
            <a:ext cx="8229600" cy="4343400"/>
          </a:xfrm>
        </p:spPr>
        <p:txBody>
          <a:bodyPr>
            <a:normAutofit fontScale="85000" lnSpcReduction="20000"/>
          </a:bodyPr>
          <a:lstStyle/>
          <a:p>
            <a:pPr algn="just">
              <a:buFont typeface="Wingdings" panose="05000000000000000000" pitchFamily="2" charset="2"/>
              <a:buChar char="§"/>
            </a:pPr>
            <a:r>
              <a:rPr lang="en-US" sz="2800" dirty="0" smtClean="0">
                <a:latin typeface="Calibri" panose="020F0502020204030204" pitchFamily="34" charset="0"/>
              </a:rPr>
              <a:t>Deadlines are always at </a:t>
            </a:r>
            <a:r>
              <a:rPr lang="en-US" sz="2800" b="1" dirty="0" smtClean="0">
                <a:latin typeface="Calibri" panose="020F0502020204030204" pitchFamily="34" charset="0"/>
              </a:rPr>
              <a:t>23.59</a:t>
            </a:r>
            <a:r>
              <a:rPr lang="en-US" sz="2800" dirty="0" smtClean="0">
                <a:latin typeface="Calibri" panose="020F0502020204030204" pitchFamily="34" charset="0"/>
              </a:rPr>
              <a:t> of the assigned date in the assessment schedule</a:t>
            </a:r>
          </a:p>
          <a:p>
            <a:pPr lvl="2" algn="just">
              <a:buFont typeface="Wingdings" panose="05000000000000000000" pitchFamily="2" charset="2"/>
              <a:buChar char="§"/>
            </a:pPr>
            <a:r>
              <a:rPr lang="en-US" sz="2000" b="1" dirty="0" smtClean="0">
                <a:solidFill>
                  <a:srgbClr val="FF0000"/>
                </a:solidFill>
                <a:latin typeface="Calibri" panose="020F0502020204030204" pitchFamily="34" charset="0"/>
              </a:rPr>
              <a:t>DO NOT leave to ’23.58’ to upload your work. You might encounter difficulties trying to gain access</a:t>
            </a:r>
          </a:p>
          <a:p>
            <a:pPr lvl="2" algn="just">
              <a:buFont typeface="Wingdings" panose="05000000000000000000" pitchFamily="2" charset="2"/>
              <a:buChar char="§"/>
            </a:pPr>
            <a:r>
              <a:rPr lang="en-US" sz="2000" b="1" dirty="0" smtClean="0">
                <a:solidFill>
                  <a:srgbClr val="FF0000"/>
                </a:solidFill>
                <a:latin typeface="Calibri" panose="020F0502020204030204" pitchFamily="34" charset="0"/>
              </a:rPr>
              <a:t>In other words …. DO NOT leave it to the LAST MINUTE</a:t>
            </a:r>
            <a:r>
              <a:rPr lang="en-US" sz="2000" dirty="0" smtClean="0">
                <a:solidFill>
                  <a:srgbClr val="FF0000"/>
                </a:solidFill>
                <a:latin typeface="Calibri" panose="020F0502020204030204" pitchFamily="34" charset="0"/>
              </a:rPr>
              <a:t>!</a:t>
            </a:r>
          </a:p>
          <a:p>
            <a:pPr algn="just">
              <a:buFont typeface="Wingdings" panose="05000000000000000000" pitchFamily="2" charset="2"/>
              <a:buChar char="§"/>
            </a:pPr>
            <a:r>
              <a:rPr lang="en-US" sz="2800" dirty="0" smtClean="0">
                <a:latin typeface="Calibri" panose="020F0502020204030204" pitchFamily="34" charset="0"/>
              </a:rPr>
              <a:t>If you </a:t>
            </a:r>
            <a:r>
              <a:rPr lang="en-US" sz="2800" b="1" dirty="0" smtClean="0">
                <a:latin typeface="Calibri" panose="020F0502020204030204" pitchFamily="34" charset="0"/>
              </a:rPr>
              <a:t>miss the deadline, or if you have any technical difficulties</a:t>
            </a:r>
            <a:r>
              <a:rPr lang="en-US" sz="2800" dirty="0" smtClean="0">
                <a:latin typeface="Calibri" panose="020F0502020204030204" pitchFamily="34" charset="0"/>
              </a:rPr>
              <a:t>, you will need to send an email to London Assessments with your work. </a:t>
            </a:r>
            <a:r>
              <a:rPr lang="en-US" sz="2800" i="1" dirty="0" smtClean="0">
                <a:latin typeface="Calibri" panose="020F0502020204030204" pitchFamily="34" charset="0"/>
              </a:rPr>
              <a:t>Please follow the procedure for ‘Submitting your work via email’</a:t>
            </a:r>
          </a:p>
          <a:p>
            <a:pPr lvl="2" algn="just">
              <a:buFont typeface="Wingdings" panose="05000000000000000000" pitchFamily="2" charset="2"/>
              <a:buChar char="§"/>
            </a:pPr>
            <a:r>
              <a:rPr lang="en-US" sz="2400" i="1" dirty="0" smtClean="0">
                <a:solidFill>
                  <a:srgbClr val="FF0000"/>
                </a:solidFill>
                <a:latin typeface="Calibri" panose="020F0502020204030204" pitchFamily="34" charset="0"/>
              </a:rPr>
              <a:t>Note: Penalties apply if a Late Submission! </a:t>
            </a:r>
          </a:p>
          <a:p>
            <a:pPr algn="just">
              <a:buFont typeface="Wingdings" panose="05000000000000000000" pitchFamily="2" charset="2"/>
              <a:buChar char="§"/>
            </a:pPr>
            <a:r>
              <a:rPr lang="en-US" sz="2800" i="1" dirty="0" smtClean="0">
                <a:latin typeface="Calibri" panose="020F0502020204030204" pitchFamily="34" charset="0"/>
              </a:rPr>
              <a:t>You should ALWAYS use your </a:t>
            </a:r>
            <a:r>
              <a:rPr lang="en-US" sz="2800" b="1" i="1" dirty="0" smtClean="0">
                <a:solidFill>
                  <a:srgbClr val="FF0000"/>
                </a:solidFill>
                <a:latin typeface="Calibri" panose="020F0502020204030204" pitchFamily="34" charset="0"/>
              </a:rPr>
              <a:t>University email address </a:t>
            </a:r>
            <a:r>
              <a:rPr lang="en-US" sz="2800" i="1" dirty="0" smtClean="0">
                <a:latin typeface="Calibri" panose="020F0502020204030204" pitchFamily="34" charset="0"/>
              </a:rPr>
              <a:t>when communicating with us!</a:t>
            </a:r>
          </a:p>
          <a:p>
            <a:pPr marL="0" indent="0" algn="ctr">
              <a:buNone/>
            </a:pPr>
            <a:endParaRPr lang="en-US" sz="2600" dirty="0" smtClean="0">
              <a:solidFill>
                <a:srgbClr val="0070C0"/>
              </a:solidFill>
              <a:latin typeface="Calibri" panose="020F0502020204030204" pitchFamily="34" charset="0"/>
            </a:endParaRPr>
          </a:p>
          <a:p>
            <a:pPr marL="0" indent="0" algn="ctr">
              <a:buNone/>
            </a:pPr>
            <a:r>
              <a:rPr lang="en-US" sz="2600" dirty="0" smtClean="0">
                <a:solidFill>
                  <a:srgbClr val="0070C0"/>
                </a:solidFill>
                <a:latin typeface="Calibri" panose="020F0502020204030204" pitchFamily="34" charset="0"/>
              </a:rPr>
              <a:t>LondonAssessments@uwtsd.ac.uk</a:t>
            </a:r>
          </a:p>
          <a:p>
            <a:pPr lvl="2" algn="just">
              <a:buFont typeface="Wingdings" panose="05000000000000000000" pitchFamily="2" charset="2"/>
              <a:buChar char="§"/>
            </a:pPr>
            <a:endParaRPr lang="en-US" sz="2400" i="1" dirty="0" smtClean="0">
              <a:latin typeface="Calibri" panose="020F0502020204030204" pitchFamily="34" charset="0"/>
            </a:endParaRPr>
          </a:p>
          <a:p>
            <a:pPr algn="just">
              <a:buFont typeface="Wingdings" panose="05000000000000000000" pitchFamily="2" charset="2"/>
              <a:buChar char="§"/>
            </a:pPr>
            <a:endParaRPr lang="en-US" sz="11500" dirty="0"/>
          </a:p>
        </p:txBody>
      </p:sp>
      <p:pic>
        <p:nvPicPr>
          <p:cNvPr id="6" name="Picture 5"/>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extLst>
      <p:ext uri="{BB962C8B-B14F-4D97-AF65-F5344CB8AC3E}">
        <p14:creationId xmlns:p14="http://schemas.microsoft.com/office/powerpoint/2010/main" val="34461969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1"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wipe(up)">
                                      <p:cBhvr>
                                        <p:cTn id="7" dur="2000"/>
                                        <p:tgtEl>
                                          <p:spTgt spid="3">
                                            <p:txEl>
                                              <p:pRg st="0" end="0"/>
                                            </p:txEl>
                                          </p:spTgt>
                                        </p:tgtEl>
                                      </p:cBhvr>
                                    </p:animEffect>
                                  </p:childTnLst>
                                </p:cTn>
                              </p:par>
                            </p:childTnLst>
                          </p:cTn>
                        </p:par>
                        <p:par>
                          <p:cTn id="8" fill="hold">
                            <p:stCondLst>
                              <p:cond delay="2000"/>
                            </p:stCondLst>
                            <p:childTnLst>
                              <p:par>
                                <p:cTn id="9" presetID="1" presetClass="entr" presetSubtype="0" fill="hold" nodeType="afterEffect">
                                  <p:stCondLst>
                                    <p:cond delay="100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par>
                          <p:cTn id="11" fill="hold">
                            <p:stCondLst>
                              <p:cond delay="3000"/>
                            </p:stCondLst>
                            <p:childTnLst>
                              <p:par>
                                <p:cTn id="12" presetID="1" presetClass="entr" presetSubtype="0" fill="hold" nodeType="afterEffect">
                                  <p:stCondLst>
                                    <p:cond delay="1500"/>
                                  </p:stCondLst>
                                  <p:childTnLst>
                                    <p:set>
                                      <p:cBhvr>
                                        <p:cTn id="13"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4" fill="hold">
                      <p:stCondLst>
                        <p:cond delay="indefinite"/>
                      </p:stCondLst>
                      <p:childTnLst>
                        <p:par>
                          <p:cTn id="15" fill="hold">
                            <p:stCondLst>
                              <p:cond delay="0"/>
                            </p:stCondLst>
                            <p:childTnLst>
                              <p:par>
                                <p:cTn id="16" presetID="10" presetClass="entr" presetSubtype="0" fill="hold" nodeType="clickEffect">
                                  <p:stCondLst>
                                    <p:cond delay="0"/>
                                  </p:stCondLst>
                                  <p:childTnLst>
                                    <p:set>
                                      <p:cBhvr>
                                        <p:cTn id="17" dur="1" fill="hold">
                                          <p:stCondLst>
                                            <p:cond delay="0"/>
                                          </p:stCondLst>
                                        </p:cTn>
                                        <p:tgtEl>
                                          <p:spTgt spid="3">
                                            <p:txEl>
                                              <p:pRg st="3" end="3"/>
                                            </p:txEl>
                                          </p:spTgt>
                                        </p:tgtEl>
                                        <p:attrNameLst>
                                          <p:attrName>style.visibility</p:attrName>
                                        </p:attrNameLst>
                                      </p:cBhvr>
                                      <p:to>
                                        <p:strVal val="visible"/>
                                      </p:to>
                                    </p:set>
                                    <p:animEffect transition="in" filter="fade">
                                      <p:cBhvr>
                                        <p:cTn id="18" dur="500"/>
                                        <p:tgtEl>
                                          <p:spTgt spid="3">
                                            <p:txEl>
                                              <p:pRg st="3" end="3"/>
                                            </p:txEl>
                                          </p:spTgt>
                                        </p:tgtEl>
                                      </p:cBhvr>
                                    </p:animEffect>
                                  </p:childTnLst>
                                </p:cTn>
                              </p:par>
                            </p:childTnLst>
                          </p:cTn>
                        </p:par>
                        <p:par>
                          <p:cTn id="19" fill="hold">
                            <p:stCondLst>
                              <p:cond delay="500"/>
                            </p:stCondLst>
                            <p:childTnLst>
                              <p:par>
                                <p:cTn id="20" presetID="10" presetClass="entr" presetSubtype="0" fill="hold" nodeType="afterEffect">
                                  <p:stCondLst>
                                    <p:cond delay="0"/>
                                  </p:stCondLst>
                                  <p:childTnLst>
                                    <p:set>
                                      <p:cBhvr>
                                        <p:cTn id="21" dur="1" fill="hold">
                                          <p:stCondLst>
                                            <p:cond delay="0"/>
                                          </p:stCondLst>
                                        </p:cTn>
                                        <p:tgtEl>
                                          <p:spTgt spid="3">
                                            <p:txEl>
                                              <p:pRg st="4" end="4"/>
                                            </p:txEl>
                                          </p:spTgt>
                                        </p:tgtEl>
                                        <p:attrNameLst>
                                          <p:attrName>style.visibility</p:attrName>
                                        </p:attrNameLst>
                                      </p:cBhvr>
                                      <p:to>
                                        <p:strVal val="visible"/>
                                      </p:to>
                                    </p:set>
                                    <p:animEffect transition="in" filter="fade">
                                      <p:cBhvr>
                                        <p:cTn id="22" dur="1000"/>
                                        <p:tgtEl>
                                          <p:spTgt spid="3">
                                            <p:txEl>
                                              <p:pRg st="4" end="4"/>
                                            </p:txEl>
                                          </p:spTgt>
                                        </p:tgtEl>
                                      </p:cBhvr>
                                    </p:animEffect>
                                  </p:childTnLst>
                                </p:cTn>
                              </p:par>
                            </p:childTnLst>
                          </p:cTn>
                        </p:par>
                        <p:par>
                          <p:cTn id="23" fill="hold">
                            <p:stCondLst>
                              <p:cond delay="1500"/>
                            </p:stCondLst>
                            <p:childTnLst>
                              <p:par>
                                <p:cTn id="24" presetID="10" presetClass="entr" presetSubtype="0" fill="hold" nodeType="afterEffect">
                                  <p:stCondLst>
                                    <p:cond delay="0"/>
                                  </p:stCondLst>
                                  <p:childTnLst>
                                    <p:set>
                                      <p:cBhvr>
                                        <p:cTn id="25" dur="1" fill="hold">
                                          <p:stCondLst>
                                            <p:cond delay="0"/>
                                          </p:stCondLst>
                                        </p:cTn>
                                        <p:tgtEl>
                                          <p:spTgt spid="3">
                                            <p:txEl>
                                              <p:pRg st="5" end="5"/>
                                            </p:txEl>
                                          </p:spTgt>
                                        </p:tgtEl>
                                        <p:attrNameLst>
                                          <p:attrName>style.visibility</p:attrName>
                                        </p:attrNameLst>
                                      </p:cBhvr>
                                      <p:to>
                                        <p:strVal val="visible"/>
                                      </p:to>
                                    </p:set>
                                    <p:animEffect transition="in" filter="fade">
                                      <p:cBhvr>
                                        <p:cTn id="26" dur="1000"/>
                                        <p:tgtEl>
                                          <p:spTgt spid="3">
                                            <p:txEl>
                                              <p:pRg st="5" end="5"/>
                                            </p:txEl>
                                          </p:spTgt>
                                        </p:tgtEl>
                                      </p:cBhvr>
                                    </p:animEffect>
                                  </p:childTnLst>
                                </p:cTn>
                              </p:par>
                            </p:childTnLst>
                          </p:cTn>
                        </p:par>
                        <p:par>
                          <p:cTn id="27" fill="hold">
                            <p:stCondLst>
                              <p:cond delay="2500"/>
                            </p:stCondLst>
                            <p:childTnLst>
                              <p:par>
                                <p:cTn id="28" presetID="2" presetClass="entr" presetSubtype="4" fill="hold" nodeType="afterEffect">
                                  <p:stCondLst>
                                    <p:cond delay="0"/>
                                  </p:stCondLst>
                                  <p:childTnLst>
                                    <p:set>
                                      <p:cBhvr>
                                        <p:cTn id="29" dur="1" fill="hold">
                                          <p:stCondLst>
                                            <p:cond delay="0"/>
                                          </p:stCondLst>
                                        </p:cTn>
                                        <p:tgtEl>
                                          <p:spTgt spid="3">
                                            <p:txEl>
                                              <p:pRg st="7" end="7"/>
                                            </p:txEl>
                                          </p:spTgt>
                                        </p:tgtEl>
                                        <p:attrNameLst>
                                          <p:attrName>style.visibility</p:attrName>
                                        </p:attrNameLst>
                                      </p:cBhvr>
                                      <p:to>
                                        <p:strVal val="visible"/>
                                      </p:to>
                                    </p:set>
                                    <p:anim calcmode="lin" valueType="num">
                                      <p:cBhvr additive="base">
                                        <p:cTn id="30" dur="10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31" dur="10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4800" dirty="0" smtClean="0">
                <a:latin typeface="Calibri" panose="020F0502020204030204" pitchFamily="34" charset="0"/>
              </a:rPr>
              <a:t>NOTES TO REMEMBER</a:t>
            </a:r>
            <a:endParaRPr lang="en-US" sz="4800" dirty="0">
              <a:latin typeface="Calibri" panose="020F0502020204030204" pitchFamily="34" charset="0"/>
            </a:endParaRPr>
          </a:p>
        </p:txBody>
      </p:sp>
      <p:sp>
        <p:nvSpPr>
          <p:cNvPr id="3" name="Content Placeholder 2"/>
          <p:cNvSpPr>
            <a:spLocks noGrp="1"/>
          </p:cNvSpPr>
          <p:nvPr>
            <p:ph idx="1"/>
          </p:nvPr>
        </p:nvSpPr>
        <p:spPr>
          <a:xfrm>
            <a:off x="457200" y="1752600"/>
            <a:ext cx="8229600" cy="4343400"/>
          </a:xfrm>
        </p:spPr>
        <p:txBody>
          <a:bodyPr>
            <a:normAutofit fontScale="25000" lnSpcReduction="20000"/>
          </a:bodyPr>
          <a:lstStyle/>
          <a:p>
            <a:pPr algn="just"/>
            <a:r>
              <a:rPr lang="en-US" sz="9600" dirty="0" smtClean="0">
                <a:latin typeface="Calibri" panose="020F0502020204030204" pitchFamily="34" charset="0"/>
              </a:rPr>
              <a:t>London Assessments distinguishes </a:t>
            </a:r>
            <a:r>
              <a:rPr lang="en-US" sz="9600" dirty="0">
                <a:latin typeface="Calibri" panose="020F0502020204030204" pitchFamily="34" charset="0"/>
              </a:rPr>
              <a:t>between assessments submitted after the deadline and substitute </a:t>
            </a:r>
            <a:r>
              <a:rPr lang="en-US" sz="9600" dirty="0" smtClean="0">
                <a:latin typeface="Calibri" panose="020F0502020204030204" pitchFamily="34" charset="0"/>
              </a:rPr>
              <a:t>assessments</a:t>
            </a:r>
          </a:p>
          <a:p>
            <a:pPr marL="0" indent="0">
              <a:buNone/>
            </a:pPr>
            <a:endParaRPr lang="en-US" sz="4800" dirty="0" smtClean="0">
              <a:latin typeface="Calibri" panose="020F0502020204030204" pitchFamily="34" charset="0"/>
            </a:endParaRPr>
          </a:p>
          <a:p>
            <a:pPr algn="just"/>
            <a:r>
              <a:rPr lang="en-US" sz="9600" dirty="0" smtClean="0">
                <a:latin typeface="Calibri" panose="020F0502020204030204" pitchFamily="34" charset="0"/>
              </a:rPr>
              <a:t>A student </a:t>
            </a:r>
            <a:r>
              <a:rPr lang="en-US" sz="9600" b="1" dirty="0" smtClean="0">
                <a:solidFill>
                  <a:srgbClr val="FF0000"/>
                </a:solidFill>
                <a:latin typeface="Calibri" panose="020F0502020204030204" pitchFamily="34" charset="0"/>
              </a:rPr>
              <a:t>may not </a:t>
            </a:r>
            <a:r>
              <a:rPr lang="en-US" sz="9600" dirty="0" smtClean="0">
                <a:latin typeface="Calibri" panose="020F0502020204030204" pitchFamily="34" charset="0"/>
              </a:rPr>
              <a:t>request an assessment to be substituted after the deadline has elapsed</a:t>
            </a:r>
          </a:p>
          <a:p>
            <a:pPr lvl="2" algn="just"/>
            <a:r>
              <a:rPr lang="en-US" sz="8000" i="1" dirty="0" smtClean="0">
                <a:latin typeface="Calibri" panose="020F0502020204030204" pitchFamily="34" charset="0"/>
              </a:rPr>
              <a:t>You should only submit your work when it is your final version to avoid any disappointment</a:t>
            </a:r>
            <a:endParaRPr lang="en-GB" sz="8000" i="1" dirty="0">
              <a:latin typeface="Calibri" panose="020F0502020204030204" pitchFamily="34" charset="0"/>
            </a:endParaRPr>
          </a:p>
          <a:p>
            <a:endParaRPr lang="en-GB" sz="5600" dirty="0" smtClean="0">
              <a:latin typeface="Calibri" panose="020F0502020204030204" pitchFamily="34" charset="0"/>
            </a:endParaRPr>
          </a:p>
          <a:p>
            <a:endParaRPr lang="en-GB" sz="5600" dirty="0">
              <a:latin typeface="Calibri" panose="020F0502020204030204" pitchFamily="34" charset="0"/>
            </a:endParaRPr>
          </a:p>
          <a:p>
            <a:pPr algn="just"/>
            <a:r>
              <a:rPr lang="en-US" sz="9600" dirty="0">
                <a:latin typeface="Calibri" panose="020F0502020204030204" pitchFamily="34" charset="0"/>
              </a:rPr>
              <a:t>Because some students </a:t>
            </a:r>
            <a:r>
              <a:rPr lang="en-US" sz="9600" dirty="0" smtClean="0">
                <a:latin typeface="Calibri" panose="020F0502020204030204" pitchFamily="34" charset="0"/>
              </a:rPr>
              <a:t>have previously </a:t>
            </a:r>
            <a:r>
              <a:rPr lang="en-US" sz="9600" dirty="0">
                <a:latin typeface="Calibri" panose="020F0502020204030204" pitchFamily="34" charset="0"/>
              </a:rPr>
              <a:t>sent a replacement assessment </a:t>
            </a:r>
            <a:r>
              <a:rPr lang="en-US" sz="9600" dirty="0" smtClean="0">
                <a:latin typeface="Calibri" panose="020F0502020204030204" pitchFamily="34" charset="0"/>
              </a:rPr>
              <a:t>- with </a:t>
            </a:r>
            <a:r>
              <a:rPr lang="en-US" sz="9600" dirty="0">
                <a:latin typeface="Calibri" panose="020F0502020204030204" pitchFamily="34" charset="0"/>
              </a:rPr>
              <a:t>an attempt to avoid allegations of unfair practice when they had become aware of a high </a:t>
            </a:r>
            <a:r>
              <a:rPr lang="en-US" sz="9600" dirty="0" smtClean="0">
                <a:latin typeface="Calibri" panose="020F0502020204030204" pitchFamily="34" charset="0"/>
              </a:rPr>
              <a:t>similarity index - under </a:t>
            </a:r>
            <a:r>
              <a:rPr lang="en-US" sz="9600" dirty="0">
                <a:latin typeface="Calibri" panose="020F0502020204030204" pitchFamily="34" charset="0"/>
              </a:rPr>
              <a:t>normal circumstances substitute assessments </a:t>
            </a:r>
            <a:r>
              <a:rPr lang="en-US" sz="9600" dirty="0" smtClean="0">
                <a:latin typeface="Calibri" panose="020F0502020204030204" pitchFamily="34" charset="0"/>
              </a:rPr>
              <a:t>will be rejected</a:t>
            </a:r>
            <a:endParaRPr lang="en-GB" sz="9600" dirty="0">
              <a:latin typeface="Calibri" panose="020F0502020204030204" pitchFamily="34" charset="0"/>
            </a:endParaRPr>
          </a:p>
          <a:p>
            <a:pPr marL="0" indent="0">
              <a:buNone/>
            </a:pPr>
            <a:endParaRPr lang="en-GB" sz="9600" dirty="0">
              <a:latin typeface="Calibri" panose="020F0502020204030204" pitchFamily="34" charset="0"/>
            </a:endParaRPr>
          </a:p>
          <a:p>
            <a:pPr algn="just">
              <a:buFont typeface="Wingdings" panose="05000000000000000000" pitchFamily="2" charset="2"/>
              <a:buChar char="§"/>
            </a:pPr>
            <a:endParaRPr lang="en-US" sz="11500" dirty="0"/>
          </a:p>
        </p:txBody>
      </p:sp>
      <p:pic>
        <p:nvPicPr>
          <p:cNvPr id="6" name="Picture 5"/>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extLst>
      <p:ext uri="{BB962C8B-B14F-4D97-AF65-F5344CB8AC3E}">
        <p14:creationId xmlns:p14="http://schemas.microsoft.com/office/powerpoint/2010/main" val="14772205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1"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wipe(up)">
                                      <p:cBhvr>
                                        <p:cTn id="7" dur="20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1"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wipe(up)">
                                      <p:cBhvr>
                                        <p:cTn id="12" dur="20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1" fill="hold"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Effect transition="in" filter="wipe(up)">
                                      <p:cBhvr>
                                        <p:cTn id="17" dur="2000"/>
                                        <p:tgtEl>
                                          <p:spTgt spid="3">
                                            <p:txEl>
                                              <p:pRg st="3" end="3"/>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1" fill="hold" nodeType="clickEffect">
                                  <p:stCondLst>
                                    <p:cond delay="0"/>
                                  </p:stCondLst>
                                  <p:childTnLst>
                                    <p:set>
                                      <p:cBhvr>
                                        <p:cTn id="21" dur="1" fill="hold">
                                          <p:stCondLst>
                                            <p:cond delay="0"/>
                                          </p:stCondLst>
                                        </p:cTn>
                                        <p:tgtEl>
                                          <p:spTgt spid="3">
                                            <p:txEl>
                                              <p:pRg st="6" end="6"/>
                                            </p:txEl>
                                          </p:spTgt>
                                        </p:tgtEl>
                                        <p:attrNameLst>
                                          <p:attrName>style.visibility</p:attrName>
                                        </p:attrNameLst>
                                      </p:cBhvr>
                                      <p:to>
                                        <p:strVal val="visible"/>
                                      </p:to>
                                    </p:set>
                                    <p:animEffect transition="in" filter="wipe(up)">
                                      <p:cBhvr>
                                        <p:cTn id="22" dur="20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3400" y="1143000"/>
            <a:ext cx="8229600" cy="4495800"/>
          </a:xfrm>
        </p:spPr>
        <p:txBody>
          <a:bodyPr>
            <a:normAutofit/>
          </a:bodyPr>
          <a:lstStyle/>
          <a:p>
            <a:pPr algn="ctr"/>
            <a:r>
              <a:rPr lang="en-GB" sz="6000" dirty="0" smtClean="0">
                <a:latin typeface="Calibri" panose="020F0502020204030204" pitchFamily="34" charset="0"/>
              </a:rPr>
              <a:t>LATE SUBMISSIONS</a:t>
            </a:r>
            <a:br>
              <a:rPr lang="en-GB" sz="6000" dirty="0" smtClean="0">
                <a:latin typeface="Calibri" panose="020F0502020204030204" pitchFamily="34" charset="0"/>
              </a:rPr>
            </a:br>
            <a:r>
              <a:rPr lang="en-GB" sz="2000" i="1" dirty="0" smtClean="0">
                <a:latin typeface="Calibri" panose="020F0502020204030204" pitchFamily="34" charset="0"/>
              </a:rPr>
              <a:t>Please also refer to the relevant guide on the Students’ Hall Page</a:t>
            </a:r>
            <a:endParaRPr lang="en-US" sz="2000" i="1" dirty="0">
              <a:latin typeface="Calibri" panose="020F0502020204030204" pitchFamily="34" charset="0"/>
            </a:endParaRPr>
          </a:p>
        </p:txBody>
      </p:sp>
      <p:pic>
        <p:nvPicPr>
          <p:cNvPr id="7" name="Picture 6"/>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extLst>
      <p:ext uri="{BB962C8B-B14F-4D97-AF65-F5344CB8AC3E}">
        <p14:creationId xmlns:p14="http://schemas.microsoft.com/office/powerpoint/2010/main" val="419534376"/>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4800" dirty="0" smtClean="0">
                <a:latin typeface="Calibri" panose="020F0502020204030204" pitchFamily="34" charset="0"/>
              </a:rPr>
              <a:t>LATE SUBMISSIONS</a:t>
            </a:r>
            <a:endParaRPr lang="en-US" sz="4800" dirty="0">
              <a:latin typeface="Calibri" panose="020F0502020204030204" pitchFamily="34" charset="0"/>
            </a:endParaRPr>
          </a:p>
        </p:txBody>
      </p:sp>
      <p:sp>
        <p:nvSpPr>
          <p:cNvPr id="3" name="Content Placeholder 2"/>
          <p:cNvSpPr>
            <a:spLocks noGrp="1"/>
          </p:cNvSpPr>
          <p:nvPr>
            <p:ph idx="1"/>
          </p:nvPr>
        </p:nvSpPr>
        <p:spPr/>
        <p:txBody>
          <a:bodyPr>
            <a:normAutofit/>
          </a:bodyPr>
          <a:lstStyle/>
          <a:p>
            <a:pPr algn="just">
              <a:buFont typeface="Wingdings" panose="05000000000000000000" pitchFamily="2" charset="2"/>
              <a:buChar char="§"/>
            </a:pPr>
            <a:r>
              <a:rPr lang="en-US" b="1" dirty="0">
                <a:latin typeface="Calibri" panose="020F0502020204030204" pitchFamily="34" charset="0"/>
              </a:rPr>
              <a:t>Students are responsible for submitting their work </a:t>
            </a:r>
            <a:r>
              <a:rPr lang="en-US" b="1" dirty="0" smtClean="0">
                <a:latin typeface="Calibri" panose="020F0502020204030204" pitchFamily="34" charset="0"/>
              </a:rPr>
              <a:t>on </a:t>
            </a:r>
            <a:r>
              <a:rPr lang="en-US" b="1" dirty="0">
                <a:latin typeface="Calibri" panose="020F0502020204030204" pitchFamily="34" charset="0"/>
              </a:rPr>
              <a:t>time. </a:t>
            </a:r>
            <a:endParaRPr lang="en-US" b="1" dirty="0" smtClean="0">
              <a:latin typeface="Calibri" panose="020F0502020204030204" pitchFamily="34" charset="0"/>
            </a:endParaRPr>
          </a:p>
          <a:p>
            <a:pPr marL="0" indent="0" algn="just">
              <a:buNone/>
            </a:pPr>
            <a:r>
              <a:rPr lang="en-US" dirty="0" smtClean="0">
                <a:latin typeface="Calibri" panose="020F0502020204030204" pitchFamily="34" charset="0"/>
              </a:rPr>
              <a:t>In </a:t>
            </a:r>
            <a:r>
              <a:rPr lang="en-US" dirty="0">
                <a:latin typeface="Calibri" panose="020F0502020204030204" pitchFamily="34" charset="0"/>
              </a:rPr>
              <a:t>the event that work cannot be submitted by its deadline, you need </a:t>
            </a:r>
            <a:r>
              <a:rPr lang="en-US" dirty="0" smtClean="0">
                <a:latin typeface="Calibri" panose="020F0502020204030204" pitchFamily="34" charset="0"/>
              </a:rPr>
              <a:t>to:</a:t>
            </a:r>
            <a:endParaRPr lang="en-US" sz="2000" dirty="0">
              <a:latin typeface="Calibri" panose="020F0502020204030204" pitchFamily="34" charset="0"/>
            </a:endParaRPr>
          </a:p>
          <a:p>
            <a:pPr>
              <a:buFont typeface="Wingdings" panose="05000000000000000000" pitchFamily="2" charset="2"/>
              <a:buChar char="§"/>
            </a:pPr>
            <a:r>
              <a:rPr lang="en-US" sz="800" dirty="0" smtClean="0">
                <a:latin typeface="Calibri" panose="020F0502020204030204" pitchFamily="34" charset="0"/>
              </a:rPr>
              <a:t> </a:t>
            </a:r>
            <a:endParaRPr lang="en-US" sz="4000" dirty="0">
              <a:latin typeface="Calibri" panose="020F0502020204030204" pitchFamily="34" charset="0"/>
            </a:endParaRPr>
          </a:p>
          <a:p>
            <a:pPr lvl="0">
              <a:buFont typeface="Wingdings" panose="05000000000000000000" pitchFamily="2" charset="2"/>
              <a:buChar char="§"/>
            </a:pPr>
            <a:r>
              <a:rPr lang="en-US" dirty="0" smtClean="0">
                <a:latin typeface="Calibri" panose="020F0502020204030204" pitchFamily="34" charset="0"/>
              </a:rPr>
              <a:t>Send </a:t>
            </a:r>
            <a:r>
              <a:rPr lang="en-US" dirty="0">
                <a:latin typeface="Calibri" panose="020F0502020204030204" pitchFamily="34" charset="0"/>
              </a:rPr>
              <a:t>an email </a:t>
            </a:r>
            <a:r>
              <a:rPr lang="en-US" b="1" u="sng" dirty="0">
                <a:latin typeface="Calibri" panose="020F0502020204030204" pitchFamily="34" charset="0"/>
              </a:rPr>
              <a:t>with</a:t>
            </a:r>
            <a:r>
              <a:rPr lang="en-US" dirty="0">
                <a:latin typeface="Calibri" panose="020F0502020204030204" pitchFamily="34" charset="0"/>
              </a:rPr>
              <a:t> your work  to </a:t>
            </a:r>
            <a:r>
              <a:rPr lang="en-US" dirty="0" smtClean="0">
                <a:latin typeface="Calibri" panose="020F0502020204030204" pitchFamily="34" charset="0"/>
              </a:rPr>
              <a:t>		</a:t>
            </a:r>
            <a:r>
              <a:rPr lang="en-US" u="sng" dirty="0" smtClean="0">
                <a:latin typeface="Calibri" panose="020F0502020204030204" pitchFamily="34" charset="0"/>
                <a:hlinkClick r:id="rId2"/>
              </a:rPr>
              <a:t>LondonAssessments@uwtsd.ac.uk</a:t>
            </a:r>
            <a:endParaRPr lang="en-US" sz="2000" dirty="0">
              <a:latin typeface="Calibri" panose="020F0502020204030204" pitchFamily="34" charset="0"/>
            </a:endParaRPr>
          </a:p>
          <a:p>
            <a:pPr>
              <a:buFont typeface="Wingdings" panose="05000000000000000000" pitchFamily="2" charset="2"/>
              <a:buChar char="§"/>
            </a:pPr>
            <a:r>
              <a:rPr lang="en-US" sz="800" dirty="0">
                <a:latin typeface="Calibri" panose="020F0502020204030204" pitchFamily="34" charset="0"/>
              </a:rPr>
              <a:t> </a:t>
            </a:r>
            <a:endParaRPr lang="en-US" sz="4000" dirty="0">
              <a:latin typeface="Calibri" panose="020F0502020204030204" pitchFamily="34" charset="0"/>
            </a:endParaRPr>
          </a:p>
          <a:p>
            <a:pPr lvl="0">
              <a:buFont typeface="Wingdings" panose="05000000000000000000" pitchFamily="2" charset="2"/>
              <a:buChar char="§"/>
            </a:pPr>
            <a:r>
              <a:rPr lang="en-US" dirty="0" smtClean="0">
                <a:latin typeface="Calibri" panose="020F0502020204030204" pitchFamily="34" charset="0"/>
              </a:rPr>
              <a:t>For your work to </a:t>
            </a:r>
            <a:r>
              <a:rPr lang="en-US" dirty="0">
                <a:latin typeface="Calibri" panose="020F0502020204030204" pitchFamily="34" charset="0"/>
              </a:rPr>
              <a:t>be considered, your email should contain:</a:t>
            </a:r>
            <a:endParaRPr lang="en-US" sz="2000" dirty="0">
              <a:latin typeface="Calibri" panose="020F0502020204030204" pitchFamily="34" charset="0"/>
            </a:endParaRPr>
          </a:p>
          <a:p>
            <a:pPr lvl="3">
              <a:buFont typeface="Wingdings" panose="05000000000000000000" pitchFamily="2" charset="2"/>
              <a:buChar char="§"/>
            </a:pPr>
            <a:r>
              <a:rPr lang="en-US" sz="2000" i="1" dirty="0">
                <a:solidFill>
                  <a:srgbClr val="FF0000"/>
                </a:solidFill>
                <a:latin typeface="Calibri" panose="020F0502020204030204" pitchFamily="34" charset="0"/>
              </a:rPr>
              <a:t>Your name</a:t>
            </a:r>
            <a:endParaRPr lang="en-US" sz="1800" i="1" dirty="0">
              <a:solidFill>
                <a:srgbClr val="FF0000"/>
              </a:solidFill>
              <a:latin typeface="Calibri" panose="020F0502020204030204" pitchFamily="34" charset="0"/>
            </a:endParaRPr>
          </a:p>
          <a:p>
            <a:pPr lvl="3">
              <a:buFont typeface="Wingdings" panose="05000000000000000000" pitchFamily="2" charset="2"/>
              <a:buChar char="§"/>
            </a:pPr>
            <a:r>
              <a:rPr lang="en-US" sz="2000" i="1" dirty="0">
                <a:solidFill>
                  <a:srgbClr val="FF0000"/>
                </a:solidFill>
                <a:latin typeface="Calibri" panose="020F0502020204030204" pitchFamily="34" charset="0"/>
              </a:rPr>
              <a:t>Your student number</a:t>
            </a:r>
            <a:endParaRPr lang="en-US" sz="1800" i="1" dirty="0">
              <a:solidFill>
                <a:srgbClr val="FF0000"/>
              </a:solidFill>
              <a:latin typeface="Calibri" panose="020F0502020204030204" pitchFamily="34" charset="0"/>
            </a:endParaRPr>
          </a:p>
          <a:p>
            <a:pPr lvl="3">
              <a:buFont typeface="Wingdings" panose="05000000000000000000" pitchFamily="2" charset="2"/>
              <a:buChar char="§"/>
            </a:pPr>
            <a:r>
              <a:rPr lang="en-US" sz="2000" i="1" dirty="0">
                <a:solidFill>
                  <a:srgbClr val="FF0000"/>
                </a:solidFill>
                <a:latin typeface="Calibri" panose="020F0502020204030204" pitchFamily="34" charset="0"/>
              </a:rPr>
              <a:t>The module </a:t>
            </a:r>
            <a:r>
              <a:rPr lang="en-US" sz="2000" i="1" dirty="0" smtClean="0">
                <a:solidFill>
                  <a:srgbClr val="FF0000"/>
                </a:solidFill>
                <a:latin typeface="Calibri" panose="020F0502020204030204" pitchFamily="34" charset="0"/>
              </a:rPr>
              <a:t>name or code</a:t>
            </a:r>
            <a:endParaRPr lang="en-US" sz="1800" i="1" dirty="0">
              <a:solidFill>
                <a:srgbClr val="FF0000"/>
              </a:solidFill>
              <a:latin typeface="Calibri" panose="020F0502020204030204" pitchFamily="34" charset="0"/>
            </a:endParaRPr>
          </a:p>
          <a:p>
            <a:pPr lvl="3">
              <a:buFont typeface="Wingdings" panose="05000000000000000000" pitchFamily="2" charset="2"/>
              <a:buChar char="§"/>
            </a:pPr>
            <a:r>
              <a:rPr lang="en-US" sz="2000" i="1" dirty="0" smtClean="0">
                <a:solidFill>
                  <a:srgbClr val="FF0000"/>
                </a:solidFill>
                <a:latin typeface="Calibri" panose="020F0502020204030204" pitchFamily="34" charset="0"/>
              </a:rPr>
              <a:t>The </a:t>
            </a:r>
            <a:r>
              <a:rPr lang="en-US" sz="2000" i="1" dirty="0">
                <a:solidFill>
                  <a:srgbClr val="FF0000"/>
                </a:solidFill>
                <a:latin typeface="Calibri" panose="020F0502020204030204" pitchFamily="34" charset="0"/>
              </a:rPr>
              <a:t>assignment </a:t>
            </a:r>
            <a:r>
              <a:rPr lang="en-US" sz="2000" i="1" dirty="0" smtClean="0">
                <a:solidFill>
                  <a:srgbClr val="FF0000"/>
                </a:solidFill>
                <a:latin typeface="Calibri" panose="020F0502020204030204" pitchFamily="34" charset="0"/>
              </a:rPr>
              <a:t>number (which assignment it refers to)</a:t>
            </a:r>
          </a:p>
          <a:p>
            <a:pPr lvl="3">
              <a:buFont typeface="Wingdings" panose="05000000000000000000" pitchFamily="2" charset="2"/>
              <a:buChar char="§"/>
            </a:pPr>
            <a:r>
              <a:rPr lang="en-GB" sz="2000" i="1" dirty="0" smtClean="0">
                <a:solidFill>
                  <a:srgbClr val="FF0000"/>
                </a:solidFill>
                <a:latin typeface="Calibri" panose="020F0502020204030204" pitchFamily="34" charset="0"/>
              </a:rPr>
              <a:t>Your assignment!</a:t>
            </a:r>
            <a:endParaRPr lang="en-US" sz="2000" i="1" dirty="0">
              <a:solidFill>
                <a:srgbClr val="FF0000"/>
              </a:solidFill>
              <a:latin typeface="Calibri" panose="020F0502020204030204" pitchFamily="34" charset="0"/>
            </a:endParaRPr>
          </a:p>
          <a:p>
            <a:pPr marL="0" indent="0">
              <a:buNone/>
            </a:pPr>
            <a:r>
              <a:rPr lang="en-US" sz="800" i="1" dirty="0">
                <a:latin typeface="Calibri" panose="020F0502020204030204" pitchFamily="34" charset="0"/>
              </a:rPr>
              <a:t> </a:t>
            </a:r>
            <a:endParaRPr lang="en-US" sz="4000" i="1" dirty="0">
              <a:latin typeface="Calibri" panose="020F0502020204030204" pitchFamily="34" charset="0"/>
            </a:endParaRPr>
          </a:p>
        </p:txBody>
      </p:sp>
      <p:pic>
        <p:nvPicPr>
          <p:cNvPr id="4" name="Picture 3"/>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extLst>
      <p:ext uri="{BB962C8B-B14F-4D97-AF65-F5344CB8AC3E}">
        <p14:creationId xmlns:p14="http://schemas.microsoft.com/office/powerpoint/2010/main" val="34461969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2000"/>
                                        <p:tgtEl>
                                          <p:spTgt spid="3">
                                            <p:txEl>
                                              <p:pRg st="1" end="1"/>
                                            </p:txEl>
                                          </p:spTgt>
                                        </p:tgtEl>
                                      </p:cBhvr>
                                    </p:animEffect>
                                  </p:childTnLst>
                                </p:cTn>
                              </p:par>
                            </p:childTnLst>
                          </p:cTn>
                        </p:par>
                        <p:par>
                          <p:cTn id="13" fill="hold">
                            <p:stCondLst>
                              <p:cond delay="2000"/>
                            </p:stCondLst>
                            <p:childTnLst>
                              <p:par>
                                <p:cTn id="14" presetID="10" presetClass="entr" presetSubtype="0" fill="hold" nodeType="afterEffect">
                                  <p:stCondLst>
                                    <p:cond delay="500"/>
                                  </p:stCondLst>
                                  <p:childTnLst>
                                    <p:set>
                                      <p:cBhvr>
                                        <p:cTn id="15" dur="1" fill="hold">
                                          <p:stCondLst>
                                            <p:cond delay="0"/>
                                          </p:stCondLst>
                                        </p:cTn>
                                        <p:tgtEl>
                                          <p:spTgt spid="3">
                                            <p:txEl>
                                              <p:pRg st="3" end="3"/>
                                            </p:txEl>
                                          </p:spTgt>
                                        </p:tgtEl>
                                        <p:attrNameLst>
                                          <p:attrName>style.visibility</p:attrName>
                                        </p:attrNameLst>
                                      </p:cBhvr>
                                      <p:to>
                                        <p:strVal val="visible"/>
                                      </p:to>
                                    </p:set>
                                    <p:animEffect transition="in" filter="fade">
                                      <p:cBhvr>
                                        <p:cTn id="16" dur="1000"/>
                                        <p:tgtEl>
                                          <p:spTgt spid="3">
                                            <p:txEl>
                                              <p:pRg st="3" end="3"/>
                                            </p:txEl>
                                          </p:spTgt>
                                        </p:tgtEl>
                                      </p:cBhvr>
                                    </p:animEffect>
                                  </p:childTnLst>
                                </p:cTn>
                              </p:par>
                            </p:childTnLst>
                          </p:cTn>
                        </p:par>
                        <p:par>
                          <p:cTn id="17" fill="hold">
                            <p:stCondLst>
                              <p:cond delay="3500"/>
                            </p:stCondLst>
                            <p:childTnLst>
                              <p:par>
                                <p:cTn id="18" presetID="10" presetClass="entr" presetSubtype="0" fill="hold" nodeType="afterEffect">
                                  <p:stCondLst>
                                    <p:cond delay="1000"/>
                                  </p:stCondLst>
                                  <p:childTnLst>
                                    <p:set>
                                      <p:cBhvr>
                                        <p:cTn id="19" dur="1" fill="hold">
                                          <p:stCondLst>
                                            <p:cond delay="0"/>
                                          </p:stCondLst>
                                        </p:cTn>
                                        <p:tgtEl>
                                          <p:spTgt spid="3">
                                            <p:txEl>
                                              <p:pRg st="5" end="5"/>
                                            </p:txEl>
                                          </p:spTgt>
                                        </p:tgtEl>
                                        <p:attrNameLst>
                                          <p:attrName>style.visibility</p:attrName>
                                        </p:attrNameLst>
                                      </p:cBhvr>
                                      <p:to>
                                        <p:strVal val="visible"/>
                                      </p:to>
                                    </p:set>
                                    <p:animEffect transition="in" filter="fade">
                                      <p:cBhvr>
                                        <p:cTn id="20" dur="1000"/>
                                        <p:tgtEl>
                                          <p:spTgt spid="3">
                                            <p:txEl>
                                              <p:pRg st="5" end="5"/>
                                            </p:txEl>
                                          </p:spTgt>
                                        </p:tgtEl>
                                      </p:cBhvr>
                                    </p:animEffect>
                                  </p:childTnLst>
                                </p:cTn>
                              </p:par>
                            </p:childTnLst>
                          </p:cTn>
                        </p:par>
                        <p:par>
                          <p:cTn id="21" fill="hold">
                            <p:stCondLst>
                              <p:cond delay="5500"/>
                            </p:stCondLst>
                            <p:childTnLst>
                              <p:par>
                                <p:cTn id="22" presetID="10" presetClass="entr" presetSubtype="0" fill="hold" nodeType="afterEffect">
                                  <p:stCondLst>
                                    <p:cond delay="0"/>
                                  </p:stCondLst>
                                  <p:childTnLst>
                                    <p:set>
                                      <p:cBhvr>
                                        <p:cTn id="23" dur="1" fill="hold">
                                          <p:stCondLst>
                                            <p:cond delay="0"/>
                                          </p:stCondLst>
                                        </p:cTn>
                                        <p:tgtEl>
                                          <p:spTgt spid="3">
                                            <p:txEl>
                                              <p:pRg st="6" end="6"/>
                                            </p:txEl>
                                          </p:spTgt>
                                        </p:tgtEl>
                                        <p:attrNameLst>
                                          <p:attrName>style.visibility</p:attrName>
                                        </p:attrNameLst>
                                      </p:cBhvr>
                                      <p:to>
                                        <p:strVal val="visible"/>
                                      </p:to>
                                    </p:set>
                                    <p:animEffect transition="in" filter="fade">
                                      <p:cBhvr>
                                        <p:cTn id="24" dur="500"/>
                                        <p:tgtEl>
                                          <p:spTgt spid="3">
                                            <p:txEl>
                                              <p:pRg st="6" end="6"/>
                                            </p:txEl>
                                          </p:spTgt>
                                        </p:tgtEl>
                                      </p:cBhvr>
                                    </p:animEffect>
                                  </p:childTnLst>
                                </p:cTn>
                              </p:par>
                            </p:childTnLst>
                          </p:cTn>
                        </p:par>
                        <p:par>
                          <p:cTn id="25" fill="hold">
                            <p:stCondLst>
                              <p:cond delay="6000"/>
                            </p:stCondLst>
                            <p:childTnLst>
                              <p:par>
                                <p:cTn id="26" presetID="10" presetClass="entr" presetSubtype="0" fill="hold" nodeType="afterEffect">
                                  <p:stCondLst>
                                    <p:cond delay="0"/>
                                  </p:stCondLst>
                                  <p:childTnLst>
                                    <p:set>
                                      <p:cBhvr>
                                        <p:cTn id="27" dur="1" fill="hold">
                                          <p:stCondLst>
                                            <p:cond delay="0"/>
                                          </p:stCondLst>
                                        </p:cTn>
                                        <p:tgtEl>
                                          <p:spTgt spid="3">
                                            <p:txEl>
                                              <p:pRg st="7" end="7"/>
                                            </p:txEl>
                                          </p:spTgt>
                                        </p:tgtEl>
                                        <p:attrNameLst>
                                          <p:attrName>style.visibility</p:attrName>
                                        </p:attrNameLst>
                                      </p:cBhvr>
                                      <p:to>
                                        <p:strVal val="visible"/>
                                      </p:to>
                                    </p:set>
                                    <p:animEffect transition="in" filter="fade">
                                      <p:cBhvr>
                                        <p:cTn id="28" dur="500"/>
                                        <p:tgtEl>
                                          <p:spTgt spid="3">
                                            <p:txEl>
                                              <p:pRg st="7" end="7"/>
                                            </p:txEl>
                                          </p:spTgt>
                                        </p:tgtEl>
                                      </p:cBhvr>
                                    </p:animEffect>
                                  </p:childTnLst>
                                </p:cTn>
                              </p:par>
                            </p:childTnLst>
                          </p:cTn>
                        </p:par>
                        <p:par>
                          <p:cTn id="29" fill="hold">
                            <p:stCondLst>
                              <p:cond delay="6500"/>
                            </p:stCondLst>
                            <p:childTnLst>
                              <p:par>
                                <p:cTn id="30" presetID="10" presetClass="entr" presetSubtype="0" fill="hold" nodeType="afterEffect">
                                  <p:stCondLst>
                                    <p:cond delay="0"/>
                                  </p:stCondLst>
                                  <p:childTnLst>
                                    <p:set>
                                      <p:cBhvr>
                                        <p:cTn id="31" dur="1" fill="hold">
                                          <p:stCondLst>
                                            <p:cond delay="0"/>
                                          </p:stCondLst>
                                        </p:cTn>
                                        <p:tgtEl>
                                          <p:spTgt spid="3">
                                            <p:txEl>
                                              <p:pRg st="8" end="8"/>
                                            </p:txEl>
                                          </p:spTgt>
                                        </p:tgtEl>
                                        <p:attrNameLst>
                                          <p:attrName>style.visibility</p:attrName>
                                        </p:attrNameLst>
                                      </p:cBhvr>
                                      <p:to>
                                        <p:strVal val="visible"/>
                                      </p:to>
                                    </p:set>
                                    <p:animEffect transition="in" filter="fade">
                                      <p:cBhvr>
                                        <p:cTn id="32" dur="500"/>
                                        <p:tgtEl>
                                          <p:spTgt spid="3">
                                            <p:txEl>
                                              <p:pRg st="8" end="8"/>
                                            </p:txEl>
                                          </p:spTgt>
                                        </p:tgtEl>
                                      </p:cBhvr>
                                    </p:animEffect>
                                  </p:childTnLst>
                                </p:cTn>
                              </p:par>
                            </p:childTnLst>
                          </p:cTn>
                        </p:par>
                        <p:par>
                          <p:cTn id="33" fill="hold">
                            <p:stCondLst>
                              <p:cond delay="7000"/>
                            </p:stCondLst>
                            <p:childTnLst>
                              <p:par>
                                <p:cTn id="34" presetID="10" presetClass="entr" presetSubtype="0" fill="hold" nodeType="afterEffect">
                                  <p:stCondLst>
                                    <p:cond delay="0"/>
                                  </p:stCondLst>
                                  <p:childTnLst>
                                    <p:set>
                                      <p:cBhvr>
                                        <p:cTn id="35" dur="1" fill="hold">
                                          <p:stCondLst>
                                            <p:cond delay="0"/>
                                          </p:stCondLst>
                                        </p:cTn>
                                        <p:tgtEl>
                                          <p:spTgt spid="3">
                                            <p:txEl>
                                              <p:pRg st="9" end="9"/>
                                            </p:txEl>
                                          </p:spTgt>
                                        </p:tgtEl>
                                        <p:attrNameLst>
                                          <p:attrName>style.visibility</p:attrName>
                                        </p:attrNameLst>
                                      </p:cBhvr>
                                      <p:to>
                                        <p:strVal val="visible"/>
                                      </p:to>
                                    </p:set>
                                    <p:animEffect transition="in" filter="fade">
                                      <p:cBhvr>
                                        <p:cTn id="36" dur="500"/>
                                        <p:tgtEl>
                                          <p:spTgt spid="3">
                                            <p:txEl>
                                              <p:pRg st="9" end="9"/>
                                            </p:txEl>
                                          </p:spTgt>
                                        </p:tgtEl>
                                      </p:cBhvr>
                                    </p:animEffect>
                                  </p:childTnLst>
                                </p:cTn>
                              </p:par>
                            </p:childTnLst>
                          </p:cTn>
                        </p:par>
                        <p:par>
                          <p:cTn id="37" fill="hold">
                            <p:stCondLst>
                              <p:cond delay="7500"/>
                            </p:stCondLst>
                            <p:childTnLst>
                              <p:par>
                                <p:cTn id="38" presetID="10" presetClass="entr" presetSubtype="0" fill="hold" nodeType="afterEffect">
                                  <p:stCondLst>
                                    <p:cond delay="0"/>
                                  </p:stCondLst>
                                  <p:childTnLst>
                                    <p:set>
                                      <p:cBhvr>
                                        <p:cTn id="39" dur="1" fill="hold">
                                          <p:stCondLst>
                                            <p:cond delay="0"/>
                                          </p:stCondLst>
                                        </p:cTn>
                                        <p:tgtEl>
                                          <p:spTgt spid="3">
                                            <p:txEl>
                                              <p:pRg st="10" end="10"/>
                                            </p:txEl>
                                          </p:spTgt>
                                        </p:tgtEl>
                                        <p:attrNameLst>
                                          <p:attrName>style.visibility</p:attrName>
                                        </p:attrNameLst>
                                      </p:cBhvr>
                                      <p:to>
                                        <p:strVal val="visible"/>
                                      </p:to>
                                    </p:set>
                                    <p:animEffect transition="in" filter="fade">
                                      <p:cBhvr>
                                        <p:cTn id="40" dur="500"/>
                                        <p:tgtEl>
                                          <p:spTgt spid="3">
                                            <p:txEl>
                                              <p:pRg st="10" end="1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4800" dirty="0" smtClean="0">
                <a:latin typeface="Calibri" panose="020F0502020204030204" pitchFamily="34" charset="0"/>
              </a:rPr>
              <a:t>LATE SUBMISSIONS</a:t>
            </a:r>
            <a:endParaRPr lang="en-US" sz="4800" dirty="0">
              <a:latin typeface="Calibri" panose="020F0502020204030204" pitchFamily="34" charset="0"/>
            </a:endParaRPr>
          </a:p>
        </p:txBody>
      </p:sp>
      <p:sp>
        <p:nvSpPr>
          <p:cNvPr id="3" name="Content Placeholder 2"/>
          <p:cNvSpPr>
            <a:spLocks noGrp="1"/>
          </p:cNvSpPr>
          <p:nvPr>
            <p:ph idx="1"/>
          </p:nvPr>
        </p:nvSpPr>
        <p:spPr/>
        <p:txBody>
          <a:bodyPr>
            <a:normAutofit/>
          </a:bodyPr>
          <a:lstStyle/>
          <a:p>
            <a:pPr algn="just">
              <a:buFont typeface="Wingdings" panose="05000000000000000000" pitchFamily="2" charset="2"/>
              <a:buChar char="§"/>
            </a:pPr>
            <a:r>
              <a:rPr lang="en-US" dirty="0" smtClean="0">
                <a:latin typeface="Calibri" panose="020F0502020204030204" pitchFamily="34" charset="0"/>
              </a:rPr>
              <a:t>London Assessments will </a:t>
            </a:r>
            <a:r>
              <a:rPr lang="en-US" b="1" u="sng" dirty="0" smtClean="0">
                <a:latin typeface="Calibri" panose="020F0502020204030204" pitchFamily="34" charset="0"/>
              </a:rPr>
              <a:t>ALWAYS</a:t>
            </a:r>
            <a:r>
              <a:rPr lang="en-US" dirty="0" smtClean="0">
                <a:latin typeface="Calibri" panose="020F0502020204030204" pitchFamily="34" charset="0"/>
              </a:rPr>
              <a:t> respond to your email</a:t>
            </a:r>
          </a:p>
          <a:p>
            <a:pPr marL="0" indent="0" algn="just">
              <a:buNone/>
            </a:pPr>
            <a:endParaRPr lang="en-US" dirty="0" smtClean="0">
              <a:latin typeface="Calibri" panose="020F0502020204030204" pitchFamily="34" charset="0"/>
            </a:endParaRPr>
          </a:p>
          <a:p>
            <a:pPr lvl="2" algn="just">
              <a:buFont typeface="Wingdings" panose="05000000000000000000" pitchFamily="2" charset="2"/>
              <a:buChar char="§"/>
            </a:pPr>
            <a:r>
              <a:rPr lang="en-US" dirty="0" smtClean="0">
                <a:latin typeface="Calibri" panose="020F0502020204030204" pitchFamily="34" charset="0"/>
              </a:rPr>
              <a:t>If you DO NOT receive a reply, you should assume that we have not received your email – so send it again until you get confirmation of the receipt!</a:t>
            </a:r>
          </a:p>
          <a:p>
            <a:pPr marL="548640" lvl="2" indent="0" algn="just">
              <a:buNone/>
            </a:pPr>
            <a:endParaRPr lang="en-US" dirty="0" smtClean="0">
              <a:latin typeface="Calibri" panose="020F0502020204030204" pitchFamily="34" charset="0"/>
            </a:endParaRPr>
          </a:p>
          <a:p>
            <a:pPr lvl="2" algn="just">
              <a:buFont typeface="Wingdings" panose="05000000000000000000" pitchFamily="2" charset="2"/>
              <a:buChar char="§"/>
            </a:pPr>
            <a:r>
              <a:rPr lang="en-US" dirty="0" smtClean="0">
                <a:latin typeface="Calibri" panose="020F0502020204030204" pitchFamily="34" charset="0"/>
              </a:rPr>
              <a:t>Always check your inbox for our replies (</a:t>
            </a:r>
            <a:r>
              <a:rPr lang="en-US" b="1" dirty="0" smtClean="0">
                <a:solidFill>
                  <a:srgbClr val="FF0000"/>
                </a:solidFill>
                <a:latin typeface="Calibri" panose="020F0502020204030204" pitchFamily="34" charset="0"/>
              </a:rPr>
              <a:t>even if you are on holidays!</a:t>
            </a:r>
            <a:r>
              <a:rPr lang="en-US" dirty="0" smtClean="0">
                <a:latin typeface="Calibri" panose="020F0502020204030204" pitchFamily="34" charset="0"/>
              </a:rPr>
              <a:t>)</a:t>
            </a:r>
          </a:p>
          <a:p>
            <a:pPr marL="548640" lvl="2" indent="0" algn="just">
              <a:buNone/>
            </a:pPr>
            <a:endParaRPr lang="en-US" dirty="0" smtClean="0">
              <a:latin typeface="Calibri" panose="020F0502020204030204" pitchFamily="34" charset="0"/>
            </a:endParaRPr>
          </a:p>
          <a:p>
            <a:pPr lvl="2" algn="just">
              <a:buFont typeface="Wingdings" panose="05000000000000000000" pitchFamily="2" charset="2"/>
              <a:buChar char="§"/>
            </a:pPr>
            <a:r>
              <a:rPr lang="en-US" dirty="0" smtClean="0">
                <a:latin typeface="Calibri" panose="020F0502020204030204" pitchFamily="34" charset="0"/>
              </a:rPr>
              <a:t>You will need our confirmation of receipt of your work (our confirmation email) in order to submit an Extenuating Circumstances request to the Academic Office</a:t>
            </a:r>
            <a:endParaRPr lang="en-US" dirty="0">
              <a:latin typeface="Calibri" panose="020F0502020204030204" pitchFamily="34" charset="0"/>
            </a:endParaRPr>
          </a:p>
          <a:p>
            <a:pPr>
              <a:buFont typeface="Wingdings" panose="05000000000000000000" pitchFamily="2" charset="2"/>
              <a:buChar char="§"/>
            </a:pPr>
            <a:r>
              <a:rPr lang="en-US" sz="4400" dirty="0" smtClean="0">
                <a:latin typeface="Calibri" panose="020F0502020204030204" pitchFamily="34" charset="0"/>
              </a:rPr>
              <a:t> </a:t>
            </a:r>
            <a:r>
              <a:rPr lang="en-US" dirty="0">
                <a:solidFill>
                  <a:srgbClr val="FF0000"/>
                </a:solidFill>
                <a:latin typeface="Calibri" panose="020F0502020204030204" pitchFamily="34" charset="0"/>
              </a:rPr>
              <a:t>Late submissions also fall into the </a:t>
            </a:r>
            <a:r>
              <a:rPr lang="en-US" dirty="0" smtClean="0">
                <a:solidFill>
                  <a:srgbClr val="FF0000"/>
                </a:solidFill>
                <a:latin typeface="Calibri" panose="020F0502020204030204" pitchFamily="34" charset="0"/>
              </a:rPr>
              <a:t>23.59 </a:t>
            </a:r>
            <a:r>
              <a:rPr lang="en-US" dirty="0">
                <a:solidFill>
                  <a:srgbClr val="FF0000"/>
                </a:solidFill>
                <a:latin typeface="Calibri" panose="020F0502020204030204" pitchFamily="34" charset="0"/>
              </a:rPr>
              <a:t>rule</a:t>
            </a:r>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extLst>
      <p:ext uri="{BB962C8B-B14F-4D97-AF65-F5344CB8AC3E}">
        <p14:creationId xmlns:p14="http://schemas.microsoft.com/office/powerpoint/2010/main" val="4990561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childTnLst>
                          </p:cTn>
                        </p:par>
                        <p:par>
                          <p:cTn id="8" fill="hold">
                            <p:stCondLst>
                              <p:cond delay="2000"/>
                            </p:stCondLst>
                            <p:childTnLst>
                              <p:par>
                                <p:cTn id="9" presetID="10" presetClass="entr" presetSubtype="0" fill="hold" nodeType="afterEffect">
                                  <p:stCondLst>
                                    <p:cond delay="1000"/>
                                  </p:stCondLst>
                                  <p:childTnLst>
                                    <p:set>
                                      <p:cBhvr>
                                        <p:cTn id="10" dur="1" fill="hold">
                                          <p:stCondLst>
                                            <p:cond delay="0"/>
                                          </p:stCondLst>
                                        </p:cTn>
                                        <p:tgtEl>
                                          <p:spTgt spid="3">
                                            <p:txEl>
                                              <p:pRg st="2" end="2"/>
                                            </p:txEl>
                                          </p:spTgt>
                                        </p:tgtEl>
                                        <p:attrNameLst>
                                          <p:attrName>style.visibility</p:attrName>
                                        </p:attrNameLst>
                                      </p:cBhvr>
                                      <p:to>
                                        <p:strVal val="visible"/>
                                      </p:to>
                                    </p:set>
                                    <p:animEffect transition="in" filter="fade">
                                      <p:cBhvr>
                                        <p:cTn id="11" dur="300"/>
                                        <p:tgtEl>
                                          <p:spTgt spid="3">
                                            <p:txEl>
                                              <p:pRg st="2" end="2"/>
                                            </p:txEl>
                                          </p:spTgt>
                                        </p:tgtEl>
                                      </p:cBhvr>
                                    </p:animEffect>
                                  </p:childTnLst>
                                </p:cTn>
                              </p:par>
                            </p:childTnLst>
                          </p:cTn>
                        </p:par>
                        <p:par>
                          <p:cTn id="12" fill="hold">
                            <p:stCondLst>
                              <p:cond delay="3300"/>
                            </p:stCondLst>
                            <p:childTnLst>
                              <p:par>
                                <p:cTn id="13" presetID="10" presetClass="entr" presetSubtype="0" fill="hold" nodeType="afterEffect">
                                  <p:stCondLst>
                                    <p:cond delay="1000"/>
                                  </p:stCondLst>
                                  <p:childTnLst>
                                    <p:set>
                                      <p:cBhvr>
                                        <p:cTn id="14" dur="1" fill="hold">
                                          <p:stCondLst>
                                            <p:cond delay="0"/>
                                          </p:stCondLst>
                                        </p:cTn>
                                        <p:tgtEl>
                                          <p:spTgt spid="3">
                                            <p:txEl>
                                              <p:pRg st="4" end="4"/>
                                            </p:txEl>
                                          </p:spTgt>
                                        </p:tgtEl>
                                        <p:attrNameLst>
                                          <p:attrName>style.visibility</p:attrName>
                                        </p:attrNameLst>
                                      </p:cBhvr>
                                      <p:to>
                                        <p:strVal val="visible"/>
                                      </p:to>
                                    </p:set>
                                    <p:animEffect transition="in" filter="fade">
                                      <p:cBhvr>
                                        <p:cTn id="15" dur="2000"/>
                                        <p:tgtEl>
                                          <p:spTgt spid="3">
                                            <p:txEl>
                                              <p:pRg st="4" end="4"/>
                                            </p:txEl>
                                          </p:spTgt>
                                        </p:tgtEl>
                                      </p:cBhvr>
                                    </p:animEffect>
                                  </p:childTnLst>
                                </p:cTn>
                              </p:par>
                            </p:childTnLst>
                          </p:cTn>
                        </p:par>
                        <p:par>
                          <p:cTn id="16" fill="hold">
                            <p:stCondLst>
                              <p:cond delay="6300"/>
                            </p:stCondLst>
                            <p:childTnLst>
                              <p:par>
                                <p:cTn id="17" presetID="10" presetClass="entr" presetSubtype="0" fill="hold" nodeType="afterEffect">
                                  <p:stCondLst>
                                    <p:cond delay="1000"/>
                                  </p:stCondLst>
                                  <p:childTnLst>
                                    <p:set>
                                      <p:cBhvr>
                                        <p:cTn id="18" dur="1" fill="hold">
                                          <p:stCondLst>
                                            <p:cond delay="0"/>
                                          </p:stCondLst>
                                        </p:cTn>
                                        <p:tgtEl>
                                          <p:spTgt spid="3">
                                            <p:txEl>
                                              <p:pRg st="6" end="6"/>
                                            </p:txEl>
                                          </p:spTgt>
                                        </p:tgtEl>
                                        <p:attrNameLst>
                                          <p:attrName>style.visibility</p:attrName>
                                        </p:attrNameLst>
                                      </p:cBhvr>
                                      <p:to>
                                        <p:strVal val="visible"/>
                                      </p:to>
                                    </p:set>
                                    <p:animEffect transition="in" filter="fade">
                                      <p:cBhvr>
                                        <p:cTn id="19" dur="2000"/>
                                        <p:tgtEl>
                                          <p:spTgt spid="3">
                                            <p:txEl>
                                              <p:pRg st="6" end="6"/>
                                            </p:txEl>
                                          </p:spTgt>
                                        </p:tgtEl>
                                      </p:cBhvr>
                                    </p:animEffect>
                                  </p:childTnLst>
                                </p:cTn>
                              </p:par>
                            </p:childTnLst>
                          </p:cTn>
                        </p:par>
                        <p:par>
                          <p:cTn id="20" fill="hold">
                            <p:stCondLst>
                              <p:cond delay="9300"/>
                            </p:stCondLst>
                            <p:childTnLst>
                              <p:par>
                                <p:cTn id="21" presetID="10" presetClass="entr" presetSubtype="0" fill="hold" nodeType="afterEffect">
                                  <p:stCondLst>
                                    <p:cond delay="1500"/>
                                  </p:stCondLst>
                                  <p:childTnLst>
                                    <p:set>
                                      <p:cBhvr>
                                        <p:cTn id="22" dur="1" fill="hold">
                                          <p:stCondLst>
                                            <p:cond delay="0"/>
                                          </p:stCondLst>
                                        </p:cTn>
                                        <p:tgtEl>
                                          <p:spTgt spid="3">
                                            <p:txEl>
                                              <p:pRg st="7" end="7"/>
                                            </p:txEl>
                                          </p:spTgt>
                                        </p:tgtEl>
                                        <p:attrNameLst>
                                          <p:attrName>style.visibility</p:attrName>
                                        </p:attrNameLst>
                                      </p:cBhvr>
                                      <p:to>
                                        <p:strVal val="visible"/>
                                      </p:to>
                                    </p:set>
                                    <p:animEffect transition="in" filter="fade">
                                      <p:cBhvr>
                                        <p:cTn id="23" dur="2000"/>
                                        <p:tgtEl>
                                          <p:spTgt spid="3">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4800" dirty="0" smtClean="0">
                <a:latin typeface="Calibri" panose="020F0502020204030204" pitchFamily="34" charset="0"/>
              </a:rPr>
              <a:t>LATE SUBMISSION - EMAIL</a:t>
            </a:r>
            <a:endParaRPr lang="en-US" sz="4800" dirty="0">
              <a:latin typeface="Calibri" panose="020F0502020204030204" pitchFamily="34" charset="0"/>
            </a:endParaRPr>
          </a:p>
        </p:txBody>
      </p:sp>
      <p:pic>
        <p:nvPicPr>
          <p:cNvPr id="4" name="Content Placeholder 3" descr="Screen Clipping"/>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457200" y="1752600"/>
            <a:ext cx="8229600" cy="4025022"/>
          </a:xfrm>
        </p:spPr>
      </p:pic>
      <p:pic>
        <p:nvPicPr>
          <p:cNvPr id="4102" name="Picture 6" descr="C:\Users\c.abifadel\AppData\Local\Microsoft\Windows\Temporary Internet Files\Content.IE5\8TMUY0JZ\MC900078711[1].wmf"/>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096000" y="3810000"/>
            <a:ext cx="1093780" cy="2652952"/>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extLst>
      <p:ext uri="{BB962C8B-B14F-4D97-AF65-F5344CB8AC3E}">
        <p14:creationId xmlns:p14="http://schemas.microsoft.com/office/powerpoint/2010/main" val="2358713499"/>
      </p:ext>
    </p:extLst>
  </p:cSld>
  <p:clrMapOvr>
    <a:masterClrMapping/>
  </p:clrMapOvr>
  <mc:AlternateContent xmlns:mc="http://schemas.openxmlformats.org/markup-compatibility/2006" xmlns:p14="http://schemas.microsoft.com/office/powerpoint/2010/main">
    <mc:Choice Requires="p14">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20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1" accel="8000" fill="hold" nodeType="clickEffect" p14:presetBounceEnd="52000">
                                      <p:stCondLst>
                                        <p:cond delay="0"/>
                                      </p:stCondLst>
                                      <p:childTnLst>
                                        <p:set>
                                          <p:cBhvr>
                                            <p:cTn id="11" dur="1" fill="hold">
                                              <p:stCondLst>
                                                <p:cond delay="0"/>
                                              </p:stCondLst>
                                            </p:cTn>
                                            <p:tgtEl>
                                              <p:spTgt spid="4102"/>
                                            </p:tgtEl>
                                            <p:attrNameLst>
                                              <p:attrName>style.visibility</p:attrName>
                                            </p:attrNameLst>
                                          </p:cBhvr>
                                          <p:to>
                                            <p:strVal val="visible"/>
                                          </p:to>
                                        </p:set>
                                        <p:anim calcmode="lin" valueType="num" p14:bounceEnd="52000">
                                          <p:cBhvr additive="base">
                                            <p:cTn id="12" dur="500" fill="hold"/>
                                            <p:tgtEl>
                                              <p:spTgt spid="4102"/>
                                            </p:tgtEl>
                                            <p:attrNameLst>
                                              <p:attrName>ppt_x</p:attrName>
                                            </p:attrNameLst>
                                          </p:cBhvr>
                                          <p:tavLst>
                                            <p:tav tm="0">
                                              <p:val>
                                                <p:strVal val="#ppt_x"/>
                                              </p:val>
                                            </p:tav>
                                            <p:tav tm="100000">
                                              <p:val>
                                                <p:strVal val="#ppt_x"/>
                                              </p:val>
                                            </p:tav>
                                          </p:tavLst>
                                        </p:anim>
                                        <p:anim calcmode="lin" valueType="num" p14:bounceEnd="52000">
                                          <p:cBhvr additive="base">
                                            <p:cTn id="13" dur="500" fill="hold"/>
                                            <p:tgtEl>
                                              <p:spTgt spid="4102"/>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mc:Choice>
    <mc:Fallback xmlns="">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20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1" accel="8000" fill="hold" nodeType="clickEffect">
                                      <p:stCondLst>
                                        <p:cond delay="0"/>
                                      </p:stCondLst>
                                      <p:childTnLst>
                                        <p:set>
                                          <p:cBhvr>
                                            <p:cTn id="11" dur="1" fill="hold">
                                              <p:stCondLst>
                                                <p:cond delay="0"/>
                                              </p:stCondLst>
                                            </p:cTn>
                                            <p:tgtEl>
                                              <p:spTgt spid="4102"/>
                                            </p:tgtEl>
                                            <p:attrNameLst>
                                              <p:attrName>style.visibility</p:attrName>
                                            </p:attrNameLst>
                                          </p:cBhvr>
                                          <p:to>
                                            <p:strVal val="visible"/>
                                          </p:to>
                                        </p:set>
                                        <p:anim calcmode="lin" valueType="num">
                                          <p:cBhvr additive="base">
                                            <p:cTn id="12" dur="500" fill="hold"/>
                                            <p:tgtEl>
                                              <p:spTgt spid="4102"/>
                                            </p:tgtEl>
                                            <p:attrNameLst>
                                              <p:attrName>ppt_x</p:attrName>
                                            </p:attrNameLst>
                                          </p:cBhvr>
                                          <p:tavLst>
                                            <p:tav tm="0">
                                              <p:val>
                                                <p:strVal val="#ppt_x"/>
                                              </p:val>
                                            </p:tav>
                                            <p:tav tm="100000">
                                              <p:val>
                                                <p:strVal val="#ppt_x"/>
                                              </p:val>
                                            </p:tav>
                                          </p:tavLst>
                                        </p:anim>
                                        <p:anim calcmode="lin" valueType="num">
                                          <p:cBhvr additive="base">
                                            <p:cTn id="13" dur="500" fill="hold"/>
                                            <p:tgtEl>
                                              <p:spTgt spid="4102"/>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4800" dirty="0" smtClean="0">
                <a:latin typeface="Calibri" panose="020F0502020204030204" pitchFamily="34" charset="0"/>
              </a:rPr>
              <a:t>LATE SUBMISSION - EMAIL</a:t>
            </a:r>
            <a:endParaRPr lang="en-US" sz="4800" dirty="0">
              <a:latin typeface="Calibri" panose="020F0502020204030204" pitchFamily="34" charset="0"/>
            </a:endParaRPr>
          </a:p>
        </p:txBody>
      </p:sp>
      <p:pic>
        <p:nvPicPr>
          <p:cNvPr id="5" name="Content Placeholder 4" descr="Screen Clipping"/>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685800" y="1752600"/>
            <a:ext cx="7772400" cy="4310255"/>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pic>
        <p:nvPicPr>
          <p:cNvPr id="5122" name="Picture 2" descr="C:\Users\c.abifadel\AppData\Local\Microsoft\Windows\Temporary Internet Files\Content.IE5\HAFN06QO\MC900078748[1].wmf"/>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705600" y="3505200"/>
            <a:ext cx="1511435" cy="2229943"/>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5"/>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extLst>
      <p:ext uri="{BB962C8B-B14F-4D97-AF65-F5344CB8AC3E}">
        <p14:creationId xmlns:p14="http://schemas.microsoft.com/office/powerpoint/2010/main" val="28309956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20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26" presetClass="entr" presetSubtype="0" fill="hold" nodeType="clickEffect">
                                  <p:stCondLst>
                                    <p:cond delay="0"/>
                                  </p:stCondLst>
                                  <p:childTnLst>
                                    <p:set>
                                      <p:cBhvr>
                                        <p:cTn id="11" dur="1" fill="hold">
                                          <p:stCondLst>
                                            <p:cond delay="0"/>
                                          </p:stCondLst>
                                        </p:cTn>
                                        <p:tgtEl>
                                          <p:spTgt spid="5122"/>
                                        </p:tgtEl>
                                        <p:attrNameLst>
                                          <p:attrName>style.visibility</p:attrName>
                                        </p:attrNameLst>
                                      </p:cBhvr>
                                      <p:to>
                                        <p:strVal val="visible"/>
                                      </p:to>
                                    </p:set>
                                    <p:animEffect transition="in" filter="wipe(down)">
                                      <p:cBhvr>
                                        <p:cTn id="12" dur="580">
                                          <p:stCondLst>
                                            <p:cond delay="0"/>
                                          </p:stCondLst>
                                        </p:cTn>
                                        <p:tgtEl>
                                          <p:spTgt spid="5122"/>
                                        </p:tgtEl>
                                      </p:cBhvr>
                                    </p:animEffect>
                                    <p:anim calcmode="lin" valueType="num">
                                      <p:cBhvr>
                                        <p:cTn id="13" dur="1822" tmFilter="0,0; 0.14,0.36; 0.43,0.73; 0.71,0.91; 1.0,1.0">
                                          <p:stCondLst>
                                            <p:cond delay="0"/>
                                          </p:stCondLst>
                                        </p:cTn>
                                        <p:tgtEl>
                                          <p:spTgt spid="5122"/>
                                        </p:tgtEl>
                                        <p:attrNameLst>
                                          <p:attrName>ppt_x</p:attrName>
                                        </p:attrNameLst>
                                      </p:cBhvr>
                                      <p:tavLst>
                                        <p:tav tm="0">
                                          <p:val>
                                            <p:strVal val="#ppt_x-0.25"/>
                                          </p:val>
                                        </p:tav>
                                        <p:tav tm="100000">
                                          <p:val>
                                            <p:strVal val="#ppt_x"/>
                                          </p:val>
                                        </p:tav>
                                      </p:tavLst>
                                    </p:anim>
                                    <p:anim calcmode="lin" valueType="num">
                                      <p:cBhvr>
                                        <p:cTn id="14" dur="664" tmFilter="0.0,0.0; 0.25,0.07; 0.50,0.2; 0.75,0.467; 1.0,1.0">
                                          <p:stCondLst>
                                            <p:cond delay="0"/>
                                          </p:stCondLst>
                                        </p:cTn>
                                        <p:tgtEl>
                                          <p:spTgt spid="5122"/>
                                        </p:tgtEl>
                                        <p:attrNameLst>
                                          <p:attrName>ppt_y</p:attrName>
                                        </p:attrNameLst>
                                      </p:cBhvr>
                                      <p:tavLst>
                                        <p:tav tm="0" fmla="#ppt_y-sin(pi*$)/3">
                                          <p:val>
                                            <p:fltVal val="0.5"/>
                                          </p:val>
                                        </p:tav>
                                        <p:tav tm="100000">
                                          <p:val>
                                            <p:fltVal val="1"/>
                                          </p:val>
                                        </p:tav>
                                      </p:tavLst>
                                    </p:anim>
                                    <p:anim calcmode="lin" valueType="num">
                                      <p:cBhvr>
                                        <p:cTn id="15" dur="664" tmFilter="0, 0; 0.125,0.2665; 0.25,0.4; 0.375,0.465; 0.5,0.5;  0.625,0.535; 0.75,0.6; 0.875,0.7335; 1,1">
                                          <p:stCondLst>
                                            <p:cond delay="664"/>
                                          </p:stCondLst>
                                        </p:cTn>
                                        <p:tgtEl>
                                          <p:spTgt spid="5122"/>
                                        </p:tgtEl>
                                        <p:attrNameLst>
                                          <p:attrName>ppt_y</p:attrName>
                                        </p:attrNameLst>
                                      </p:cBhvr>
                                      <p:tavLst>
                                        <p:tav tm="0" fmla="#ppt_y-sin(pi*$)/9">
                                          <p:val>
                                            <p:fltVal val="0"/>
                                          </p:val>
                                        </p:tav>
                                        <p:tav tm="100000">
                                          <p:val>
                                            <p:fltVal val="1"/>
                                          </p:val>
                                        </p:tav>
                                      </p:tavLst>
                                    </p:anim>
                                    <p:anim calcmode="lin" valueType="num">
                                      <p:cBhvr>
                                        <p:cTn id="16" dur="332" tmFilter="0, 0; 0.125,0.2665; 0.25,0.4; 0.375,0.465; 0.5,0.5;  0.625,0.535; 0.75,0.6; 0.875,0.7335; 1,1">
                                          <p:stCondLst>
                                            <p:cond delay="1324"/>
                                          </p:stCondLst>
                                        </p:cTn>
                                        <p:tgtEl>
                                          <p:spTgt spid="5122"/>
                                        </p:tgtEl>
                                        <p:attrNameLst>
                                          <p:attrName>ppt_y</p:attrName>
                                        </p:attrNameLst>
                                      </p:cBhvr>
                                      <p:tavLst>
                                        <p:tav tm="0" fmla="#ppt_y-sin(pi*$)/27">
                                          <p:val>
                                            <p:fltVal val="0"/>
                                          </p:val>
                                        </p:tav>
                                        <p:tav tm="100000">
                                          <p:val>
                                            <p:fltVal val="1"/>
                                          </p:val>
                                        </p:tav>
                                      </p:tavLst>
                                    </p:anim>
                                    <p:anim calcmode="lin" valueType="num">
                                      <p:cBhvr>
                                        <p:cTn id="17" dur="164" tmFilter="0, 0; 0.125,0.2665; 0.25,0.4; 0.375,0.465; 0.5,0.5;  0.625,0.535; 0.75,0.6; 0.875,0.7335; 1,1">
                                          <p:stCondLst>
                                            <p:cond delay="1656"/>
                                          </p:stCondLst>
                                        </p:cTn>
                                        <p:tgtEl>
                                          <p:spTgt spid="5122"/>
                                        </p:tgtEl>
                                        <p:attrNameLst>
                                          <p:attrName>ppt_y</p:attrName>
                                        </p:attrNameLst>
                                      </p:cBhvr>
                                      <p:tavLst>
                                        <p:tav tm="0" fmla="#ppt_y-sin(pi*$)/81">
                                          <p:val>
                                            <p:fltVal val="0"/>
                                          </p:val>
                                        </p:tav>
                                        <p:tav tm="100000">
                                          <p:val>
                                            <p:fltVal val="1"/>
                                          </p:val>
                                        </p:tav>
                                      </p:tavLst>
                                    </p:anim>
                                    <p:animScale>
                                      <p:cBhvr>
                                        <p:cTn id="18" dur="26">
                                          <p:stCondLst>
                                            <p:cond delay="650"/>
                                          </p:stCondLst>
                                        </p:cTn>
                                        <p:tgtEl>
                                          <p:spTgt spid="5122"/>
                                        </p:tgtEl>
                                      </p:cBhvr>
                                      <p:to x="100000" y="60000"/>
                                    </p:animScale>
                                    <p:animScale>
                                      <p:cBhvr>
                                        <p:cTn id="19" dur="166" decel="50000">
                                          <p:stCondLst>
                                            <p:cond delay="676"/>
                                          </p:stCondLst>
                                        </p:cTn>
                                        <p:tgtEl>
                                          <p:spTgt spid="5122"/>
                                        </p:tgtEl>
                                      </p:cBhvr>
                                      <p:to x="100000" y="100000"/>
                                    </p:animScale>
                                    <p:animScale>
                                      <p:cBhvr>
                                        <p:cTn id="20" dur="26">
                                          <p:stCondLst>
                                            <p:cond delay="1312"/>
                                          </p:stCondLst>
                                        </p:cTn>
                                        <p:tgtEl>
                                          <p:spTgt spid="5122"/>
                                        </p:tgtEl>
                                      </p:cBhvr>
                                      <p:to x="100000" y="80000"/>
                                    </p:animScale>
                                    <p:animScale>
                                      <p:cBhvr>
                                        <p:cTn id="21" dur="166" decel="50000">
                                          <p:stCondLst>
                                            <p:cond delay="1338"/>
                                          </p:stCondLst>
                                        </p:cTn>
                                        <p:tgtEl>
                                          <p:spTgt spid="5122"/>
                                        </p:tgtEl>
                                      </p:cBhvr>
                                      <p:to x="100000" y="100000"/>
                                    </p:animScale>
                                    <p:animScale>
                                      <p:cBhvr>
                                        <p:cTn id="22" dur="26">
                                          <p:stCondLst>
                                            <p:cond delay="1642"/>
                                          </p:stCondLst>
                                        </p:cTn>
                                        <p:tgtEl>
                                          <p:spTgt spid="5122"/>
                                        </p:tgtEl>
                                      </p:cBhvr>
                                      <p:to x="100000" y="90000"/>
                                    </p:animScale>
                                    <p:animScale>
                                      <p:cBhvr>
                                        <p:cTn id="23" dur="166" decel="50000">
                                          <p:stCondLst>
                                            <p:cond delay="1668"/>
                                          </p:stCondLst>
                                        </p:cTn>
                                        <p:tgtEl>
                                          <p:spTgt spid="5122"/>
                                        </p:tgtEl>
                                      </p:cBhvr>
                                      <p:to x="100000" y="100000"/>
                                    </p:animScale>
                                    <p:animScale>
                                      <p:cBhvr>
                                        <p:cTn id="24" dur="26">
                                          <p:stCondLst>
                                            <p:cond delay="1808"/>
                                          </p:stCondLst>
                                        </p:cTn>
                                        <p:tgtEl>
                                          <p:spTgt spid="5122"/>
                                        </p:tgtEl>
                                      </p:cBhvr>
                                      <p:to x="100000" y="95000"/>
                                    </p:animScale>
                                    <p:animScale>
                                      <p:cBhvr>
                                        <p:cTn id="25" dur="166" decel="50000">
                                          <p:stCondLst>
                                            <p:cond delay="1834"/>
                                          </p:stCondLst>
                                        </p:cTn>
                                        <p:tgtEl>
                                          <p:spTgt spid="5122"/>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4800" dirty="0" smtClean="0">
                <a:latin typeface="Calibri" panose="020F0502020204030204" pitchFamily="34" charset="0"/>
              </a:rPr>
              <a:t>LATE SUBMISSIONS - PENALTIES</a:t>
            </a:r>
            <a:endParaRPr lang="en-US" sz="4800" dirty="0">
              <a:latin typeface="Calibri" panose="020F0502020204030204" pitchFamily="34" charset="0"/>
            </a:endParaRPr>
          </a:p>
        </p:txBody>
      </p:sp>
      <p:sp>
        <p:nvSpPr>
          <p:cNvPr id="3" name="Content Placeholder 2"/>
          <p:cNvSpPr>
            <a:spLocks noGrp="1"/>
          </p:cNvSpPr>
          <p:nvPr>
            <p:ph idx="1"/>
          </p:nvPr>
        </p:nvSpPr>
        <p:spPr>
          <a:xfrm>
            <a:off x="457200" y="1371600"/>
            <a:ext cx="8229600" cy="5105400"/>
          </a:xfrm>
        </p:spPr>
        <p:txBody>
          <a:bodyPr>
            <a:normAutofit fontScale="77500" lnSpcReduction="20000"/>
          </a:bodyPr>
          <a:lstStyle/>
          <a:p>
            <a:pPr lvl="0"/>
            <a:endParaRPr lang="en-US" sz="900" dirty="0" smtClean="0">
              <a:latin typeface="Calibri" panose="020F0502020204030204" pitchFamily="34" charset="0"/>
            </a:endParaRPr>
          </a:p>
          <a:p>
            <a:pPr lvl="0"/>
            <a:r>
              <a:rPr lang="en-US" sz="2800" dirty="0">
                <a:latin typeface="Calibri" panose="020F0502020204030204" pitchFamily="34" charset="0"/>
              </a:rPr>
              <a:t>If you submit your assessment late, your mark will be subject to the University’s rules and regulations:</a:t>
            </a:r>
          </a:p>
          <a:p>
            <a:pPr marL="548640" lvl="2" indent="0">
              <a:buNone/>
            </a:pPr>
            <a:r>
              <a:rPr lang="en-US" sz="2400" b="1" u="sng" dirty="0" smtClean="0">
                <a:latin typeface="Calibri" panose="020F0502020204030204" pitchFamily="34" charset="0"/>
              </a:rPr>
              <a:t>First Attempt Students</a:t>
            </a:r>
          </a:p>
          <a:p>
            <a:pPr lvl="2"/>
            <a:r>
              <a:rPr lang="en-US" sz="2400" i="1" dirty="0" smtClean="0">
                <a:latin typeface="Calibri" panose="020F0502020204030204" pitchFamily="34" charset="0"/>
              </a:rPr>
              <a:t>Capped </a:t>
            </a:r>
            <a:r>
              <a:rPr lang="en-US" sz="2400" i="1" dirty="0">
                <a:latin typeface="Calibri" panose="020F0502020204030204" pitchFamily="34" charset="0"/>
              </a:rPr>
              <a:t>to </a:t>
            </a:r>
            <a:r>
              <a:rPr lang="en-US" sz="2400" i="1" dirty="0">
                <a:solidFill>
                  <a:srgbClr val="FF0000"/>
                </a:solidFill>
                <a:latin typeface="Calibri" panose="020F0502020204030204" pitchFamily="34" charset="0"/>
              </a:rPr>
              <a:t>40% </a:t>
            </a:r>
            <a:r>
              <a:rPr lang="en-GB" sz="2400" i="1" dirty="0">
                <a:solidFill>
                  <a:srgbClr val="FF0000"/>
                </a:solidFill>
                <a:latin typeface="Calibri" panose="020F0502020204030204" pitchFamily="34" charset="0"/>
              </a:rPr>
              <a:t>(50% for Level 7)</a:t>
            </a:r>
            <a:r>
              <a:rPr lang="en-GB" sz="2400" i="1" dirty="0">
                <a:latin typeface="Calibri" panose="020F0502020204030204" pitchFamily="34" charset="0"/>
              </a:rPr>
              <a:t> </a:t>
            </a:r>
            <a:r>
              <a:rPr lang="en-US" sz="2400" i="1" dirty="0">
                <a:latin typeface="Calibri" panose="020F0502020204030204" pitchFamily="34" charset="0"/>
              </a:rPr>
              <a:t>if submitted within 1 week </a:t>
            </a:r>
            <a:r>
              <a:rPr lang="en-US" sz="2400" i="1" dirty="0" smtClean="0">
                <a:latin typeface="Calibri" panose="020F0502020204030204" pitchFamily="34" charset="0"/>
              </a:rPr>
              <a:t>of the </a:t>
            </a:r>
            <a:r>
              <a:rPr lang="en-US" sz="2400" i="1" dirty="0">
                <a:latin typeface="Calibri" panose="020F0502020204030204" pitchFamily="34" charset="0"/>
              </a:rPr>
              <a:t>deadline </a:t>
            </a:r>
            <a:endParaRPr lang="en-US" sz="2000" i="1" dirty="0">
              <a:latin typeface="Calibri" panose="020F0502020204030204" pitchFamily="34" charset="0"/>
            </a:endParaRPr>
          </a:p>
          <a:p>
            <a:pPr lvl="2"/>
            <a:r>
              <a:rPr lang="en-US" sz="2400" i="1" dirty="0" smtClean="0">
                <a:latin typeface="Calibri" panose="020F0502020204030204" pitchFamily="34" charset="0"/>
              </a:rPr>
              <a:t>Work handed beyond one week </a:t>
            </a:r>
            <a:r>
              <a:rPr lang="en-US" sz="2400" b="1" i="1" u="sng" dirty="0" smtClean="0">
                <a:latin typeface="Calibri" panose="020F0502020204030204" pitchFamily="34" charset="0"/>
              </a:rPr>
              <a:t>will NOT be accepted</a:t>
            </a:r>
            <a:r>
              <a:rPr lang="en-US" sz="2400" i="1" dirty="0" smtClean="0">
                <a:latin typeface="Calibri" panose="020F0502020204030204" pitchFamily="34" charset="0"/>
              </a:rPr>
              <a:t>; </a:t>
            </a:r>
            <a:r>
              <a:rPr lang="en-GB" sz="2400" i="1" dirty="0" smtClean="0">
                <a:latin typeface="Calibri" panose="020F0502020204030204" pitchFamily="34" charset="0"/>
              </a:rPr>
              <a:t>this </a:t>
            </a:r>
            <a:r>
              <a:rPr lang="en-GB" sz="2400" i="1" dirty="0">
                <a:latin typeface="Calibri" panose="020F0502020204030204" pitchFamily="34" charset="0"/>
              </a:rPr>
              <a:t>will be recorded as a </a:t>
            </a:r>
            <a:r>
              <a:rPr lang="en-GB" sz="2400" i="1" dirty="0" smtClean="0">
                <a:latin typeface="Calibri" panose="020F0502020204030204" pitchFamily="34" charset="0"/>
              </a:rPr>
              <a:t>non-submission </a:t>
            </a:r>
            <a:r>
              <a:rPr lang="en-GB" sz="2400" i="1" dirty="0" smtClean="0">
                <a:latin typeface="Calibri" panose="020F0502020204030204" pitchFamily="34" charset="0"/>
              </a:rPr>
              <a:t>and </a:t>
            </a:r>
            <a:r>
              <a:rPr lang="en-GB" sz="2400" i="1" dirty="0">
                <a:latin typeface="Calibri" panose="020F0502020204030204" pitchFamily="34" charset="0"/>
              </a:rPr>
              <a:t>you will be given a mark of </a:t>
            </a:r>
            <a:r>
              <a:rPr lang="en-GB" sz="2400" i="1" dirty="0" smtClean="0">
                <a:latin typeface="Calibri" panose="020F0502020204030204" pitchFamily="34" charset="0"/>
              </a:rPr>
              <a:t>0%</a:t>
            </a:r>
          </a:p>
          <a:p>
            <a:pPr lvl="2"/>
            <a:endParaRPr lang="en-US" sz="2400" b="1" i="1" dirty="0">
              <a:solidFill>
                <a:srgbClr val="FF0000"/>
              </a:solidFill>
              <a:latin typeface="Calibri" panose="020F0502020204030204" pitchFamily="34" charset="0"/>
            </a:endParaRPr>
          </a:p>
          <a:p>
            <a:pPr marL="548640" lvl="2" indent="0">
              <a:buNone/>
            </a:pPr>
            <a:r>
              <a:rPr lang="en-US" sz="2400" b="1" u="sng" dirty="0" smtClean="0">
                <a:latin typeface="Calibri" panose="020F0502020204030204" pitchFamily="34" charset="0"/>
              </a:rPr>
              <a:t>Re-sit Students</a:t>
            </a:r>
            <a:endParaRPr lang="en-US" sz="2400" b="1" i="1" dirty="0">
              <a:solidFill>
                <a:srgbClr val="FF0000"/>
              </a:solidFill>
              <a:latin typeface="Calibri" panose="020F0502020204030204" pitchFamily="34" charset="0"/>
            </a:endParaRPr>
          </a:p>
          <a:p>
            <a:pPr lvl="2"/>
            <a:r>
              <a:rPr lang="en-US" sz="2400" i="1" dirty="0">
                <a:latin typeface="Calibri" panose="020F0502020204030204" pitchFamily="34" charset="0"/>
              </a:rPr>
              <a:t>if submitted within 1 week of the </a:t>
            </a:r>
            <a:r>
              <a:rPr lang="en-US" sz="2400" i="1" dirty="0" smtClean="0">
                <a:latin typeface="Calibri" panose="020F0502020204030204" pitchFamily="34" charset="0"/>
              </a:rPr>
              <a:t>deadline, </a:t>
            </a:r>
            <a:r>
              <a:rPr lang="en-GB" sz="2400" i="1" dirty="0" smtClean="0">
                <a:latin typeface="Calibri" panose="020F0502020204030204" pitchFamily="34" charset="0"/>
              </a:rPr>
              <a:t>a late </a:t>
            </a:r>
            <a:r>
              <a:rPr lang="en-GB" sz="2400" i="1" dirty="0">
                <a:latin typeface="Calibri" panose="020F0502020204030204" pitchFamily="34" charset="0"/>
              </a:rPr>
              <a:t>penalty will </a:t>
            </a:r>
            <a:r>
              <a:rPr lang="en-GB" sz="2400" i="1" dirty="0" smtClean="0">
                <a:latin typeface="Calibri" panose="020F0502020204030204" pitchFamily="34" charset="0"/>
              </a:rPr>
              <a:t>be applied </a:t>
            </a:r>
            <a:r>
              <a:rPr lang="en-GB" sz="2400" i="1" dirty="0">
                <a:latin typeface="Calibri" panose="020F0502020204030204" pitchFamily="34" charset="0"/>
              </a:rPr>
              <a:t>– the mark will be </a:t>
            </a:r>
            <a:r>
              <a:rPr lang="en-GB" sz="2400" i="1" dirty="0" smtClean="0">
                <a:latin typeface="Calibri" panose="020F0502020204030204" pitchFamily="34" charset="0"/>
              </a:rPr>
              <a:t>recorded as 0%. If an ECP outcome is to lift the penalty, the full mark capped to </a:t>
            </a:r>
            <a:r>
              <a:rPr lang="en-GB" sz="2400" i="1" dirty="0">
                <a:solidFill>
                  <a:srgbClr val="FF0000"/>
                </a:solidFill>
                <a:latin typeface="Calibri" panose="020F0502020204030204" pitchFamily="34" charset="0"/>
              </a:rPr>
              <a:t>40% (50% for Level 7)</a:t>
            </a:r>
            <a:r>
              <a:rPr lang="en-GB" sz="2400" i="1" dirty="0" smtClean="0">
                <a:latin typeface="Calibri" panose="020F0502020204030204" pitchFamily="34" charset="0"/>
              </a:rPr>
              <a:t> will be given</a:t>
            </a:r>
          </a:p>
          <a:p>
            <a:pPr lvl="2"/>
            <a:r>
              <a:rPr lang="en-US" sz="2400" i="1" dirty="0">
                <a:latin typeface="Calibri" panose="020F0502020204030204" pitchFamily="34" charset="0"/>
              </a:rPr>
              <a:t>Work handed beyond one week </a:t>
            </a:r>
            <a:r>
              <a:rPr lang="en-US" sz="2400" b="1" i="1" u="sng" dirty="0">
                <a:latin typeface="Calibri" panose="020F0502020204030204" pitchFamily="34" charset="0"/>
              </a:rPr>
              <a:t>will NOT be accepted</a:t>
            </a:r>
            <a:r>
              <a:rPr lang="en-US" sz="2400" i="1" dirty="0">
                <a:latin typeface="Calibri" panose="020F0502020204030204" pitchFamily="34" charset="0"/>
              </a:rPr>
              <a:t>; </a:t>
            </a:r>
            <a:r>
              <a:rPr lang="en-GB" sz="2400" i="1" dirty="0">
                <a:latin typeface="Calibri" panose="020F0502020204030204" pitchFamily="34" charset="0"/>
              </a:rPr>
              <a:t>this will be recorded as a </a:t>
            </a:r>
            <a:r>
              <a:rPr lang="en-GB" sz="2400" i="1" dirty="0" smtClean="0">
                <a:latin typeface="Calibri" panose="020F0502020204030204" pitchFamily="34" charset="0"/>
              </a:rPr>
              <a:t>non-submission </a:t>
            </a:r>
            <a:r>
              <a:rPr lang="en-GB" sz="2400" i="1" dirty="0">
                <a:latin typeface="Calibri" panose="020F0502020204030204" pitchFamily="34" charset="0"/>
              </a:rPr>
              <a:t>and you will be given a mark of 0</a:t>
            </a:r>
            <a:r>
              <a:rPr lang="en-GB" sz="2400" i="1" dirty="0" smtClean="0">
                <a:latin typeface="Calibri" panose="020F0502020204030204" pitchFamily="34" charset="0"/>
              </a:rPr>
              <a:t>%</a:t>
            </a:r>
          </a:p>
          <a:p>
            <a:pPr lvl="2"/>
            <a:endParaRPr lang="en-GB" sz="2400" b="1" i="1" dirty="0">
              <a:solidFill>
                <a:srgbClr val="FF0000"/>
              </a:solidFill>
              <a:latin typeface="Calibri" panose="020F0502020204030204" pitchFamily="34" charset="0"/>
            </a:endParaRPr>
          </a:p>
          <a:p>
            <a:pPr lvl="2"/>
            <a:r>
              <a:rPr lang="en-GB" sz="2400" b="1" i="1" dirty="0" smtClean="0">
                <a:solidFill>
                  <a:srgbClr val="FF0000"/>
                </a:solidFill>
                <a:latin typeface="Calibri" panose="020F0502020204030204" pitchFamily="34" charset="0"/>
              </a:rPr>
              <a:t>For more detailed instruction please refer to the Students’ Hall in Moodle</a:t>
            </a:r>
            <a:endParaRPr lang="en-US" sz="2400" b="1" i="1" dirty="0">
              <a:solidFill>
                <a:srgbClr val="FF0000"/>
              </a:solidFill>
              <a:latin typeface="Calibri" panose="020F0502020204030204" pitchFamily="34" charset="0"/>
            </a:endParaRPr>
          </a:p>
          <a:p>
            <a:endParaRPr lang="en-GB" sz="1050" b="1" dirty="0">
              <a:latin typeface="Calibri" panose="020F0502020204030204" pitchFamily="34" charset="0"/>
            </a:endParaRPr>
          </a:p>
          <a:p>
            <a:pPr marL="0" indent="0" algn="ctr">
              <a:buNone/>
            </a:pPr>
            <a:r>
              <a:rPr lang="en-US" i="1" u="sng" spc="-100" dirty="0">
                <a:solidFill>
                  <a:srgbClr val="FF0000"/>
                </a:solidFill>
                <a:latin typeface="Calibri" panose="020F0502020204030204" pitchFamily="34" charset="0"/>
              </a:rPr>
              <a:t>IMPORTANT:  The </a:t>
            </a:r>
            <a:r>
              <a:rPr lang="en-US" i="1" u="sng" spc="-100" dirty="0" smtClean="0">
                <a:solidFill>
                  <a:srgbClr val="FF0000"/>
                </a:solidFill>
                <a:latin typeface="Calibri" panose="020F0502020204030204" pitchFamily="34" charset="0"/>
              </a:rPr>
              <a:t>23.59 </a:t>
            </a:r>
            <a:r>
              <a:rPr lang="en-US" i="1" u="sng" spc="-100" dirty="0">
                <a:solidFill>
                  <a:srgbClr val="FF0000"/>
                </a:solidFill>
                <a:latin typeface="Calibri" panose="020F0502020204030204" pitchFamily="34" charset="0"/>
              </a:rPr>
              <a:t>rule also applies for late submissions</a:t>
            </a:r>
          </a:p>
          <a:p>
            <a:pPr marL="0" indent="0" algn="ctr">
              <a:buNone/>
            </a:pPr>
            <a:r>
              <a:rPr lang="en-US" i="1" spc="-100" dirty="0" smtClean="0">
                <a:solidFill>
                  <a:schemeClr val="tx2"/>
                </a:solidFill>
                <a:latin typeface="Calibri" panose="020F0502020204030204" pitchFamily="34" charset="0"/>
                <a:ea typeface="+mj-ea"/>
                <a:cs typeface="+mj-cs"/>
              </a:rPr>
              <a:t> </a:t>
            </a:r>
            <a:endParaRPr lang="en-US" i="1" spc="-100" dirty="0">
              <a:solidFill>
                <a:schemeClr val="tx2"/>
              </a:solidFill>
              <a:latin typeface="Calibri" panose="020F0502020204030204" pitchFamily="34" charset="0"/>
              <a:ea typeface="+mj-ea"/>
              <a:cs typeface="+mj-cs"/>
            </a:endParaRPr>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extLst>
      <p:ext uri="{BB962C8B-B14F-4D97-AF65-F5344CB8AC3E}">
        <p14:creationId xmlns:p14="http://schemas.microsoft.com/office/powerpoint/2010/main" val="23587134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13" end="13"/>
                                            </p:txEl>
                                          </p:spTgt>
                                        </p:tgtEl>
                                        <p:attrNameLst>
                                          <p:attrName>style.visibility</p:attrName>
                                        </p:attrNameLst>
                                      </p:cBhvr>
                                      <p:to>
                                        <p:strVal val="visible"/>
                                      </p:to>
                                    </p:set>
                                    <p:anim calcmode="lin" valueType="num">
                                      <p:cBhvr additive="base">
                                        <p:cTn id="7" dur="1000" fill="hold"/>
                                        <p:tgtEl>
                                          <p:spTgt spid="3">
                                            <p:txEl>
                                              <p:pRg st="13" end="13"/>
                                            </p:txEl>
                                          </p:spTgt>
                                        </p:tgtEl>
                                        <p:attrNameLst>
                                          <p:attrName>ppt_x</p:attrName>
                                        </p:attrNameLst>
                                      </p:cBhvr>
                                      <p:tavLst>
                                        <p:tav tm="0">
                                          <p:val>
                                            <p:strVal val="#ppt_x"/>
                                          </p:val>
                                        </p:tav>
                                        <p:tav tm="100000">
                                          <p:val>
                                            <p:strVal val="#ppt_x"/>
                                          </p:val>
                                        </p:tav>
                                      </p:tavLst>
                                    </p:anim>
                                    <p:anim calcmode="lin" valueType="num">
                                      <p:cBhvr additive="base">
                                        <p:cTn id="8" dur="1000" fill="hold"/>
                                        <p:tgtEl>
                                          <p:spTgt spid="3">
                                            <p:txEl>
                                              <p:pRg st="13" end="13"/>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10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10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10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10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3">
                                            <p:txEl>
                                              <p:pRg st="6" end="6"/>
                                            </p:txEl>
                                          </p:spTgt>
                                        </p:tgtEl>
                                        <p:attrNameLst>
                                          <p:attrName>style.visibility</p:attrName>
                                        </p:attrNameLst>
                                      </p:cBhvr>
                                      <p:to>
                                        <p:strVal val="visible"/>
                                      </p:to>
                                    </p:set>
                                    <p:anim calcmode="lin" valueType="num">
                                      <p:cBhvr additive="base">
                                        <p:cTn id="37"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38" dur="10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nodeType="clickEffect">
                                  <p:stCondLst>
                                    <p:cond delay="0"/>
                                  </p:stCondLst>
                                  <p:childTnLst>
                                    <p:set>
                                      <p:cBhvr>
                                        <p:cTn id="42" dur="1" fill="hold">
                                          <p:stCondLst>
                                            <p:cond delay="0"/>
                                          </p:stCondLst>
                                        </p:cTn>
                                        <p:tgtEl>
                                          <p:spTgt spid="3">
                                            <p:txEl>
                                              <p:pRg st="7" end="7"/>
                                            </p:txEl>
                                          </p:spTgt>
                                        </p:tgtEl>
                                        <p:attrNameLst>
                                          <p:attrName>style.visibility</p:attrName>
                                        </p:attrNameLst>
                                      </p:cBhvr>
                                      <p:to>
                                        <p:strVal val="visible"/>
                                      </p:to>
                                    </p:set>
                                    <p:anim calcmode="lin" valueType="num">
                                      <p:cBhvr additive="base">
                                        <p:cTn id="43" dur="10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44" dur="10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nodeType="clickEffect">
                                  <p:stCondLst>
                                    <p:cond delay="0"/>
                                  </p:stCondLst>
                                  <p:childTnLst>
                                    <p:set>
                                      <p:cBhvr>
                                        <p:cTn id="48" dur="1" fill="hold">
                                          <p:stCondLst>
                                            <p:cond delay="0"/>
                                          </p:stCondLst>
                                        </p:cTn>
                                        <p:tgtEl>
                                          <p:spTgt spid="3">
                                            <p:txEl>
                                              <p:pRg st="12" end="12"/>
                                            </p:txEl>
                                          </p:spTgt>
                                        </p:tgtEl>
                                        <p:attrNameLst>
                                          <p:attrName>style.visibility</p:attrName>
                                        </p:attrNameLst>
                                      </p:cBhvr>
                                      <p:to>
                                        <p:strVal val="visible"/>
                                      </p:to>
                                    </p:set>
                                    <p:anim calcmode="lin" valueType="num">
                                      <p:cBhvr additive="base">
                                        <p:cTn id="49" dur="1000" fill="hold"/>
                                        <p:tgtEl>
                                          <p:spTgt spid="3">
                                            <p:txEl>
                                              <p:pRg st="12" end="12"/>
                                            </p:txEl>
                                          </p:spTgt>
                                        </p:tgtEl>
                                        <p:attrNameLst>
                                          <p:attrName>ppt_x</p:attrName>
                                        </p:attrNameLst>
                                      </p:cBhvr>
                                      <p:tavLst>
                                        <p:tav tm="0">
                                          <p:val>
                                            <p:strVal val="#ppt_x"/>
                                          </p:val>
                                        </p:tav>
                                        <p:tav tm="100000">
                                          <p:val>
                                            <p:strVal val="#ppt_x"/>
                                          </p:val>
                                        </p:tav>
                                      </p:tavLst>
                                    </p:anim>
                                    <p:anim calcmode="lin" valueType="num">
                                      <p:cBhvr additive="base">
                                        <p:cTn id="50" dur="1000" fill="hold"/>
                                        <p:tgtEl>
                                          <p:spTgt spid="3">
                                            <p:txEl>
                                              <p:pRg st="12" end="1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3400" y="1143000"/>
            <a:ext cx="8229600" cy="4495800"/>
          </a:xfrm>
        </p:spPr>
        <p:txBody>
          <a:bodyPr>
            <a:normAutofit/>
          </a:bodyPr>
          <a:lstStyle/>
          <a:p>
            <a:pPr algn="ctr"/>
            <a:r>
              <a:rPr lang="en-GB" sz="5000" dirty="0" smtClean="0">
                <a:latin typeface="Calibri" panose="020F0502020204030204" pitchFamily="34" charset="0"/>
              </a:rPr>
              <a:t>EXTENUATING CIRCUMSTANCES</a:t>
            </a:r>
            <a:br>
              <a:rPr lang="en-GB" sz="5000" dirty="0" smtClean="0">
                <a:latin typeface="Calibri" panose="020F0502020204030204" pitchFamily="34" charset="0"/>
              </a:rPr>
            </a:br>
            <a:r>
              <a:rPr lang="en-GB" sz="2000" i="1" dirty="0" smtClean="0">
                <a:latin typeface="Calibri" panose="020F0502020204030204" pitchFamily="34" charset="0"/>
              </a:rPr>
              <a:t>Please refer to the relevant guide on the Students’ Hall Page</a:t>
            </a:r>
            <a:endParaRPr lang="en-US" sz="2000" i="1" dirty="0">
              <a:latin typeface="Calibri" panose="020F0502020204030204" pitchFamily="34" charset="0"/>
            </a:endParaRPr>
          </a:p>
        </p:txBody>
      </p:sp>
      <p:pic>
        <p:nvPicPr>
          <p:cNvPr id="7" name="Picture 6"/>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extLst>
      <p:ext uri="{BB962C8B-B14F-4D97-AF65-F5344CB8AC3E}">
        <p14:creationId xmlns:p14="http://schemas.microsoft.com/office/powerpoint/2010/main" val="1039217430"/>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4800" dirty="0" smtClean="0">
                <a:latin typeface="Calibri" panose="020F0502020204030204" pitchFamily="34" charset="0"/>
              </a:rPr>
              <a:t>EXTENUATING CIRCUMSTANCES</a:t>
            </a:r>
            <a:endParaRPr lang="en-US" sz="4800" dirty="0">
              <a:latin typeface="Calibri" panose="020F0502020204030204" pitchFamily="34" charset="0"/>
            </a:endParaRPr>
          </a:p>
        </p:txBody>
      </p:sp>
      <p:sp>
        <p:nvSpPr>
          <p:cNvPr id="3" name="Content Placeholder 2"/>
          <p:cNvSpPr>
            <a:spLocks noGrp="1"/>
          </p:cNvSpPr>
          <p:nvPr>
            <p:ph idx="1"/>
          </p:nvPr>
        </p:nvSpPr>
        <p:spPr/>
        <p:txBody>
          <a:bodyPr>
            <a:normAutofit/>
          </a:bodyPr>
          <a:lstStyle/>
          <a:p>
            <a:pPr algn="just"/>
            <a:endParaRPr lang="en-US" sz="1800" dirty="0" smtClean="0">
              <a:latin typeface="Calibri" panose="020F0502020204030204" pitchFamily="34" charset="0"/>
            </a:endParaRPr>
          </a:p>
          <a:p>
            <a:pPr algn="just"/>
            <a:r>
              <a:rPr lang="en-US" dirty="0" smtClean="0">
                <a:latin typeface="Calibri" panose="020F0502020204030204" pitchFamily="34" charset="0"/>
              </a:rPr>
              <a:t>A student </a:t>
            </a:r>
            <a:r>
              <a:rPr lang="en-US" dirty="0">
                <a:latin typeface="Calibri" panose="020F0502020204030204" pitchFamily="34" charset="0"/>
              </a:rPr>
              <a:t>who believes that </a:t>
            </a:r>
            <a:r>
              <a:rPr lang="en-US" dirty="0" smtClean="0">
                <a:latin typeface="Calibri" panose="020F0502020204030204" pitchFamily="34" charset="0"/>
              </a:rPr>
              <a:t>his/her </a:t>
            </a:r>
            <a:r>
              <a:rPr lang="en-US" dirty="0">
                <a:latin typeface="Calibri" panose="020F0502020204030204" pitchFamily="34" charset="0"/>
              </a:rPr>
              <a:t>performance in an assessment has been adversely affected by extenuating circumstances, may request that those circumstances are taken into account by the </a:t>
            </a:r>
            <a:r>
              <a:rPr lang="en-US" dirty="0" smtClean="0">
                <a:latin typeface="Calibri" panose="020F0502020204030204" pitchFamily="34" charset="0"/>
              </a:rPr>
              <a:t>University</a:t>
            </a:r>
            <a:endParaRPr lang="en-US" dirty="0">
              <a:latin typeface="Calibri" panose="020F0502020204030204" pitchFamily="34" charset="0"/>
            </a:endParaRPr>
          </a:p>
          <a:p>
            <a:pPr algn="just"/>
            <a:endParaRPr lang="en-US" sz="1600" dirty="0">
              <a:latin typeface="Calibri" panose="020F0502020204030204" pitchFamily="34" charset="0"/>
            </a:endParaRPr>
          </a:p>
          <a:p>
            <a:pPr algn="just"/>
            <a:r>
              <a:rPr lang="en-US" dirty="0">
                <a:latin typeface="Calibri" panose="020F0502020204030204" pitchFamily="34" charset="0"/>
              </a:rPr>
              <a:t>For </a:t>
            </a:r>
            <a:r>
              <a:rPr lang="en-US" dirty="0" smtClean="0">
                <a:latin typeface="Calibri" panose="020F0502020204030204" pitchFamily="34" charset="0"/>
              </a:rPr>
              <a:t>consideration of the late submission penalty to </a:t>
            </a:r>
            <a:r>
              <a:rPr lang="en-US" dirty="0">
                <a:latin typeface="Calibri" panose="020F0502020204030204" pitchFamily="34" charset="0"/>
              </a:rPr>
              <a:t>be lifted, </a:t>
            </a:r>
            <a:r>
              <a:rPr lang="en-US" dirty="0" smtClean="0">
                <a:latin typeface="Calibri" panose="020F0502020204030204" pitchFamily="34" charset="0"/>
              </a:rPr>
              <a:t>Students may </a:t>
            </a:r>
            <a:r>
              <a:rPr lang="en-US" dirty="0">
                <a:latin typeface="Calibri" panose="020F0502020204030204" pitchFamily="34" charset="0"/>
              </a:rPr>
              <a:t>file an Extenuating Circumstances </a:t>
            </a:r>
            <a:r>
              <a:rPr lang="en-US" dirty="0" smtClean="0">
                <a:latin typeface="Calibri" panose="020F0502020204030204" pitchFamily="34" charset="0"/>
              </a:rPr>
              <a:t>Request with the Academic Office</a:t>
            </a:r>
            <a:endParaRPr lang="en-US" sz="2000" dirty="0">
              <a:latin typeface="Calibri" panose="020F0502020204030204" pitchFamily="34" charset="0"/>
            </a:endParaRPr>
          </a:p>
          <a:p>
            <a:pPr algn="just"/>
            <a:endParaRPr lang="en-US" sz="1800" dirty="0" smtClean="0">
              <a:latin typeface="Calibri" panose="020F0502020204030204" pitchFamily="34" charset="0"/>
            </a:endParaRPr>
          </a:p>
          <a:p>
            <a:pPr algn="just"/>
            <a:endParaRPr lang="en-US" sz="2000" dirty="0">
              <a:latin typeface="Calibri" panose="020F0502020204030204" pitchFamily="34" charset="0"/>
            </a:endParaRPr>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extLst>
      <p:ext uri="{BB962C8B-B14F-4D97-AF65-F5344CB8AC3E}">
        <p14:creationId xmlns:p14="http://schemas.microsoft.com/office/powerpoint/2010/main" val="23587134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2000"/>
                                        <p:tgtEl>
                                          <p:spTgt spid="3">
                                            <p:txEl>
                                              <p:pRg st="1" end="1"/>
                                            </p:txEl>
                                          </p:spTgt>
                                        </p:tgtEl>
                                      </p:cBhvr>
                                    </p:animEffect>
                                  </p:childTnLst>
                                </p:cTn>
                              </p:par>
                            </p:childTnLst>
                          </p:cTn>
                        </p:par>
                        <p:par>
                          <p:cTn id="8" fill="hold">
                            <p:stCondLst>
                              <p:cond delay="2000"/>
                            </p:stCondLst>
                            <p:childTnLst>
                              <p:par>
                                <p:cTn id="9" presetID="10" presetClass="entr" presetSubtype="0" fill="hold" nodeType="afterEffect">
                                  <p:stCondLst>
                                    <p:cond delay="500"/>
                                  </p:stCondLst>
                                  <p:childTnLst>
                                    <p:set>
                                      <p:cBhvr>
                                        <p:cTn id="10" dur="1" fill="hold">
                                          <p:stCondLst>
                                            <p:cond delay="0"/>
                                          </p:stCondLst>
                                        </p:cTn>
                                        <p:tgtEl>
                                          <p:spTgt spid="3">
                                            <p:txEl>
                                              <p:pRg st="3" end="3"/>
                                            </p:txEl>
                                          </p:spTgt>
                                        </p:tgtEl>
                                        <p:attrNameLst>
                                          <p:attrName>style.visibility</p:attrName>
                                        </p:attrNameLst>
                                      </p:cBhvr>
                                      <p:to>
                                        <p:strVal val="visible"/>
                                      </p:to>
                                    </p:set>
                                    <p:animEffect transition="in" filter="fade">
                                      <p:cBhvr>
                                        <p:cTn id="11" dur="10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533400"/>
            <a:ext cx="8229600" cy="1143000"/>
          </a:xfrm>
        </p:spPr>
        <p:txBody>
          <a:bodyPr>
            <a:noAutofit/>
          </a:bodyPr>
          <a:lstStyle/>
          <a:p>
            <a:pPr algn="ctr"/>
            <a:r>
              <a:rPr lang="en-GB" sz="3600" dirty="0" smtClean="0">
                <a:latin typeface="Calibri" panose="020F0502020204030204" pitchFamily="34" charset="0"/>
              </a:rPr>
              <a:t>EXTENUATING CIRCUMSTANCES </a:t>
            </a:r>
            <a:br>
              <a:rPr lang="en-GB" sz="3600" dirty="0" smtClean="0">
                <a:latin typeface="Calibri" panose="020F0502020204030204" pitchFamily="34" charset="0"/>
              </a:rPr>
            </a:br>
            <a:r>
              <a:rPr lang="en-GB" sz="3600" dirty="0" smtClean="0">
                <a:latin typeface="Calibri" panose="020F0502020204030204" pitchFamily="34" charset="0"/>
              </a:rPr>
              <a:t>WHAT IS CONSIDERED </a:t>
            </a:r>
            <a:endParaRPr lang="en-US" sz="3600" dirty="0">
              <a:latin typeface="Calibri" panose="020F0502020204030204" pitchFamily="34" charset="0"/>
            </a:endParaRPr>
          </a:p>
        </p:txBody>
      </p:sp>
      <p:sp>
        <p:nvSpPr>
          <p:cNvPr id="3" name="Content Placeholder 2"/>
          <p:cNvSpPr>
            <a:spLocks noGrp="1"/>
          </p:cNvSpPr>
          <p:nvPr>
            <p:ph idx="1"/>
          </p:nvPr>
        </p:nvSpPr>
        <p:spPr>
          <a:xfrm>
            <a:off x="457200" y="1857585"/>
            <a:ext cx="8229600" cy="4876800"/>
          </a:xfrm>
        </p:spPr>
        <p:txBody>
          <a:bodyPr>
            <a:normAutofit/>
          </a:bodyPr>
          <a:lstStyle/>
          <a:p>
            <a:pPr algn="just"/>
            <a:r>
              <a:rPr lang="en-GB" sz="2800" dirty="0">
                <a:latin typeface="Calibri" panose="020F0502020204030204" pitchFamily="34" charset="0"/>
              </a:rPr>
              <a:t>An application for extenuating circumstances may be considered if </a:t>
            </a:r>
            <a:r>
              <a:rPr lang="en-GB" sz="2800" dirty="0">
                <a:solidFill>
                  <a:srgbClr val="FF0000"/>
                </a:solidFill>
                <a:latin typeface="Calibri" panose="020F0502020204030204" pitchFamily="34" charset="0"/>
              </a:rPr>
              <a:t>evidence</a:t>
            </a:r>
            <a:r>
              <a:rPr lang="en-GB" sz="2800" dirty="0">
                <a:latin typeface="Calibri" panose="020F0502020204030204" pitchFamily="34" charset="0"/>
              </a:rPr>
              <a:t> is provided of:</a:t>
            </a:r>
          </a:p>
          <a:p>
            <a:pPr lvl="1" algn="just"/>
            <a:r>
              <a:rPr lang="en-GB" sz="2400" dirty="0" smtClean="0">
                <a:latin typeface="Calibri" panose="020F0502020204030204" pitchFamily="34" charset="0"/>
              </a:rPr>
              <a:t>(a)</a:t>
            </a:r>
            <a:r>
              <a:rPr lang="en-GB" sz="2400" dirty="0">
                <a:latin typeface="Calibri" panose="020F0502020204030204" pitchFamily="34" charset="0"/>
              </a:rPr>
              <a:t>	an immobilising illness or period of hospitalisation that would affect your ability to meet a deadline or undertake an examination;</a:t>
            </a:r>
          </a:p>
          <a:p>
            <a:pPr lvl="1" algn="just"/>
            <a:r>
              <a:rPr lang="en-GB" sz="2400" dirty="0" smtClean="0">
                <a:latin typeface="Calibri" panose="020F0502020204030204" pitchFamily="34" charset="0"/>
              </a:rPr>
              <a:t>(</a:t>
            </a:r>
            <a:r>
              <a:rPr lang="en-GB" sz="2400" dirty="0">
                <a:latin typeface="Calibri" panose="020F0502020204030204" pitchFamily="34" charset="0"/>
              </a:rPr>
              <a:t>b</a:t>
            </a:r>
            <a:r>
              <a:rPr lang="en-GB" sz="2400" dirty="0" smtClean="0">
                <a:latin typeface="Calibri" panose="020F0502020204030204" pitchFamily="34" charset="0"/>
              </a:rPr>
              <a:t>)</a:t>
            </a:r>
            <a:r>
              <a:rPr lang="en-GB" sz="2400" dirty="0">
                <a:latin typeface="Calibri" panose="020F0502020204030204" pitchFamily="34" charset="0"/>
              </a:rPr>
              <a:t>	bereavement shortly before assessment resulting from the loss of a relative or close friend;</a:t>
            </a:r>
          </a:p>
          <a:p>
            <a:pPr lvl="1" algn="just"/>
            <a:r>
              <a:rPr lang="en-GB" sz="2400" dirty="0" smtClean="0">
                <a:latin typeface="Calibri" panose="020F0502020204030204" pitchFamily="34" charset="0"/>
              </a:rPr>
              <a:t>(</a:t>
            </a:r>
            <a:r>
              <a:rPr lang="en-GB" sz="2400" dirty="0">
                <a:latin typeface="Calibri" panose="020F0502020204030204" pitchFamily="34" charset="0"/>
              </a:rPr>
              <a:t>c</a:t>
            </a:r>
            <a:r>
              <a:rPr lang="en-GB" sz="2400" dirty="0" smtClean="0">
                <a:latin typeface="Calibri" panose="020F0502020204030204" pitchFamily="34" charset="0"/>
              </a:rPr>
              <a:t>)</a:t>
            </a:r>
            <a:r>
              <a:rPr lang="en-GB" sz="2400" dirty="0">
                <a:latin typeface="Calibri" panose="020F0502020204030204" pitchFamily="34" charset="0"/>
              </a:rPr>
              <a:t>	serious personal problems (where these relate to a third party, you must provide independent evidence of the impact on you</a:t>
            </a:r>
            <a:r>
              <a:rPr lang="en-GB" sz="2400" dirty="0" smtClean="0">
                <a:latin typeface="Calibri" panose="020F0502020204030204" pitchFamily="34" charset="0"/>
              </a:rPr>
              <a:t>); other </a:t>
            </a:r>
            <a:r>
              <a:rPr lang="en-GB" sz="2400" dirty="0">
                <a:latin typeface="Calibri" panose="020F0502020204030204" pitchFamily="34" charset="0"/>
              </a:rPr>
              <a:t>problems that are beyond your control which compromise your ability to meet a deadline or undertake an examination</a:t>
            </a:r>
          </a:p>
          <a:p>
            <a:pPr marL="0" indent="0" algn="just">
              <a:buNone/>
            </a:pPr>
            <a:endParaRPr lang="en-US" sz="2800" dirty="0">
              <a:latin typeface="Calibri" panose="020F0502020204030204" pitchFamily="34" charset="0"/>
            </a:endParaRPr>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extLst>
      <p:ext uri="{BB962C8B-B14F-4D97-AF65-F5344CB8AC3E}">
        <p14:creationId xmlns:p14="http://schemas.microsoft.com/office/powerpoint/2010/main" val="31582506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childTnLst>
                          </p:cTn>
                        </p:par>
                        <p:par>
                          <p:cTn id="8" fill="hold">
                            <p:stCondLst>
                              <p:cond delay="2000"/>
                            </p:stCondLst>
                            <p:childTnLst>
                              <p:par>
                                <p:cTn id="9" presetID="10" presetClass="entr" presetSubtype="0" fill="hold" nodeType="afterEffect">
                                  <p:stCondLst>
                                    <p:cond delay="4000"/>
                                  </p:stCondLst>
                                  <p:childTnLst>
                                    <p:set>
                                      <p:cBhvr>
                                        <p:cTn id="10" dur="1" fill="hold">
                                          <p:stCondLst>
                                            <p:cond delay="0"/>
                                          </p:stCondLst>
                                        </p:cTn>
                                        <p:tgtEl>
                                          <p:spTgt spid="3">
                                            <p:txEl>
                                              <p:pRg st="1" end="1"/>
                                            </p:txEl>
                                          </p:spTgt>
                                        </p:tgtEl>
                                        <p:attrNameLst>
                                          <p:attrName>style.visibility</p:attrName>
                                        </p:attrNameLst>
                                      </p:cBhvr>
                                      <p:to>
                                        <p:strVal val="visible"/>
                                      </p:to>
                                    </p:set>
                                    <p:animEffect transition="in" filter="fade">
                                      <p:cBhvr>
                                        <p:cTn id="11" dur="2000"/>
                                        <p:tgtEl>
                                          <p:spTgt spid="3">
                                            <p:txEl>
                                              <p:pRg st="1" end="1"/>
                                            </p:txEl>
                                          </p:spTgt>
                                        </p:tgtEl>
                                      </p:cBhvr>
                                    </p:animEffect>
                                  </p:childTnLst>
                                </p:cTn>
                              </p:par>
                            </p:childTnLst>
                          </p:cTn>
                        </p:par>
                        <p:par>
                          <p:cTn id="12" fill="hold">
                            <p:stCondLst>
                              <p:cond delay="8000"/>
                            </p:stCondLst>
                            <p:childTnLst>
                              <p:par>
                                <p:cTn id="13" presetID="10" presetClass="entr" presetSubtype="0" fill="hold" nodeType="afterEffect">
                                  <p:stCondLst>
                                    <p:cond delay="4000"/>
                                  </p:stCondLst>
                                  <p:childTnLst>
                                    <p:set>
                                      <p:cBhvr>
                                        <p:cTn id="14" dur="1" fill="hold">
                                          <p:stCondLst>
                                            <p:cond delay="0"/>
                                          </p:stCondLst>
                                        </p:cTn>
                                        <p:tgtEl>
                                          <p:spTgt spid="3">
                                            <p:txEl>
                                              <p:pRg st="2" end="2"/>
                                            </p:txEl>
                                          </p:spTgt>
                                        </p:tgtEl>
                                        <p:attrNameLst>
                                          <p:attrName>style.visibility</p:attrName>
                                        </p:attrNameLst>
                                      </p:cBhvr>
                                      <p:to>
                                        <p:strVal val="visible"/>
                                      </p:to>
                                    </p:set>
                                    <p:animEffect transition="in" filter="fade">
                                      <p:cBhvr>
                                        <p:cTn id="15" dur="2000"/>
                                        <p:tgtEl>
                                          <p:spTgt spid="3">
                                            <p:txEl>
                                              <p:pRg st="2" end="2"/>
                                            </p:txEl>
                                          </p:spTgt>
                                        </p:tgtEl>
                                      </p:cBhvr>
                                    </p:animEffect>
                                  </p:childTnLst>
                                </p:cTn>
                              </p:par>
                            </p:childTnLst>
                          </p:cTn>
                        </p:par>
                        <p:par>
                          <p:cTn id="16" fill="hold">
                            <p:stCondLst>
                              <p:cond delay="14000"/>
                            </p:stCondLst>
                            <p:childTnLst>
                              <p:par>
                                <p:cTn id="17" presetID="10" presetClass="entr" presetSubtype="0" fill="hold" nodeType="afterEffect">
                                  <p:stCondLst>
                                    <p:cond delay="4000"/>
                                  </p:stCondLst>
                                  <p:childTnLst>
                                    <p:set>
                                      <p:cBhvr>
                                        <p:cTn id="18" dur="1" fill="hold">
                                          <p:stCondLst>
                                            <p:cond delay="0"/>
                                          </p:stCondLst>
                                        </p:cTn>
                                        <p:tgtEl>
                                          <p:spTgt spid="3">
                                            <p:txEl>
                                              <p:pRg st="3" end="3"/>
                                            </p:txEl>
                                          </p:spTgt>
                                        </p:tgtEl>
                                        <p:attrNameLst>
                                          <p:attrName>style.visibility</p:attrName>
                                        </p:attrNameLst>
                                      </p:cBhvr>
                                      <p:to>
                                        <p:strVal val="visible"/>
                                      </p:to>
                                    </p:set>
                                    <p:animEffect transition="in" filter="fade">
                                      <p:cBhvr>
                                        <p:cTn id="19" dur="20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533400"/>
            <a:ext cx="8229600" cy="1143000"/>
          </a:xfrm>
        </p:spPr>
        <p:txBody>
          <a:bodyPr>
            <a:noAutofit/>
          </a:bodyPr>
          <a:lstStyle/>
          <a:p>
            <a:pPr algn="ctr"/>
            <a:r>
              <a:rPr lang="en-GB" sz="3600" dirty="0" smtClean="0">
                <a:latin typeface="Calibri" panose="020F0502020204030204" pitchFamily="34" charset="0"/>
              </a:rPr>
              <a:t>EXTENUATING CIRCUMSTANCES </a:t>
            </a:r>
            <a:br>
              <a:rPr lang="en-GB" sz="3600" dirty="0" smtClean="0">
                <a:latin typeface="Calibri" panose="020F0502020204030204" pitchFamily="34" charset="0"/>
              </a:rPr>
            </a:br>
            <a:r>
              <a:rPr lang="en-GB" sz="3600" dirty="0" smtClean="0">
                <a:latin typeface="Calibri" panose="020F0502020204030204" pitchFamily="34" charset="0"/>
              </a:rPr>
              <a:t>WHAT IS CONSIDERED </a:t>
            </a:r>
            <a:endParaRPr lang="en-US" sz="3600" dirty="0">
              <a:latin typeface="Calibri" panose="020F0502020204030204" pitchFamily="34" charset="0"/>
            </a:endParaRPr>
          </a:p>
        </p:txBody>
      </p:sp>
      <p:sp>
        <p:nvSpPr>
          <p:cNvPr id="3" name="Content Placeholder 2"/>
          <p:cNvSpPr>
            <a:spLocks noGrp="1"/>
          </p:cNvSpPr>
          <p:nvPr>
            <p:ph idx="1"/>
          </p:nvPr>
        </p:nvSpPr>
        <p:spPr>
          <a:xfrm>
            <a:off x="457200" y="1852505"/>
            <a:ext cx="8229600" cy="4876800"/>
          </a:xfrm>
        </p:spPr>
        <p:txBody>
          <a:bodyPr>
            <a:normAutofit/>
          </a:bodyPr>
          <a:lstStyle/>
          <a:p>
            <a:pPr algn="just"/>
            <a:r>
              <a:rPr lang="en-GB" sz="2800" dirty="0" smtClean="0">
                <a:latin typeface="Calibri" panose="020F0502020204030204" pitchFamily="34" charset="0"/>
              </a:rPr>
              <a:t>In </a:t>
            </a:r>
            <a:r>
              <a:rPr lang="en-GB" sz="2800" dirty="0">
                <a:latin typeface="Calibri" panose="020F0502020204030204" pitchFamily="34" charset="0"/>
              </a:rPr>
              <a:t>each case, the student </a:t>
            </a:r>
            <a:r>
              <a:rPr lang="en-GB" sz="2800" dirty="0">
                <a:solidFill>
                  <a:srgbClr val="FF0000"/>
                </a:solidFill>
                <a:latin typeface="Calibri" panose="020F0502020204030204" pitchFamily="34" charset="0"/>
              </a:rPr>
              <a:t>must provide verifiable independent </a:t>
            </a:r>
            <a:r>
              <a:rPr lang="en-GB" sz="2800" dirty="0" smtClean="0">
                <a:solidFill>
                  <a:srgbClr val="FF0000"/>
                </a:solidFill>
                <a:latin typeface="Calibri" panose="020F0502020204030204" pitchFamily="34" charset="0"/>
              </a:rPr>
              <a:t>evidence</a:t>
            </a:r>
          </a:p>
          <a:p>
            <a:pPr marL="0" indent="0" algn="just">
              <a:buNone/>
            </a:pPr>
            <a:endParaRPr lang="en-GB" sz="2800" dirty="0" smtClean="0">
              <a:solidFill>
                <a:srgbClr val="FF0000"/>
              </a:solidFill>
              <a:latin typeface="Calibri" panose="020F0502020204030204" pitchFamily="34" charset="0"/>
            </a:endParaRPr>
          </a:p>
          <a:p>
            <a:pPr algn="just"/>
            <a:r>
              <a:rPr lang="en-GB" sz="2800" dirty="0" smtClean="0">
                <a:latin typeface="Calibri" panose="020F0502020204030204" pitchFamily="34" charset="0"/>
              </a:rPr>
              <a:t>In </a:t>
            </a:r>
            <a:r>
              <a:rPr lang="en-GB" sz="2800" dirty="0">
                <a:latin typeface="Calibri" panose="020F0502020204030204" pitchFamily="34" charset="0"/>
              </a:rPr>
              <a:t>the case of a medical issue</a:t>
            </a:r>
            <a:r>
              <a:rPr lang="en-GB" sz="2800" dirty="0" smtClean="0">
                <a:latin typeface="Calibri" panose="020F0502020204030204" pitchFamily="34" charset="0"/>
              </a:rPr>
              <a:t>, this </a:t>
            </a:r>
            <a:r>
              <a:rPr lang="en-GB" sz="2800" dirty="0">
                <a:latin typeface="Calibri" panose="020F0502020204030204" pitchFamily="34" charset="0"/>
              </a:rPr>
              <a:t>would mean a </a:t>
            </a:r>
            <a:r>
              <a:rPr lang="en-GB" sz="2800" dirty="0">
                <a:solidFill>
                  <a:srgbClr val="FF0000"/>
                </a:solidFill>
                <a:latin typeface="Calibri" panose="020F0502020204030204" pitchFamily="34" charset="0"/>
              </a:rPr>
              <a:t>Medical Certificate</a:t>
            </a:r>
            <a:r>
              <a:rPr lang="en-GB" sz="2800" dirty="0">
                <a:latin typeface="Calibri" panose="020F0502020204030204" pitchFamily="34" charset="0"/>
              </a:rPr>
              <a:t> from a </a:t>
            </a:r>
            <a:r>
              <a:rPr lang="en-GB" sz="2800" dirty="0">
                <a:solidFill>
                  <a:srgbClr val="FF0000"/>
                </a:solidFill>
                <a:latin typeface="Calibri" panose="020F0502020204030204" pitchFamily="34" charset="0"/>
              </a:rPr>
              <a:t>registered NHS GP</a:t>
            </a:r>
            <a:r>
              <a:rPr lang="en-GB" sz="2800" dirty="0">
                <a:latin typeface="Calibri" panose="020F0502020204030204" pitchFamily="34" charset="0"/>
              </a:rPr>
              <a:t>, clearly identifying the start </a:t>
            </a:r>
            <a:r>
              <a:rPr lang="en-GB" sz="2800" dirty="0" smtClean="0">
                <a:latin typeface="Calibri" panose="020F0502020204030204" pitchFamily="34" charset="0"/>
              </a:rPr>
              <a:t>and anticipated </a:t>
            </a:r>
            <a:r>
              <a:rPr lang="en-GB" sz="2800" dirty="0">
                <a:latin typeface="Calibri" panose="020F0502020204030204" pitchFamily="34" charset="0"/>
              </a:rPr>
              <a:t>end date of the medical </a:t>
            </a:r>
            <a:r>
              <a:rPr lang="en-GB" sz="2800" dirty="0" smtClean="0">
                <a:latin typeface="Calibri" panose="020F0502020204030204" pitchFamily="34" charset="0"/>
              </a:rPr>
              <a:t>issue</a:t>
            </a:r>
          </a:p>
          <a:p>
            <a:endParaRPr lang="en-US" sz="2800" dirty="0">
              <a:latin typeface="Calibri" panose="020F0502020204030204" pitchFamily="34" charset="0"/>
            </a:endParaRPr>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extLst>
      <p:ext uri="{BB962C8B-B14F-4D97-AF65-F5344CB8AC3E}">
        <p14:creationId xmlns:p14="http://schemas.microsoft.com/office/powerpoint/2010/main" val="22705430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childTnLst>
                          </p:cTn>
                        </p:par>
                        <p:par>
                          <p:cTn id="8" fill="hold">
                            <p:stCondLst>
                              <p:cond delay="2000"/>
                            </p:stCondLst>
                            <p:childTnLst>
                              <p:par>
                                <p:cTn id="9" presetID="10" presetClass="entr" presetSubtype="0" fill="hold" nodeType="afterEffect">
                                  <p:stCondLst>
                                    <p:cond delay="1500"/>
                                  </p:stCondLst>
                                  <p:childTnLst>
                                    <p:set>
                                      <p:cBhvr>
                                        <p:cTn id="10" dur="1" fill="hold">
                                          <p:stCondLst>
                                            <p:cond delay="0"/>
                                          </p:stCondLst>
                                        </p:cTn>
                                        <p:tgtEl>
                                          <p:spTgt spid="3">
                                            <p:txEl>
                                              <p:pRg st="2" end="2"/>
                                            </p:txEl>
                                          </p:spTgt>
                                        </p:tgtEl>
                                        <p:attrNameLst>
                                          <p:attrName>style.visibility</p:attrName>
                                        </p:attrNameLst>
                                      </p:cBhvr>
                                      <p:to>
                                        <p:strVal val="visible"/>
                                      </p:to>
                                    </p:set>
                                    <p:animEffect transition="in" filter="fade">
                                      <p:cBhvr>
                                        <p:cTn id="11" dur="20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533400"/>
            <a:ext cx="8229600" cy="1143000"/>
          </a:xfrm>
        </p:spPr>
        <p:txBody>
          <a:bodyPr>
            <a:noAutofit/>
          </a:bodyPr>
          <a:lstStyle/>
          <a:p>
            <a:pPr algn="ctr"/>
            <a:r>
              <a:rPr lang="en-GB" sz="3800" dirty="0" smtClean="0">
                <a:latin typeface="Calibri" panose="020F0502020204030204" pitchFamily="34" charset="0"/>
              </a:rPr>
              <a:t>EXTENUATING CIRCUMSTANCES REQUESTS</a:t>
            </a:r>
            <a:endParaRPr lang="en-US" sz="3800" dirty="0">
              <a:latin typeface="Calibri" panose="020F0502020204030204" pitchFamily="34" charset="0"/>
            </a:endParaRPr>
          </a:p>
        </p:txBody>
      </p:sp>
      <p:sp>
        <p:nvSpPr>
          <p:cNvPr id="3" name="Content Placeholder 2"/>
          <p:cNvSpPr>
            <a:spLocks noGrp="1"/>
          </p:cNvSpPr>
          <p:nvPr>
            <p:ph idx="1"/>
          </p:nvPr>
        </p:nvSpPr>
        <p:spPr>
          <a:xfrm>
            <a:off x="457200" y="1752600"/>
            <a:ext cx="8229600" cy="4876800"/>
          </a:xfrm>
        </p:spPr>
        <p:txBody>
          <a:bodyPr>
            <a:normAutofit/>
          </a:bodyPr>
          <a:lstStyle/>
          <a:p>
            <a:pPr algn="just"/>
            <a:r>
              <a:rPr lang="en-US" dirty="0" smtClean="0">
                <a:latin typeface="Calibri" panose="020F0502020204030204" pitchFamily="34" charset="0"/>
              </a:rPr>
              <a:t>Extenuating Circumstances requests are dealt with by the </a:t>
            </a:r>
            <a:r>
              <a:rPr lang="en-US" b="1" dirty="0" smtClean="0">
                <a:solidFill>
                  <a:srgbClr val="FF0000"/>
                </a:solidFill>
                <a:latin typeface="Calibri" panose="020F0502020204030204" pitchFamily="34" charset="0"/>
              </a:rPr>
              <a:t>Academic Office </a:t>
            </a:r>
            <a:r>
              <a:rPr lang="en-US" dirty="0" smtClean="0">
                <a:latin typeface="Calibri" panose="020F0502020204030204" pitchFamily="34" charset="0"/>
              </a:rPr>
              <a:t>and </a:t>
            </a:r>
            <a:r>
              <a:rPr lang="en-US" b="1" u="sng" dirty="0" smtClean="0">
                <a:solidFill>
                  <a:srgbClr val="FF0000"/>
                </a:solidFill>
                <a:latin typeface="Calibri" panose="020F0502020204030204" pitchFamily="34" charset="0"/>
              </a:rPr>
              <a:t>SHOULD NOT</a:t>
            </a:r>
            <a:r>
              <a:rPr lang="en-US" b="1" dirty="0" smtClean="0">
                <a:solidFill>
                  <a:srgbClr val="FF0000"/>
                </a:solidFill>
                <a:latin typeface="Calibri" panose="020F0502020204030204" pitchFamily="34" charset="0"/>
              </a:rPr>
              <a:t> </a:t>
            </a:r>
            <a:r>
              <a:rPr lang="en-US" dirty="0" smtClean="0">
                <a:latin typeface="Calibri" panose="020F0502020204030204" pitchFamily="34" charset="0"/>
              </a:rPr>
              <a:t>be sent to the London Assessments Team</a:t>
            </a:r>
            <a:endParaRPr lang="en-US" dirty="0">
              <a:latin typeface="Calibri" panose="020F0502020204030204" pitchFamily="34" charset="0"/>
            </a:endParaRPr>
          </a:p>
          <a:p>
            <a:pPr algn="just"/>
            <a:endParaRPr lang="en-US" sz="400" dirty="0">
              <a:latin typeface="Calibri" panose="020F0502020204030204" pitchFamily="34" charset="0"/>
            </a:endParaRPr>
          </a:p>
          <a:p>
            <a:pPr algn="just"/>
            <a:r>
              <a:rPr lang="en-US" dirty="0" smtClean="0">
                <a:latin typeface="Calibri" panose="020F0502020204030204" pitchFamily="34" charset="0"/>
              </a:rPr>
              <a:t>All </a:t>
            </a:r>
            <a:r>
              <a:rPr lang="en-US" dirty="0">
                <a:latin typeface="Calibri" panose="020F0502020204030204" pitchFamily="34" charset="0"/>
              </a:rPr>
              <a:t>requests </a:t>
            </a:r>
            <a:r>
              <a:rPr lang="en-US" dirty="0" smtClean="0">
                <a:latin typeface="Calibri" panose="020F0502020204030204" pitchFamily="34" charset="0"/>
              </a:rPr>
              <a:t>should </a:t>
            </a:r>
            <a:r>
              <a:rPr lang="en-US" dirty="0">
                <a:latin typeface="Calibri" panose="020F0502020204030204" pitchFamily="34" charset="0"/>
              </a:rPr>
              <a:t>be submitted to the </a:t>
            </a:r>
            <a:r>
              <a:rPr lang="en-US" dirty="0" smtClean="0">
                <a:latin typeface="Calibri" panose="020F0502020204030204" pitchFamily="34" charset="0"/>
              </a:rPr>
              <a:t>Academic Office </a:t>
            </a:r>
            <a:r>
              <a:rPr lang="en-US" b="1" dirty="0">
                <a:latin typeface="Calibri" panose="020F0502020204030204" pitchFamily="34" charset="0"/>
              </a:rPr>
              <a:t>within </a:t>
            </a:r>
            <a:r>
              <a:rPr lang="en-US" b="1" dirty="0" smtClean="0">
                <a:latin typeface="Calibri" panose="020F0502020204030204" pitchFamily="34" charset="0"/>
              </a:rPr>
              <a:t>15 clear </a:t>
            </a:r>
            <a:r>
              <a:rPr lang="en-US" b="1" dirty="0">
                <a:latin typeface="Calibri" panose="020F0502020204030204" pitchFamily="34" charset="0"/>
              </a:rPr>
              <a:t>working days</a:t>
            </a:r>
            <a:r>
              <a:rPr lang="en-US" dirty="0">
                <a:latin typeface="Calibri" panose="020F0502020204030204" pitchFamily="34" charset="0"/>
              </a:rPr>
              <a:t> of the </a:t>
            </a:r>
            <a:r>
              <a:rPr lang="en-US" dirty="0" smtClean="0">
                <a:latin typeface="Calibri" panose="020F0502020204030204" pitchFamily="34" charset="0"/>
              </a:rPr>
              <a:t>deadline of the assessment</a:t>
            </a:r>
          </a:p>
          <a:p>
            <a:pPr algn="just"/>
            <a:endParaRPr lang="en-US" sz="500" dirty="0" smtClean="0">
              <a:latin typeface="Calibri" panose="020F0502020204030204" pitchFamily="34" charset="0"/>
            </a:endParaRPr>
          </a:p>
          <a:p>
            <a:pPr algn="just"/>
            <a:r>
              <a:rPr lang="en-US" dirty="0" smtClean="0">
                <a:latin typeface="Calibri" panose="020F0502020204030204" pitchFamily="34" charset="0"/>
              </a:rPr>
              <a:t>Requests to lift the late submission penalty must be accompanied by the London Assessments’ confirmation that your work has been received and accepted for marking (e.g. our email response)</a:t>
            </a:r>
          </a:p>
          <a:p>
            <a:pPr algn="just"/>
            <a:endParaRPr lang="en-GB" sz="1800" dirty="0">
              <a:latin typeface="Calibri" panose="020F0502020204030204" pitchFamily="34" charset="0"/>
            </a:endParaRPr>
          </a:p>
          <a:p>
            <a:pPr marL="0" indent="0" algn="ctr">
              <a:buNone/>
            </a:pPr>
            <a:r>
              <a:rPr lang="en-GB" sz="2800" u="sng" dirty="0" smtClean="0">
                <a:latin typeface="Calibri" panose="020F0502020204030204" pitchFamily="34" charset="0"/>
                <a:hlinkClick r:id="rId2"/>
              </a:rPr>
              <a:t>aocases@uwtsd.ac.uk</a:t>
            </a:r>
            <a:endParaRPr lang="en-GB" sz="2800" u="sng" dirty="0" smtClean="0">
              <a:latin typeface="Calibri" panose="020F0502020204030204" pitchFamily="34" charset="0"/>
            </a:endParaRPr>
          </a:p>
          <a:p>
            <a:pPr marL="0" indent="0" algn="ctr">
              <a:buNone/>
            </a:pPr>
            <a:endParaRPr lang="en-US" sz="2800" dirty="0">
              <a:latin typeface="Calibri" panose="020F0502020204030204" pitchFamily="34" charset="0"/>
            </a:endParaRPr>
          </a:p>
          <a:p>
            <a:pPr algn="just"/>
            <a:endParaRPr lang="en-US" sz="2000" dirty="0">
              <a:latin typeface="Calibri" panose="020F0502020204030204" pitchFamily="34" charset="0"/>
            </a:endParaRPr>
          </a:p>
        </p:txBody>
      </p:sp>
      <p:pic>
        <p:nvPicPr>
          <p:cNvPr id="4" name="Picture 3"/>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extLst>
      <p:ext uri="{BB962C8B-B14F-4D97-AF65-F5344CB8AC3E}">
        <p14:creationId xmlns:p14="http://schemas.microsoft.com/office/powerpoint/2010/main" val="25226750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childTnLst>
                          </p:cTn>
                        </p:par>
                        <p:par>
                          <p:cTn id="8" fill="hold">
                            <p:stCondLst>
                              <p:cond delay="2000"/>
                            </p:stCondLst>
                            <p:childTnLst>
                              <p:par>
                                <p:cTn id="9" presetID="10" presetClass="entr" presetSubtype="0" fill="hold" nodeType="afterEffect">
                                  <p:stCondLst>
                                    <p:cond delay="1500"/>
                                  </p:stCondLst>
                                  <p:childTnLst>
                                    <p:set>
                                      <p:cBhvr>
                                        <p:cTn id="10" dur="1" fill="hold">
                                          <p:stCondLst>
                                            <p:cond delay="0"/>
                                          </p:stCondLst>
                                        </p:cTn>
                                        <p:tgtEl>
                                          <p:spTgt spid="3">
                                            <p:txEl>
                                              <p:pRg st="2" end="2"/>
                                            </p:txEl>
                                          </p:spTgt>
                                        </p:tgtEl>
                                        <p:attrNameLst>
                                          <p:attrName>style.visibility</p:attrName>
                                        </p:attrNameLst>
                                      </p:cBhvr>
                                      <p:to>
                                        <p:strVal val="visible"/>
                                      </p:to>
                                    </p:set>
                                    <p:animEffect transition="in" filter="fade">
                                      <p:cBhvr>
                                        <p:cTn id="11" dur="2000"/>
                                        <p:tgtEl>
                                          <p:spTgt spid="3">
                                            <p:txEl>
                                              <p:pRg st="2" end="2"/>
                                            </p:txEl>
                                          </p:spTgt>
                                        </p:tgtEl>
                                      </p:cBhvr>
                                    </p:animEffect>
                                  </p:childTnLst>
                                </p:cTn>
                              </p:par>
                            </p:childTnLst>
                          </p:cTn>
                        </p:par>
                        <p:par>
                          <p:cTn id="12" fill="hold">
                            <p:stCondLst>
                              <p:cond delay="5500"/>
                            </p:stCondLst>
                            <p:childTnLst>
                              <p:par>
                                <p:cTn id="13" presetID="10" presetClass="entr" presetSubtype="0" fill="hold" nodeType="afterEffect">
                                  <p:stCondLst>
                                    <p:cond delay="1500"/>
                                  </p:stCondLst>
                                  <p:childTnLst>
                                    <p:set>
                                      <p:cBhvr>
                                        <p:cTn id="14" dur="1" fill="hold">
                                          <p:stCondLst>
                                            <p:cond delay="0"/>
                                          </p:stCondLst>
                                        </p:cTn>
                                        <p:tgtEl>
                                          <p:spTgt spid="3">
                                            <p:txEl>
                                              <p:pRg st="4" end="4"/>
                                            </p:txEl>
                                          </p:spTgt>
                                        </p:tgtEl>
                                        <p:attrNameLst>
                                          <p:attrName>style.visibility</p:attrName>
                                        </p:attrNameLst>
                                      </p:cBhvr>
                                      <p:to>
                                        <p:strVal val="visible"/>
                                      </p:to>
                                    </p:set>
                                    <p:animEffect transition="in" filter="fade">
                                      <p:cBhvr>
                                        <p:cTn id="15" dur="2000"/>
                                        <p:tgtEl>
                                          <p:spTgt spid="3">
                                            <p:txEl>
                                              <p:pRg st="4" end="4"/>
                                            </p:txEl>
                                          </p:spTgt>
                                        </p:tgtEl>
                                      </p:cBhvr>
                                    </p:animEffect>
                                  </p:childTnLst>
                                </p:cTn>
                              </p:par>
                            </p:childTnLst>
                          </p:cTn>
                        </p:par>
                        <p:par>
                          <p:cTn id="16" fill="hold">
                            <p:stCondLst>
                              <p:cond delay="9000"/>
                            </p:stCondLst>
                            <p:childTnLst>
                              <p:par>
                                <p:cTn id="17" presetID="2" presetClass="entr" presetSubtype="4" fill="hold" nodeType="afterEffect">
                                  <p:stCondLst>
                                    <p:cond delay="1500"/>
                                  </p:stCondLst>
                                  <p:childTnLst>
                                    <p:set>
                                      <p:cBhvr>
                                        <p:cTn id="18" dur="1" fill="hold">
                                          <p:stCondLst>
                                            <p:cond delay="0"/>
                                          </p:stCondLst>
                                        </p:cTn>
                                        <p:tgtEl>
                                          <p:spTgt spid="3">
                                            <p:txEl>
                                              <p:pRg st="6" end="6"/>
                                            </p:txEl>
                                          </p:spTgt>
                                        </p:tgtEl>
                                        <p:attrNameLst>
                                          <p:attrName>style.visibility</p:attrName>
                                        </p:attrNameLst>
                                      </p:cBhvr>
                                      <p:to>
                                        <p:strVal val="visible"/>
                                      </p:to>
                                    </p:set>
                                    <p:anim calcmode="lin" valueType="num">
                                      <p:cBhvr additive="base">
                                        <p:cTn id="19" dur="20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20" dur="20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pPr algn="ctr"/>
            <a:r>
              <a:rPr lang="en-GB" sz="3200" dirty="0" smtClean="0">
                <a:latin typeface="Calibri" panose="020F0502020204030204" pitchFamily="34" charset="0"/>
              </a:rPr>
              <a:t>HOW TO SUBMIT YOUR EXTENUATING CIRCUMSTANCES REQUEST</a:t>
            </a:r>
            <a:endParaRPr lang="en-US" sz="3200" dirty="0">
              <a:latin typeface="Calibri" panose="020F0502020204030204" pitchFamily="34" charset="0"/>
            </a:endParaRPr>
          </a:p>
        </p:txBody>
      </p:sp>
      <p:sp>
        <p:nvSpPr>
          <p:cNvPr id="3" name="Content Placeholder 2"/>
          <p:cNvSpPr>
            <a:spLocks noGrp="1"/>
          </p:cNvSpPr>
          <p:nvPr>
            <p:ph idx="1"/>
          </p:nvPr>
        </p:nvSpPr>
        <p:spPr>
          <a:xfrm>
            <a:off x="457200" y="1600199"/>
            <a:ext cx="8229600" cy="5129105"/>
          </a:xfrm>
        </p:spPr>
        <p:txBody>
          <a:bodyPr>
            <a:normAutofit/>
          </a:bodyPr>
          <a:lstStyle/>
          <a:p>
            <a:r>
              <a:rPr lang="en-GB" dirty="0" smtClean="0">
                <a:latin typeface="Calibri" panose="020F0502020204030204" pitchFamily="34" charset="0"/>
              </a:rPr>
              <a:t>For </a:t>
            </a:r>
            <a:r>
              <a:rPr lang="en-GB" dirty="0">
                <a:latin typeface="Calibri" panose="020F0502020204030204" pitchFamily="34" charset="0"/>
              </a:rPr>
              <a:t>the late submission penalty to be lifted, </a:t>
            </a:r>
            <a:r>
              <a:rPr lang="en-GB" i="1" dirty="0">
                <a:solidFill>
                  <a:srgbClr val="FF0000"/>
                </a:solidFill>
                <a:latin typeface="Calibri" panose="020F0502020204030204" pitchFamily="34" charset="0"/>
              </a:rPr>
              <a:t>in addition to previously sending your assessment</a:t>
            </a:r>
            <a:r>
              <a:rPr lang="en-GB" dirty="0">
                <a:latin typeface="Calibri" panose="020F0502020204030204" pitchFamily="34" charset="0"/>
              </a:rPr>
              <a:t> </a:t>
            </a:r>
            <a:r>
              <a:rPr lang="en-GB" i="1" dirty="0">
                <a:solidFill>
                  <a:srgbClr val="FF0000"/>
                </a:solidFill>
                <a:latin typeface="Calibri" panose="020F0502020204030204" pitchFamily="34" charset="0"/>
              </a:rPr>
              <a:t>to London Assessments</a:t>
            </a:r>
            <a:r>
              <a:rPr lang="en-GB" dirty="0">
                <a:latin typeface="Calibri" panose="020F0502020204030204" pitchFamily="34" charset="0"/>
              </a:rPr>
              <a:t>, you will need to</a:t>
            </a:r>
            <a:r>
              <a:rPr lang="en-GB" dirty="0" smtClean="0">
                <a:latin typeface="Calibri" panose="020F0502020204030204" pitchFamily="34" charset="0"/>
              </a:rPr>
              <a:t>:</a:t>
            </a:r>
          </a:p>
          <a:p>
            <a:pPr algn="just"/>
            <a:endParaRPr lang="en-US" sz="1050" dirty="0">
              <a:latin typeface="Calibri" panose="020F0502020204030204" pitchFamily="34" charset="0"/>
            </a:endParaRPr>
          </a:p>
          <a:p>
            <a:pPr marL="1005840" lvl="2" indent="-457200" algn="just">
              <a:spcAft>
                <a:spcPts val="300"/>
              </a:spcAft>
              <a:buFont typeface="+mj-lt"/>
              <a:buAutoNum type="arabicPeriod"/>
            </a:pPr>
            <a:r>
              <a:rPr lang="en-GB" sz="1700" dirty="0">
                <a:latin typeface="Calibri" panose="020F0502020204030204" pitchFamily="34" charset="0"/>
              </a:rPr>
              <a:t>Fill in the </a:t>
            </a:r>
            <a:r>
              <a:rPr lang="en-GB" sz="1700" i="1" u="sng" dirty="0" smtClean="0">
                <a:latin typeface="Calibri" panose="020F0502020204030204" pitchFamily="34" charset="0"/>
              </a:rPr>
              <a:t>GA1 Form</a:t>
            </a:r>
            <a:r>
              <a:rPr lang="en-GB" sz="1700" dirty="0" smtClean="0">
                <a:latin typeface="Calibri" panose="020F0502020204030204" pitchFamily="34" charset="0"/>
              </a:rPr>
              <a:t> (available for download from Students’ Hall)</a:t>
            </a:r>
            <a:endParaRPr lang="en-US" sz="1700" dirty="0" smtClean="0">
              <a:latin typeface="Calibri" panose="020F0502020204030204" pitchFamily="34" charset="0"/>
            </a:endParaRPr>
          </a:p>
          <a:p>
            <a:pPr marL="1005840" lvl="2" indent="-457200">
              <a:spcAft>
                <a:spcPts val="300"/>
              </a:spcAft>
              <a:buFont typeface="+mj-lt"/>
              <a:buAutoNum type="arabicPeriod"/>
            </a:pPr>
            <a:r>
              <a:rPr lang="en-GB" sz="1700" dirty="0" smtClean="0">
                <a:latin typeface="Calibri" panose="020F0502020204030204" pitchFamily="34" charset="0"/>
              </a:rPr>
              <a:t>Send </a:t>
            </a:r>
            <a:r>
              <a:rPr lang="en-GB" sz="1700" dirty="0">
                <a:latin typeface="Calibri" panose="020F0502020204030204" pitchFamily="34" charset="0"/>
              </a:rPr>
              <a:t>the </a:t>
            </a:r>
            <a:r>
              <a:rPr lang="en-GB" sz="1700" dirty="0" smtClean="0">
                <a:latin typeface="Calibri" panose="020F0502020204030204" pitchFamily="34" charset="0"/>
              </a:rPr>
              <a:t>completed form </a:t>
            </a:r>
            <a:r>
              <a:rPr lang="en-GB" sz="1700" dirty="0">
                <a:latin typeface="Calibri" panose="020F0502020204030204" pitchFamily="34" charset="0"/>
              </a:rPr>
              <a:t>by email to </a:t>
            </a:r>
            <a:r>
              <a:rPr lang="en-GB" sz="1700" u="sng" dirty="0" smtClean="0">
                <a:latin typeface="Calibri" panose="020F0502020204030204" pitchFamily="34" charset="0"/>
                <a:hlinkClick r:id="rId3"/>
              </a:rPr>
              <a:t>aocases@uwtsd.ac.uk</a:t>
            </a:r>
            <a:r>
              <a:rPr lang="en-GB" sz="1700" dirty="0" smtClean="0">
                <a:latin typeface="Calibri" panose="020F0502020204030204" pitchFamily="34" charset="0"/>
              </a:rPr>
              <a:t>                   (</a:t>
            </a:r>
            <a:r>
              <a:rPr lang="en-GB" sz="1700" i="1" dirty="0" smtClean="0">
                <a:latin typeface="Calibri" panose="020F0502020204030204" pitchFamily="34" charset="0"/>
              </a:rPr>
              <a:t>Reference: </a:t>
            </a:r>
            <a:r>
              <a:rPr lang="en-GB" sz="1700" i="1" dirty="0">
                <a:latin typeface="Calibri" panose="020F0502020204030204" pitchFamily="34" charset="0"/>
              </a:rPr>
              <a:t>Extenuating Circumstances</a:t>
            </a:r>
            <a:r>
              <a:rPr lang="en-GB" sz="1700" dirty="0">
                <a:latin typeface="Calibri" panose="020F0502020204030204" pitchFamily="34" charset="0"/>
              </a:rPr>
              <a:t>), along with </a:t>
            </a:r>
            <a:r>
              <a:rPr lang="en-GB" sz="1700" i="1" u="sng" dirty="0" smtClean="0">
                <a:solidFill>
                  <a:srgbClr val="FF0000"/>
                </a:solidFill>
                <a:latin typeface="Calibri" panose="020F0502020204030204" pitchFamily="34" charset="0"/>
              </a:rPr>
              <a:t>evidence</a:t>
            </a:r>
            <a:r>
              <a:rPr lang="en-GB" sz="1700" dirty="0" smtClean="0">
                <a:latin typeface="Calibri" panose="020F0502020204030204" pitchFamily="34" charset="0"/>
              </a:rPr>
              <a:t> </a:t>
            </a:r>
            <a:r>
              <a:rPr lang="en-GB" sz="1700" dirty="0">
                <a:latin typeface="Calibri" panose="020F0502020204030204" pitchFamily="34" charset="0"/>
              </a:rPr>
              <a:t>to substantiate your </a:t>
            </a:r>
            <a:r>
              <a:rPr lang="en-GB" sz="1700" dirty="0" smtClean="0">
                <a:latin typeface="Calibri" panose="020F0502020204030204" pitchFamily="34" charset="0"/>
              </a:rPr>
              <a:t>request</a:t>
            </a:r>
          </a:p>
          <a:p>
            <a:pPr marL="1005840" lvl="2" indent="-457200">
              <a:spcAft>
                <a:spcPts val="300"/>
              </a:spcAft>
              <a:buFont typeface="+mj-lt"/>
              <a:buAutoNum type="arabicPeriod"/>
            </a:pPr>
            <a:r>
              <a:rPr lang="en-GB" sz="1700" dirty="0" smtClean="0">
                <a:latin typeface="Calibri" panose="020F0502020204030204" pitchFamily="34" charset="0"/>
              </a:rPr>
              <a:t>Send evidence of the actual date of submission (</a:t>
            </a:r>
            <a:r>
              <a:rPr lang="en-GB" sz="1700" i="1" dirty="0" smtClean="0">
                <a:latin typeface="Calibri" panose="020F0502020204030204" pitchFamily="34" charset="0"/>
              </a:rPr>
              <a:t>the confirmation from London Assessments that your work has been received</a:t>
            </a:r>
            <a:r>
              <a:rPr lang="en-GB" sz="1700" dirty="0" smtClean="0">
                <a:latin typeface="Calibri" panose="020F0502020204030204" pitchFamily="34" charset="0"/>
              </a:rPr>
              <a:t>)</a:t>
            </a:r>
            <a:endParaRPr lang="en-US" sz="1700" dirty="0">
              <a:latin typeface="Calibri" panose="020F0502020204030204" pitchFamily="34" charset="0"/>
            </a:endParaRPr>
          </a:p>
          <a:p>
            <a:pPr algn="just"/>
            <a:r>
              <a:rPr lang="en-GB" sz="900" b="1" dirty="0">
                <a:latin typeface="Calibri" panose="020F0502020204030204" pitchFamily="34" charset="0"/>
              </a:rPr>
              <a:t> </a:t>
            </a:r>
            <a:r>
              <a:rPr lang="en-GB" sz="2800" u="sng" dirty="0" smtClean="0">
                <a:solidFill>
                  <a:srgbClr val="FF0000"/>
                </a:solidFill>
                <a:latin typeface="Calibri" panose="020F0502020204030204" pitchFamily="34" charset="0"/>
              </a:rPr>
              <a:t>Please </a:t>
            </a:r>
            <a:r>
              <a:rPr lang="en-GB" sz="2800" u="sng" dirty="0">
                <a:solidFill>
                  <a:srgbClr val="FF0000"/>
                </a:solidFill>
                <a:latin typeface="Calibri" panose="020F0502020204030204" pitchFamily="34" charset="0"/>
              </a:rPr>
              <a:t>note</a:t>
            </a:r>
            <a:r>
              <a:rPr lang="en-GB" sz="2800" dirty="0">
                <a:solidFill>
                  <a:srgbClr val="FF0000"/>
                </a:solidFill>
                <a:latin typeface="Calibri" panose="020F0502020204030204" pitchFamily="34" charset="0"/>
              </a:rPr>
              <a:t>:</a:t>
            </a:r>
            <a:endParaRPr lang="en-US" dirty="0">
              <a:solidFill>
                <a:srgbClr val="FF0000"/>
              </a:solidFill>
              <a:latin typeface="Calibri" panose="020F0502020204030204" pitchFamily="34" charset="0"/>
            </a:endParaRPr>
          </a:p>
          <a:p>
            <a:pPr lvl="1" algn="just"/>
            <a:r>
              <a:rPr lang="en-GB" dirty="0" smtClean="0">
                <a:latin typeface="Calibri" panose="020F0502020204030204" pitchFamily="34" charset="0"/>
              </a:rPr>
              <a:t>Your </a:t>
            </a:r>
            <a:r>
              <a:rPr lang="en-GB" dirty="0">
                <a:latin typeface="Calibri" panose="020F0502020204030204" pitchFamily="34" charset="0"/>
              </a:rPr>
              <a:t>request will only be considered if appropriate </a:t>
            </a:r>
            <a:r>
              <a:rPr lang="en-GB" i="1" u="sng" dirty="0">
                <a:solidFill>
                  <a:srgbClr val="FF0000"/>
                </a:solidFill>
                <a:latin typeface="Calibri" panose="020F0502020204030204" pitchFamily="34" charset="0"/>
              </a:rPr>
              <a:t>evidence</a:t>
            </a:r>
            <a:r>
              <a:rPr lang="en-GB" dirty="0">
                <a:latin typeface="Calibri" panose="020F0502020204030204" pitchFamily="34" charset="0"/>
              </a:rPr>
              <a:t> is </a:t>
            </a:r>
            <a:r>
              <a:rPr lang="en-GB" dirty="0" smtClean="0">
                <a:latin typeface="Calibri" panose="020F0502020204030204" pitchFamily="34" charset="0"/>
              </a:rPr>
              <a:t>provided </a:t>
            </a:r>
          </a:p>
          <a:p>
            <a:pPr lvl="1" algn="just"/>
            <a:r>
              <a:rPr lang="en-GB" dirty="0" smtClean="0">
                <a:latin typeface="Calibri" panose="020F0502020204030204" pitchFamily="34" charset="0"/>
              </a:rPr>
              <a:t>The Academic Office </a:t>
            </a:r>
            <a:r>
              <a:rPr lang="en-GB" dirty="0">
                <a:latin typeface="Calibri" panose="020F0502020204030204" pitchFamily="34" charset="0"/>
              </a:rPr>
              <a:t>will review your request and </a:t>
            </a:r>
            <a:r>
              <a:rPr lang="en-GB" dirty="0" smtClean="0">
                <a:latin typeface="Calibri" panose="020F0502020204030204" pitchFamily="34" charset="0"/>
              </a:rPr>
              <a:t>respond it accordingly</a:t>
            </a:r>
            <a:endParaRPr lang="en-US" sz="1800" dirty="0">
              <a:latin typeface="Calibri" panose="020F0502020204030204" pitchFamily="34" charset="0"/>
            </a:endParaRPr>
          </a:p>
          <a:p>
            <a:pPr marL="274320" lvl="1" indent="0" algn="just">
              <a:buNone/>
            </a:pPr>
            <a:endParaRPr lang="en-US" dirty="0">
              <a:latin typeface="Calibri" panose="020F0502020204030204" pitchFamily="34" charset="0"/>
            </a:endParaRPr>
          </a:p>
        </p:txBody>
      </p:sp>
      <p:pic>
        <p:nvPicPr>
          <p:cNvPr id="4" name="Picture 3"/>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extLst>
      <p:ext uri="{BB962C8B-B14F-4D97-AF65-F5344CB8AC3E}">
        <p14:creationId xmlns:p14="http://schemas.microsoft.com/office/powerpoint/2010/main" val="4260577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childTnLst>
                          </p:cTn>
                        </p:par>
                        <p:par>
                          <p:cTn id="8" fill="hold">
                            <p:stCondLst>
                              <p:cond delay="2000"/>
                            </p:stCondLst>
                            <p:childTnLst>
                              <p:par>
                                <p:cTn id="9" presetID="42" presetClass="entr" presetSubtype="0" fill="hold" nodeType="afterEffect">
                                  <p:stCondLst>
                                    <p:cond delay="1000"/>
                                  </p:stCondLst>
                                  <p:childTnLst>
                                    <p:set>
                                      <p:cBhvr>
                                        <p:cTn id="10" dur="1" fill="hold">
                                          <p:stCondLst>
                                            <p:cond delay="0"/>
                                          </p:stCondLst>
                                        </p:cTn>
                                        <p:tgtEl>
                                          <p:spTgt spid="3">
                                            <p:txEl>
                                              <p:pRg st="2" end="2"/>
                                            </p:txEl>
                                          </p:spTgt>
                                        </p:tgtEl>
                                        <p:attrNameLst>
                                          <p:attrName>style.visibility</p:attrName>
                                        </p:attrNameLst>
                                      </p:cBhvr>
                                      <p:to>
                                        <p:strVal val="visible"/>
                                      </p:to>
                                    </p:set>
                                    <p:animEffect transition="in" filter="fade">
                                      <p:cBhvr>
                                        <p:cTn id="11" dur="1000"/>
                                        <p:tgtEl>
                                          <p:spTgt spid="3">
                                            <p:txEl>
                                              <p:pRg st="2" end="2"/>
                                            </p:txEl>
                                          </p:spTgt>
                                        </p:tgtEl>
                                      </p:cBhvr>
                                    </p:animEffect>
                                    <p:anim calcmode="lin" valueType="num">
                                      <p:cBhvr>
                                        <p:cTn id="1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par>
                          <p:cTn id="14" fill="hold">
                            <p:stCondLst>
                              <p:cond delay="4000"/>
                            </p:stCondLst>
                            <p:childTnLst>
                              <p:par>
                                <p:cTn id="15" presetID="42" presetClass="entr" presetSubtype="0" fill="hold" nodeType="afterEffect">
                                  <p:stCondLst>
                                    <p:cond delay="1000"/>
                                  </p:stCondLst>
                                  <p:childTnLst>
                                    <p:set>
                                      <p:cBhvr>
                                        <p:cTn id="16" dur="1" fill="hold">
                                          <p:stCondLst>
                                            <p:cond delay="0"/>
                                          </p:stCondLst>
                                        </p:cTn>
                                        <p:tgtEl>
                                          <p:spTgt spid="3">
                                            <p:txEl>
                                              <p:pRg st="3" end="3"/>
                                            </p:txEl>
                                          </p:spTgt>
                                        </p:tgtEl>
                                        <p:attrNameLst>
                                          <p:attrName>style.visibility</p:attrName>
                                        </p:attrNameLst>
                                      </p:cBhvr>
                                      <p:to>
                                        <p:strVal val="visible"/>
                                      </p:to>
                                    </p:set>
                                    <p:animEffect transition="in" filter="fade">
                                      <p:cBhvr>
                                        <p:cTn id="17" dur="1000"/>
                                        <p:tgtEl>
                                          <p:spTgt spid="3">
                                            <p:txEl>
                                              <p:pRg st="3" end="3"/>
                                            </p:txEl>
                                          </p:spTgt>
                                        </p:tgtEl>
                                      </p:cBhvr>
                                    </p:animEffect>
                                    <p:anim calcmode="lin" valueType="num">
                                      <p:cBhvr>
                                        <p:cTn id="18"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19"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par>
                          <p:cTn id="20" fill="hold">
                            <p:stCondLst>
                              <p:cond delay="6000"/>
                            </p:stCondLst>
                            <p:childTnLst>
                              <p:par>
                                <p:cTn id="21" presetID="42" presetClass="entr" presetSubtype="0" fill="hold" nodeType="afterEffect">
                                  <p:stCondLst>
                                    <p:cond delay="1000"/>
                                  </p:stCondLst>
                                  <p:childTnLst>
                                    <p:set>
                                      <p:cBhvr>
                                        <p:cTn id="22" dur="1" fill="hold">
                                          <p:stCondLst>
                                            <p:cond delay="0"/>
                                          </p:stCondLst>
                                        </p:cTn>
                                        <p:tgtEl>
                                          <p:spTgt spid="3">
                                            <p:txEl>
                                              <p:pRg st="4" end="4"/>
                                            </p:txEl>
                                          </p:spTgt>
                                        </p:tgtEl>
                                        <p:attrNameLst>
                                          <p:attrName>style.visibility</p:attrName>
                                        </p:attrNameLst>
                                      </p:cBhvr>
                                      <p:to>
                                        <p:strVal val="visible"/>
                                      </p:to>
                                    </p:set>
                                    <p:animEffect transition="in" filter="fade">
                                      <p:cBhvr>
                                        <p:cTn id="23" dur="1000"/>
                                        <p:tgtEl>
                                          <p:spTgt spid="3">
                                            <p:txEl>
                                              <p:pRg st="4" end="4"/>
                                            </p:txEl>
                                          </p:spTgt>
                                        </p:tgtEl>
                                      </p:cBhvr>
                                    </p:animEffect>
                                    <p:anim calcmode="lin" valueType="num">
                                      <p:cBhvr>
                                        <p:cTn id="24"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25"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par>
                          <p:cTn id="26" fill="hold">
                            <p:stCondLst>
                              <p:cond delay="8000"/>
                            </p:stCondLst>
                            <p:childTnLst>
                              <p:par>
                                <p:cTn id="27" presetID="10" presetClass="entr" presetSubtype="0" fill="hold" nodeType="afterEffect">
                                  <p:stCondLst>
                                    <p:cond delay="1000"/>
                                  </p:stCondLst>
                                  <p:childTnLst>
                                    <p:set>
                                      <p:cBhvr>
                                        <p:cTn id="28" dur="1" fill="hold">
                                          <p:stCondLst>
                                            <p:cond delay="0"/>
                                          </p:stCondLst>
                                        </p:cTn>
                                        <p:tgtEl>
                                          <p:spTgt spid="3">
                                            <p:txEl>
                                              <p:pRg st="5" end="5"/>
                                            </p:txEl>
                                          </p:spTgt>
                                        </p:tgtEl>
                                        <p:attrNameLst>
                                          <p:attrName>style.visibility</p:attrName>
                                        </p:attrNameLst>
                                      </p:cBhvr>
                                      <p:to>
                                        <p:strVal val="visible"/>
                                      </p:to>
                                    </p:set>
                                    <p:animEffect transition="in" filter="fade">
                                      <p:cBhvr>
                                        <p:cTn id="29" dur="1000"/>
                                        <p:tgtEl>
                                          <p:spTgt spid="3">
                                            <p:txEl>
                                              <p:pRg st="5" end="5"/>
                                            </p:txEl>
                                          </p:spTgt>
                                        </p:tgtEl>
                                      </p:cBhvr>
                                    </p:animEffect>
                                  </p:childTnLst>
                                </p:cTn>
                              </p:par>
                            </p:childTnLst>
                          </p:cTn>
                        </p:par>
                        <p:par>
                          <p:cTn id="30" fill="hold">
                            <p:stCondLst>
                              <p:cond delay="10000"/>
                            </p:stCondLst>
                            <p:childTnLst>
                              <p:par>
                                <p:cTn id="31" presetID="10" presetClass="entr" presetSubtype="0" fill="hold" nodeType="afterEffect">
                                  <p:stCondLst>
                                    <p:cond delay="500"/>
                                  </p:stCondLst>
                                  <p:childTnLst>
                                    <p:set>
                                      <p:cBhvr>
                                        <p:cTn id="32" dur="1" fill="hold">
                                          <p:stCondLst>
                                            <p:cond delay="0"/>
                                          </p:stCondLst>
                                        </p:cTn>
                                        <p:tgtEl>
                                          <p:spTgt spid="3">
                                            <p:txEl>
                                              <p:pRg st="6" end="6"/>
                                            </p:txEl>
                                          </p:spTgt>
                                        </p:tgtEl>
                                        <p:attrNameLst>
                                          <p:attrName>style.visibility</p:attrName>
                                        </p:attrNameLst>
                                      </p:cBhvr>
                                      <p:to>
                                        <p:strVal val="visible"/>
                                      </p:to>
                                    </p:set>
                                    <p:animEffect transition="in" filter="fade">
                                      <p:cBhvr>
                                        <p:cTn id="33" dur="1000"/>
                                        <p:tgtEl>
                                          <p:spTgt spid="3">
                                            <p:txEl>
                                              <p:pRg st="6" end="6"/>
                                            </p:txEl>
                                          </p:spTgt>
                                        </p:tgtEl>
                                      </p:cBhvr>
                                    </p:animEffect>
                                  </p:childTnLst>
                                </p:cTn>
                              </p:par>
                            </p:childTnLst>
                          </p:cTn>
                        </p:par>
                        <p:par>
                          <p:cTn id="34" fill="hold">
                            <p:stCondLst>
                              <p:cond delay="11500"/>
                            </p:stCondLst>
                            <p:childTnLst>
                              <p:par>
                                <p:cTn id="35" presetID="10" presetClass="entr" presetSubtype="0" fill="hold" nodeType="afterEffect">
                                  <p:stCondLst>
                                    <p:cond delay="500"/>
                                  </p:stCondLst>
                                  <p:childTnLst>
                                    <p:set>
                                      <p:cBhvr>
                                        <p:cTn id="36" dur="1" fill="hold">
                                          <p:stCondLst>
                                            <p:cond delay="0"/>
                                          </p:stCondLst>
                                        </p:cTn>
                                        <p:tgtEl>
                                          <p:spTgt spid="3">
                                            <p:txEl>
                                              <p:pRg st="7" end="7"/>
                                            </p:txEl>
                                          </p:spTgt>
                                        </p:tgtEl>
                                        <p:attrNameLst>
                                          <p:attrName>style.visibility</p:attrName>
                                        </p:attrNameLst>
                                      </p:cBhvr>
                                      <p:to>
                                        <p:strVal val="visible"/>
                                      </p:to>
                                    </p:set>
                                    <p:animEffect transition="in" filter="fade">
                                      <p:cBhvr>
                                        <p:cTn id="37" dur="1000"/>
                                        <p:tgtEl>
                                          <p:spTgt spid="3">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a:r>
              <a:rPr lang="en-GB" sz="4400" dirty="0">
                <a:latin typeface="Calibri" panose="020F0502020204030204" pitchFamily="34" charset="0"/>
              </a:rPr>
              <a:t>EXTENUATING CIRCUMSTANCES</a:t>
            </a:r>
            <a:br>
              <a:rPr lang="en-GB" sz="4400" dirty="0">
                <a:latin typeface="Calibri" panose="020F0502020204030204" pitchFamily="34" charset="0"/>
              </a:rPr>
            </a:br>
            <a:r>
              <a:rPr lang="en-GB" sz="3600" i="1" dirty="0">
                <a:latin typeface="Calibri" panose="020F0502020204030204" pitchFamily="34" charset="0"/>
              </a:rPr>
              <a:t>WHAT IS NOT CONSIDERED </a:t>
            </a:r>
            <a:endParaRPr lang="en-US" sz="3600" i="1" dirty="0">
              <a:latin typeface="Calibri" panose="020F0502020204030204" pitchFamily="34" charset="0"/>
            </a:endParaRPr>
          </a:p>
        </p:txBody>
      </p:sp>
      <p:sp>
        <p:nvSpPr>
          <p:cNvPr id="3" name="Content Placeholder 2"/>
          <p:cNvSpPr>
            <a:spLocks noGrp="1"/>
          </p:cNvSpPr>
          <p:nvPr>
            <p:ph idx="1"/>
          </p:nvPr>
        </p:nvSpPr>
        <p:spPr/>
        <p:txBody>
          <a:bodyPr>
            <a:normAutofit fontScale="92500" lnSpcReduction="10000"/>
          </a:bodyPr>
          <a:lstStyle/>
          <a:p>
            <a:pPr>
              <a:spcBef>
                <a:spcPts val="500"/>
              </a:spcBef>
              <a:buFont typeface="Wingdings" panose="05000000000000000000" pitchFamily="2" charset="2"/>
              <a:buChar char="§"/>
            </a:pPr>
            <a:r>
              <a:rPr lang="en-US" sz="3400" dirty="0">
                <a:latin typeface="Calibri" panose="020F0502020204030204" pitchFamily="34" charset="0"/>
              </a:rPr>
              <a:t>The following are </a:t>
            </a:r>
            <a:r>
              <a:rPr lang="en-US" sz="3400" u="sng" dirty="0" smtClean="0">
                <a:latin typeface="Calibri" panose="020F0502020204030204" pitchFamily="34" charset="0"/>
              </a:rPr>
              <a:t>NOT</a:t>
            </a:r>
            <a:r>
              <a:rPr lang="en-US" sz="3400" dirty="0" smtClean="0">
                <a:latin typeface="Calibri" panose="020F0502020204030204" pitchFamily="34" charset="0"/>
              </a:rPr>
              <a:t> </a:t>
            </a:r>
            <a:r>
              <a:rPr lang="en-US" sz="3400" dirty="0">
                <a:latin typeface="Calibri" panose="020F0502020204030204" pitchFamily="34" charset="0"/>
              </a:rPr>
              <a:t>normally considered to be extenuating circumstances:</a:t>
            </a:r>
          </a:p>
          <a:p>
            <a:pPr marL="0" indent="0">
              <a:spcBef>
                <a:spcPts val="500"/>
              </a:spcBef>
              <a:buNone/>
            </a:pPr>
            <a:r>
              <a:rPr lang="en-US" dirty="0">
                <a:latin typeface="Calibri" panose="020F0502020204030204" pitchFamily="34" charset="0"/>
              </a:rPr>
              <a:t> </a:t>
            </a:r>
          </a:p>
          <a:p>
            <a:pPr lvl="1">
              <a:spcBef>
                <a:spcPts val="500"/>
              </a:spcBef>
              <a:buFont typeface="Wingdings" panose="05000000000000000000" pitchFamily="2" charset="2"/>
              <a:buChar char="§"/>
            </a:pPr>
            <a:r>
              <a:rPr lang="en-US" sz="2900" dirty="0">
                <a:latin typeface="Calibri" panose="020F0502020204030204" pitchFamily="34" charset="0"/>
              </a:rPr>
              <a:t>Loss of work as a result of theft or the breakdown of a computer or </a:t>
            </a:r>
            <a:r>
              <a:rPr lang="en-US" sz="2900" dirty="0" smtClean="0">
                <a:latin typeface="Calibri" panose="020F0502020204030204" pitchFamily="34" charset="0"/>
              </a:rPr>
              <a:t>other electronic </a:t>
            </a:r>
            <a:r>
              <a:rPr lang="en-US" sz="2900" dirty="0">
                <a:latin typeface="Calibri" panose="020F0502020204030204" pitchFamily="34" charset="0"/>
              </a:rPr>
              <a:t>equipment</a:t>
            </a:r>
            <a:r>
              <a:rPr lang="en-US" sz="2900" dirty="0" smtClean="0">
                <a:latin typeface="Calibri" panose="020F0502020204030204" pitchFamily="34" charset="0"/>
              </a:rPr>
              <a:t>;</a:t>
            </a:r>
          </a:p>
          <a:p>
            <a:pPr lvl="3">
              <a:buFont typeface="Wingdings" panose="05000000000000000000" pitchFamily="2" charset="2"/>
              <a:buChar char="§"/>
            </a:pPr>
            <a:r>
              <a:rPr lang="en-GB" sz="2300" dirty="0" smtClean="0">
                <a:latin typeface="Calibri" panose="020F0502020204030204" pitchFamily="34" charset="0"/>
              </a:rPr>
              <a:t>electronic back ups (save your work on different sources)</a:t>
            </a:r>
          </a:p>
          <a:p>
            <a:pPr lvl="3">
              <a:buFont typeface="Wingdings" panose="05000000000000000000" pitchFamily="2" charset="2"/>
              <a:buChar char="§"/>
            </a:pPr>
            <a:r>
              <a:rPr lang="en-GB" sz="2300" dirty="0">
                <a:latin typeface="Calibri" panose="020F0502020204030204" pitchFamily="34" charset="0"/>
              </a:rPr>
              <a:t>h</a:t>
            </a:r>
            <a:r>
              <a:rPr lang="en-GB" sz="2300" dirty="0" smtClean="0">
                <a:latin typeface="Calibri" panose="020F0502020204030204" pitchFamily="34" charset="0"/>
              </a:rPr>
              <a:t>ard copies</a:t>
            </a:r>
          </a:p>
          <a:p>
            <a:pPr lvl="3">
              <a:buFont typeface="Wingdings" panose="05000000000000000000" pitchFamily="2" charset="2"/>
              <a:buChar char="§"/>
            </a:pPr>
            <a:r>
              <a:rPr lang="en-GB" sz="2300" dirty="0">
                <a:latin typeface="Calibri" panose="020F0502020204030204" pitchFamily="34" charset="0"/>
              </a:rPr>
              <a:t>d</a:t>
            </a:r>
            <a:r>
              <a:rPr lang="en-GB" sz="2300" dirty="0" smtClean="0">
                <a:latin typeface="Calibri" panose="020F0502020204030204" pitchFamily="34" charset="0"/>
              </a:rPr>
              <a:t>rafts of work in progress</a:t>
            </a:r>
          </a:p>
          <a:p>
            <a:pPr lvl="3">
              <a:buFont typeface="Wingdings" panose="05000000000000000000" pitchFamily="2" charset="2"/>
              <a:buChar char="§"/>
            </a:pPr>
            <a:r>
              <a:rPr lang="en-GB" sz="2300" dirty="0">
                <a:latin typeface="Calibri" panose="020F0502020204030204" pitchFamily="34" charset="0"/>
              </a:rPr>
              <a:t>m</a:t>
            </a:r>
            <a:r>
              <a:rPr lang="en-GB" sz="2300" dirty="0" smtClean="0">
                <a:latin typeface="Calibri" panose="020F0502020204030204" pitchFamily="34" charset="0"/>
              </a:rPr>
              <a:t>anaging the time allocated for completing the assessment</a:t>
            </a:r>
            <a:endParaRPr lang="en-US" sz="2300" dirty="0" smtClean="0">
              <a:latin typeface="Calibri" panose="020F0502020204030204" pitchFamily="34" charset="0"/>
            </a:endParaRPr>
          </a:p>
          <a:p>
            <a:pPr marL="342900" lvl="0" indent="-342900">
              <a:buFont typeface="+mj-lt"/>
              <a:buAutoNum type="alphaLcParenR"/>
            </a:pPr>
            <a:endParaRPr lang="en-US" sz="1700" dirty="0">
              <a:latin typeface="Calibri" panose="020F0502020204030204" pitchFamily="34" charset="0"/>
            </a:endParaRPr>
          </a:p>
          <a:p>
            <a:pPr lvl="1">
              <a:buFont typeface="Wingdings" panose="05000000000000000000" pitchFamily="2" charset="2"/>
              <a:buChar char="§"/>
            </a:pPr>
            <a:r>
              <a:rPr lang="en-US" sz="2900" dirty="0" smtClean="0">
                <a:latin typeface="Calibri" panose="020F0502020204030204" pitchFamily="34" charset="0"/>
              </a:rPr>
              <a:t>Difficulty </a:t>
            </a:r>
            <a:r>
              <a:rPr lang="en-US" sz="2900" dirty="0">
                <a:latin typeface="Calibri" panose="020F0502020204030204" pitchFamily="34" charset="0"/>
              </a:rPr>
              <a:t>in gaining access to available materials such as books or videos;</a:t>
            </a:r>
          </a:p>
          <a:p>
            <a:endParaRPr lang="en-US" sz="2300" dirty="0">
              <a:latin typeface="Calibri" panose="020F0502020204030204" pitchFamily="34" charset="0"/>
            </a:endParaRPr>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pic>
        <p:nvPicPr>
          <p:cNvPr id="3074" name="Picture 2" descr="C:\Users\c.abifadel\AppData\Local\Microsoft\Windows\Temporary Internet Files\Content.IE5\LTIMNGRE\MC900185770[1].wmf"/>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7736205" y="3352800"/>
            <a:ext cx="1219200" cy="99716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60577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childTnLst>
                          </p:cTn>
                        </p:par>
                        <p:par>
                          <p:cTn id="8" fill="hold">
                            <p:stCondLst>
                              <p:cond delay="2000"/>
                            </p:stCondLst>
                            <p:childTnLst>
                              <p:par>
                                <p:cTn id="9" presetID="42" presetClass="entr" presetSubtype="0" fill="hold" nodeType="afterEffect">
                                  <p:stCondLst>
                                    <p:cond delay="1000"/>
                                  </p:stCondLst>
                                  <p:childTnLst>
                                    <p:set>
                                      <p:cBhvr>
                                        <p:cTn id="10" dur="1" fill="hold">
                                          <p:stCondLst>
                                            <p:cond delay="0"/>
                                          </p:stCondLst>
                                        </p:cTn>
                                        <p:tgtEl>
                                          <p:spTgt spid="3">
                                            <p:txEl>
                                              <p:pRg st="2" end="2"/>
                                            </p:txEl>
                                          </p:spTgt>
                                        </p:tgtEl>
                                        <p:attrNameLst>
                                          <p:attrName>style.visibility</p:attrName>
                                        </p:attrNameLst>
                                      </p:cBhvr>
                                      <p:to>
                                        <p:strVal val="visible"/>
                                      </p:to>
                                    </p:set>
                                    <p:animEffect transition="in" filter="fade">
                                      <p:cBhvr>
                                        <p:cTn id="11" dur="1000"/>
                                        <p:tgtEl>
                                          <p:spTgt spid="3">
                                            <p:txEl>
                                              <p:pRg st="2" end="2"/>
                                            </p:txEl>
                                          </p:spTgt>
                                        </p:tgtEl>
                                      </p:cBhvr>
                                    </p:animEffect>
                                    <p:anim calcmode="lin" valueType="num">
                                      <p:cBhvr>
                                        <p:cTn id="1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par>
                          <p:cTn id="14" fill="hold">
                            <p:stCondLst>
                              <p:cond delay="4000"/>
                            </p:stCondLst>
                            <p:childTnLst>
                              <p:par>
                                <p:cTn id="15" presetID="42" presetClass="entr" presetSubtype="0" fill="hold" nodeType="after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Effect transition="in" filter="fade">
                                      <p:cBhvr>
                                        <p:cTn id="17" dur="1000"/>
                                        <p:tgtEl>
                                          <p:spTgt spid="3">
                                            <p:txEl>
                                              <p:pRg st="3" end="3"/>
                                            </p:txEl>
                                          </p:spTgt>
                                        </p:tgtEl>
                                      </p:cBhvr>
                                    </p:animEffect>
                                    <p:anim calcmode="lin" valueType="num">
                                      <p:cBhvr>
                                        <p:cTn id="18"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19"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par>
                          <p:cTn id="20" fill="hold">
                            <p:stCondLst>
                              <p:cond delay="5000"/>
                            </p:stCondLst>
                            <p:childTnLst>
                              <p:par>
                                <p:cTn id="21" presetID="42" presetClass="entr" presetSubtype="0" fill="hold" nodeType="after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animEffect transition="in" filter="fade">
                                      <p:cBhvr>
                                        <p:cTn id="23" dur="1000"/>
                                        <p:tgtEl>
                                          <p:spTgt spid="3">
                                            <p:txEl>
                                              <p:pRg st="4" end="4"/>
                                            </p:txEl>
                                          </p:spTgt>
                                        </p:tgtEl>
                                      </p:cBhvr>
                                    </p:animEffect>
                                    <p:anim calcmode="lin" valueType="num">
                                      <p:cBhvr>
                                        <p:cTn id="24"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25"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par>
                          <p:cTn id="26" fill="hold">
                            <p:stCondLst>
                              <p:cond delay="6000"/>
                            </p:stCondLst>
                            <p:childTnLst>
                              <p:par>
                                <p:cTn id="27" presetID="42" presetClass="entr" presetSubtype="0" fill="hold" nodeType="afterEffect">
                                  <p:stCondLst>
                                    <p:cond delay="0"/>
                                  </p:stCondLst>
                                  <p:childTnLst>
                                    <p:set>
                                      <p:cBhvr>
                                        <p:cTn id="28" dur="1" fill="hold">
                                          <p:stCondLst>
                                            <p:cond delay="0"/>
                                          </p:stCondLst>
                                        </p:cTn>
                                        <p:tgtEl>
                                          <p:spTgt spid="3">
                                            <p:txEl>
                                              <p:pRg st="5" end="5"/>
                                            </p:txEl>
                                          </p:spTgt>
                                        </p:tgtEl>
                                        <p:attrNameLst>
                                          <p:attrName>style.visibility</p:attrName>
                                        </p:attrNameLst>
                                      </p:cBhvr>
                                      <p:to>
                                        <p:strVal val="visible"/>
                                      </p:to>
                                    </p:set>
                                    <p:animEffect transition="in" filter="fade">
                                      <p:cBhvr>
                                        <p:cTn id="29" dur="1000"/>
                                        <p:tgtEl>
                                          <p:spTgt spid="3">
                                            <p:txEl>
                                              <p:pRg st="5" end="5"/>
                                            </p:txEl>
                                          </p:spTgt>
                                        </p:tgtEl>
                                      </p:cBhvr>
                                    </p:animEffect>
                                    <p:anim calcmode="lin" valueType="num">
                                      <p:cBhvr>
                                        <p:cTn id="30"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31"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par>
                          <p:cTn id="32" fill="hold">
                            <p:stCondLst>
                              <p:cond delay="7000"/>
                            </p:stCondLst>
                            <p:childTnLst>
                              <p:par>
                                <p:cTn id="33" presetID="42" presetClass="entr" presetSubtype="0" fill="hold" nodeType="afterEffect">
                                  <p:stCondLst>
                                    <p:cond delay="0"/>
                                  </p:stCondLst>
                                  <p:childTnLst>
                                    <p:set>
                                      <p:cBhvr>
                                        <p:cTn id="34" dur="1" fill="hold">
                                          <p:stCondLst>
                                            <p:cond delay="0"/>
                                          </p:stCondLst>
                                        </p:cTn>
                                        <p:tgtEl>
                                          <p:spTgt spid="3">
                                            <p:txEl>
                                              <p:pRg st="6" end="6"/>
                                            </p:txEl>
                                          </p:spTgt>
                                        </p:tgtEl>
                                        <p:attrNameLst>
                                          <p:attrName>style.visibility</p:attrName>
                                        </p:attrNameLst>
                                      </p:cBhvr>
                                      <p:to>
                                        <p:strVal val="visible"/>
                                      </p:to>
                                    </p:set>
                                    <p:animEffect transition="in" filter="fade">
                                      <p:cBhvr>
                                        <p:cTn id="35" dur="1000"/>
                                        <p:tgtEl>
                                          <p:spTgt spid="3">
                                            <p:txEl>
                                              <p:pRg st="6" end="6"/>
                                            </p:txEl>
                                          </p:spTgt>
                                        </p:tgtEl>
                                      </p:cBhvr>
                                    </p:animEffect>
                                    <p:anim calcmode="lin" valueType="num">
                                      <p:cBhvr>
                                        <p:cTn id="36"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6" end="6"/>
                                            </p:txEl>
                                          </p:spTgt>
                                        </p:tgtEl>
                                        <p:attrNameLst>
                                          <p:attrName>ppt_y</p:attrName>
                                        </p:attrNameLst>
                                      </p:cBhvr>
                                      <p:tavLst>
                                        <p:tav tm="0">
                                          <p:val>
                                            <p:strVal val="#ppt_y+.1"/>
                                          </p:val>
                                        </p:tav>
                                        <p:tav tm="100000">
                                          <p:val>
                                            <p:strVal val="#ppt_y"/>
                                          </p:val>
                                        </p:tav>
                                      </p:tavLst>
                                    </p:anim>
                                  </p:childTnLst>
                                </p:cTn>
                              </p:par>
                            </p:childTnLst>
                          </p:cTn>
                        </p:par>
                        <p:par>
                          <p:cTn id="38" fill="hold">
                            <p:stCondLst>
                              <p:cond delay="8000"/>
                            </p:stCondLst>
                            <p:childTnLst>
                              <p:par>
                                <p:cTn id="39" presetID="42" presetClass="entr" presetSubtype="0" fill="hold" nodeType="afterEffect">
                                  <p:stCondLst>
                                    <p:cond delay="1000"/>
                                  </p:stCondLst>
                                  <p:childTnLst>
                                    <p:set>
                                      <p:cBhvr>
                                        <p:cTn id="40" dur="1" fill="hold">
                                          <p:stCondLst>
                                            <p:cond delay="0"/>
                                          </p:stCondLst>
                                        </p:cTn>
                                        <p:tgtEl>
                                          <p:spTgt spid="3">
                                            <p:txEl>
                                              <p:pRg st="8" end="8"/>
                                            </p:txEl>
                                          </p:spTgt>
                                        </p:tgtEl>
                                        <p:attrNameLst>
                                          <p:attrName>style.visibility</p:attrName>
                                        </p:attrNameLst>
                                      </p:cBhvr>
                                      <p:to>
                                        <p:strVal val="visible"/>
                                      </p:to>
                                    </p:set>
                                    <p:animEffect transition="in" filter="fade">
                                      <p:cBhvr>
                                        <p:cTn id="41" dur="1000"/>
                                        <p:tgtEl>
                                          <p:spTgt spid="3">
                                            <p:txEl>
                                              <p:pRg st="8" end="8"/>
                                            </p:txEl>
                                          </p:spTgt>
                                        </p:tgtEl>
                                      </p:cBhvr>
                                    </p:animEffect>
                                    <p:anim calcmode="lin" valueType="num">
                                      <p:cBhvr>
                                        <p:cTn id="42" dur="1000" fill="hold"/>
                                        <p:tgtEl>
                                          <p:spTgt spid="3">
                                            <p:txEl>
                                              <p:pRg st="8" end="8"/>
                                            </p:txEl>
                                          </p:spTgt>
                                        </p:tgtEl>
                                        <p:attrNameLst>
                                          <p:attrName>ppt_x</p:attrName>
                                        </p:attrNameLst>
                                      </p:cBhvr>
                                      <p:tavLst>
                                        <p:tav tm="0">
                                          <p:val>
                                            <p:strVal val="#ppt_x"/>
                                          </p:val>
                                        </p:tav>
                                        <p:tav tm="100000">
                                          <p:val>
                                            <p:strVal val="#ppt_x"/>
                                          </p:val>
                                        </p:tav>
                                      </p:tavLst>
                                    </p:anim>
                                    <p:anim calcmode="lin" valueType="num">
                                      <p:cBhvr>
                                        <p:cTn id="43" dur="1000" fill="hold"/>
                                        <p:tgtEl>
                                          <p:spTgt spid="3">
                                            <p:txEl>
                                              <p:pRg st="8" end="8"/>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a:r>
              <a:rPr lang="en-GB" sz="4400" dirty="0" smtClean="0">
                <a:latin typeface="Calibri" panose="020F0502020204030204" pitchFamily="34" charset="0"/>
              </a:rPr>
              <a:t>EXTENUATING CIRCUMSTANCES</a:t>
            </a:r>
            <a:br>
              <a:rPr lang="en-GB" sz="4400" dirty="0" smtClean="0">
                <a:latin typeface="Calibri" panose="020F0502020204030204" pitchFamily="34" charset="0"/>
              </a:rPr>
            </a:br>
            <a:r>
              <a:rPr lang="en-GB" sz="3600" i="1" dirty="0" smtClean="0">
                <a:latin typeface="Calibri" panose="020F0502020204030204" pitchFamily="34" charset="0"/>
              </a:rPr>
              <a:t>WHAT IS NOT CONSIDERED </a:t>
            </a:r>
            <a:endParaRPr lang="en-US" sz="3600" i="1" dirty="0">
              <a:latin typeface="Calibri" panose="020F0502020204030204" pitchFamily="34" charset="0"/>
            </a:endParaRPr>
          </a:p>
        </p:txBody>
      </p:sp>
      <p:sp>
        <p:nvSpPr>
          <p:cNvPr id="3" name="Content Placeholder 2"/>
          <p:cNvSpPr>
            <a:spLocks noGrp="1"/>
          </p:cNvSpPr>
          <p:nvPr>
            <p:ph idx="1"/>
          </p:nvPr>
        </p:nvSpPr>
        <p:spPr>
          <a:xfrm>
            <a:off x="457200" y="1828800"/>
            <a:ext cx="8229600" cy="4876800"/>
          </a:xfrm>
        </p:spPr>
        <p:txBody>
          <a:bodyPr>
            <a:normAutofit lnSpcReduction="10000"/>
          </a:bodyPr>
          <a:lstStyle/>
          <a:p>
            <a:pPr lvl="1" algn="just">
              <a:buFont typeface="Wingdings" panose="05000000000000000000" pitchFamily="2" charset="2"/>
              <a:buChar char="§"/>
            </a:pPr>
            <a:r>
              <a:rPr lang="en-US" sz="2900" dirty="0" smtClean="0">
                <a:latin typeface="Calibri" panose="020F0502020204030204" pitchFamily="34" charset="0"/>
              </a:rPr>
              <a:t>Long </a:t>
            </a:r>
            <a:r>
              <a:rPr lang="en-US" sz="2900" dirty="0">
                <a:latin typeface="Calibri" panose="020F0502020204030204" pitchFamily="34" charset="0"/>
              </a:rPr>
              <a:t>standing impairments or medical conditions, unless it can be </a:t>
            </a:r>
            <a:r>
              <a:rPr lang="en-US" sz="2900" dirty="0" smtClean="0">
                <a:latin typeface="Calibri" panose="020F0502020204030204" pitchFamily="34" charset="0"/>
              </a:rPr>
              <a:t>demonstrated through </a:t>
            </a:r>
            <a:r>
              <a:rPr lang="en-US" sz="2900" u="sng" dirty="0">
                <a:solidFill>
                  <a:srgbClr val="FF0000"/>
                </a:solidFill>
                <a:latin typeface="Calibri" panose="020F0502020204030204" pitchFamily="34" charset="0"/>
              </a:rPr>
              <a:t>evidence</a:t>
            </a:r>
            <a:r>
              <a:rPr lang="en-US" sz="2900" dirty="0">
                <a:latin typeface="Calibri" panose="020F0502020204030204" pitchFamily="34" charset="0"/>
              </a:rPr>
              <a:t> that there has been an increase in severity at the time of the assessment, such that the student’s academic performance may have been adversely </a:t>
            </a:r>
            <a:r>
              <a:rPr lang="en-US" sz="2900" dirty="0" smtClean="0">
                <a:latin typeface="Calibri" panose="020F0502020204030204" pitchFamily="34" charset="0"/>
              </a:rPr>
              <a:t>affected;</a:t>
            </a:r>
          </a:p>
          <a:p>
            <a:pPr marL="0" lvl="0" indent="0" algn="just">
              <a:buNone/>
            </a:pPr>
            <a:endParaRPr lang="en-US" sz="1700" dirty="0">
              <a:latin typeface="Calibri" panose="020F0502020204030204" pitchFamily="34" charset="0"/>
            </a:endParaRPr>
          </a:p>
          <a:p>
            <a:pPr marL="0" indent="0" algn="just">
              <a:buNone/>
            </a:pPr>
            <a:r>
              <a:rPr lang="en-US" i="1" dirty="0">
                <a:latin typeface="Calibri" panose="020F0502020204030204" pitchFamily="34" charset="0"/>
              </a:rPr>
              <a:t>Students should report long standing impairments and conditions to </a:t>
            </a:r>
            <a:r>
              <a:rPr lang="en-US" i="1" dirty="0" smtClean="0">
                <a:latin typeface="Calibri" panose="020F0502020204030204" pitchFamily="34" charset="0"/>
              </a:rPr>
              <a:t>Student Services </a:t>
            </a:r>
            <a:r>
              <a:rPr lang="en-US" i="1" dirty="0">
                <a:latin typeface="Calibri" panose="020F0502020204030204" pitchFamily="34" charset="0"/>
              </a:rPr>
              <a:t>to ensure that, where </a:t>
            </a:r>
            <a:r>
              <a:rPr lang="en-US" i="1" dirty="0" smtClean="0">
                <a:latin typeface="Calibri" panose="020F0502020204030204" pitchFamily="34" charset="0"/>
              </a:rPr>
              <a:t>appropriate</a:t>
            </a:r>
            <a:r>
              <a:rPr lang="en-US" i="1" dirty="0">
                <a:latin typeface="Calibri" panose="020F0502020204030204" pitchFamily="34" charset="0"/>
              </a:rPr>
              <a:t>, adjustments are </a:t>
            </a:r>
            <a:r>
              <a:rPr lang="en-US" i="1" dirty="0" smtClean="0">
                <a:latin typeface="Calibri" panose="020F0502020204030204" pitchFamily="34" charset="0"/>
              </a:rPr>
              <a:t>made </a:t>
            </a:r>
            <a:r>
              <a:rPr lang="en-US" i="1" dirty="0">
                <a:latin typeface="Calibri" panose="020F0502020204030204" pitchFamily="34" charset="0"/>
              </a:rPr>
              <a:t>to </a:t>
            </a:r>
            <a:r>
              <a:rPr lang="en-US" i="1" dirty="0" smtClean="0">
                <a:latin typeface="Calibri" panose="020F0502020204030204" pitchFamily="34" charset="0"/>
              </a:rPr>
              <a:t>the assessment </a:t>
            </a:r>
            <a:r>
              <a:rPr lang="en-US" i="1" dirty="0">
                <a:latin typeface="Calibri" panose="020F0502020204030204" pitchFamily="34" charset="0"/>
              </a:rPr>
              <a:t>regime and </a:t>
            </a:r>
            <a:r>
              <a:rPr lang="en-US" i="1" dirty="0" smtClean="0">
                <a:latin typeface="Calibri" panose="020F0502020204030204" pitchFamily="34" charset="0"/>
              </a:rPr>
              <a:t>support </a:t>
            </a:r>
            <a:r>
              <a:rPr lang="en-US" i="1" dirty="0">
                <a:latin typeface="Calibri" panose="020F0502020204030204" pitchFamily="34" charset="0"/>
              </a:rPr>
              <a:t>arrangements are put in place well </a:t>
            </a:r>
            <a:r>
              <a:rPr lang="en-US" i="1" dirty="0" smtClean="0">
                <a:latin typeface="Calibri" panose="020F0502020204030204" pitchFamily="34" charset="0"/>
              </a:rPr>
              <a:t>before the assessment period commences.</a:t>
            </a:r>
            <a:endParaRPr lang="en-US" dirty="0">
              <a:latin typeface="Calibri" panose="020F0502020204030204" pitchFamily="34" charset="0"/>
            </a:endParaRPr>
          </a:p>
          <a:p>
            <a:pPr marL="274320" lvl="1" indent="0">
              <a:buNone/>
            </a:pPr>
            <a:endParaRPr lang="en-US" dirty="0">
              <a:latin typeface="Calibri" panose="020F0502020204030204" pitchFamily="34" charset="0"/>
            </a:endParaRPr>
          </a:p>
        </p:txBody>
      </p:sp>
      <p:sp>
        <p:nvSpPr>
          <p:cNvPr id="4" name="Rectangle 3"/>
          <p:cNvSpPr/>
          <p:nvPr/>
        </p:nvSpPr>
        <p:spPr>
          <a:xfrm>
            <a:off x="381000" y="4572000"/>
            <a:ext cx="8382000" cy="1752600"/>
          </a:xfrm>
          <a:prstGeom prst="rect">
            <a:avLst/>
          </a:prstGeom>
          <a:noFill/>
          <a:ln w="57150">
            <a:solidFill>
              <a:srgbClr val="FFC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1574101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10" presetClass="entr" presetSubtype="0" fill="hold" nodeType="after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Effect transition="in" filter="fade">
                                      <p:cBhvr>
                                        <p:cTn id="13" dur="3000"/>
                                        <p:tgtEl>
                                          <p:spTgt spid="3">
                                            <p:txEl>
                                              <p:pRg st="2" end="2"/>
                                            </p:txEl>
                                          </p:spTgt>
                                        </p:tgtEl>
                                      </p:cBhvr>
                                    </p:animEffect>
                                  </p:childTnLst>
                                </p:cTn>
                              </p:par>
                            </p:childTnLst>
                          </p:cTn>
                        </p:par>
                        <p:par>
                          <p:cTn id="14" fill="hold">
                            <p:stCondLst>
                              <p:cond delay="4000"/>
                            </p:stCondLst>
                            <p:childTnLst>
                              <p:par>
                                <p:cTn id="15" presetID="14" presetClass="entr" presetSubtype="10" fill="hold" grpId="0" nodeType="afterEffect">
                                  <p:stCondLst>
                                    <p:cond delay="0"/>
                                  </p:stCondLst>
                                  <p:childTnLst>
                                    <p:set>
                                      <p:cBhvr>
                                        <p:cTn id="16" dur="1" fill="hold">
                                          <p:stCondLst>
                                            <p:cond delay="0"/>
                                          </p:stCondLst>
                                        </p:cTn>
                                        <p:tgtEl>
                                          <p:spTgt spid="4"/>
                                        </p:tgtEl>
                                        <p:attrNameLst>
                                          <p:attrName>style.visibility</p:attrName>
                                        </p:attrNameLst>
                                      </p:cBhvr>
                                      <p:to>
                                        <p:strVal val="visible"/>
                                      </p:to>
                                    </p:set>
                                    <p:animEffect transition="in" filter="randombar(horizontal)">
                                      <p:cBhvr>
                                        <p:cTn id="1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800" dirty="0" smtClean="0">
                <a:latin typeface="Calibri" panose="020F0502020204030204" pitchFamily="34" charset="0"/>
              </a:rPr>
              <a:t>WHEN THINGS GO WRONG</a:t>
            </a:r>
            <a:endParaRPr lang="en-US" sz="4800" dirty="0">
              <a:latin typeface="Calibri" panose="020F0502020204030204" pitchFamily="34" charset="0"/>
            </a:endParaRPr>
          </a:p>
        </p:txBody>
      </p:sp>
      <p:sp>
        <p:nvSpPr>
          <p:cNvPr id="3" name="Content Placeholder 2"/>
          <p:cNvSpPr>
            <a:spLocks noGrp="1"/>
          </p:cNvSpPr>
          <p:nvPr>
            <p:ph idx="1"/>
          </p:nvPr>
        </p:nvSpPr>
        <p:spPr/>
        <p:txBody>
          <a:bodyPr>
            <a:normAutofit/>
          </a:bodyPr>
          <a:lstStyle/>
          <a:p>
            <a:pPr marL="182880" lvl="1" algn="just">
              <a:buFont typeface="Wingdings" panose="05000000000000000000" pitchFamily="2" charset="2"/>
              <a:buChar char="§"/>
            </a:pPr>
            <a:r>
              <a:rPr lang="en-US" i="1" dirty="0">
                <a:latin typeface="Calibri" panose="020F0502020204030204" pitchFamily="34" charset="0"/>
              </a:rPr>
              <a:t>“I was trying to upload my work but Moodle did not work</a:t>
            </a:r>
            <a:r>
              <a:rPr lang="en-US" i="1" dirty="0" smtClean="0">
                <a:latin typeface="Calibri" panose="020F0502020204030204" pitchFamily="34" charset="0"/>
              </a:rPr>
              <a:t>!!!!!”</a:t>
            </a:r>
          </a:p>
          <a:p>
            <a:pPr marL="182880" lvl="1" algn="just">
              <a:buFont typeface="Wingdings" panose="05000000000000000000" pitchFamily="2" charset="2"/>
              <a:buChar char="§"/>
            </a:pPr>
            <a:r>
              <a:rPr lang="en-US" i="1" dirty="0" smtClean="0">
                <a:latin typeface="Calibri" panose="020F0502020204030204" pitchFamily="34" charset="0"/>
              </a:rPr>
              <a:t>“I uploaded the incorrect file!!! Help me Help me !”</a:t>
            </a:r>
          </a:p>
          <a:p>
            <a:pPr marL="182880" lvl="1" algn="just">
              <a:buFont typeface="Wingdings" panose="05000000000000000000" pitchFamily="2" charset="2"/>
              <a:buChar char="§"/>
            </a:pPr>
            <a:r>
              <a:rPr lang="en-US" i="1" dirty="0" smtClean="0">
                <a:latin typeface="Calibri" panose="020F0502020204030204" pitchFamily="34" charset="0"/>
              </a:rPr>
              <a:t>“I lost my pen drive with all my assessments…”</a:t>
            </a:r>
          </a:p>
          <a:p>
            <a:pPr marL="182880" lvl="1" algn="just">
              <a:buFont typeface="Wingdings" panose="05000000000000000000" pitchFamily="2" charset="2"/>
              <a:buChar char="§"/>
            </a:pPr>
            <a:r>
              <a:rPr lang="en-US" i="1" dirty="0" smtClean="0">
                <a:latin typeface="Calibri" panose="020F0502020204030204" pitchFamily="34" charset="0"/>
              </a:rPr>
              <a:t>“I forgot to submit my work …”</a:t>
            </a:r>
          </a:p>
          <a:p>
            <a:pPr marL="182880" lvl="1" algn="just">
              <a:buFont typeface="Wingdings" panose="05000000000000000000" pitchFamily="2" charset="2"/>
              <a:buChar char="§"/>
            </a:pPr>
            <a:r>
              <a:rPr lang="en-US" i="1" dirty="0" smtClean="0">
                <a:latin typeface="Calibri" panose="020F0502020204030204" pitchFamily="34" charset="0"/>
              </a:rPr>
              <a:t>“</a:t>
            </a:r>
            <a:r>
              <a:rPr lang="en-US" i="1" dirty="0" smtClean="0">
                <a:solidFill>
                  <a:srgbClr val="FF0000"/>
                </a:solidFill>
                <a:latin typeface="Calibri" panose="020F0502020204030204" pitchFamily="34" charset="0"/>
              </a:rPr>
              <a:t>My computer broke down, crashed</a:t>
            </a:r>
            <a:r>
              <a:rPr lang="en-US" i="1" dirty="0" smtClean="0">
                <a:latin typeface="Calibri" panose="020F0502020204030204" pitchFamily="34" charset="0"/>
              </a:rPr>
              <a:t>”</a:t>
            </a:r>
          </a:p>
          <a:p>
            <a:pPr marL="182880" lvl="1" algn="just">
              <a:buFont typeface="Wingdings" panose="05000000000000000000" pitchFamily="2" charset="2"/>
              <a:buChar char="§"/>
            </a:pPr>
            <a:r>
              <a:rPr lang="en-US" i="1" dirty="0" smtClean="0">
                <a:latin typeface="Calibri" panose="020F0502020204030204" pitchFamily="34" charset="0"/>
              </a:rPr>
              <a:t>“</a:t>
            </a:r>
            <a:r>
              <a:rPr lang="en-US" i="1" dirty="0" smtClean="0">
                <a:solidFill>
                  <a:srgbClr val="FF0000"/>
                </a:solidFill>
                <a:latin typeface="Calibri" panose="020F0502020204030204" pitchFamily="34" charset="0"/>
              </a:rPr>
              <a:t>I did not have access to the internet</a:t>
            </a:r>
            <a:r>
              <a:rPr lang="en-US" i="1" dirty="0" smtClean="0">
                <a:latin typeface="Calibri" panose="020F0502020204030204" pitchFamily="34" charset="0"/>
              </a:rPr>
              <a:t>”</a:t>
            </a:r>
          </a:p>
          <a:p>
            <a:pPr marL="182880" lvl="1" algn="just">
              <a:buFont typeface="Wingdings" panose="05000000000000000000" pitchFamily="2" charset="2"/>
              <a:buChar char="§"/>
            </a:pPr>
            <a:r>
              <a:rPr lang="en-US" i="1" dirty="0" smtClean="0">
                <a:latin typeface="Calibri" panose="020F0502020204030204" pitchFamily="34" charset="0"/>
              </a:rPr>
              <a:t>“I was at work so I could not submit my assessment on Moodle”</a:t>
            </a:r>
          </a:p>
          <a:p>
            <a:pPr marL="182880" lvl="1" algn="just">
              <a:buFont typeface="Wingdings" panose="05000000000000000000" pitchFamily="2" charset="2"/>
              <a:buChar char="§"/>
            </a:pPr>
            <a:r>
              <a:rPr lang="en-US" i="1" dirty="0" smtClean="0">
                <a:latin typeface="Calibri" panose="020F0502020204030204" pitchFamily="34" charset="0"/>
              </a:rPr>
              <a:t>“</a:t>
            </a:r>
            <a:r>
              <a:rPr lang="en-US" i="1" dirty="0" smtClean="0">
                <a:solidFill>
                  <a:srgbClr val="FF0000"/>
                </a:solidFill>
                <a:latin typeface="Calibri" panose="020F0502020204030204" pitchFamily="34" charset="0"/>
              </a:rPr>
              <a:t>I tried to upload my work but it says: file error, format not accepted. It was not my fault, the system crashed</a:t>
            </a:r>
            <a:r>
              <a:rPr lang="en-US" i="1" dirty="0" smtClean="0">
                <a:latin typeface="Calibri" panose="020F0502020204030204" pitchFamily="34" charset="0"/>
              </a:rPr>
              <a:t>”</a:t>
            </a:r>
          </a:p>
          <a:p>
            <a:pPr marL="182880" lvl="1" algn="just">
              <a:buFont typeface="Wingdings" panose="05000000000000000000" pitchFamily="2" charset="2"/>
              <a:buChar char="§"/>
            </a:pPr>
            <a:r>
              <a:rPr lang="en-US" i="1" dirty="0" smtClean="0">
                <a:latin typeface="Calibri" panose="020F0502020204030204" pitchFamily="34" charset="0"/>
              </a:rPr>
              <a:t>“</a:t>
            </a:r>
            <a:r>
              <a:rPr lang="en-US" i="1" dirty="0" smtClean="0">
                <a:solidFill>
                  <a:srgbClr val="FF0000"/>
                </a:solidFill>
                <a:latin typeface="Calibri" panose="020F0502020204030204" pitchFamily="34" charset="0"/>
              </a:rPr>
              <a:t>Please help! I uploaded my assessment from the other university!!!</a:t>
            </a:r>
            <a:r>
              <a:rPr lang="en-US" i="1" dirty="0" smtClean="0">
                <a:latin typeface="Calibri" panose="020F0502020204030204" pitchFamily="34" charset="0"/>
              </a:rPr>
              <a:t>”</a:t>
            </a:r>
          </a:p>
          <a:p>
            <a:pPr marL="182880" lvl="1" algn="just">
              <a:buFont typeface="Wingdings" panose="05000000000000000000" pitchFamily="2" charset="2"/>
              <a:buChar char="§"/>
            </a:pPr>
            <a:r>
              <a:rPr lang="en-US" i="1" dirty="0" smtClean="0">
                <a:latin typeface="Calibri" panose="020F0502020204030204" pitchFamily="34" charset="0"/>
              </a:rPr>
              <a:t>“I need an extension, I have a very bad headache”</a:t>
            </a:r>
          </a:p>
          <a:p>
            <a:pPr marL="182880" lvl="1" algn="just">
              <a:buFont typeface="Wingdings" panose="05000000000000000000" pitchFamily="2" charset="2"/>
              <a:buChar char="§"/>
            </a:pPr>
            <a:r>
              <a:rPr lang="en-US" i="1" dirty="0" smtClean="0">
                <a:latin typeface="Calibri" panose="020F0502020204030204" pitchFamily="34" charset="0"/>
              </a:rPr>
              <a:t>“I missed my train and could not be here on time”</a:t>
            </a:r>
          </a:p>
          <a:p>
            <a:pPr marL="182880" lvl="1" algn="just">
              <a:buFont typeface="Wingdings" panose="05000000000000000000" pitchFamily="2" charset="2"/>
              <a:buChar char="§"/>
            </a:pPr>
            <a:endParaRPr lang="en-US" i="1" dirty="0">
              <a:latin typeface="Calibri" panose="020F0502020204030204" pitchFamily="34" charset="0"/>
            </a:endParaRPr>
          </a:p>
          <a:p>
            <a:pPr marL="0" indent="0">
              <a:buNone/>
            </a:pPr>
            <a:r>
              <a:rPr lang="en-US" sz="800" dirty="0" smtClean="0">
                <a:latin typeface="Calibri" panose="020F0502020204030204" pitchFamily="34" charset="0"/>
              </a:rPr>
              <a:t> </a:t>
            </a:r>
            <a:endParaRPr lang="en-US" sz="4000" dirty="0">
              <a:latin typeface="Calibri" panose="020F0502020204030204" pitchFamily="34" charset="0"/>
            </a:endParaRPr>
          </a:p>
          <a:p>
            <a:pPr marL="0" lvl="0" indent="0">
              <a:buNone/>
            </a:pPr>
            <a:endParaRPr lang="en-US" sz="4000" i="1" dirty="0">
              <a:latin typeface="Calibri" panose="020F0502020204030204" pitchFamily="34" charset="0"/>
            </a:endParaRPr>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pic>
        <p:nvPicPr>
          <p:cNvPr id="1026" name="Picture 2" descr="C:\Users\c.abifadel\AppData\Local\Microsoft\Windows\Temporary Internet Files\Content.IE5\RULHQE1H\MC900441523[1].wmf"/>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7315200" y="457200"/>
            <a:ext cx="1330325" cy="113641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600818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childTnLst>
                          </p:cTn>
                        </p:par>
                        <p:par>
                          <p:cTn id="8" fill="hold">
                            <p:stCondLst>
                              <p:cond delay="2000"/>
                            </p:stCondLst>
                            <p:childTnLst>
                              <p:par>
                                <p:cTn id="9" presetID="10" presetClass="entr" presetSubtype="0" fill="hold" nodeType="after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animEffect transition="in" filter="fade">
                                      <p:cBhvr>
                                        <p:cTn id="11" dur="2000"/>
                                        <p:tgtEl>
                                          <p:spTgt spid="3">
                                            <p:txEl>
                                              <p:pRg st="1" end="1"/>
                                            </p:txEl>
                                          </p:spTgt>
                                        </p:tgtEl>
                                      </p:cBhvr>
                                    </p:animEffect>
                                  </p:childTnLst>
                                </p:cTn>
                              </p:par>
                            </p:childTnLst>
                          </p:cTn>
                        </p:par>
                        <p:par>
                          <p:cTn id="12" fill="hold">
                            <p:stCondLst>
                              <p:cond delay="4000"/>
                            </p:stCondLst>
                            <p:childTnLst>
                              <p:par>
                                <p:cTn id="13" presetID="10" presetClass="entr" presetSubtype="0" fill="hold" nodeType="after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animEffect transition="in" filter="fade">
                                      <p:cBhvr>
                                        <p:cTn id="15" dur="2000"/>
                                        <p:tgtEl>
                                          <p:spTgt spid="3">
                                            <p:txEl>
                                              <p:pRg st="2" end="2"/>
                                            </p:txEl>
                                          </p:spTgt>
                                        </p:tgtEl>
                                      </p:cBhvr>
                                    </p:animEffect>
                                  </p:childTnLst>
                                </p:cTn>
                              </p:par>
                            </p:childTnLst>
                          </p:cTn>
                        </p:par>
                        <p:par>
                          <p:cTn id="16" fill="hold">
                            <p:stCondLst>
                              <p:cond delay="6000"/>
                            </p:stCondLst>
                            <p:childTnLst>
                              <p:par>
                                <p:cTn id="17" presetID="10" presetClass="entr" presetSubtype="0" fill="hold" nodeType="after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animEffect transition="in" filter="fade">
                                      <p:cBhvr>
                                        <p:cTn id="19" dur="2000"/>
                                        <p:tgtEl>
                                          <p:spTgt spid="3">
                                            <p:txEl>
                                              <p:pRg st="3" end="3"/>
                                            </p:txEl>
                                          </p:spTgt>
                                        </p:tgtEl>
                                      </p:cBhvr>
                                    </p:animEffect>
                                  </p:childTnLst>
                                </p:cTn>
                              </p:par>
                            </p:childTnLst>
                          </p:cTn>
                        </p:par>
                        <p:par>
                          <p:cTn id="20" fill="hold">
                            <p:stCondLst>
                              <p:cond delay="8000"/>
                            </p:stCondLst>
                            <p:childTnLst>
                              <p:par>
                                <p:cTn id="21" presetID="10" presetClass="entr" presetSubtype="0" fill="hold" nodeType="after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animEffect transition="in" filter="fade">
                                      <p:cBhvr>
                                        <p:cTn id="23" dur="2000"/>
                                        <p:tgtEl>
                                          <p:spTgt spid="3">
                                            <p:txEl>
                                              <p:pRg st="4" end="4"/>
                                            </p:txEl>
                                          </p:spTgt>
                                        </p:tgtEl>
                                      </p:cBhvr>
                                    </p:animEffect>
                                  </p:childTnLst>
                                </p:cTn>
                              </p:par>
                            </p:childTnLst>
                          </p:cTn>
                        </p:par>
                        <p:par>
                          <p:cTn id="24" fill="hold">
                            <p:stCondLst>
                              <p:cond delay="10000"/>
                            </p:stCondLst>
                            <p:childTnLst>
                              <p:par>
                                <p:cTn id="25" presetID="10" presetClass="entr" presetSubtype="0" fill="hold" nodeType="after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animEffect transition="in" filter="fade">
                                      <p:cBhvr>
                                        <p:cTn id="27" dur="2000"/>
                                        <p:tgtEl>
                                          <p:spTgt spid="3">
                                            <p:txEl>
                                              <p:pRg st="5" end="5"/>
                                            </p:txEl>
                                          </p:spTgt>
                                        </p:tgtEl>
                                      </p:cBhvr>
                                    </p:animEffect>
                                  </p:childTnLst>
                                </p:cTn>
                              </p:par>
                            </p:childTnLst>
                          </p:cTn>
                        </p:par>
                        <p:par>
                          <p:cTn id="28" fill="hold">
                            <p:stCondLst>
                              <p:cond delay="12000"/>
                            </p:stCondLst>
                            <p:childTnLst>
                              <p:par>
                                <p:cTn id="29" presetID="10" presetClass="entr" presetSubtype="0" fill="hold" nodeType="after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animEffect transition="in" filter="fade">
                                      <p:cBhvr>
                                        <p:cTn id="31" dur="2000"/>
                                        <p:tgtEl>
                                          <p:spTgt spid="3">
                                            <p:txEl>
                                              <p:pRg st="6" end="6"/>
                                            </p:txEl>
                                          </p:spTgt>
                                        </p:tgtEl>
                                      </p:cBhvr>
                                    </p:animEffect>
                                  </p:childTnLst>
                                </p:cTn>
                              </p:par>
                            </p:childTnLst>
                          </p:cTn>
                        </p:par>
                        <p:par>
                          <p:cTn id="32" fill="hold">
                            <p:stCondLst>
                              <p:cond delay="14000"/>
                            </p:stCondLst>
                            <p:childTnLst>
                              <p:par>
                                <p:cTn id="33" presetID="10" presetClass="entr" presetSubtype="0" fill="hold" nodeType="after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animEffect transition="in" filter="fade">
                                      <p:cBhvr>
                                        <p:cTn id="35" dur="2000"/>
                                        <p:tgtEl>
                                          <p:spTgt spid="3">
                                            <p:txEl>
                                              <p:pRg st="7" end="7"/>
                                            </p:txEl>
                                          </p:spTgt>
                                        </p:tgtEl>
                                      </p:cBhvr>
                                    </p:animEffect>
                                  </p:childTnLst>
                                </p:cTn>
                              </p:par>
                            </p:childTnLst>
                          </p:cTn>
                        </p:par>
                        <p:par>
                          <p:cTn id="36" fill="hold">
                            <p:stCondLst>
                              <p:cond delay="16000"/>
                            </p:stCondLst>
                            <p:childTnLst>
                              <p:par>
                                <p:cTn id="37" presetID="10" presetClass="entr" presetSubtype="0" fill="hold" nodeType="afterEffect">
                                  <p:stCondLst>
                                    <p:cond delay="0"/>
                                  </p:stCondLst>
                                  <p:childTnLst>
                                    <p:set>
                                      <p:cBhvr>
                                        <p:cTn id="38" dur="1" fill="hold">
                                          <p:stCondLst>
                                            <p:cond delay="0"/>
                                          </p:stCondLst>
                                        </p:cTn>
                                        <p:tgtEl>
                                          <p:spTgt spid="3">
                                            <p:txEl>
                                              <p:pRg st="8" end="8"/>
                                            </p:txEl>
                                          </p:spTgt>
                                        </p:tgtEl>
                                        <p:attrNameLst>
                                          <p:attrName>style.visibility</p:attrName>
                                        </p:attrNameLst>
                                      </p:cBhvr>
                                      <p:to>
                                        <p:strVal val="visible"/>
                                      </p:to>
                                    </p:set>
                                    <p:animEffect transition="in" filter="fade">
                                      <p:cBhvr>
                                        <p:cTn id="39" dur="2000"/>
                                        <p:tgtEl>
                                          <p:spTgt spid="3">
                                            <p:txEl>
                                              <p:pRg st="8" end="8"/>
                                            </p:txEl>
                                          </p:spTgt>
                                        </p:tgtEl>
                                      </p:cBhvr>
                                    </p:animEffect>
                                  </p:childTnLst>
                                </p:cTn>
                              </p:par>
                            </p:childTnLst>
                          </p:cTn>
                        </p:par>
                        <p:par>
                          <p:cTn id="40" fill="hold">
                            <p:stCondLst>
                              <p:cond delay="18000"/>
                            </p:stCondLst>
                            <p:childTnLst>
                              <p:par>
                                <p:cTn id="41" presetID="10" presetClass="entr" presetSubtype="0" fill="hold" nodeType="afterEffect">
                                  <p:stCondLst>
                                    <p:cond delay="0"/>
                                  </p:stCondLst>
                                  <p:childTnLst>
                                    <p:set>
                                      <p:cBhvr>
                                        <p:cTn id="42" dur="1" fill="hold">
                                          <p:stCondLst>
                                            <p:cond delay="0"/>
                                          </p:stCondLst>
                                        </p:cTn>
                                        <p:tgtEl>
                                          <p:spTgt spid="3">
                                            <p:txEl>
                                              <p:pRg st="9" end="9"/>
                                            </p:txEl>
                                          </p:spTgt>
                                        </p:tgtEl>
                                        <p:attrNameLst>
                                          <p:attrName>style.visibility</p:attrName>
                                        </p:attrNameLst>
                                      </p:cBhvr>
                                      <p:to>
                                        <p:strVal val="visible"/>
                                      </p:to>
                                    </p:set>
                                    <p:animEffect transition="in" filter="fade">
                                      <p:cBhvr>
                                        <p:cTn id="43" dur="2000"/>
                                        <p:tgtEl>
                                          <p:spTgt spid="3">
                                            <p:txEl>
                                              <p:pRg st="9" end="9"/>
                                            </p:txEl>
                                          </p:spTgt>
                                        </p:tgtEl>
                                      </p:cBhvr>
                                    </p:animEffect>
                                  </p:childTnLst>
                                </p:cTn>
                              </p:par>
                            </p:childTnLst>
                          </p:cTn>
                        </p:par>
                        <p:par>
                          <p:cTn id="44" fill="hold">
                            <p:stCondLst>
                              <p:cond delay="20000"/>
                            </p:stCondLst>
                            <p:childTnLst>
                              <p:par>
                                <p:cTn id="45" presetID="10" presetClass="entr" presetSubtype="0" fill="hold" nodeType="afterEffect">
                                  <p:stCondLst>
                                    <p:cond delay="0"/>
                                  </p:stCondLst>
                                  <p:childTnLst>
                                    <p:set>
                                      <p:cBhvr>
                                        <p:cTn id="46" dur="1" fill="hold">
                                          <p:stCondLst>
                                            <p:cond delay="0"/>
                                          </p:stCondLst>
                                        </p:cTn>
                                        <p:tgtEl>
                                          <p:spTgt spid="3">
                                            <p:txEl>
                                              <p:pRg st="10" end="10"/>
                                            </p:txEl>
                                          </p:spTgt>
                                        </p:tgtEl>
                                        <p:attrNameLst>
                                          <p:attrName>style.visibility</p:attrName>
                                        </p:attrNameLst>
                                      </p:cBhvr>
                                      <p:to>
                                        <p:strVal val="visible"/>
                                      </p:to>
                                    </p:set>
                                    <p:animEffect transition="in" filter="fade">
                                      <p:cBhvr>
                                        <p:cTn id="47" dur="2000"/>
                                        <p:tgtEl>
                                          <p:spTgt spid="3">
                                            <p:txEl>
                                              <p:pRg st="10" end="1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800" dirty="0" smtClean="0">
                <a:latin typeface="Calibri" panose="020F0502020204030204" pitchFamily="34" charset="0"/>
              </a:rPr>
              <a:t>WHEN THINGS GO WRONG</a:t>
            </a:r>
            <a:endParaRPr lang="en-US" sz="4800" dirty="0">
              <a:latin typeface="Calibri" panose="020F0502020204030204" pitchFamily="34" charset="0"/>
            </a:endParaRPr>
          </a:p>
        </p:txBody>
      </p:sp>
      <p:sp>
        <p:nvSpPr>
          <p:cNvPr id="3" name="Content Placeholder 2"/>
          <p:cNvSpPr>
            <a:spLocks noGrp="1"/>
          </p:cNvSpPr>
          <p:nvPr>
            <p:ph idx="1"/>
          </p:nvPr>
        </p:nvSpPr>
        <p:spPr/>
        <p:txBody>
          <a:bodyPr>
            <a:normAutofit/>
          </a:bodyPr>
          <a:lstStyle/>
          <a:p>
            <a:pPr marL="182880" lvl="1" algn="just">
              <a:buFont typeface="Wingdings" panose="05000000000000000000" pitchFamily="2" charset="2"/>
              <a:buChar char="§"/>
            </a:pPr>
            <a:r>
              <a:rPr lang="en-US" sz="2100" dirty="0" smtClean="0">
                <a:latin typeface="Calibri" panose="020F0502020204030204" pitchFamily="34" charset="0"/>
              </a:rPr>
              <a:t>A Student sends an email requesting a late submission. After checking the submission link on Moodle, we can confirm that there was already a submission made, on time, by that Student.</a:t>
            </a:r>
          </a:p>
          <a:p>
            <a:pPr marL="731520" lvl="3" algn="just">
              <a:buFont typeface="Wingdings" panose="05000000000000000000" pitchFamily="2" charset="2"/>
              <a:buChar char="§"/>
            </a:pPr>
            <a:r>
              <a:rPr lang="en-US" sz="1800" b="1" dirty="0" smtClean="0">
                <a:solidFill>
                  <a:srgbClr val="0070C0"/>
                </a:solidFill>
                <a:latin typeface="Calibri" panose="020F0502020204030204" pitchFamily="34" charset="0"/>
              </a:rPr>
              <a:t>OUTCOME</a:t>
            </a:r>
            <a:r>
              <a:rPr lang="en-US" sz="1800" dirty="0" smtClean="0">
                <a:solidFill>
                  <a:srgbClr val="0070C0"/>
                </a:solidFill>
                <a:latin typeface="Calibri" panose="020F0502020204030204" pitchFamily="34" charset="0"/>
              </a:rPr>
              <a:t>: The late submission cannot be accepted as there was already a submission made. After the deadline has elapsed, no re-submission can be made.</a:t>
            </a:r>
          </a:p>
          <a:p>
            <a:pPr marL="182880" lvl="1" algn="just">
              <a:buFont typeface="Wingdings" panose="05000000000000000000" pitchFamily="2" charset="2"/>
              <a:buChar char="§"/>
            </a:pPr>
            <a:r>
              <a:rPr lang="en-US" sz="2100" dirty="0" smtClean="0">
                <a:latin typeface="Calibri" panose="020F0502020204030204" pitchFamily="34" charset="0"/>
              </a:rPr>
              <a:t>A Student emails saying he/she cannot upload his/her work because Moodle is not responding</a:t>
            </a:r>
          </a:p>
          <a:p>
            <a:pPr marL="731520" lvl="3" algn="just">
              <a:buFont typeface="Wingdings" panose="05000000000000000000" pitchFamily="2" charset="2"/>
              <a:buChar char="§"/>
            </a:pPr>
            <a:r>
              <a:rPr lang="en-US" sz="1800" b="1" dirty="0" smtClean="0">
                <a:solidFill>
                  <a:srgbClr val="0070C0"/>
                </a:solidFill>
                <a:latin typeface="Calibri" panose="020F0502020204030204" pitchFamily="34" charset="0"/>
              </a:rPr>
              <a:t>OUTCOME:</a:t>
            </a:r>
            <a:r>
              <a:rPr lang="en-US" sz="1800" dirty="0" smtClean="0">
                <a:solidFill>
                  <a:srgbClr val="0070C0"/>
                </a:solidFill>
                <a:latin typeface="Calibri" panose="020F0502020204030204" pitchFamily="34" charset="0"/>
              </a:rPr>
              <a:t> the Student has probably left it to the very last minute and as a result, was not able to submit his/her work. The student should send an email to London Assessments explaining what happened. In most cases, it will be treated as a late submission and penalized accordingly. </a:t>
            </a:r>
            <a:endParaRPr lang="en-US" sz="1800" dirty="0">
              <a:solidFill>
                <a:srgbClr val="0070C0"/>
              </a:solidFill>
              <a:latin typeface="Calibri" panose="020F0502020204030204" pitchFamily="34" charset="0"/>
            </a:endParaRPr>
          </a:p>
          <a:p>
            <a:pPr marL="0" indent="0">
              <a:buNone/>
            </a:pPr>
            <a:r>
              <a:rPr lang="en-US" sz="800" dirty="0" smtClean="0">
                <a:latin typeface="Calibri" panose="020F0502020204030204" pitchFamily="34" charset="0"/>
              </a:rPr>
              <a:t> </a:t>
            </a:r>
            <a:endParaRPr lang="en-US" sz="4000" dirty="0">
              <a:latin typeface="Calibri" panose="020F0502020204030204" pitchFamily="34" charset="0"/>
            </a:endParaRPr>
          </a:p>
          <a:p>
            <a:pPr marL="0" lvl="0" indent="0">
              <a:buNone/>
            </a:pPr>
            <a:endParaRPr lang="en-US" sz="4000" i="1" dirty="0">
              <a:latin typeface="Calibri" panose="020F0502020204030204" pitchFamily="34" charset="0"/>
            </a:endParaRPr>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pic>
        <p:nvPicPr>
          <p:cNvPr id="4098" name="Picture 2" descr="C:\Users\c.abifadel\AppData\Local\Microsoft\Windows\Temporary Internet Files\Content.IE5\RULHQE1H\MC900078820[1].wmf"/>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7315200" y="438136"/>
            <a:ext cx="1066800" cy="130299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361776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after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20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20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20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800" dirty="0" smtClean="0">
                <a:latin typeface="Calibri" panose="020F0502020204030204" pitchFamily="34" charset="0"/>
              </a:rPr>
              <a:t>WHEN THINGS GO WRONG</a:t>
            </a:r>
            <a:endParaRPr lang="en-US" sz="4800" dirty="0">
              <a:latin typeface="Calibri" panose="020F0502020204030204" pitchFamily="34" charset="0"/>
            </a:endParaRPr>
          </a:p>
        </p:txBody>
      </p:sp>
      <p:sp>
        <p:nvSpPr>
          <p:cNvPr id="3" name="Content Placeholder 2"/>
          <p:cNvSpPr>
            <a:spLocks noGrp="1"/>
          </p:cNvSpPr>
          <p:nvPr>
            <p:ph idx="1"/>
          </p:nvPr>
        </p:nvSpPr>
        <p:spPr/>
        <p:txBody>
          <a:bodyPr>
            <a:normAutofit/>
          </a:bodyPr>
          <a:lstStyle/>
          <a:p>
            <a:pPr marL="182880" lvl="1" algn="just">
              <a:buFont typeface="Wingdings" panose="05000000000000000000" pitchFamily="2" charset="2"/>
              <a:buChar char="§"/>
            </a:pPr>
            <a:r>
              <a:rPr lang="en-US" dirty="0">
                <a:latin typeface="Calibri" panose="020F0502020204030204" pitchFamily="34" charset="0"/>
              </a:rPr>
              <a:t>A Student </a:t>
            </a:r>
            <a:r>
              <a:rPr lang="en-US" dirty="0" smtClean="0">
                <a:latin typeface="Calibri" panose="020F0502020204030204" pitchFamily="34" charset="0"/>
              </a:rPr>
              <a:t>emails </a:t>
            </a:r>
            <a:r>
              <a:rPr lang="en-US" dirty="0">
                <a:latin typeface="Calibri" panose="020F0502020204030204" pitchFamily="34" charset="0"/>
              </a:rPr>
              <a:t>at </a:t>
            </a:r>
            <a:r>
              <a:rPr lang="en-US" dirty="0" smtClean="0">
                <a:latin typeface="Calibri" panose="020F0502020204030204" pitchFamily="34" charset="0"/>
              </a:rPr>
              <a:t>00:10 </a:t>
            </a:r>
            <a:r>
              <a:rPr lang="en-US" dirty="0">
                <a:latin typeface="Calibri" panose="020F0502020204030204" pitchFamily="34" charset="0"/>
              </a:rPr>
              <a:t>saying that he/she was trying to re-submit his/her work but Moodle was not responding. Now that the deadline has passed, the file uploaded is not the correct one</a:t>
            </a:r>
          </a:p>
          <a:p>
            <a:pPr marL="731520" lvl="3" algn="just">
              <a:buFont typeface="Wingdings" panose="05000000000000000000" pitchFamily="2" charset="2"/>
              <a:buChar char="§"/>
            </a:pPr>
            <a:r>
              <a:rPr lang="en-US" sz="1800" b="1" dirty="0">
                <a:solidFill>
                  <a:srgbClr val="0070C0"/>
                </a:solidFill>
                <a:latin typeface="Calibri" panose="020F0502020204030204" pitchFamily="34" charset="0"/>
              </a:rPr>
              <a:t>OUTCOME</a:t>
            </a:r>
            <a:r>
              <a:rPr lang="en-US" sz="1800" dirty="0">
                <a:solidFill>
                  <a:srgbClr val="0070C0"/>
                </a:solidFill>
                <a:latin typeface="Calibri" panose="020F0502020204030204" pitchFamily="34" charset="0"/>
              </a:rPr>
              <a:t>: The Student left it to the very last minute to re-submit, taking a risk.  After the deadline has elapsed, no substitution of assessments can be made. The file uploaded is the one which will be sent for marking</a:t>
            </a:r>
          </a:p>
          <a:p>
            <a:pPr marL="182880" lvl="1" algn="just">
              <a:buFont typeface="Wingdings" panose="05000000000000000000" pitchFamily="2" charset="2"/>
              <a:buChar char="§"/>
            </a:pPr>
            <a:r>
              <a:rPr lang="en-US" dirty="0">
                <a:latin typeface="Calibri" panose="020F0502020204030204" pitchFamily="34" charset="0"/>
              </a:rPr>
              <a:t>A Student sends a late submission 4 days after the deadline</a:t>
            </a:r>
          </a:p>
          <a:p>
            <a:pPr marL="731520" lvl="3">
              <a:buFont typeface="Wingdings" panose="05000000000000000000" pitchFamily="2" charset="2"/>
              <a:buChar char="§"/>
            </a:pPr>
            <a:r>
              <a:rPr lang="en-US" sz="1800" b="1" dirty="0">
                <a:solidFill>
                  <a:srgbClr val="0070C0"/>
                </a:solidFill>
                <a:latin typeface="Calibri" panose="020F0502020204030204" pitchFamily="34" charset="0"/>
              </a:rPr>
              <a:t>OUTCOME</a:t>
            </a:r>
            <a:r>
              <a:rPr lang="en-US" sz="1800" dirty="0">
                <a:solidFill>
                  <a:srgbClr val="0070C0"/>
                </a:solidFill>
                <a:latin typeface="Calibri" panose="020F0502020204030204" pitchFamily="34" charset="0"/>
              </a:rPr>
              <a:t>: His/her mark is capped to 40%, </a:t>
            </a:r>
            <a:r>
              <a:rPr lang="en-GB" sz="1800" dirty="0">
                <a:solidFill>
                  <a:srgbClr val="0070C0"/>
                </a:solidFill>
                <a:latin typeface="Calibri" panose="020F0502020204030204" pitchFamily="34" charset="0"/>
              </a:rPr>
              <a:t>(50% for Level 7) </a:t>
            </a:r>
            <a:r>
              <a:rPr lang="en-US" sz="1800" dirty="0">
                <a:solidFill>
                  <a:srgbClr val="0070C0"/>
                </a:solidFill>
                <a:latin typeface="Calibri" panose="020F0502020204030204" pitchFamily="34" charset="0"/>
              </a:rPr>
              <a:t>unless extenuating circumstances apply.</a:t>
            </a:r>
          </a:p>
          <a:p>
            <a:pPr marL="182880" lvl="1" algn="just">
              <a:buFont typeface="Wingdings" panose="05000000000000000000" pitchFamily="2" charset="2"/>
              <a:buChar char="§"/>
            </a:pPr>
            <a:r>
              <a:rPr lang="en-US" dirty="0">
                <a:latin typeface="Calibri" panose="020F0502020204030204" pitchFamily="34" charset="0"/>
              </a:rPr>
              <a:t>A Student sends a late submission 7 days after the deadline at </a:t>
            </a:r>
            <a:r>
              <a:rPr lang="en-US" dirty="0" smtClean="0">
                <a:latin typeface="Calibri" panose="020F0502020204030204" pitchFamily="34" charset="0"/>
              </a:rPr>
              <a:t>00:10</a:t>
            </a:r>
            <a:endParaRPr lang="en-US" dirty="0">
              <a:latin typeface="Calibri" panose="020F0502020204030204" pitchFamily="34" charset="0"/>
            </a:endParaRPr>
          </a:p>
          <a:p>
            <a:pPr marL="731520" lvl="3" algn="just">
              <a:buFont typeface="Wingdings" panose="05000000000000000000" pitchFamily="2" charset="2"/>
              <a:buChar char="§"/>
            </a:pPr>
            <a:r>
              <a:rPr lang="en-US" sz="1800" b="1" dirty="0">
                <a:solidFill>
                  <a:srgbClr val="0070C0"/>
                </a:solidFill>
                <a:latin typeface="Calibri" panose="020F0502020204030204" pitchFamily="34" charset="0"/>
              </a:rPr>
              <a:t>OUTCOME</a:t>
            </a:r>
            <a:r>
              <a:rPr lang="en-US" sz="1800" dirty="0">
                <a:solidFill>
                  <a:srgbClr val="0070C0"/>
                </a:solidFill>
                <a:latin typeface="Calibri" panose="020F0502020204030204" pitchFamily="34" charset="0"/>
              </a:rPr>
              <a:t>: </a:t>
            </a:r>
            <a:r>
              <a:rPr lang="en-US" sz="1800" dirty="0" smtClean="0">
                <a:solidFill>
                  <a:srgbClr val="0070C0"/>
                </a:solidFill>
                <a:latin typeface="Calibri" panose="020F0502020204030204" pitchFamily="34" charset="0"/>
              </a:rPr>
              <a:t>The work is not accepted and recorded as Zero NA, </a:t>
            </a:r>
            <a:r>
              <a:rPr lang="en-US" sz="1800" dirty="0">
                <a:solidFill>
                  <a:srgbClr val="0070C0"/>
                </a:solidFill>
                <a:latin typeface="Calibri" panose="020F0502020204030204" pitchFamily="34" charset="0"/>
              </a:rPr>
              <a:t>unless extenuating circumstances apply. Deadlines are at </a:t>
            </a:r>
            <a:r>
              <a:rPr lang="en-US" sz="1800" dirty="0" smtClean="0">
                <a:solidFill>
                  <a:srgbClr val="0070C0"/>
                </a:solidFill>
                <a:latin typeface="Calibri" panose="020F0502020204030204" pitchFamily="34" charset="0"/>
              </a:rPr>
              <a:t>23:59pm </a:t>
            </a:r>
            <a:r>
              <a:rPr lang="en-US" sz="1800" dirty="0">
                <a:solidFill>
                  <a:srgbClr val="0070C0"/>
                </a:solidFill>
                <a:latin typeface="Calibri" panose="020F0502020204030204" pitchFamily="34" charset="0"/>
              </a:rPr>
              <a:t>and the work was submitted beyond 1 week of its deadline</a:t>
            </a:r>
          </a:p>
          <a:p>
            <a:pPr marL="731520" lvl="3" algn="just">
              <a:buFont typeface="Wingdings" panose="05000000000000000000" pitchFamily="2" charset="2"/>
              <a:buChar char="§"/>
            </a:pPr>
            <a:endParaRPr lang="en-US" dirty="0" smtClean="0">
              <a:latin typeface="Calibri" panose="020F0502020204030204" pitchFamily="34" charset="0"/>
            </a:endParaRPr>
          </a:p>
          <a:p>
            <a:pPr marL="548640" lvl="3" indent="0" algn="just">
              <a:buNone/>
            </a:pPr>
            <a:endParaRPr lang="en-US" dirty="0" smtClean="0">
              <a:latin typeface="Calibri" panose="020F0502020204030204" pitchFamily="34" charset="0"/>
            </a:endParaRPr>
          </a:p>
          <a:p>
            <a:pPr marL="0" lvl="0" indent="0">
              <a:buNone/>
            </a:pPr>
            <a:endParaRPr lang="en-US" sz="4000" i="1" dirty="0">
              <a:latin typeface="Calibri" panose="020F0502020204030204" pitchFamily="34" charset="0"/>
            </a:endParaRPr>
          </a:p>
        </p:txBody>
      </p:sp>
      <p:pic>
        <p:nvPicPr>
          <p:cNvPr id="4" name="Picture 3"/>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pic>
        <p:nvPicPr>
          <p:cNvPr id="5122" name="Picture 2" descr="C:\Users\c.abifadel\AppData\Local\Microsoft\Windows\Temporary Internet Files\Content.IE5\RULHQE1H\MC900105210[1].wmf"/>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7299960" y="457200"/>
            <a:ext cx="1308202" cy="117725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13148399"/>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800" dirty="0" smtClean="0">
                <a:latin typeface="Calibri" panose="020F0502020204030204" pitchFamily="34" charset="0"/>
              </a:rPr>
              <a:t>WHEN THINGS GO WRONG</a:t>
            </a:r>
            <a:endParaRPr lang="en-US" sz="4800" dirty="0">
              <a:latin typeface="Calibri" panose="020F0502020204030204" pitchFamily="34" charset="0"/>
            </a:endParaRPr>
          </a:p>
        </p:txBody>
      </p:sp>
      <p:sp>
        <p:nvSpPr>
          <p:cNvPr id="3" name="Content Placeholder 2"/>
          <p:cNvSpPr>
            <a:spLocks noGrp="1"/>
          </p:cNvSpPr>
          <p:nvPr>
            <p:ph idx="1"/>
          </p:nvPr>
        </p:nvSpPr>
        <p:spPr>
          <a:xfrm>
            <a:off x="457200" y="1976120"/>
            <a:ext cx="8229600" cy="4577080"/>
          </a:xfrm>
        </p:spPr>
        <p:txBody>
          <a:bodyPr>
            <a:normAutofit/>
          </a:bodyPr>
          <a:lstStyle/>
          <a:p>
            <a:pPr marL="182880" lvl="1" algn="just">
              <a:buFont typeface="Wingdings" panose="05000000000000000000" pitchFamily="2" charset="2"/>
              <a:buChar char="§"/>
            </a:pPr>
            <a:r>
              <a:rPr lang="en-US" dirty="0" smtClean="0">
                <a:latin typeface="Calibri" panose="020F0502020204030204" pitchFamily="34" charset="0"/>
              </a:rPr>
              <a:t>In nearly a week after the submission deadline had elapsed, a Student contacted us explaining that he he/she had asked a friend to upload the assessment for him/her, but the FRIEND, uploaded his own assignment, which generated a similarity index of 96%. </a:t>
            </a:r>
          </a:p>
          <a:p>
            <a:pPr marL="457200" lvl="2" algn="just">
              <a:buFont typeface="Wingdings" panose="05000000000000000000" pitchFamily="2" charset="2"/>
              <a:buChar char="§"/>
            </a:pPr>
            <a:r>
              <a:rPr lang="en-US" sz="1600" b="1" dirty="0" smtClean="0">
                <a:solidFill>
                  <a:srgbClr val="0070C0"/>
                </a:solidFill>
                <a:latin typeface="Calibri" panose="020F0502020204030204" pitchFamily="34" charset="0"/>
              </a:rPr>
              <a:t>OUTCOME</a:t>
            </a:r>
            <a:r>
              <a:rPr lang="en-US" sz="1600" dirty="0" smtClean="0">
                <a:solidFill>
                  <a:srgbClr val="0070C0"/>
                </a:solidFill>
                <a:latin typeface="Calibri" panose="020F0502020204030204" pitchFamily="34" charset="0"/>
              </a:rPr>
              <a:t>: The Student took a very high risk by providing a third person with his/her login details and relying on the friend to deal with his/her own responsibility. </a:t>
            </a:r>
          </a:p>
          <a:p>
            <a:pPr marL="274320" lvl="2" indent="0" algn="just">
              <a:buNone/>
            </a:pPr>
            <a:r>
              <a:rPr lang="en-US" sz="1600" dirty="0">
                <a:solidFill>
                  <a:srgbClr val="0070C0"/>
                </a:solidFill>
                <a:latin typeface="Calibri" panose="020F0502020204030204" pitchFamily="34" charset="0"/>
              </a:rPr>
              <a:t> </a:t>
            </a:r>
            <a:r>
              <a:rPr lang="en-US" sz="1600" dirty="0" smtClean="0">
                <a:solidFill>
                  <a:srgbClr val="0070C0"/>
                </a:solidFill>
                <a:latin typeface="Calibri" panose="020F0502020204030204" pitchFamily="34" charset="0"/>
              </a:rPr>
              <a:t>    As a result, the friend made a mistake which put the Student in a very difficult and serious    </a:t>
            </a:r>
          </a:p>
          <a:p>
            <a:pPr marL="274320" lvl="2" indent="0" algn="just">
              <a:buNone/>
            </a:pPr>
            <a:r>
              <a:rPr lang="en-US" sz="1600" dirty="0" smtClean="0">
                <a:solidFill>
                  <a:srgbClr val="0070C0"/>
                </a:solidFill>
                <a:latin typeface="Calibri" panose="020F0502020204030204" pitchFamily="34" charset="0"/>
              </a:rPr>
              <a:t>    situation. </a:t>
            </a:r>
          </a:p>
          <a:p>
            <a:pPr marL="274320" lvl="2" indent="0" algn="just">
              <a:buNone/>
            </a:pPr>
            <a:r>
              <a:rPr lang="en-US" sz="1600" dirty="0" smtClean="0">
                <a:solidFill>
                  <a:srgbClr val="0070C0"/>
                </a:solidFill>
                <a:latin typeface="Calibri" panose="020F0502020204030204" pitchFamily="34" charset="0"/>
              </a:rPr>
              <a:t>    From the assessment point of view, there is nothing that can be done here. The student’s work will be referred for unfair practice investigation. </a:t>
            </a:r>
          </a:p>
          <a:p>
            <a:pPr marL="274320" lvl="2" indent="0" algn="just">
              <a:buNone/>
            </a:pPr>
            <a:endParaRPr lang="en-US" sz="1600" dirty="0" smtClean="0">
              <a:solidFill>
                <a:srgbClr val="0070C0"/>
              </a:solidFill>
              <a:latin typeface="Calibri" panose="020F0502020204030204" pitchFamily="34" charset="0"/>
            </a:endParaRPr>
          </a:p>
          <a:p>
            <a:pPr marL="274320" lvl="2" indent="0" algn="just">
              <a:buNone/>
            </a:pPr>
            <a:r>
              <a:rPr lang="en-US" sz="2000" b="1" i="1" dirty="0" smtClean="0">
                <a:solidFill>
                  <a:srgbClr val="FF0000"/>
                </a:solidFill>
                <a:latin typeface="Calibri" panose="020F0502020204030204" pitchFamily="34" charset="0"/>
              </a:rPr>
              <a:t>A student should NEVER share his/her login details with someone else, nor should the Student rely on someone else to do their work.</a:t>
            </a:r>
          </a:p>
        </p:txBody>
      </p:sp>
      <p:pic>
        <p:nvPicPr>
          <p:cNvPr id="4" name="Picture 3"/>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pic>
        <p:nvPicPr>
          <p:cNvPr id="1027" name="Picture 3" descr="C:\Users\c.abifadel\AppData\Local\Microsoft\Windows\Temporary Internet Files\Content.IE5\3QB5TJJE\MC900390992[1].wmf"/>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7407705" y="533400"/>
            <a:ext cx="764313" cy="133685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442646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20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20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20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20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3">
                                            <p:txEl>
                                              <p:pRg st="6" end="6"/>
                                            </p:txEl>
                                          </p:spTgt>
                                        </p:tgtEl>
                                        <p:attrNameLst>
                                          <p:attrName>style.visibility</p:attrName>
                                        </p:attrNameLst>
                                      </p:cBhvr>
                                      <p:to>
                                        <p:strVal val="visible"/>
                                      </p:to>
                                    </p:set>
                                    <p:animEffect transition="in" filter="fade">
                                      <p:cBhvr>
                                        <p:cTn id="32" dur="20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800" dirty="0" smtClean="0">
                <a:latin typeface="Calibri" panose="020F0502020204030204" pitchFamily="34" charset="0"/>
              </a:rPr>
              <a:t>ADDITIONAL IMPORTANT NOTES</a:t>
            </a:r>
            <a:endParaRPr lang="en-US" sz="4800" dirty="0">
              <a:latin typeface="Calibri" panose="020F0502020204030204" pitchFamily="34" charset="0"/>
            </a:endParaRPr>
          </a:p>
        </p:txBody>
      </p:sp>
      <p:sp>
        <p:nvSpPr>
          <p:cNvPr id="3" name="Content Placeholder 2"/>
          <p:cNvSpPr>
            <a:spLocks noGrp="1"/>
          </p:cNvSpPr>
          <p:nvPr>
            <p:ph idx="1"/>
          </p:nvPr>
        </p:nvSpPr>
        <p:spPr>
          <a:xfrm>
            <a:off x="457200" y="1976120"/>
            <a:ext cx="8229600" cy="4577080"/>
          </a:xfrm>
        </p:spPr>
        <p:txBody>
          <a:bodyPr>
            <a:normAutofit lnSpcReduction="10000"/>
          </a:bodyPr>
          <a:lstStyle/>
          <a:p>
            <a:pPr marL="182880" lvl="1" algn="just">
              <a:buFont typeface="Wingdings" panose="05000000000000000000" pitchFamily="2" charset="2"/>
              <a:buChar char="§"/>
            </a:pPr>
            <a:r>
              <a:rPr lang="en-US" dirty="0">
                <a:latin typeface="Calibri" panose="020F0502020204030204" pitchFamily="34" charset="0"/>
              </a:rPr>
              <a:t>Complexity of Assessment Deadlines</a:t>
            </a:r>
          </a:p>
          <a:p>
            <a:pPr marL="457200" lvl="2" algn="just">
              <a:buFont typeface="Wingdings" panose="05000000000000000000" pitchFamily="2" charset="2"/>
              <a:buChar char="§"/>
            </a:pPr>
            <a:r>
              <a:rPr lang="en-GB" sz="1600" dirty="0">
                <a:solidFill>
                  <a:srgbClr val="0070C0"/>
                </a:solidFill>
                <a:latin typeface="Calibri" panose="020F0502020204030204" pitchFamily="34" charset="0"/>
              </a:rPr>
              <a:t>Unlike a conventional University UWTSD runs three terms a year beginning mid Oct, mid Feb and mid Jun. Every term represents a 16 week cycle. Students have 10 weeks of teaching, then during week 11 and 12 they submit assessments and sit examinations, by the end of week 16 all results will have been marked, moderated, sent to the External Examiner, considered by Examining Board and released to all students on the same day. </a:t>
            </a:r>
            <a:endParaRPr lang="en-US" dirty="0" smtClean="0">
              <a:latin typeface="Calibri" panose="020F0502020204030204" pitchFamily="34" charset="0"/>
            </a:endParaRPr>
          </a:p>
          <a:p>
            <a:pPr marL="182880" lvl="1" algn="just">
              <a:buFont typeface="Wingdings" panose="05000000000000000000" pitchFamily="2" charset="2"/>
              <a:buChar char="§"/>
            </a:pPr>
            <a:r>
              <a:rPr lang="en-US" dirty="0" smtClean="0">
                <a:latin typeface="Calibri" panose="020F0502020204030204" pitchFamily="34" charset="0"/>
              </a:rPr>
              <a:t>Publishing of feedback</a:t>
            </a:r>
          </a:p>
          <a:p>
            <a:pPr marL="457200" lvl="2" algn="just">
              <a:buFont typeface="Wingdings" panose="05000000000000000000" pitchFamily="2" charset="2"/>
              <a:buChar char="§"/>
            </a:pPr>
            <a:r>
              <a:rPr lang="en-GB" sz="1600" dirty="0">
                <a:solidFill>
                  <a:srgbClr val="0070C0"/>
                </a:solidFill>
                <a:latin typeface="Calibri" panose="020F0502020204030204" pitchFamily="34" charset="0"/>
              </a:rPr>
              <a:t>Feedback for the </a:t>
            </a:r>
            <a:r>
              <a:rPr lang="en-GB" sz="1600" dirty="0" smtClean="0">
                <a:solidFill>
                  <a:srgbClr val="0070C0"/>
                </a:solidFill>
                <a:latin typeface="Calibri" panose="020F0502020204030204" pitchFamily="34" charset="0"/>
              </a:rPr>
              <a:t>mid-term </a:t>
            </a:r>
            <a:r>
              <a:rPr lang="en-GB" sz="1600" dirty="0">
                <a:solidFill>
                  <a:srgbClr val="0070C0"/>
                </a:solidFill>
                <a:latin typeface="Calibri" panose="020F0502020204030204" pitchFamily="34" charset="0"/>
              </a:rPr>
              <a:t>submissions will be made available to you within 15 working days of the deadline. Feedback for all the end of term submissions including tests and exams is released to all students on the same date through Moodle following the announcement of the Examining Board’s decision relating to your progression. This would normally be Friday before a new term commences, hence feedback for the </a:t>
            </a:r>
            <a:r>
              <a:rPr lang="en-GB" sz="1600" dirty="0" smtClean="0">
                <a:solidFill>
                  <a:srgbClr val="0070C0"/>
                </a:solidFill>
                <a:latin typeface="Calibri" panose="020F0502020204030204" pitchFamily="34" charset="0"/>
              </a:rPr>
              <a:t>February 2019 submissions </a:t>
            </a:r>
            <a:r>
              <a:rPr lang="en-GB" sz="1600" dirty="0">
                <a:solidFill>
                  <a:srgbClr val="0070C0"/>
                </a:solidFill>
                <a:latin typeface="Calibri" panose="020F0502020204030204" pitchFamily="34" charset="0"/>
              </a:rPr>
              <a:t>will be released on Friday, </a:t>
            </a:r>
            <a:r>
              <a:rPr lang="en-GB" sz="1600" dirty="0" smtClean="0">
                <a:solidFill>
                  <a:srgbClr val="0070C0"/>
                </a:solidFill>
                <a:latin typeface="Calibri" panose="020F0502020204030204" pitchFamily="34" charset="0"/>
              </a:rPr>
              <a:t>14</a:t>
            </a:r>
            <a:r>
              <a:rPr lang="en-GB" sz="1600" baseline="30000" dirty="0" smtClean="0">
                <a:solidFill>
                  <a:srgbClr val="0070C0"/>
                </a:solidFill>
                <a:latin typeface="Calibri" panose="020F0502020204030204" pitchFamily="34" charset="0"/>
              </a:rPr>
              <a:t>th</a:t>
            </a:r>
            <a:r>
              <a:rPr lang="en-GB" sz="1600" dirty="0" smtClean="0">
                <a:solidFill>
                  <a:srgbClr val="0070C0"/>
                </a:solidFill>
                <a:latin typeface="Calibri" panose="020F0502020204030204" pitchFamily="34" charset="0"/>
              </a:rPr>
              <a:t> June2019. </a:t>
            </a:r>
            <a:r>
              <a:rPr lang="en-GB" sz="1600" dirty="0">
                <a:solidFill>
                  <a:srgbClr val="0070C0"/>
                </a:solidFill>
                <a:latin typeface="Calibri" panose="020F0502020204030204" pitchFamily="34" charset="0"/>
              </a:rPr>
              <a:t>The same date you will be able to view the </a:t>
            </a:r>
            <a:r>
              <a:rPr lang="en-GB" sz="1600" dirty="0" smtClean="0">
                <a:solidFill>
                  <a:srgbClr val="0070C0"/>
                </a:solidFill>
                <a:latin typeface="Calibri" panose="020F0502020204030204" pitchFamily="34" charset="0"/>
              </a:rPr>
              <a:t>June 2019 classes </a:t>
            </a:r>
            <a:r>
              <a:rPr lang="en-GB" sz="1600" dirty="0">
                <a:solidFill>
                  <a:srgbClr val="0070C0"/>
                </a:solidFill>
                <a:latin typeface="Calibri" panose="020F0502020204030204" pitchFamily="34" charset="0"/>
              </a:rPr>
              <a:t>timetable on the Students’ Hall page in Moodle</a:t>
            </a:r>
            <a:r>
              <a:rPr lang="en-GB" sz="1600" dirty="0" smtClean="0">
                <a:solidFill>
                  <a:srgbClr val="0070C0"/>
                </a:solidFill>
                <a:latin typeface="Calibri" panose="020F0502020204030204" pitchFamily="34" charset="0"/>
              </a:rPr>
              <a:t>. </a:t>
            </a:r>
          </a:p>
          <a:p>
            <a:pPr marL="182880" lvl="1" algn="just">
              <a:buFont typeface="Wingdings" panose="05000000000000000000" pitchFamily="2" charset="2"/>
              <a:buChar char="§"/>
            </a:pPr>
            <a:r>
              <a:rPr lang="en-US" dirty="0" smtClean="0">
                <a:latin typeface="Calibri" panose="020F0502020204030204" pitchFamily="34" charset="0"/>
              </a:rPr>
              <a:t>How to view your feedback and submit your work</a:t>
            </a:r>
            <a:endParaRPr lang="en-US" dirty="0">
              <a:latin typeface="Calibri" panose="020F0502020204030204" pitchFamily="34" charset="0"/>
            </a:endParaRPr>
          </a:p>
          <a:p>
            <a:pPr marL="457200" lvl="2" algn="just">
              <a:buFont typeface="Wingdings" panose="05000000000000000000" pitchFamily="2" charset="2"/>
              <a:buChar char="§"/>
            </a:pPr>
            <a:r>
              <a:rPr lang="en-GB" sz="1600" dirty="0" smtClean="0">
                <a:solidFill>
                  <a:srgbClr val="0070C0"/>
                </a:solidFill>
                <a:latin typeface="Calibri" panose="020F0502020204030204" pitchFamily="34" charset="0"/>
              </a:rPr>
              <a:t>Guides on how to submit your work and view feedback on Moodle is available on Students’ Hall. Here is a small demonstration</a:t>
            </a:r>
          </a:p>
        </p:txBody>
      </p:sp>
      <p:pic>
        <p:nvPicPr>
          <p:cNvPr id="4" name="Picture 3"/>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extLst>
      <p:ext uri="{BB962C8B-B14F-4D97-AF65-F5344CB8AC3E}">
        <p14:creationId xmlns:p14="http://schemas.microsoft.com/office/powerpoint/2010/main" val="20782755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animEffect transition="in" filter="fade">
                                      <p:cBhvr>
                                        <p:cTn id="7" dur="2000"/>
                                        <p:tgtEl>
                                          <p:spTgt spid="3">
                                            <p:txEl>
                                              <p:pRg st="2" end="2"/>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fade">
                                      <p:cBhvr>
                                        <p:cTn id="12" dur="20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Effect transition="in" filter="fade">
                                      <p:cBhvr>
                                        <p:cTn id="17" dur="20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5400" dirty="0" smtClean="0">
                <a:latin typeface="Calibri" panose="020F0502020204030204" pitchFamily="34" charset="0"/>
              </a:rPr>
              <a:t>REFERENCES</a:t>
            </a:r>
            <a:endParaRPr lang="en-US" sz="5400" dirty="0">
              <a:latin typeface="Calibri" panose="020F0502020204030204" pitchFamily="34" charset="0"/>
            </a:endParaRPr>
          </a:p>
        </p:txBody>
      </p:sp>
      <p:sp>
        <p:nvSpPr>
          <p:cNvPr id="3" name="Content Placeholder 2"/>
          <p:cNvSpPr>
            <a:spLocks noGrp="1"/>
          </p:cNvSpPr>
          <p:nvPr>
            <p:ph idx="1"/>
          </p:nvPr>
        </p:nvSpPr>
        <p:spPr/>
        <p:txBody>
          <a:bodyPr>
            <a:normAutofit/>
          </a:bodyPr>
          <a:lstStyle/>
          <a:p>
            <a:endParaRPr lang="en-GB" sz="2800" dirty="0" smtClean="0">
              <a:latin typeface="Calibri" panose="020F0502020204030204" pitchFamily="34" charset="0"/>
            </a:endParaRPr>
          </a:p>
          <a:p>
            <a:pPr>
              <a:buFont typeface="Wingdings" panose="05000000000000000000" pitchFamily="2" charset="2"/>
              <a:buChar char="§"/>
            </a:pPr>
            <a:r>
              <a:rPr lang="en-GB" sz="2800" dirty="0" smtClean="0">
                <a:latin typeface="Calibri" panose="020F0502020204030204" pitchFamily="34" charset="0"/>
              </a:rPr>
              <a:t>Academic Quality Handbook</a:t>
            </a:r>
          </a:p>
          <a:p>
            <a:pPr marL="0" indent="0">
              <a:buNone/>
            </a:pPr>
            <a:endParaRPr lang="en-GB" sz="2800" dirty="0" smtClean="0">
              <a:latin typeface="Calibri" panose="020F0502020204030204" pitchFamily="34" charset="0"/>
            </a:endParaRPr>
          </a:p>
          <a:p>
            <a:pPr lvl="1">
              <a:buFont typeface="Wingdings" panose="05000000000000000000" pitchFamily="2" charset="2"/>
              <a:buChar char="§"/>
            </a:pPr>
            <a:r>
              <a:rPr lang="en-GB" sz="2400" dirty="0" smtClean="0">
                <a:latin typeface="Calibri" panose="020F0502020204030204" pitchFamily="34" charset="0"/>
              </a:rPr>
              <a:t>Chapter_13_Student_Cases</a:t>
            </a:r>
          </a:p>
          <a:p>
            <a:pPr marL="274320" lvl="1" indent="0">
              <a:buNone/>
            </a:pPr>
            <a:endParaRPr lang="en-GB" sz="2400" dirty="0" smtClean="0">
              <a:latin typeface="Calibri" panose="020F0502020204030204" pitchFamily="34" charset="0"/>
            </a:endParaRPr>
          </a:p>
          <a:p>
            <a:pPr>
              <a:buFont typeface="Wingdings" panose="05000000000000000000" pitchFamily="2" charset="2"/>
              <a:buChar char="§"/>
            </a:pPr>
            <a:r>
              <a:rPr lang="en-GB" sz="2800" dirty="0" smtClean="0">
                <a:latin typeface="Calibri" panose="020F0502020204030204" pitchFamily="34" charset="0"/>
              </a:rPr>
              <a:t>Students’ Hall page - Moodle</a:t>
            </a:r>
            <a:endParaRPr lang="en-US" sz="2800" dirty="0">
              <a:latin typeface="Calibri" panose="020F0502020204030204" pitchFamily="34" charset="0"/>
            </a:endParaRPr>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extLst>
      <p:ext uri="{BB962C8B-B14F-4D97-AF65-F5344CB8AC3E}">
        <p14:creationId xmlns:p14="http://schemas.microsoft.com/office/powerpoint/2010/main" val="144076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1000"/>
                                        <p:tgtEl>
                                          <p:spTgt spid="3">
                                            <p:txEl>
                                              <p:pRg st="1" end="1"/>
                                            </p:txEl>
                                          </p:spTgt>
                                        </p:tgtEl>
                                      </p:cBhvr>
                                    </p:animEffect>
                                    <p:anim calcmode="lin" valueType="num">
                                      <p:cBhvr>
                                        <p:cTn id="8"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1" end="1"/>
                                            </p:txEl>
                                          </p:spTgt>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3">
                                            <p:txEl>
                                              <p:pRg st="3" end="3"/>
                                            </p:txEl>
                                          </p:spTgt>
                                        </p:tgtEl>
                                        <p:attrNameLst>
                                          <p:attrName>style.visibility</p:attrName>
                                        </p:attrNameLst>
                                      </p:cBhvr>
                                      <p:to>
                                        <p:strVal val="visible"/>
                                      </p:to>
                                    </p:set>
                                    <p:animEffect transition="in" filter="fade">
                                      <p:cBhvr>
                                        <p:cTn id="12" dur="1000"/>
                                        <p:tgtEl>
                                          <p:spTgt spid="3">
                                            <p:txEl>
                                              <p:pRg st="3" end="3"/>
                                            </p:txEl>
                                          </p:spTgt>
                                        </p:tgtEl>
                                      </p:cBhvr>
                                    </p:animEffect>
                                    <p:anim calcmode="lin" valueType="num">
                                      <p:cBhvr>
                                        <p:cTn id="13"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14" dur="1000" fill="hold"/>
                                        <p:tgtEl>
                                          <p:spTgt spid="3">
                                            <p:txEl>
                                              <p:pRg st="3" end="3"/>
                                            </p:txEl>
                                          </p:spTgt>
                                        </p:tgtEl>
                                        <p:attrNameLst>
                                          <p:attrName>ppt_y</p:attrName>
                                        </p:attrNameLst>
                                      </p:cBhvr>
                                      <p:tavLst>
                                        <p:tav tm="0">
                                          <p:val>
                                            <p:strVal val="#ppt_y+.1"/>
                                          </p:val>
                                        </p:tav>
                                        <p:tav tm="100000">
                                          <p:val>
                                            <p:strVal val="#ppt_y"/>
                                          </p:val>
                                        </p:tav>
                                      </p:tavLst>
                                    </p:anim>
                                  </p:childTnLst>
                                </p:cTn>
                              </p:par>
                              <p:par>
                                <p:cTn id="15" presetID="42" presetClass="entr" presetSubtype="0" fill="hold" nodeType="withEffect">
                                  <p:stCondLst>
                                    <p:cond delay="0"/>
                                  </p:stCondLst>
                                  <p:childTnLst>
                                    <p:set>
                                      <p:cBhvr>
                                        <p:cTn id="16" dur="1" fill="hold">
                                          <p:stCondLst>
                                            <p:cond delay="0"/>
                                          </p:stCondLst>
                                        </p:cTn>
                                        <p:tgtEl>
                                          <p:spTgt spid="3">
                                            <p:txEl>
                                              <p:pRg st="5" end="5"/>
                                            </p:txEl>
                                          </p:spTgt>
                                        </p:tgtEl>
                                        <p:attrNameLst>
                                          <p:attrName>style.visibility</p:attrName>
                                        </p:attrNameLst>
                                      </p:cBhvr>
                                      <p:to>
                                        <p:strVal val="visible"/>
                                      </p:to>
                                    </p:set>
                                    <p:animEffect transition="in" filter="fade">
                                      <p:cBhvr>
                                        <p:cTn id="17" dur="1000"/>
                                        <p:tgtEl>
                                          <p:spTgt spid="3">
                                            <p:txEl>
                                              <p:pRg st="5" end="5"/>
                                            </p:txEl>
                                          </p:spTgt>
                                        </p:tgtEl>
                                      </p:cBhvr>
                                    </p:animEffect>
                                    <p:anim calcmode="lin" valueType="num">
                                      <p:cBhvr>
                                        <p:cTn id="18"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19"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5400" dirty="0" smtClean="0">
                <a:latin typeface="Calibri" panose="020F0502020204030204" pitchFamily="34" charset="0"/>
              </a:rPr>
              <a:t>SUMMING UP</a:t>
            </a:r>
            <a:endParaRPr lang="en-US" sz="5400" dirty="0">
              <a:latin typeface="Calibri" panose="020F0502020204030204" pitchFamily="34" charset="0"/>
            </a:endParaRPr>
          </a:p>
        </p:txBody>
      </p:sp>
      <p:sp>
        <p:nvSpPr>
          <p:cNvPr id="3" name="Content Placeholder 2"/>
          <p:cNvSpPr>
            <a:spLocks noGrp="1"/>
          </p:cNvSpPr>
          <p:nvPr>
            <p:ph sz="half" idx="1"/>
          </p:nvPr>
        </p:nvSpPr>
        <p:spPr>
          <a:xfrm>
            <a:off x="457200" y="1673352"/>
            <a:ext cx="4038600" cy="5184648"/>
          </a:xfrm>
        </p:spPr>
        <p:txBody>
          <a:bodyPr>
            <a:normAutofit fontScale="77500" lnSpcReduction="20000"/>
          </a:bodyPr>
          <a:lstStyle/>
          <a:p>
            <a:pPr>
              <a:buFont typeface="Wingdings" panose="05000000000000000000" pitchFamily="2" charset="2"/>
              <a:buChar char="§"/>
            </a:pPr>
            <a:r>
              <a:rPr lang="en-GB" sz="2900" spc="-100" dirty="0">
                <a:solidFill>
                  <a:schemeClr val="tx2"/>
                </a:solidFill>
                <a:latin typeface="Calibri" panose="020F0502020204030204" pitchFamily="34" charset="0"/>
              </a:rPr>
              <a:t>Always submit your work on time</a:t>
            </a:r>
          </a:p>
          <a:p>
            <a:pPr lvl="1">
              <a:buFont typeface="Wingdings" panose="05000000000000000000" pitchFamily="2" charset="2"/>
              <a:buChar char="§"/>
            </a:pPr>
            <a:r>
              <a:rPr lang="en-GB" dirty="0">
                <a:latin typeface="Calibri" panose="020F0502020204030204" pitchFamily="34" charset="0"/>
              </a:rPr>
              <a:t>Allow time to complete</a:t>
            </a:r>
          </a:p>
          <a:p>
            <a:pPr lvl="1">
              <a:buFont typeface="Wingdings" panose="05000000000000000000" pitchFamily="2" charset="2"/>
              <a:buChar char="§"/>
            </a:pPr>
            <a:r>
              <a:rPr lang="en-GB" dirty="0">
                <a:latin typeface="Calibri" panose="020F0502020204030204" pitchFamily="34" charset="0"/>
              </a:rPr>
              <a:t>Allow time to deal with problems</a:t>
            </a:r>
          </a:p>
          <a:p>
            <a:pPr lvl="1">
              <a:buFont typeface="Wingdings" panose="05000000000000000000" pitchFamily="2" charset="2"/>
              <a:buChar char="§"/>
            </a:pPr>
            <a:r>
              <a:rPr lang="en-GB" dirty="0">
                <a:latin typeface="Calibri" panose="020F0502020204030204" pitchFamily="34" charset="0"/>
              </a:rPr>
              <a:t>Make sure your work is final</a:t>
            </a:r>
          </a:p>
          <a:p>
            <a:pPr lvl="1">
              <a:buFont typeface="Wingdings" panose="05000000000000000000" pitchFamily="2" charset="2"/>
              <a:buChar char="§"/>
            </a:pPr>
            <a:r>
              <a:rPr lang="en-GB" dirty="0">
                <a:latin typeface="Calibri" panose="020F0502020204030204" pitchFamily="34" charset="0"/>
              </a:rPr>
              <a:t>Make sure your work is your own</a:t>
            </a:r>
          </a:p>
          <a:p>
            <a:pPr lvl="1">
              <a:buFont typeface="Wingdings" panose="05000000000000000000" pitchFamily="2" charset="2"/>
              <a:buChar char="§"/>
            </a:pPr>
            <a:r>
              <a:rPr lang="en-GB" dirty="0">
                <a:latin typeface="Calibri" panose="020F0502020204030204" pitchFamily="34" charset="0"/>
              </a:rPr>
              <a:t>Do not leave everything to the last minute</a:t>
            </a:r>
          </a:p>
          <a:p>
            <a:pPr lvl="1">
              <a:buFont typeface="Wingdings" panose="05000000000000000000" pitchFamily="2" charset="2"/>
              <a:buChar char="§"/>
            </a:pPr>
            <a:endParaRPr lang="en-GB" dirty="0">
              <a:latin typeface="Calibri" panose="020F0502020204030204" pitchFamily="34" charset="0"/>
            </a:endParaRPr>
          </a:p>
          <a:p>
            <a:pPr>
              <a:buFont typeface="Wingdings" panose="05000000000000000000" pitchFamily="2" charset="2"/>
              <a:buChar char="§"/>
            </a:pPr>
            <a:r>
              <a:rPr lang="en-GB" sz="2900" spc="-100" dirty="0">
                <a:solidFill>
                  <a:schemeClr val="tx2"/>
                </a:solidFill>
                <a:latin typeface="Calibri" panose="020F0502020204030204" pitchFamily="34" charset="0"/>
              </a:rPr>
              <a:t>Late Submissions</a:t>
            </a:r>
          </a:p>
          <a:p>
            <a:pPr lvl="1">
              <a:buFont typeface="Wingdings" panose="05000000000000000000" pitchFamily="2" charset="2"/>
              <a:buChar char="§"/>
            </a:pPr>
            <a:r>
              <a:rPr lang="en-GB" dirty="0">
                <a:latin typeface="Calibri" panose="020F0502020204030204" pitchFamily="34" charset="0"/>
              </a:rPr>
              <a:t>To London Assessments</a:t>
            </a:r>
          </a:p>
          <a:p>
            <a:pPr lvl="1">
              <a:buFont typeface="Wingdings" panose="05000000000000000000" pitchFamily="2" charset="2"/>
              <a:buChar char="§"/>
            </a:pPr>
            <a:r>
              <a:rPr lang="en-GB" dirty="0">
                <a:latin typeface="Calibri" panose="020F0502020204030204" pitchFamily="34" charset="0"/>
              </a:rPr>
              <a:t>Will be penalised accordingly</a:t>
            </a:r>
          </a:p>
          <a:p>
            <a:pPr lvl="1">
              <a:buFont typeface="Wingdings" panose="05000000000000000000" pitchFamily="2" charset="2"/>
              <a:buChar char="§"/>
            </a:pPr>
            <a:r>
              <a:rPr lang="en-GB" dirty="0">
                <a:latin typeface="Calibri" panose="020F0502020204030204" pitchFamily="34" charset="0"/>
              </a:rPr>
              <a:t>Not allowed for RESIT Students</a:t>
            </a:r>
          </a:p>
          <a:p>
            <a:pPr lvl="1">
              <a:buFont typeface="Wingdings" panose="05000000000000000000" pitchFamily="2" charset="2"/>
              <a:buChar char="§"/>
            </a:pPr>
            <a:r>
              <a:rPr lang="en-GB" dirty="0" smtClean="0">
                <a:latin typeface="Calibri" panose="020F0502020204030204" pitchFamily="34" charset="0"/>
              </a:rPr>
              <a:t>Need </a:t>
            </a:r>
            <a:r>
              <a:rPr lang="en-GB" dirty="0">
                <a:latin typeface="Calibri" panose="020F0502020204030204" pitchFamily="34" charset="0"/>
              </a:rPr>
              <a:t>to be submitted correctly</a:t>
            </a:r>
          </a:p>
          <a:p>
            <a:pPr lvl="1">
              <a:buFont typeface="Wingdings" panose="05000000000000000000" pitchFamily="2" charset="2"/>
              <a:buChar char="§"/>
            </a:pPr>
            <a:r>
              <a:rPr lang="en-GB" dirty="0">
                <a:latin typeface="Calibri" panose="020F0502020204030204" pitchFamily="34" charset="0"/>
              </a:rPr>
              <a:t>The </a:t>
            </a:r>
            <a:r>
              <a:rPr lang="en-GB" dirty="0" smtClean="0">
                <a:latin typeface="Calibri" panose="020F0502020204030204" pitchFamily="34" charset="0"/>
              </a:rPr>
              <a:t>23:59pm </a:t>
            </a:r>
            <a:r>
              <a:rPr lang="en-GB" dirty="0">
                <a:latin typeface="Calibri" panose="020F0502020204030204" pitchFamily="34" charset="0"/>
              </a:rPr>
              <a:t>rule applies</a:t>
            </a:r>
          </a:p>
          <a:p>
            <a:pPr lvl="1">
              <a:buFont typeface="Wingdings" panose="05000000000000000000" pitchFamily="2" charset="2"/>
              <a:buChar char="§"/>
            </a:pPr>
            <a:r>
              <a:rPr lang="en-GB" sz="2300" dirty="0" smtClean="0">
                <a:latin typeface="Calibri" panose="020F0502020204030204" pitchFamily="34" charset="0"/>
                <a:hlinkClick r:id="rId2"/>
              </a:rPr>
              <a:t>LondonAssessments@utsd.ac.uk</a:t>
            </a:r>
            <a:endParaRPr lang="en-GB" sz="2300" dirty="0">
              <a:latin typeface="Calibri" panose="020F0502020204030204" pitchFamily="34" charset="0"/>
            </a:endParaRPr>
          </a:p>
          <a:p>
            <a:endParaRPr lang="en-GB" dirty="0" smtClean="0">
              <a:latin typeface="Calibri" panose="020F0502020204030204" pitchFamily="34" charset="0"/>
            </a:endParaRPr>
          </a:p>
          <a:p>
            <a:pPr lvl="1"/>
            <a:endParaRPr lang="en-GB" dirty="0" smtClean="0">
              <a:latin typeface="Calibri" panose="020F0502020204030204" pitchFamily="34" charset="0"/>
            </a:endParaRPr>
          </a:p>
        </p:txBody>
      </p:sp>
      <p:sp>
        <p:nvSpPr>
          <p:cNvPr id="4" name="Content Placeholder 3"/>
          <p:cNvSpPr>
            <a:spLocks noGrp="1"/>
          </p:cNvSpPr>
          <p:nvPr>
            <p:ph sz="half" idx="2"/>
          </p:nvPr>
        </p:nvSpPr>
        <p:spPr/>
        <p:txBody>
          <a:bodyPr>
            <a:normAutofit fontScale="77500" lnSpcReduction="20000"/>
          </a:bodyPr>
          <a:lstStyle/>
          <a:p>
            <a:pPr>
              <a:buFont typeface="Wingdings" panose="05000000000000000000" pitchFamily="2" charset="2"/>
              <a:buChar char="§"/>
            </a:pPr>
            <a:r>
              <a:rPr lang="en-GB" sz="2900" spc="-100" dirty="0">
                <a:solidFill>
                  <a:schemeClr val="tx2"/>
                </a:solidFill>
                <a:latin typeface="Calibri" panose="020F0502020204030204" pitchFamily="34" charset="0"/>
              </a:rPr>
              <a:t>Extenuating </a:t>
            </a:r>
            <a:r>
              <a:rPr lang="en-GB" sz="2900" spc="-100" dirty="0" smtClean="0">
                <a:solidFill>
                  <a:schemeClr val="tx2"/>
                </a:solidFill>
                <a:latin typeface="Calibri" panose="020F0502020204030204" pitchFamily="34" charset="0"/>
              </a:rPr>
              <a:t>Circumstances for work submitted within a week</a:t>
            </a:r>
            <a:endParaRPr lang="en-GB" sz="2900" spc="-100" dirty="0">
              <a:solidFill>
                <a:schemeClr val="tx2"/>
              </a:solidFill>
              <a:latin typeface="Calibri" panose="020F0502020204030204" pitchFamily="34" charset="0"/>
            </a:endParaRPr>
          </a:p>
          <a:p>
            <a:pPr lvl="1">
              <a:buFont typeface="Wingdings" panose="05000000000000000000" pitchFamily="2" charset="2"/>
              <a:buChar char="§"/>
            </a:pPr>
            <a:r>
              <a:rPr lang="en-GB" dirty="0">
                <a:latin typeface="Calibri" panose="020F0502020204030204" pitchFamily="34" charset="0"/>
              </a:rPr>
              <a:t>To the Academic Office</a:t>
            </a:r>
          </a:p>
          <a:p>
            <a:pPr lvl="1">
              <a:buFont typeface="Wingdings" panose="05000000000000000000" pitchFamily="2" charset="2"/>
              <a:buChar char="§"/>
            </a:pPr>
            <a:r>
              <a:rPr lang="en-GB" dirty="0">
                <a:latin typeface="Calibri" panose="020F0502020204030204" pitchFamily="34" charset="0"/>
              </a:rPr>
              <a:t>Completed GA1 form</a:t>
            </a:r>
          </a:p>
          <a:p>
            <a:pPr lvl="1">
              <a:buFont typeface="Wingdings" panose="05000000000000000000" pitchFamily="2" charset="2"/>
              <a:buChar char="§"/>
            </a:pPr>
            <a:r>
              <a:rPr lang="en-GB" dirty="0">
                <a:latin typeface="Calibri" panose="020F0502020204030204" pitchFamily="34" charset="0"/>
              </a:rPr>
              <a:t>Confirmation that assessment was submitted</a:t>
            </a:r>
          </a:p>
          <a:p>
            <a:pPr lvl="1">
              <a:buFont typeface="Wingdings" panose="05000000000000000000" pitchFamily="2" charset="2"/>
              <a:buChar char="§"/>
            </a:pPr>
            <a:r>
              <a:rPr lang="en-GB" dirty="0">
                <a:latin typeface="Calibri" panose="020F0502020204030204" pitchFamily="34" charset="0"/>
              </a:rPr>
              <a:t>With substantiating evidence</a:t>
            </a:r>
          </a:p>
          <a:p>
            <a:pPr lvl="1">
              <a:buFont typeface="Wingdings" panose="05000000000000000000" pitchFamily="2" charset="2"/>
              <a:buChar char="§"/>
            </a:pPr>
            <a:r>
              <a:rPr lang="en-GB" dirty="0" smtClean="0">
                <a:latin typeface="Calibri" panose="020F0502020204030204" pitchFamily="34" charset="0"/>
                <a:hlinkClick r:id="rId3"/>
              </a:rPr>
              <a:t>aocases@uwtsd.ac.uk</a:t>
            </a:r>
            <a:endParaRPr lang="en-GB" dirty="0">
              <a:latin typeface="Calibri" panose="020F0502020204030204" pitchFamily="34" charset="0"/>
            </a:endParaRPr>
          </a:p>
          <a:p>
            <a:pPr lvl="1">
              <a:buFont typeface="Wingdings" panose="05000000000000000000" pitchFamily="2" charset="2"/>
              <a:buChar char="§"/>
            </a:pPr>
            <a:endParaRPr lang="en-GB" dirty="0">
              <a:latin typeface="Calibri" panose="020F0502020204030204" pitchFamily="34" charset="0"/>
            </a:endParaRPr>
          </a:p>
          <a:p>
            <a:pPr>
              <a:buFont typeface="Wingdings" panose="05000000000000000000" pitchFamily="2" charset="2"/>
              <a:buChar char="§"/>
            </a:pPr>
            <a:r>
              <a:rPr lang="en-GB" sz="2900" spc="-100" dirty="0">
                <a:solidFill>
                  <a:schemeClr val="tx2"/>
                </a:solidFill>
                <a:latin typeface="Calibri" panose="020F0502020204030204" pitchFamily="34" charset="0"/>
              </a:rPr>
              <a:t>In the event of a technical problem or query</a:t>
            </a:r>
          </a:p>
          <a:p>
            <a:pPr lvl="1">
              <a:buFont typeface="Wingdings" panose="05000000000000000000" pitchFamily="2" charset="2"/>
              <a:buChar char="§"/>
            </a:pPr>
            <a:r>
              <a:rPr lang="en-GB" dirty="0">
                <a:latin typeface="Calibri" panose="020F0502020204030204" pitchFamily="34" charset="0"/>
              </a:rPr>
              <a:t>Contact London Assessments or IT Help desk </a:t>
            </a:r>
            <a:r>
              <a:rPr lang="en-GB" i="1" dirty="0">
                <a:latin typeface="Calibri" panose="020F0502020204030204" pitchFamily="34" charset="0"/>
              </a:rPr>
              <a:t>well in advance</a:t>
            </a:r>
          </a:p>
          <a:p>
            <a:pPr lvl="1">
              <a:buFont typeface="Wingdings" panose="05000000000000000000" pitchFamily="2" charset="2"/>
              <a:buChar char="§"/>
            </a:pPr>
            <a:r>
              <a:rPr lang="en-GB" dirty="0">
                <a:latin typeface="Calibri" panose="020F0502020204030204" pitchFamily="34" charset="0"/>
              </a:rPr>
              <a:t>Allow plenty of time BEFORE submission deadline to deal with your issues</a:t>
            </a:r>
          </a:p>
          <a:p>
            <a:endParaRPr lang="en-US" dirty="0">
              <a:latin typeface="Calibri" panose="020F0502020204030204" pitchFamily="34" charset="0"/>
            </a:endParaRPr>
          </a:p>
        </p:txBody>
      </p:sp>
    </p:spTree>
    <p:extLst>
      <p:ext uri="{BB962C8B-B14F-4D97-AF65-F5344CB8AC3E}">
        <p14:creationId xmlns:p14="http://schemas.microsoft.com/office/powerpoint/2010/main" val="34461969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1000"/>
                                        <p:tgtEl>
                                          <p:spTgt spid="4">
                                            <p:txEl>
                                              <p:pRg st="0" end="0"/>
                                            </p:txEl>
                                          </p:spTgt>
                                        </p:tgtEl>
                                      </p:cBhvr>
                                    </p:animEffect>
                                    <p:anim calcmode="lin" valueType="num">
                                      <p:cBhvr>
                                        <p:cTn id="8" dur="1000" fill="hold"/>
                                        <p:tgtEl>
                                          <p:spTgt spid="4">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4">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4">
                                            <p:txEl>
                                              <p:pRg st="1" end="1"/>
                                            </p:txEl>
                                          </p:spTgt>
                                        </p:tgtEl>
                                        <p:attrNameLst>
                                          <p:attrName>style.visibility</p:attrName>
                                        </p:attrNameLst>
                                      </p:cBhvr>
                                      <p:to>
                                        <p:strVal val="visible"/>
                                      </p:to>
                                    </p:set>
                                    <p:animEffect transition="in" filter="fade">
                                      <p:cBhvr>
                                        <p:cTn id="14" dur="1000"/>
                                        <p:tgtEl>
                                          <p:spTgt spid="4">
                                            <p:txEl>
                                              <p:pRg st="1" end="1"/>
                                            </p:txEl>
                                          </p:spTgt>
                                        </p:tgtEl>
                                      </p:cBhvr>
                                    </p:animEffect>
                                    <p:anim calcmode="lin" valueType="num">
                                      <p:cBhvr>
                                        <p:cTn id="15" dur="1000" fill="hold"/>
                                        <p:tgtEl>
                                          <p:spTgt spid="4">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4">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4">
                                            <p:txEl>
                                              <p:pRg st="2" end="2"/>
                                            </p:txEl>
                                          </p:spTgt>
                                        </p:tgtEl>
                                        <p:attrNameLst>
                                          <p:attrName>style.visibility</p:attrName>
                                        </p:attrNameLst>
                                      </p:cBhvr>
                                      <p:to>
                                        <p:strVal val="visible"/>
                                      </p:to>
                                    </p:set>
                                    <p:animEffect transition="in" filter="fade">
                                      <p:cBhvr>
                                        <p:cTn id="21" dur="1000"/>
                                        <p:tgtEl>
                                          <p:spTgt spid="4">
                                            <p:txEl>
                                              <p:pRg st="2" end="2"/>
                                            </p:txEl>
                                          </p:spTgt>
                                        </p:tgtEl>
                                      </p:cBhvr>
                                    </p:animEffect>
                                    <p:anim calcmode="lin" valueType="num">
                                      <p:cBhvr>
                                        <p:cTn id="22" dur="1000" fill="hold"/>
                                        <p:tgtEl>
                                          <p:spTgt spid="4">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4">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4">
                                            <p:txEl>
                                              <p:pRg st="3" end="3"/>
                                            </p:txEl>
                                          </p:spTgt>
                                        </p:tgtEl>
                                        <p:attrNameLst>
                                          <p:attrName>style.visibility</p:attrName>
                                        </p:attrNameLst>
                                      </p:cBhvr>
                                      <p:to>
                                        <p:strVal val="visible"/>
                                      </p:to>
                                    </p:set>
                                    <p:animEffect transition="in" filter="fade">
                                      <p:cBhvr>
                                        <p:cTn id="28" dur="1000"/>
                                        <p:tgtEl>
                                          <p:spTgt spid="4">
                                            <p:txEl>
                                              <p:pRg st="3" end="3"/>
                                            </p:txEl>
                                          </p:spTgt>
                                        </p:tgtEl>
                                      </p:cBhvr>
                                    </p:animEffect>
                                    <p:anim calcmode="lin" valueType="num">
                                      <p:cBhvr>
                                        <p:cTn id="29" dur="1000" fill="hold"/>
                                        <p:tgtEl>
                                          <p:spTgt spid="4">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4">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nodeType="clickEffect">
                                  <p:stCondLst>
                                    <p:cond delay="0"/>
                                  </p:stCondLst>
                                  <p:childTnLst>
                                    <p:set>
                                      <p:cBhvr>
                                        <p:cTn id="34" dur="1" fill="hold">
                                          <p:stCondLst>
                                            <p:cond delay="0"/>
                                          </p:stCondLst>
                                        </p:cTn>
                                        <p:tgtEl>
                                          <p:spTgt spid="4">
                                            <p:txEl>
                                              <p:pRg st="4" end="4"/>
                                            </p:txEl>
                                          </p:spTgt>
                                        </p:tgtEl>
                                        <p:attrNameLst>
                                          <p:attrName>style.visibility</p:attrName>
                                        </p:attrNameLst>
                                      </p:cBhvr>
                                      <p:to>
                                        <p:strVal val="visible"/>
                                      </p:to>
                                    </p:set>
                                    <p:animEffect transition="in" filter="fade">
                                      <p:cBhvr>
                                        <p:cTn id="35" dur="1000"/>
                                        <p:tgtEl>
                                          <p:spTgt spid="4">
                                            <p:txEl>
                                              <p:pRg st="4" end="4"/>
                                            </p:txEl>
                                          </p:spTgt>
                                        </p:tgtEl>
                                      </p:cBhvr>
                                    </p:animEffect>
                                    <p:anim calcmode="lin" valueType="num">
                                      <p:cBhvr>
                                        <p:cTn id="36" dur="1000" fill="hold"/>
                                        <p:tgtEl>
                                          <p:spTgt spid="4">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4">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nodeType="clickEffect">
                                  <p:stCondLst>
                                    <p:cond delay="0"/>
                                  </p:stCondLst>
                                  <p:childTnLst>
                                    <p:set>
                                      <p:cBhvr>
                                        <p:cTn id="41" dur="1" fill="hold">
                                          <p:stCondLst>
                                            <p:cond delay="0"/>
                                          </p:stCondLst>
                                        </p:cTn>
                                        <p:tgtEl>
                                          <p:spTgt spid="4">
                                            <p:txEl>
                                              <p:pRg st="5" end="5"/>
                                            </p:txEl>
                                          </p:spTgt>
                                        </p:tgtEl>
                                        <p:attrNameLst>
                                          <p:attrName>style.visibility</p:attrName>
                                        </p:attrNameLst>
                                      </p:cBhvr>
                                      <p:to>
                                        <p:strVal val="visible"/>
                                      </p:to>
                                    </p:set>
                                    <p:animEffect transition="in" filter="fade">
                                      <p:cBhvr>
                                        <p:cTn id="42" dur="1000"/>
                                        <p:tgtEl>
                                          <p:spTgt spid="4">
                                            <p:txEl>
                                              <p:pRg st="5" end="5"/>
                                            </p:txEl>
                                          </p:spTgt>
                                        </p:tgtEl>
                                      </p:cBhvr>
                                    </p:animEffect>
                                    <p:anim calcmode="lin" valueType="num">
                                      <p:cBhvr>
                                        <p:cTn id="43" dur="1000" fill="hold"/>
                                        <p:tgtEl>
                                          <p:spTgt spid="4">
                                            <p:txEl>
                                              <p:pRg st="5" end="5"/>
                                            </p:txEl>
                                          </p:spTgt>
                                        </p:tgtEl>
                                        <p:attrNameLst>
                                          <p:attrName>ppt_x</p:attrName>
                                        </p:attrNameLst>
                                      </p:cBhvr>
                                      <p:tavLst>
                                        <p:tav tm="0">
                                          <p:val>
                                            <p:strVal val="#ppt_x"/>
                                          </p:val>
                                        </p:tav>
                                        <p:tav tm="100000">
                                          <p:val>
                                            <p:strVal val="#ppt_x"/>
                                          </p:val>
                                        </p:tav>
                                      </p:tavLst>
                                    </p:anim>
                                    <p:anim calcmode="lin" valueType="num">
                                      <p:cBhvr>
                                        <p:cTn id="44" dur="1000" fill="hold"/>
                                        <p:tgtEl>
                                          <p:spTgt spid="4">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42" presetClass="entr" presetSubtype="0" fill="hold" nodeType="clickEffect">
                                  <p:stCondLst>
                                    <p:cond delay="0"/>
                                  </p:stCondLst>
                                  <p:childTnLst>
                                    <p:set>
                                      <p:cBhvr>
                                        <p:cTn id="48" dur="1" fill="hold">
                                          <p:stCondLst>
                                            <p:cond delay="0"/>
                                          </p:stCondLst>
                                        </p:cTn>
                                        <p:tgtEl>
                                          <p:spTgt spid="4">
                                            <p:txEl>
                                              <p:pRg st="7" end="7"/>
                                            </p:txEl>
                                          </p:spTgt>
                                        </p:tgtEl>
                                        <p:attrNameLst>
                                          <p:attrName>style.visibility</p:attrName>
                                        </p:attrNameLst>
                                      </p:cBhvr>
                                      <p:to>
                                        <p:strVal val="visible"/>
                                      </p:to>
                                    </p:set>
                                    <p:animEffect transition="in" filter="fade">
                                      <p:cBhvr>
                                        <p:cTn id="49" dur="1000"/>
                                        <p:tgtEl>
                                          <p:spTgt spid="4">
                                            <p:txEl>
                                              <p:pRg st="7" end="7"/>
                                            </p:txEl>
                                          </p:spTgt>
                                        </p:tgtEl>
                                      </p:cBhvr>
                                    </p:animEffect>
                                    <p:anim calcmode="lin" valueType="num">
                                      <p:cBhvr>
                                        <p:cTn id="50" dur="1000" fill="hold"/>
                                        <p:tgtEl>
                                          <p:spTgt spid="4">
                                            <p:txEl>
                                              <p:pRg st="7" end="7"/>
                                            </p:txEl>
                                          </p:spTgt>
                                        </p:tgtEl>
                                        <p:attrNameLst>
                                          <p:attrName>ppt_x</p:attrName>
                                        </p:attrNameLst>
                                      </p:cBhvr>
                                      <p:tavLst>
                                        <p:tav tm="0">
                                          <p:val>
                                            <p:strVal val="#ppt_x"/>
                                          </p:val>
                                        </p:tav>
                                        <p:tav tm="100000">
                                          <p:val>
                                            <p:strVal val="#ppt_x"/>
                                          </p:val>
                                        </p:tav>
                                      </p:tavLst>
                                    </p:anim>
                                    <p:anim calcmode="lin" valueType="num">
                                      <p:cBhvr>
                                        <p:cTn id="51" dur="1000" fill="hold"/>
                                        <p:tgtEl>
                                          <p:spTgt spid="4">
                                            <p:txEl>
                                              <p:pRg st="7" end="7"/>
                                            </p:txEl>
                                          </p:spTgt>
                                        </p:tgtEl>
                                        <p:attrNameLst>
                                          <p:attrName>ppt_y</p:attrName>
                                        </p:attrNameLst>
                                      </p:cBhvr>
                                      <p:tavLst>
                                        <p:tav tm="0">
                                          <p:val>
                                            <p:strVal val="#ppt_y+.1"/>
                                          </p:val>
                                        </p:tav>
                                        <p:tav tm="100000">
                                          <p:val>
                                            <p:strVal val="#ppt_y"/>
                                          </p:val>
                                        </p:tav>
                                      </p:tavLst>
                                    </p:anim>
                                  </p:childTnLst>
                                </p:cTn>
                              </p:par>
                            </p:childTnLst>
                          </p:cTn>
                        </p:par>
                      </p:childTnLst>
                    </p:cTn>
                  </p:par>
                  <p:par>
                    <p:cTn id="52" fill="hold">
                      <p:stCondLst>
                        <p:cond delay="indefinite"/>
                      </p:stCondLst>
                      <p:childTnLst>
                        <p:par>
                          <p:cTn id="53" fill="hold">
                            <p:stCondLst>
                              <p:cond delay="0"/>
                            </p:stCondLst>
                            <p:childTnLst>
                              <p:par>
                                <p:cTn id="54" presetID="42" presetClass="entr" presetSubtype="0" fill="hold" nodeType="clickEffect">
                                  <p:stCondLst>
                                    <p:cond delay="0"/>
                                  </p:stCondLst>
                                  <p:childTnLst>
                                    <p:set>
                                      <p:cBhvr>
                                        <p:cTn id="55" dur="1" fill="hold">
                                          <p:stCondLst>
                                            <p:cond delay="0"/>
                                          </p:stCondLst>
                                        </p:cTn>
                                        <p:tgtEl>
                                          <p:spTgt spid="4">
                                            <p:txEl>
                                              <p:pRg st="8" end="8"/>
                                            </p:txEl>
                                          </p:spTgt>
                                        </p:tgtEl>
                                        <p:attrNameLst>
                                          <p:attrName>style.visibility</p:attrName>
                                        </p:attrNameLst>
                                      </p:cBhvr>
                                      <p:to>
                                        <p:strVal val="visible"/>
                                      </p:to>
                                    </p:set>
                                    <p:animEffect transition="in" filter="fade">
                                      <p:cBhvr>
                                        <p:cTn id="56" dur="1000"/>
                                        <p:tgtEl>
                                          <p:spTgt spid="4">
                                            <p:txEl>
                                              <p:pRg st="8" end="8"/>
                                            </p:txEl>
                                          </p:spTgt>
                                        </p:tgtEl>
                                      </p:cBhvr>
                                    </p:animEffect>
                                    <p:anim calcmode="lin" valueType="num">
                                      <p:cBhvr>
                                        <p:cTn id="57" dur="1000" fill="hold"/>
                                        <p:tgtEl>
                                          <p:spTgt spid="4">
                                            <p:txEl>
                                              <p:pRg st="8" end="8"/>
                                            </p:txEl>
                                          </p:spTgt>
                                        </p:tgtEl>
                                        <p:attrNameLst>
                                          <p:attrName>ppt_x</p:attrName>
                                        </p:attrNameLst>
                                      </p:cBhvr>
                                      <p:tavLst>
                                        <p:tav tm="0">
                                          <p:val>
                                            <p:strVal val="#ppt_x"/>
                                          </p:val>
                                        </p:tav>
                                        <p:tav tm="100000">
                                          <p:val>
                                            <p:strVal val="#ppt_x"/>
                                          </p:val>
                                        </p:tav>
                                      </p:tavLst>
                                    </p:anim>
                                    <p:anim calcmode="lin" valueType="num">
                                      <p:cBhvr>
                                        <p:cTn id="58" dur="1000" fill="hold"/>
                                        <p:tgtEl>
                                          <p:spTgt spid="4">
                                            <p:txEl>
                                              <p:pRg st="8" end="8"/>
                                            </p:txEl>
                                          </p:spTgt>
                                        </p:tgtEl>
                                        <p:attrNameLst>
                                          <p:attrName>ppt_y</p:attrName>
                                        </p:attrNameLst>
                                      </p:cBhvr>
                                      <p:tavLst>
                                        <p:tav tm="0">
                                          <p:val>
                                            <p:strVal val="#ppt_y+.1"/>
                                          </p:val>
                                        </p:tav>
                                        <p:tav tm="100000">
                                          <p:val>
                                            <p:strVal val="#ppt_y"/>
                                          </p:val>
                                        </p:tav>
                                      </p:tavLst>
                                    </p:anim>
                                  </p:childTnLst>
                                </p:cTn>
                              </p:par>
                            </p:childTnLst>
                          </p:cTn>
                        </p:par>
                      </p:childTnLst>
                    </p:cTn>
                  </p:par>
                  <p:par>
                    <p:cTn id="59" fill="hold">
                      <p:stCondLst>
                        <p:cond delay="indefinite"/>
                      </p:stCondLst>
                      <p:childTnLst>
                        <p:par>
                          <p:cTn id="60" fill="hold">
                            <p:stCondLst>
                              <p:cond delay="0"/>
                            </p:stCondLst>
                            <p:childTnLst>
                              <p:par>
                                <p:cTn id="61" presetID="42" presetClass="entr" presetSubtype="0" fill="hold" nodeType="clickEffect">
                                  <p:stCondLst>
                                    <p:cond delay="0"/>
                                  </p:stCondLst>
                                  <p:childTnLst>
                                    <p:set>
                                      <p:cBhvr>
                                        <p:cTn id="62" dur="1" fill="hold">
                                          <p:stCondLst>
                                            <p:cond delay="0"/>
                                          </p:stCondLst>
                                        </p:cTn>
                                        <p:tgtEl>
                                          <p:spTgt spid="4">
                                            <p:txEl>
                                              <p:pRg st="9" end="9"/>
                                            </p:txEl>
                                          </p:spTgt>
                                        </p:tgtEl>
                                        <p:attrNameLst>
                                          <p:attrName>style.visibility</p:attrName>
                                        </p:attrNameLst>
                                      </p:cBhvr>
                                      <p:to>
                                        <p:strVal val="visible"/>
                                      </p:to>
                                    </p:set>
                                    <p:animEffect transition="in" filter="fade">
                                      <p:cBhvr>
                                        <p:cTn id="63" dur="1000"/>
                                        <p:tgtEl>
                                          <p:spTgt spid="4">
                                            <p:txEl>
                                              <p:pRg st="9" end="9"/>
                                            </p:txEl>
                                          </p:spTgt>
                                        </p:tgtEl>
                                      </p:cBhvr>
                                    </p:animEffect>
                                    <p:anim calcmode="lin" valueType="num">
                                      <p:cBhvr>
                                        <p:cTn id="64" dur="1000" fill="hold"/>
                                        <p:tgtEl>
                                          <p:spTgt spid="4">
                                            <p:txEl>
                                              <p:pRg st="9" end="9"/>
                                            </p:txEl>
                                          </p:spTgt>
                                        </p:tgtEl>
                                        <p:attrNameLst>
                                          <p:attrName>ppt_x</p:attrName>
                                        </p:attrNameLst>
                                      </p:cBhvr>
                                      <p:tavLst>
                                        <p:tav tm="0">
                                          <p:val>
                                            <p:strVal val="#ppt_x"/>
                                          </p:val>
                                        </p:tav>
                                        <p:tav tm="100000">
                                          <p:val>
                                            <p:strVal val="#ppt_x"/>
                                          </p:val>
                                        </p:tav>
                                      </p:tavLst>
                                    </p:anim>
                                    <p:anim calcmode="lin" valueType="num">
                                      <p:cBhvr>
                                        <p:cTn id="65" dur="1000" fill="hold"/>
                                        <p:tgtEl>
                                          <p:spTgt spid="4">
                                            <p:txEl>
                                              <p:pRg st="9" end="9"/>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     </a:t>
            </a:r>
            <a:r>
              <a:rPr lang="en-GB" sz="4800" dirty="0" smtClean="0">
                <a:latin typeface="Calibri" panose="020F0502020204030204" pitchFamily="34" charset="0"/>
              </a:rPr>
              <a:t>EMAILS TO REMEMBER</a:t>
            </a:r>
            <a:endParaRPr lang="en-US" sz="4800" dirty="0">
              <a:latin typeface="Calibri" panose="020F0502020204030204" pitchFamily="34" charset="0"/>
            </a:endParaRPr>
          </a:p>
        </p:txBody>
      </p:sp>
      <p:sp>
        <p:nvSpPr>
          <p:cNvPr id="3" name="Content Placeholder 2"/>
          <p:cNvSpPr>
            <a:spLocks noGrp="1"/>
          </p:cNvSpPr>
          <p:nvPr>
            <p:ph idx="1"/>
          </p:nvPr>
        </p:nvSpPr>
        <p:spPr/>
        <p:txBody>
          <a:bodyPr/>
          <a:lstStyle/>
          <a:p>
            <a:endParaRPr lang="en-GB" dirty="0" smtClean="0">
              <a:latin typeface="Calibri" panose="020F0502020204030204" pitchFamily="34" charset="0"/>
            </a:endParaRPr>
          </a:p>
          <a:p>
            <a:pPr>
              <a:buFont typeface="Wingdings" panose="05000000000000000000" pitchFamily="2" charset="2"/>
              <a:buChar char="§"/>
            </a:pPr>
            <a:r>
              <a:rPr lang="en-GB" sz="2600" dirty="0" smtClean="0">
                <a:latin typeface="Calibri" panose="020F0502020204030204" pitchFamily="34" charset="0"/>
              </a:rPr>
              <a:t>Assessment Issues</a:t>
            </a:r>
          </a:p>
          <a:p>
            <a:pPr lvl="2">
              <a:buFont typeface="Wingdings" panose="05000000000000000000" pitchFamily="2" charset="2"/>
              <a:buChar char="§"/>
            </a:pPr>
            <a:r>
              <a:rPr lang="en-GB" sz="2200" dirty="0" smtClean="0">
                <a:latin typeface="Calibri" panose="020F0502020204030204" pitchFamily="34" charset="0"/>
                <a:hlinkClick r:id="rId2"/>
              </a:rPr>
              <a:t>LondonAssessments@uwtsd.ac.uk</a:t>
            </a:r>
            <a:endParaRPr lang="en-GB" sz="2200" dirty="0" smtClean="0">
              <a:latin typeface="Calibri" panose="020F0502020204030204" pitchFamily="34" charset="0"/>
            </a:endParaRPr>
          </a:p>
          <a:p>
            <a:pPr lvl="1">
              <a:buFont typeface="Wingdings" panose="05000000000000000000" pitchFamily="2" charset="2"/>
              <a:buChar char="§"/>
            </a:pPr>
            <a:endParaRPr lang="en-GB" dirty="0">
              <a:latin typeface="Calibri" panose="020F0502020204030204" pitchFamily="34" charset="0"/>
            </a:endParaRPr>
          </a:p>
          <a:p>
            <a:pPr>
              <a:buFont typeface="Wingdings" panose="05000000000000000000" pitchFamily="2" charset="2"/>
              <a:buChar char="§"/>
            </a:pPr>
            <a:r>
              <a:rPr lang="en-GB" sz="2600" dirty="0" smtClean="0">
                <a:latin typeface="Calibri" panose="020F0502020204030204" pitchFamily="34" charset="0"/>
              </a:rPr>
              <a:t>IT Issues</a:t>
            </a:r>
          </a:p>
          <a:p>
            <a:pPr lvl="2">
              <a:buFont typeface="Wingdings" panose="05000000000000000000" pitchFamily="2" charset="2"/>
              <a:buChar char="§"/>
            </a:pPr>
            <a:r>
              <a:rPr lang="en-GB" sz="2200" dirty="0" smtClean="0">
                <a:latin typeface="Calibri" panose="020F0502020204030204" pitchFamily="34" charset="0"/>
                <a:hlinkClick r:id="rId3"/>
              </a:rPr>
              <a:t>itsd@uwtsd.ac.uk</a:t>
            </a:r>
            <a:endParaRPr lang="en-GB" sz="2200" dirty="0" smtClean="0">
              <a:latin typeface="Calibri" panose="020F0502020204030204" pitchFamily="34" charset="0"/>
            </a:endParaRPr>
          </a:p>
          <a:p>
            <a:pPr lvl="1">
              <a:buFont typeface="Wingdings" panose="05000000000000000000" pitchFamily="2" charset="2"/>
              <a:buChar char="§"/>
            </a:pPr>
            <a:endParaRPr lang="en-GB" sz="2400" dirty="0">
              <a:latin typeface="Calibri" panose="020F0502020204030204" pitchFamily="34" charset="0"/>
            </a:endParaRPr>
          </a:p>
          <a:p>
            <a:pPr>
              <a:buFont typeface="Wingdings" panose="05000000000000000000" pitchFamily="2" charset="2"/>
              <a:buChar char="§"/>
            </a:pPr>
            <a:r>
              <a:rPr lang="en-GB" sz="2800" dirty="0" smtClean="0">
                <a:latin typeface="Calibri" panose="020F0502020204030204" pitchFamily="34" charset="0"/>
              </a:rPr>
              <a:t>Academic Office</a:t>
            </a:r>
          </a:p>
          <a:p>
            <a:pPr lvl="2">
              <a:buFont typeface="Wingdings" panose="05000000000000000000" pitchFamily="2" charset="2"/>
              <a:buChar char="§"/>
            </a:pPr>
            <a:r>
              <a:rPr lang="en-GB" sz="2200" dirty="0" smtClean="0">
                <a:latin typeface="Calibri" panose="020F0502020204030204" pitchFamily="34" charset="0"/>
                <a:hlinkClick r:id="rId4"/>
              </a:rPr>
              <a:t>aocases@uwtsd.ac.uk</a:t>
            </a:r>
            <a:endParaRPr lang="en-GB" sz="2200" dirty="0" smtClean="0">
              <a:latin typeface="Calibri" panose="020F0502020204030204" pitchFamily="34" charset="0"/>
            </a:endParaRPr>
          </a:p>
          <a:p>
            <a:pPr lvl="1">
              <a:buFont typeface="Wingdings" panose="05000000000000000000" pitchFamily="2" charset="2"/>
              <a:buChar char="§"/>
            </a:pPr>
            <a:endParaRPr lang="en-GB" dirty="0" smtClean="0">
              <a:latin typeface="Calibri" panose="020F0502020204030204" pitchFamily="34" charset="0"/>
            </a:endParaRPr>
          </a:p>
        </p:txBody>
      </p:sp>
      <p:pic>
        <p:nvPicPr>
          <p:cNvPr id="8194" name="Picture 2" descr="C:\Users\c.abifadel\AppData\Local\Microsoft\Windows\Temporary Internet Files\Content.IE5\V5LSJA1S\MC900441455[1].png"/>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340360" y="427787"/>
            <a:ext cx="1600028" cy="1600028"/>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extLst>
      <p:ext uri="{BB962C8B-B14F-4D97-AF65-F5344CB8AC3E}">
        <p14:creationId xmlns:p14="http://schemas.microsoft.com/office/powerpoint/2010/main" val="32571540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1000"/>
                                        <p:tgtEl>
                                          <p:spTgt spid="3">
                                            <p:txEl>
                                              <p:pRg st="1" end="1"/>
                                            </p:txEl>
                                          </p:spTgt>
                                        </p:tgtEl>
                                      </p:cBhvr>
                                    </p:animEffect>
                                    <p:anim calcmode="lin" valueType="num">
                                      <p:cBhvr>
                                        <p:cTn id="8"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1" end="1"/>
                                            </p:txEl>
                                          </p:spTgt>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1000"/>
                                        <p:tgtEl>
                                          <p:spTgt spid="3">
                                            <p:txEl>
                                              <p:pRg st="2" end="2"/>
                                            </p:txEl>
                                          </p:spTgt>
                                        </p:tgtEl>
                                      </p:cBhvr>
                                    </p:animEffect>
                                    <p:anim calcmode="lin" valueType="num">
                                      <p:cBhvr>
                                        <p:cTn id="13"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4"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animEffect transition="in" filter="fade">
                                      <p:cBhvr>
                                        <p:cTn id="19" dur="1000"/>
                                        <p:tgtEl>
                                          <p:spTgt spid="3">
                                            <p:txEl>
                                              <p:pRg st="4" end="4"/>
                                            </p:txEl>
                                          </p:spTgt>
                                        </p:tgtEl>
                                      </p:cBhvr>
                                    </p:animEffect>
                                    <p:anim calcmode="lin" valueType="num">
                                      <p:cBhvr>
                                        <p:cTn id="20"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21" dur="1000" fill="hold"/>
                                        <p:tgtEl>
                                          <p:spTgt spid="3">
                                            <p:txEl>
                                              <p:pRg st="4" end="4"/>
                                            </p:txEl>
                                          </p:spTgt>
                                        </p:tgtEl>
                                        <p:attrNameLst>
                                          <p:attrName>ppt_y</p:attrName>
                                        </p:attrNameLst>
                                      </p:cBhvr>
                                      <p:tavLst>
                                        <p:tav tm="0">
                                          <p:val>
                                            <p:strVal val="#ppt_y+.1"/>
                                          </p:val>
                                        </p:tav>
                                        <p:tav tm="100000">
                                          <p:val>
                                            <p:strVal val="#ppt_y"/>
                                          </p:val>
                                        </p:tav>
                                      </p:tavLst>
                                    </p:anim>
                                  </p:childTnLst>
                                </p:cTn>
                              </p:par>
                              <p:par>
                                <p:cTn id="22" presetID="42" presetClass="entr" presetSubtype="0" fill="hold" nodeType="withEffect">
                                  <p:stCondLst>
                                    <p:cond delay="0"/>
                                  </p:stCondLst>
                                  <p:childTnLst>
                                    <p:set>
                                      <p:cBhvr>
                                        <p:cTn id="23" dur="1" fill="hold">
                                          <p:stCondLst>
                                            <p:cond delay="0"/>
                                          </p:stCondLst>
                                        </p:cTn>
                                        <p:tgtEl>
                                          <p:spTgt spid="3">
                                            <p:txEl>
                                              <p:pRg st="5" end="5"/>
                                            </p:txEl>
                                          </p:spTgt>
                                        </p:tgtEl>
                                        <p:attrNameLst>
                                          <p:attrName>style.visibility</p:attrName>
                                        </p:attrNameLst>
                                      </p:cBhvr>
                                      <p:to>
                                        <p:strVal val="visible"/>
                                      </p:to>
                                    </p:set>
                                    <p:animEffect transition="in" filter="fade">
                                      <p:cBhvr>
                                        <p:cTn id="24" dur="1000"/>
                                        <p:tgtEl>
                                          <p:spTgt spid="3">
                                            <p:txEl>
                                              <p:pRg st="5" end="5"/>
                                            </p:txEl>
                                          </p:spTgt>
                                        </p:tgtEl>
                                      </p:cBhvr>
                                    </p:animEffect>
                                    <p:anim calcmode="lin" valueType="num">
                                      <p:cBhvr>
                                        <p:cTn id="25"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26"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42" presetClass="entr" presetSubtype="0" fill="hold" nodeType="clickEffect">
                                  <p:stCondLst>
                                    <p:cond delay="0"/>
                                  </p:stCondLst>
                                  <p:childTnLst>
                                    <p:set>
                                      <p:cBhvr>
                                        <p:cTn id="30" dur="1" fill="hold">
                                          <p:stCondLst>
                                            <p:cond delay="0"/>
                                          </p:stCondLst>
                                        </p:cTn>
                                        <p:tgtEl>
                                          <p:spTgt spid="3">
                                            <p:txEl>
                                              <p:pRg st="7" end="7"/>
                                            </p:txEl>
                                          </p:spTgt>
                                        </p:tgtEl>
                                        <p:attrNameLst>
                                          <p:attrName>style.visibility</p:attrName>
                                        </p:attrNameLst>
                                      </p:cBhvr>
                                      <p:to>
                                        <p:strVal val="visible"/>
                                      </p:to>
                                    </p:set>
                                    <p:animEffect transition="in" filter="fade">
                                      <p:cBhvr>
                                        <p:cTn id="31" dur="1000"/>
                                        <p:tgtEl>
                                          <p:spTgt spid="3">
                                            <p:txEl>
                                              <p:pRg st="7" end="7"/>
                                            </p:txEl>
                                          </p:spTgt>
                                        </p:tgtEl>
                                      </p:cBhvr>
                                    </p:animEffect>
                                    <p:anim calcmode="lin" valueType="num">
                                      <p:cBhvr>
                                        <p:cTn id="32" dur="1000" fill="hold"/>
                                        <p:tgtEl>
                                          <p:spTgt spid="3">
                                            <p:txEl>
                                              <p:pRg st="7" end="7"/>
                                            </p:txEl>
                                          </p:spTgt>
                                        </p:tgtEl>
                                        <p:attrNameLst>
                                          <p:attrName>ppt_x</p:attrName>
                                        </p:attrNameLst>
                                      </p:cBhvr>
                                      <p:tavLst>
                                        <p:tav tm="0">
                                          <p:val>
                                            <p:strVal val="#ppt_x"/>
                                          </p:val>
                                        </p:tav>
                                        <p:tav tm="100000">
                                          <p:val>
                                            <p:strVal val="#ppt_x"/>
                                          </p:val>
                                        </p:tav>
                                      </p:tavLst>
                                    </p:anim>
                                    <p:anim calcmode="lin" valueType="num">
                                      <p:cBhvr>
                                        <p:cTn id="33" dur="1000" fill="hold"/>
                                        <p:tgtEl>
                                          <p:spTgt spid="3">
                                            <p:txEl>
                                              <p:pRg st="7" end="7"/>
                                            </p:txEl>
                                          </p:spTgt>
                                        </p:tgtEl>
                                        <p:attrNameLst>
                                          <p:attrName>ppt_y</p:attrName>
                                        </p:attrNameLst>
                                      </p:cBhvr>
                                      <p:tavLst>
                                        <p:tav tm="0">
                                          <p:val>
                                            <p:strVal val="#ppt_y+.1"/>
                                          </p:val>
                                        </p:tav>
                                        <p:tav tm="100000">
                                          <p:val>
                                            <p:strVal val="#ppt_y"/>
                                          </p:val>
                                        </p:tav>
                                      </p:tavLst>
                                    </p:anim>
                                  </p:childTnLst>
                                </p:cTn>
                              </p:par>
                              <p:par>
                                <p:cTn id="34" presetID="42" presetClass="entr" presetSubtype="0" fill="hold" nodeType="withEffect">
                                  <p:stCondLst>
                                    <p:cond delay="0"/>
                                  </p:stCondLst>
                                  <p:childTnLst>
                                    <p:set>
                                      <p:cBhvr>
                                        <p:cTn id="35" dur="1" fill="hold">
                                          <p:stCondLst>
                                            <p:cond delay="0"/>
                                          </p:stCondLst>
                                        </p:cTn>
                                        <p:tgtEl>
                                          <p:spTgt spid="3">
                                            <p:txEl>
                                              <p:pRg st="8" end="8"/>
                                            </p:txEl>
                                          </p:spTgt>
                                        </p:tgtEl>
                                        <p:attrNameLst>
                                          <p:attrName>style.visibility</p:attrName>
                                        </p:attrNameLst>
                                      </p:cBhvr>
                                      <p:to>
                                        <p:strVal val="visible"/>
                                      </p:to>
                                    </p:set>
                                    <p:animEffect transition="in" filter="fade">
                                      <p:cBhvr>
                                        <p:cTn id="36" dur="1000"/>
                                        <p:tgtEl>
                                          <p:spTgt spid="3">
                                            <p:txEl>
                                              <p:pRg st="8" end="8"/>
                                            </p:txEl>
                                          </p:spTgt>
                                        </p:tgtEl>
                                      </p:cBhvr>
                                    </p:animEffect>
                                    <p:anim calcmode="lin" valueType="num">
                                      <p:cBhvr>
                                        <p:cTn id="37" dur="1000" fill="hold"/>
                                        <p:tgtEl>
                                          <p:spTgt spid="3">
                                            <p:txEl>
                                              <p:pRg st="8" end="8"/>
                                            </p:txEl>
                                          </p:spTgt>
                                        </p:tgtEl>
                                        <p:attrNameLst>
                                          <p:attrName>ppt_x</p:attrName>
                                        </p:attrNameLst>
                                      </p:cBhvr>
                                      <p:tavLst>
                                        <p:tav tm="0">
                                          <p:val>
                                            <p:strVal val="#ppt_x"/>
                                          </p:val>
                                        </p:tav>
                                        <p:tav tm="100000">
                                          <p:val>
                                            <p:strVal val="#ppt_x"/>
                                          </p:val>
                                        </p:tav>
                                      </p:tavLst>
                                    </p:anim>
                                    <p:anim calcmode="lin" valueType="num">
                                      <p:cBhvr>
                                        <p:cTn id="38" dur="1000" fill="hold"/>
                                        <p:tgtEl>
                                          <p:spTgt spid="3">
                                            <p:txEl>
                                              <p:pRg st="8" end="8"/>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a:bodyPr>
          <a:lstStyle/>
          <a:p>
            <a:pPr marL="0" indent="0" algn="ctr">
              <a:spcBef>
                <a:spcPct val="0"/>
              </a:spcBef>
              <a:buNone/>
            </a:pPr>
            <a:r>
              <a:rPr lang="en-GB" sz="6600" spc="-100" dirty="0">
                <a:solidFill>
                  <a:schemeClr val="tx2"/>
                </a:solidFill>
                <a:latin typeface="Calibri" panose="020F0502020204030204" pitchFamily="34" charset="0"/>
                <a:ea typeface="+mj-ea"/>
                <a:cs typeface="+mj-cs"/>
              </a:rPr>
              <a:t>Any Questions</a:t>
            </a:r>
            <a:r>
              <a:rPr lang="en-GB" sz="6600" spc="-100" dirty="0" smtClean="0">
                <a:solidFill>
                  <a:schemeClr val="tx2"/>
                </a:solidFill>
                <a:latin typeface="Calibri" panose="020F0502020204030204" pitchFamily="34" charset="0"/>
                <a:ea typeface="+mj-ea"/>
                <a:cs typeface="+mj-cs"/>
              </a:rPr>
              <a:t>?</a:t>
            </a:r>
          </a:p>
          <a:p>
            <a:pPr marL="0" indent="0" algn="ctr">
              <a:spcBef>
                <a:spcPct val="0"/>
              </a:spcBef>
              <a:buNone/>
            </a:pPr>
            <a:endParaRPr lang="en-GB" sz="4000" spc="-100" dirty="0">
              <a:solidFill>
                <a:schemeClr val="tx2"/>
              </a:solidFill>
              <a:latin typeface="+mj-lt"/>
              <a:ea typeface="+mj-ea"/>
              <a:cs typeface="+mj-cs"/>
            </a:endParaRPr>
          </a:p>
          <a:p>
            <a:pPr marL="0" indent="0" algn="ctr">
              <a:spcBef>
                <a:spcPct val="0"/>
              </a:spcBef>
              <a:buNone/>
            </a:pPr>
            <a:endParaRPr lang="en-GB" sz="4000" spc="-100" dirty="0">
              <a:solidFill>
                <a:schemeClr val="tx2"/>
              </a:solidFill>
              <a:latin typeface="+mj-lt"/>
              <a:ea typeface="+mj-ea"/>
              <a:cs typeface="+mj-cs"/>
            </a:endParaRPr>
          </a:p>
        </p:txBody>
      </p:sp>
      <p:pic>
        <p:nvPicPr>
          <p:cNvPr id="7" name="Picture 6"/>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581400" y="2819400"/>
            <a:ext cx="1847850" cy="2466975"/>
          </a:xfrm>
          <a:prstGeom prst="rect">
            <a:avLst/>
          </a:prstGeom>
        </p:spPr>
      </p:pic>
    </p:spTree>
    <p:extLst>
      <p:ext uri="{BB962C8B-B14F-4D97-AF65-F5344CB8AC3E}">
        <p14:creationId xmlns:p14="http://schemas.microsoft.com/office/powerpoint/2010/main" val="8057401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after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42" presetClass="entr" presetSubtype="0" fill="hold" nodeType="afterEffect">
                                  <p:stCondLst>
                                    <p:cond delay="0"/>
                                  </p:stCondLst>
                                  <p:childTnLst>
                                    <p:set>
                                      <p:cBhvr>
                                        <p:cTn id="12" dur="1" fill="hold">
                                          <p:stCondLst>
                                            <p:cond delay="0"/>
                                          </p:stCondLst>
                                        </p:cTn>
                                        <p:tgtEl>
                                          <p:spTgt spid="7"/>
                                        </p:tgtEl>
                                        <p:attrNameLst>
                                          <p:attrName>style.visibility</p:attrName>
                                        </p:attrNameLst>
                                      </p:cBhvr>
                                      <p:to>
                                        <p:strVal val="visible"/>
                                      </p:to>
                                    </p:set>
                                    <p:animEffect transition="in" filter="fade">
                                      <p:cBhvr>
                                        <p:cTn id="13" dur="1000"/>
                                        <p:tgtEl>
                                          <p:spTgt spid="7"/>
                                        </p:tgtEl>
                                      </p:cBhvr>
                                    </p:animEffect>
                                    <p:anim calcmode="lin" valueType="num">
                                      <p:cBhvr>
                                        <p:cTn id="14" dur="1000" fill="hold"/>
                                        <p:tgtEl>
                                          <p:spTgt spid="7"/>
                                        </p:tgtEl>
                                        <p:attrNameLst>
                                          <p:attrName>ppt_x</p:attrName>
                                        </p:attrNameLst>
                                      </p:cBhvr>
                                      <p:tavLst>
                                        <p:tav tm="0">
                                          <p:val>
                                            <p:strVal val="#ppt_x"/>
                                          </p:val>
                                        </p:tav>
                                        <p:tav tm="100000">
                                          <p:val>
                                            <p:strVal val="#ppt_x"/>
                                          </p:val>
                                        </p:tav>
                                      </p:tavLst>
                                    </p:anim>
                                    <p:anim calcmode="lin" valueType="num">
                                      <p:cBhvr>
                                        <p:cTn id="15" dur="1000" fill="hold"/>
                                        <p:tgtEl>
                                          <p:spTgt spid="7"/>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Content Placeholder 2"/>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2590800" y="2438400"/>
            <a:ext cx="3565820" cy="2214562"/>
          </a:xfrm>
        </p:spPr>
      </p:pic>
    </p:spTree>
    <p:extLst>
      <p:ext uri="{BB962C8B-B14F-4D97-AF65-F5344CB8AC3E}">
        <p14:creationId xmlns:p14="http://schemas.microsoft.com/office/powerpoint/2010/main" val="41011704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6" presetClass="entr" presetSubtype="21" fill="hold" nodeType="after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barn(inVertical)">
                                      <p:cBhvr>
                                        <p:cTn id="7" dur="10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larity">
  <a:themeElements>
    <a:clrScheme name="Clarity">
      <a:dk1>
        <a:srgbClr val="292934"/>
      </a:dk1>
      <a:lt1>
        <a:srgbClr val="FFFFFF"/>
      </a:lt1>
      <a:dk2>
        <a:srgbClr val="D2533C"/>
      </a:dk2>
      <a:lt2>
        <a:srgbClr val="F3F2DC"/>
      </a:lt2>
      <a:accent1>
        <a:srgbClr val="93A299"/>
      </a:accent1>
      <a:accent2>
        <a:srgbClr val="AD8F67"/>
      </a:accent2>
      <a:accent3>
        <a:srgbClr val="726056"/>
      </a:accent3>
      <a:accent4>
        <a:srgbClr val="4C5A6A"/>
      </a:accent4>
      <a:accent5>
        <a:srgbClr val="808DA0"/>
      </a:accent5>
      <a:accent6>
        <a:srgbClr val="79463D"/>
      </a:accent6>
      <a:hlink>
        <a:srgbClr val="0000FF"/>
      </a:hlink>
      <a:folHlink>
        <a:srgbClr val="800080"/>
      </a:folHlink>
    </a:clrScheme>
    <a:fontScheme name="Office Classic 2">
      <a:majorFont>
        <a:latin typeface="Arial"/>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larity">
      <a:fillStyleLst>
        <a:solidFill>
          <a:schemeClr val="phClr"/>
        </a:solidFill>
        <a:gradFill rotWithShape="1">
          <a:gsLst>
            <a:gs pos="0">
              <a:schemeClr val="phClr">
                <a:tint val="50000"/>
                <a:shade val="86000"/>
                <a:satMod val="140000"/>
              </a:schemeClr>
            </a:gs>
            <a:gs pos="45000">
              <a:schemeClr val="phClr">
                <a:tint val="48000"/>
                <a:satMod val="150000"/>
              </a:schemeClr>
            </a:gs>
            <a:gs pos="100000">
              <a:schemeClr val="phClr">
                <a:tint val="28000"/>
                <a:satMod val="160000"/>
              </a:schemeClr>
            </a:gs>
          </a:gsLst>
          <a:path path="circle">
            <a:fillToRect l="100000" t="100000" r="100000" b="100000"/>
          </a:path>
        </a:gradFill>
        <a:gradFill rotWithShape="1">
          <a:gsLst>
            <a:gs pos="0">
              <a:schemeClr val="phClr">
                <a:shade val="70000"/>
                <a:satMod val="150000"/>
              </a:schemeClr>
            </a:gs>
            <a:gs pos="34000">
              <a:schemeClr val="phClr">
                <a:shade val="70000"/>
                <a:satMod val="140000"/>
              </a:schemeClr>
            </a:gs>
            <a:gs pos="70000">
              <a:schemeClr val="phClr">
                <a:tint val="100000"/>
                <a:shade val="90000"/>
                <a:satMod val="140000"/>
              </a:schemeClr>
            </a:gs>
            <a:gs pos="100000">
              <a:schemeClr val="phClr">
                <a:tint val="100000"/>
                <a:shade val="100000"/>
                <a:satMod val="100000"/>
              </a:schemeClr>
            </a:gs>
          </a:gsLst>
          <a:path path="circle">
            <a:fillToRect l="100000" t="100000" r="100000" b="100000"/>
          </a:path>
        </a:gradFill>
      </a:fillStyleLst>
      <a:lnStyleLst>
        <a:ln w="9525" cap="flat" cmpd="sng" algn="ctr">
          <a:solidFill>
            <a:schemeClr val="phClr"/>
          </a:solidFill>
          <a:prstDash val="solid"/>
        </a:ln>
        <a:ln w="26425" cap="flat" cmpd="sng" algn="ctr">
          <a:solidFill>
            <a:schemeClr val="phClr"/>
          </a:solidFill>
          <a:prstDash val="solid"/>
        </a:ln>
        <a:ln w="4445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38100" dist="25400" dir="2700000" algn="br" rotWithShape="0">
              <a:srgbClr val="000000">
                <a:alpha val="60000"/>
              </a:srgbClr>
            </a:outerShdw>
          </a:effectLst>
          <a:scene3d>
            <a:camera prst="orthographicFront">
              <a:rot lat="0" lon="0" rev="0"/>
            </a:camera>
            <a:lightRig rig="balanced" dir="t">
              <a:rot lat="0" lon="0" rev="5100000"/>
            </a:lightRig>
          </a:scene3d>
          <a:sp3d contourW="6350">
            <a:bevelT w="29210" h="12700"/>
            <a:contourClr>
              <a:schemeClr val="phClr">
                <a:shade val="30000"/>
                <a:satMod val="130000"/>
              </a:schemeClr>
            </a:contourClr>
          </a:sp3d>
        </a:effectStyle>
      </a:effectStyleLst>
      <a:bgFillStyleLst>
        <a:solidFill>
          <a:schemeClr val="phClr"/>
        </a:solidFill>
        <a:gradFill rotWithShape="1">
          <a:gsLst>
            <a:gs pos="0">
              <a:schemeClr val="phClr">
                <a:tint val="85000"/>
                <a:satMod val="180000"/>
              </a:schemeClr>
            </a:gs>
            <a:gs pos="40000">
              <a:schemeClr val="phClr">
                <a:tint val="95000"/>
                <a:shade val="85000"/>
                <a:satMod val="150000"/>
              </a:schemeClr>
            </a:gs>
            <a:gs pos="100000">
              <a:schemeClr val="phClr">
                <a:shade val="45000"/>
                <a:satMod val="200000"/>
              </a:schemeClr>
            </a:gs>
          </a:gsLst>
          <a:lin ang="5400000" scaled="0"/>
        </a:gradFill>
        <a:blipFill rotWithShape="1">
          <a:blip xmlns:r="http://schemas.openxmlformats.org/officeDocument/2006/relationships" r:embed="rId1">
            <a:duotone>
              <a:schemeClr val="phClr">
                <a:shade val="55000"/>
              </a:schemeClr>
              <a:schemeClr val="phClr">
                <a:tint val="97000"/>
                <a:satMod val="95000"/>
              </a:schemeClr>
            </a:duotone>
          </a:blip>
          <a:tile tx="0" ty="0" sx="70000" sy="70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Clarity</Template>
  <TotalTime>2979</TotalTime>
  <Words>2031</Words>
  <Application>Microsoft Office PowerPoint</Application>
  <PresentationFormat>On-screen Show (4:3)</PresentationFormat>
  <Paragraphs>232</Paragraphs>
  <Slides>31</Slides>
  <Notes>5</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31</vt:i4>
      </vt:variant>
    </vt:vector>
  </HeadingPairs>
  <TitlesOfParts>
    <vt:vector size="35" baseType="lpstr">
      <vt:lpstr>Arial</vt:lpstr>
      <vt:lpstr>Calibri</vt:lpstr>
      <vt:lpstr>Wingdings</vt:lpstr>
      <vt:lpstr>Clarity</vt:lpstr>
      <vt:lpstr>Assessment Workshop</vt:lpstr>
      <vt:lpstr>HOW TO CONTACT US</vt:lpstr>
      <vt:lpstr>YOUR RESPONSIBILITIES</vt:lpstr>
      <vt:lpstr>STUDENTS’ HALL - MOODLE</vt:lpstr>
      <vt:lpstr>HOW TO SUBMIT YOUR ASSESSMENT TO MOODLE Please refer to the relevant guide on the Students’ Hall Page</vt:lpstr>
      <vt:lpstr>NOTES TO REMEMBER</vt:lpstr>
      <vt:lpstr>NOTES TO REMEMBER</vt:lpstr>
      <vt:lpstr>LATE SUBMISSIONS Please also refer to the relevant guide on the Students’ Hall Page</vt:lpstr>
      <vt:lpstr>LATE SUBMISSIONS</vt:lpstr>
      <vt:lpstr>LATE SUBMISSIONS</vt:lpstr>
      <vt:lpstr>LATE SUBMISSION - EMAIL</vt:lpstr>
      <vt:lpstr>LATE SUBMISSION - EMAIL</vt:lpstr>
      <vt:lpstr>LATE SUBMISSIONS - PENALTIES</vt:lpstr>
      <vt:lpstr>EXTENUATING CIRCUMSTANCES Please refer to the relevant guide on the Students’ Hall Page</vt:lpstr>
      <vt:lpstr>EXTENUATING CIRCUMSTANCES</vt:lpstr>
      <vt:lpstr>EXTENUATING CIRCUMSTANCES  WHAT IS CONSIDERED </vt:lpstr>
      <vt:lpstr>EXTENUATING CIRCUMSTANCES  WHAT IS CONSIDERED </vt:lpstr>
      <vt:lpstr>EXTENUATING CIRCUMSTANCES REQUESTS</vt:lpstr>
      <vt:lpstr>HOW TO SUBMIT YOUR EXTENUATING CIRCUMSTANCES REQUEST</vt:lpstr>
      <vt:lpstr>EXTENUATING CIRCUMSTANCES WHAT IS NOT CONSIDERED </vt:lpstr>
      <vt:lpstr>EXTENUATING CIRCUMSTANCES WHAT IS NOT CONSIDERED </vt:lpstr>
      <vt:lpstr>WHEN THINGS GO WRONG</vt:lpstr>
      <vt:lpstr>WHEN THINGS GO WRONG</vt:lpstr>
      <vt:lpstr>WHEN THINGS GO WRONG</vt:lpstr>
      <vt:lpstr>WHEN THINGS GO WRONG</vt:lpstr>
      <vt:lpstr>ADDITIONAL IMPORTANT NOTES</vt:lpstr>
      <vt:lpstr>REFERENCES</vt:lpstr>
      <vt:lpstr>SUMMING UP</vt:lpstr>
      <vt:lpstr>     EMAILS TO REMEMBER</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Assessment Workshop</dc:title>
  <dc:creator>Carmel</dc:creator>
  <cp:lastModifiedBy>Jessica Tang</cp:lastModifiedBy>
  <cp:revision>161</cp:revision>
  <cp:lastPrinted>2016-11-23T13:46:39Z</cp:lastPrinted>
  <dcterms:created xsi:type="dcterms:W3CDTF">2013-10-14T09:25:34Z</dcterms:created>
  <dcterms:modified xsi:type="dcterms:W3CDTF">2019-03-29T14:33:35Z</dcterms:modified>
</cp:coreProperties>
</file>