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6" r:id="rId2"/>
    <p:sldId id="298" r:id="rId3"/>
    <p:sldId id="259" r:id="rId4"/>
    <p:sldId id="260" r:id="rId5"/>
    <p:sldId id="261" r:id="rId6"/>
    <p:sldId id="262" r:id="rId7"/>
    <p:sldId id="263" r:id="rId8"/>
    <p:sldId id="288" r:id="rId9"/>
    <p:sldId id="289" r:id="rId10"/>
    <p:sldId id="264" r:id="rId11"/>
    <p:sldId id="265" r:id="rId12"/>
    <p:sldId id="290" r:id="rId13"/>
    <p:sldId id="291" r:id="rId14"/>
    <p:sldId id="266" r:id="rId15"/>
    <p:sldId id="267" r:id="rId16"/>
    <p:sldId id="295" r:id="rId17"/>
    <p:sldId id="257" r:id="rId18"/>
    <p:sldId id="268" r:id="rId19"/>
    <p:sldId id="258" r:id="rId20"/>
    <p:sldId id="275" r:id="rId21"/>
    <p:sldId id="277" r:id="rId22"/>
    <p:sldId id="278" r:id="rId23"/>
    <p:sldId id="280" r:id="rId24"/>
    <p:sldId id="281" r:id="rId25"/>
    <p:sldId id="282" r:id="rId26"/>
    <p:sldId id="274" r:id="rId27"/>
    <p:sldId id="273" r:id="rId28"/>
    <p:sldId id="270" r:id="rId29"/>
    <p:sldId id="292" r:id="rId30"/>
    <p:sldId id="271" r:id="rId31"/>
    <p:sldId id="269" r:id="rId32"/>
    <p:sldId id="284" r:id="rId33"/>
    <p:sldId id="283" r:id="rId34"/>
    <p:sldId id="294" r:id="rId35"/>
    <p:sldId id="285" r:id="rId36"/>
    <p:sldId id="286" r:id="rId37"/>
    <p:sldId id="287" r:id="rId38"/>
    <p:sldId id="297" r:id="rId3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F2F173-CB9A-4837-9495-733F04A58885}" v="8" dt="2025-11-18T09:14:57.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2" autoAdjust="0"/>
    <p:restoredTop sz="71073" autoAdjust="0"/>
  </p:normalViewPr>
  <p:slideViewPr>
    <p:cSldViewPr snapToGrid="0">
      <p:cViewPr varScale="1">
        <p:scale>
          <a:sx n="49" d="100"/>
          <a:sy n="49" d="100"/>
        </p:scale>
        <p:origin x="1452"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361851-F082-44DF-B7AE-C5D13DF76A2C}" type="datetimeFigureOut">
              <a:t>11/17/2025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663FAA-BEC7-4BB7-90EA-D0D2038F3C39}" type="slidenum">
              <a:t>‹#›</a:t>
            </a:fld>
            <a:endParaRPr lang="en-GB"/>
          </a:p>
        </p:txBody>
      </p:sp>
    </p:spTree>
    <p:extLst>
      <p:ext uri="{BB962C8B-B14F-4D97-AF65-F5344CB8AC3E}">
        <p14:creationId xmlns:p14="http://schemas.microsoft.com/office/powerpoint/2010/main" val="3227026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library.college.police.uk/docs/NPCC/Sex-work-national-police-guidance-2025.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prostitutescollective.net/prostitution-what-you-need-to-know-briefing/"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ps.gov.uk/prosecution-guidance/so-called-honour-based-abuse-and-forced-marriage-guidance-identifying-and"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663FAA-BEC7-4BB7-90EA-D0D2038F3C39}" type="slidenum">
              <a:rPr lang="en-US" smtClean="0"/>
              <a:t>1</a:t>
            </a:fld>
            <a:endParaRPr lang="en-US"/>
          </a:p>
        </p:txBody>
      </p:sp>
    </p:spTree>
    <p:extLst>
      <p:ext uri="{BB962C8B-B14F-4D97-AF65-F5344CB8AC3E}">
        <p14:creationId xmlns:p14="http://schemas.microsoft.com/office/powerpoint/2010/main" val="1176264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Brothel a place used for the purpose of male and females prostitution,</a:t>
            </a:r>
          </a:p>
          <a:p>
            <a:r>
              <a:rPr lang="en-US" dirty="0">
                <a:ea typeface="Calibri"/>
                <a:cs typeface="Calibri"/>
              </a:rPr>
              <a:t>Brothels are only considered if one or more people use the property either same time or one at a time. </a:t>
            </a:r>
          </a:p>
          <a:p>
            <a:r>
              <a:rPr lang="en-US" dirty="0">
                <a:ea typeface="Calibri"/>
                <a:cs typeface="Calibri"/>
              </a:rPr>
              <a:t>Not illegal to sell sex at a brothel unless the person is involved in the management or control of it. If person living in house being used for prostitution then it is not a brothel</a:t>
            </a:r>
          </a:p>
          <a:p>
            <a:endParaRPr lang="en-US" dirty="0">
              <a:ea typeface="Calibri"/>
              <a:cs typeface="Calibri"/>
            </a:endParaRPr>
          </a:p>
          <a:p>
            <a:r>
              <a:rPr lang="en-US" dirty="0">
                <a:ea typeface="Calibri"/>
                <a:cs typeface="Calibri"/>
              </a:rPr>
              <a:t>On street- including cars, stairwells, parks and other public places</a:t>
            </a:r>
          </a:p>
          <a:p>
            <a:r>
              <a:rPr lang="en-US" dirty="0">
                <a:ea typeface="Calibri"/>
                <a:cs typeface="Calibri"/>
              </a:rPr>
              <a:t>Off street – any prostitution which does not take place on the street – massage parlors, saunas, escort agencies. Call-out services. </a:t>
            </a:r>
          </a:p>
        </p:txBody>
      </p:sp>
      <p:sp>
        <p:nvSpPr>
          <p:cNvPr id="4" name="Slide Number Placeholder 3"/>
          <p:cNvSpPr>
            <a:spLocks noGrp="1"/>
          </p:cNvSpPr>
          <p:nvPr>
            <p:ph type="sldNum" sz="quarter" idx="5"/>
          </p:nvPr>
        </p:nvSpPr>
        <p:spPr/>
        <p:txBody>
          <a:bodyPr/>
          <a:lstStyle/>
          <a:p>
            <a:fld id="{9D663FAA-BEC7-4BB7-90EA-D0D2038F3C39}" type="slidenum">
              <a:t>4</a:t>
            </a:fld>
            <a:endParaRPr lang="en-GB"/>
          </a:p>
        </p:txBody>
      </p:sp>
    </p:spTree>
    <p:extLst>
      <p:ext uri="{BB962C8B-B14F-4D97-AF65-F5344CB8AC3E}">
        <p14:creationId xmlns:p14="http://schemas.microsoft.com/office/powerpoint/2010/main" val="4216277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Sex-work-national-police-guidance-2025.pdf</a:t>
            </a:r>
            <a:endParaRPr lang="en-US" dirty="0"/>
          </a:p>
          <a:p>
            <a:r>
              <a:rPr lang="en-US" dirty="0"/>
              <a:t>Building trust and confidence by demonstrating a consistent commitment to addressing exploitation and crimes against sex workers. </a:t>
            </a:r>
          </a:p>
          <a:p>
            <a:r>
              <a:rPr lang="en-US" dirty="0"/>
              <a:t>Relentlessly pursuing perpetrators of crime by directing efforts towards tackling the most serious offences and adopting a victim-</a:t>
            </a:r>
            <a:r>
              <a:rPr lang="en-US" dirty="0" err="1"/>
              <a:t>focussed</a:t>
            </a:r>
            <a:r>
              <a:rPr lang="en-US" dirty="0"/>
              <a:t> approach. </a:t>
            </a:r>
          </a:p>
          <a:p>
            <a:r>
              <a:rPr lang="en-US" dirty="0"/>
              <a:t>Creating safer spaces and </a:t>
            </a:r>
            <a:r>
              <a:rPr lang="en-US" dirty="0" err="1"/>
              <a:t>recognising</a:t>
            </a:r>
            <a:r>
              <a:rPr lang="en-US" dirty="0"/>
              <a:t> the importance of not increasing a person’s overall vulnerability by driving them away from something that makes them safer</a:t>
            </a:r>
          </a:p>
        </p:txBody>
      </p:sp>
      <p:sp>
        <p:nvSpPr>
          <p:cNvPr id="4" name="Slide Number Placeholder 3"/>
          <p:cNvSpPr>
            <a:spLocks noGrp="1"/>
          </p:cNvSpPr>
          <p:nvPr>
            <p:ph type="sldNum" sz="quarter" idx="5"/>
          </p:nvPr>
        </p:nvSpPr>
        <p:spPr/>
        <p:txBody>
          <a:bodyPr/>
          <a:lstStyle/>
          <a:p>
            <a:fld id="{9D663FAA-BEC7-4BB7-90EA-D0D2038F3C39}" type="slidenum">
              <a:rPr lang="en-US" smtClean="0"/>
              <a:t>10</a:t>
            </a:fld>
            <a:endParaRPr lang="en-US"/>
          </a:p>
        </p:txBody>
      </p:sp>
    </p:spTree>
    <p:extLst>
      <p:ext uri="{BB962C8B-B14F-4D97-AF65-F5344CB8AC3E}">
        <p14:creationId xmlns:p14="http://schemas.microsoft.com/office/powerpoint/2010/main" val="1177209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Press Briefing: Prostitution - what you need to know - English Collective of Prostitutes</a:t>
            </a:r>
            <a:endParaRPr lang="en-US" dirty="0"/>
          </a:p>
        </p:txBody>
      </p:sp>
      <p:sp>
        <p:nvSpPr>
          <p:cNvPr id="4" name="Slide Number Placeholder 3"/>
          <p:cNvSpPr>
            <a:spLocks noGrp="1"/>
          </p:cNvSpPr>
          <p:nvPr>
            <p:ph type="sldNum" sz="quarter" idx="5"/>
          </p:nvPr>
        </p:nvSpPr>
        <p:spPr/>
        <p:txBody>
          <a:bodyPr/>
          <a:lstStyle/>
          <a:p>
            <a:fld id="{9D663FAA-BEC7-4BB7-90EA-D0D2038F3C39}" type="slidenum">
              <a:rPr lang="en-US" smtClean="0"/>
              <a:t>16</a:t>
            </a:fld>
            <a:endParaRPr lang="en-US"/>
          </a:p>
        </p:txBody>
      </p:sp>
    </p:spTree>
    <p:extLst>
      <p:ext uri="{BB962C8B-B14F-4D97-AF65-F5344CB8AC3E}">
        <p14:creationId xmlns:p14="http://schemas.microsoft.com/office/powerpoint/2010/main" val="3684745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So-Called </a:t>
            </a:r>
            <a:r>
              <a:rPr lang="en-US" dirty="0" err="1">
                <a:hlinkClick r:id="rId3"/>
              </a:rPr>
              <a:t>Honour</a:t>
            </a:r>
            <a:r>
              <a:rPr lang="en-US" dirty="0">
                <a:hlinkClick r:id="rId3"/>
              </a:rPr>
              <a:t>-Based Abuse and Forced Marriage: Guidance on Identifying and Flagging cases | The Crown Prosecution Service</a:t>
            </a:r>
            <a:endParaRPr lang="en-US" dirty="0"/>
          </a:p>
        </p:txBody>
      </p:sp>
      <p:sp>
        <p:nvSpPr>
          <p:cNvPr id="4" name="Slide Number Placeholder 3"/>
          <p:cNvSpPr>
            <a:spLocks noGrp="1"/>
          </p:cNvSpPr>
          <p:nvPr>
            <p:ph type="sldNum" sz="quarter" idx="5"/>
          </p:nvPr>
        </p:nvSpPr>
        <p:spPr/>
        <p:txBody>
          <a:bodyPr/>
          <a:lstStyle/>
          <a:p>
            <a:fld id="{9D663FAA-BEC7-4BB7-90EA-D0D2038F3C39}" type="slidenum">
              <a:rPr lang="en-GB"/>
              <a:t>17</a:t>
            </a:fld>
            <a:endParaRPr lang="en-GB"/>
          </a:p>
        </p:txBody>
      </p:sp>
    </p:spTree>
    <p:extLst>
      <p:ext uri="{BB962C8B-B14F-4D97-AF65-F5344CB8AC3E}">
        <p14:creationId xmlns:p14="http://schemas.microsoft.com/office/powerpoint/2010/main" val="2480013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Married at 17 yrs old to a man 10 yrs older</a:t>
            </a:r>
          </a:p>
          <a:p>
            <a:r>
              <a:rPr lang="en-US">
                <a:ea typeface="Calibri"/>
                <a:cs typeface="Calibri"/>
              </a:rPr>
              <a:t>Arranged marriage</a:t>
            </a:r>
          </a:p>
          <a:p>
            <a:r>
              <a:rPr lang="en-US">
                <a:ea typeface="Calibri"/>
                <a:cs typeface="Calibri"/>
              </a:rPr>
              <a:t>Within months the marriage turned violent</a:t>
            </a:r>
          </a:p>
          <a:p>
            <a:r>
              <a:rPr lang="en-US">
                <a:ea typeface="Calibri"/>
                <a:cs typeface="Calibri"/>
              </a:rPr>
              <a:t>Wanted a divorce as had fallen in love with someone else</a:t>
            </a:r>
          </a:p>
          <a:p>
            <a:endParaRPr lang="en-US">
              <a:ea typeface="Calibri"/>
              <a:cs typeface="Calibri"/>
            </a:endParaRPr>
          </a:p>
          <a:p>
            <a:r>
              <a:rPr lang="en-US">
                <a:ea typeface="Calibri"/>
                <a:cs typeface="Calibri"/>
              </a:rPr>
              <a:t>This </a:t>
            </a:r>
            <a:r>
              <a:rPr lang="en-US" err="1">
                <a:ea typeface="Calibri"/>
                <a:cs typeface="Calibri"/>
              </a:rPr>
              <a:t>behaviour</a:t>
            </a:r>
            <a:r>
              <a:rPr lang="en-US">
                <a:ea typeface="Calibri"/>
                <a:cs typeface="Calibri"/>
              </a:rPr>
              <a:t> frond to be shameful by family leading to her death. </a:t>
            </a:r>
          </a:p>
        </p:txBody>
      </p:sp>
      <p:sp>
        <p:nvSpPr>
          <p:cNvPr id="4" name="Slide Number Placeholder 3"/>
          <p:cNvSpPr>
            <a:spLocks noGrp="1"/>
          </p:cNvSpPr>
          <p:nvPr>
            <p:ph type="sldNum" sz="quarter" idx="5"/>
          </p:nvPr>
        </p:nvSpPr>
        <p:spPr/>
        <p:txBody>
          <a:bodyPr/>
          <a:lstStyle/>
          <a:p>
            <a:fld id="{9D663FAA-BEC7-4BB7-90EA-D0D2038F3C39}" type="slidenum">
              <a:rPr lang="en-GB"/>
              <a:t>19</a:t>
            </a:fld>
            <a:endParaRPr lang="en-GB"/>
          </a:p>
        </p:txBody>
      </p:sp>
    </p:spTree>
    <p:extLst>
      <p:ext uri="{BB962C8B-B14F-4D97-AF65-F5344CB8AC3E}">
        <p14:creationId xmlns:p14="http://schemas.microsoft.com/office/powerpoint/2010/main" val="15064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Parties agree to the marriage – Arranged through meetings and all consent to the marriage.</a:t>
            </a:r>
          </a:p>
          <a:p>
            <a:endParaRPr lang="en-GB" dirty="0"/>
          </a:p>
          <a:p>
            <a:r>
              <a:rPr lang="en-GB" dirty="0"/>
              <a:t>Forced marriage is when one or both people do not give their free and full consent to the marriage and some element of pressure or abuse is used to make sure that the marriage happens it's very different from an arranged marriage because in a forced marriage the individuals really have no choice or say in the matter</a:t>
            </a:r>
            <a:endParaRPr lang="en-US" dirty="0"/>
          </a:p>
        </p:txBody>
      </p:sp>
      <p:sp>
        <p:nvSpPr>
          <p:cNvPr id="4" name="Slide Number Placeholder 3"/>
          <p:cNvSpPr>
            <a:spLocks noGrp="1"/>
          </p:cNvSpPr>
          <p:nvPr>
            <p:ph type="sldNum" sz="quarter" idx="5"/>
          </p:nvPr>
        </p:nvSpPr>
        <p:spPr/>
        <p:txBody>
          <a:bodyPr/>
          <a:lstStyle/>
          <a:p>
            <a:fld id="{9D663FAA-BEC7-4BB7-90EA-D0D2038F3C39}" type="slidenum">
              <a:rPr lang="en-US" smtClean="0"/>
              <a:t>23</a:t>
            </a:fld>
            <a:endParaRPr lang="en-US"/>
          </a:p>
        </p:txBody>
      </p:sp>
    </p:spTree>
    <p:extLst>
      <p:ext uri="{BB962C8B-B14F-4D97-AF65-F5344CB8AC3E}">
        <p14:creationId xmlns:p14="http://schemas.microsoft.com/office/powerpoint/2010/main" val="4077340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prostitutescollective.net/prostitution-what-you-need-to-know-briefing/"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VepuyvhHYd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pCq2HgNk7Z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56826" y="1112969"/>
            <a:ext cx="3937298" cy="4166010"/>
          </a:xfrm>
        </p:spPr>
        <p:txBody>
          <a:bodyPr vert="horz" lIns="91440" tIns="45720" rIns="91440" bIns="45720" rtlCol="0" anchor="ctr">
            <a:normAutofit/>
          </a:bodyPr>
          <a:lstStyle/>
          <a:p>
            <a:pPr algn="l"/>
            <a:r>
              <a:rPr lang="en-US" sz="4400" kern="1200">
                <a:solidFill>
                  <a:srgbClr val="FFFFFF"/>
                </a:solidFill>
                <a:latin typeface="+mj-lt"/>
                <a:ea typeface="+mj-ea"/>
                <a:cs typeface="+mj-cs"/>
              </a:rPr>
              <a:t>Week 7</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6096000" y="820880"/>
            <a:ext cx="5257799" cy="4889350"/>
          </a:xfrm>
        </p:spPr>
        <p:txBody>
          <a:bodyPr vert="horz" lIns="91440" tIns="45720" rIns="91440" bIns="45720" rtlCol="0" anchor="t">
            <a:normAutofit/>
          </a:bodyPr>
          <a:lstStyle/>
          <a:p>
            <a:pPr indent="-228600" algn="l">
              <a:buFont typeface="Arial" panose="020B0604020202020204" pitchFamily="34" charset="0"/>
              <a:buChar char="•"/>
            </a:pPr>
            <a:r>
              <a:rPr lang="en-US" dirty="0"/>
              <a:t>2025</a:t>
            </a:r>
          </a:p>
          <a:p>
            <a:pPr indent="-228600" algn="l">
              <a:buFont typeface="Arial" panose="020B0604020202020204" pitchFamily="34" charset="0"/>
              <a:buChar char="•"/>
            </a:pPr>
            <a:r>
              <a:rPr lang="en-US" dirty="0"/>
              <a:t>Prostitution</a:t>
            </a:r>
          </a:p>
          <a:p>
            <a:pPr indent="-228600" algn="l">
              <a:buFont typeface="Arial" panose="020B0604020202020204" pitchFamily="34" charset="0"/>
              <a:buChar char="•"/>
            </a:pPr>
            <a:r>
              <a:rPr lang="en-US" dirty="0"/>
              <a:t>Modern day Slavery </a:t>
            </a:r>
          </a:p>
          <a:p>
            <a:pPr indent="-228600" algn="l">
              <a:buFont typeface="Arial" panose="020B0604020202020204" pitchFamily="34" charset="0"/>
              <a:buChar char="•"/>
            </a:pPr>
            <a:r>
              <a:rPr lang="en-US" dirty="0"/>
              <a:t>Honor Based Violence</a:t>
            </a:r>
          </a:p>
          <a:p>
            <a:pPr indent="-228600" algn="l">
              <a:buFont typeface="Arial" panose="020B0604020202020204" pitchFamily="34" charset="0"/>
              <a:buChar char="•"/>
            </a:pPr>
            <a:r>
              <a:rPr lang="en-US" dirty="0"/>
              <a:t>FGM</a:t>
            </a:r>
          </a:p>
          <a:p>
            <a:pPr indent="-228600" algn="l">
              <a:buFont typeface="Arial" panose="020B0604020202020204" pitchFamily="34" charset="0"/>
              <a:buChar char="•"/>
            </a:pPr>
            <a:endParaRPr lang="en-US"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BFF94-0608-3FF5-E5EC-C751C79D3650}"/>
              </a:ext>
            </a:extLst>
          </p:cNvPr>
          <p:cNvSpPr>
            <a:spLocks noGrp="1"/>
          </p:cNvSpPr>
          <p:nvPr>
            <p:ph type="title"/>
          </p:nvPr>
        </p:nvSpPr>
        <p:spPr/>
        <p:txBody>
          <a:bodyPr/>
          <a:lstStyle/>
          <a:p>
            <a:r>
              <a:rPr lang="en-GB" dirty="0"/>
              <a:t>Assignment 2</a:t>
            </a:r>
            <a:endParaRPr lang="en-US" dirty="0"/>
          </a:p>
        </p:txBody>
      </p:sp>
      <p:sp>
        <p:nvSpPr>
          <p:cNvPr id="3" name="Content Placeholder 2">
            <a:extLst>
              <a:ext uri="{FF2B5EF4-FFF2-40B4-BE49-F238E27FC236}">
                <a16:creationId xmlns:a16="http://schemas.microsoft.com/office/drawing/2014/main" id="{8BAC3D6C-9F0C-C3F1-7154-C62F4E722568}"/>
              </a:ext>
            </a:extLst>
          </p:cNvPr>
          <p:cNvSpPr>
            <a:spLocks noGrp="1"/>
          </p:cNvSpPr>
          <p:nvPr>
            <p:ph idx="1"/>
          </p:nvPr>
        </p:nvSpPr>
        <p:spPr/>
        <p:txBody>
          <a:bodyPr/>
          <a:lstStyle/>
          <a:p>
            <a:r>
              <a:rPr lang="en-GB" dirty="0"/>
              <a:t>Submit presentation on to Tii Friday 09/01/2026</a:t>
            </a:r>
          </a:p>
          <a:p>
            <a:r>
              <a:rPr lang="en-GB" dirty="0"/>
              <a:t>Presentations held from 09.00am Tuesday 13</a:t>
            </a:r>
            <a:r>
              <a:rPr lang="en-GB" baseline="30000" dirty="0"/>
              <a:t>th</a:t>
            </a:r>
            <a:r>
              <a:rPr lang="en-GB" dirty="0"/>
              <a:t> January 2026</a:t>
            </a:r>
          </a:p>
          <a:p>
            <a:r>
              <a:rPr lang="en-GB" dirty="0"/>
              <a:t>Room and Times TBC</a:t>
            </a:r>
          </a:p>
          <a:p>
            <a:pPr marL="0" indent="0" algn="r">
              <a:buNone/>
            </a:pPr>
            <a:endParaRPr lang="en-US" dirty="0"/>
          </a:p>
        </p:txBody>
      </p:sp>
    </p:spTree>
    <p:extLst>
      <p:ext uri="{BB962C8B-B14F-4D97-AF65-F5344CB8AC3E}">
        <p14:creationId xmlns:p14="http://schemas.microsoft.com/office/powerpoint/2010/main" val="33619418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erson standing on a pole&#10;&#10;AI-generated content may be incorrect.">
            <a:extLst>
              <a:ext uri="{FF2B5EF4-FFF2-40B4-BE49-F238E27FC236}">
                <a16:creationId xmlns:a16="http://schemas.microsoft.com/office/drawing/2014/main" id="{D68BE205-9268-2752-78AC-52799F3CE88F}"/>
              </a:ext>
            </a:extLst>
          </p:cNvPr>
          <p:cNvPicPr>
            <a:picLocks noChangeAspect="1"/>
          </p:cNvPicPr>
          <p:nvPr/>
        </p:nvPicPr>
        <p:blipFill>
          <a:blip r:embed="rId2"/>
          <a:stretch>
            <a:fillRect/>
          </a:stretch>
        </p:blipFill>
        <p:spPr>
          <a:xfrm>
            <a:off x="643467" y="811784"/>
            <a:ext cx="10905066" cy="5234430"/>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3247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person&amp;#39;s body&#10;&#10;AI-generated content may be incorrect.">
            <a:extLst>
              <a:ext uri="{FF2B5EF4-FFF2-40B4-BE49-F238E27FC236}">
                <a16:creationId xmlns:a16="http://schemas.microsoft.com/office/drawing/2014/main" id="{1C9194F8-AC13-2F8C-27F8-666EF562B196}"/>
              </a:ext>
            </a:extLst>
          </p:cNvPr>
          <p:cNvPicPr>
            <a:picLocks noChangeAspect="1"/>
          </p:cNvPicPr>
          <p:nvPr/>
        </p:nvPicPr>
        <p:blipFill>
          <a:blip r:embed="rId3"/>
          <a:stretch>
            <a:fillRect/>
          </a:stretch>
        </p:blipFill>
        <p:spPr>
          <a:xfrm>
            <a:off x="643467" y="661692"/>
            <a:ext cx="10905066" cy="5534614"/>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2220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0" name="Freeform: Shape 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sign&#10;&#10;AI-generated content may be incorrect.">
            <a:extLst>
              <a:ext uri="{FF2B5EF4-FFF2-40B4-BE49-F238E27FC236}">
                <a16:creationId xmlns:a16="http://schemas.microsoft.com/office/drawing/2014/main" id="{AA30AAD3-2E67-B657-7996-F6BCBCE7C8CE}"/>
              </a:ext>
            </a:extLst>
          </p:cNvPr>
          <p:cNvPicPr>
            <a:picLocks noChangeAspect="1"/>
          </p:cNvPicPr>
          <p:nvPr/>
        </p:nvPicPr>
        <p:blipFill>
          <a:blip r:embed="rId2"/>
          <a:stretch>
            <a:fillRect/>
          </a:stretch>
        </p:blipFill>
        <p:spPr>
          <a:xfrm>
            <a:off x="643467" y="920834"/>
            <a:ext cx="10905066" cy="5016331"/>
          </a:xfrm>
          <a:prstGeom prst="rect">
            <a:avLst/>
          </a:prstGeom>
          <a:ln>
            <a:noFill/>
          </a:ln>
        </p:spPr>
      </p:pic>
    </p:spTree>
    <p:extLst>
      <p:ext uri="{BB962C8B-B14F-4D97-AF65-F5344CB8AC3E}">
        <p14:creationId xmlns:p14="http://schemas.microsoft.com/office/powerpoint/2010/main" val="6657032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sign&#10;&#10;AI-generated content may be incorrect.">
            <a:extLst>
              <a:ext uri="{FF2B5EF4-FFF2-40B4-BE49-F238E27FC236}">
                <a16:creationId xmlns:a16="http://schemas.microsoft.com/office/drawing/2014/main" id="{CC850982-A401-ED04-C664-791C96906CEE}"/>
              </a:ext>
            </a:extLst>
          </p:cNvPr>
          <p:cNvPicPr>
            <a:picLocks noChangeAspect="1"/>
          </p:cNvPicPr>
          <p:nvPr/>
        </p:nvPicPr>
        <p:blipFill>
          <a:blip r:embed="rId2"/>
          <a:stretch>
            <a:fillRect/>
          </a:stretch>
        </p:blipFill>
        <p:spPr>
          <a:xfrm>
            <a:off x="643467" y="743627"/>
            <a:ext cx="10905066" cy="5370744"/>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6647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risk to communities&#10;&#10;AI-generated content may be incorrect.">
            <a:extLst>
              <a:ext uri="{FF2B5EF4-FFF2-40B4-BE49-F238E27FC236}">
                <a16:creationId xmlns:a16="http://schemas.microsoft.com/office/drawing/2014/main" id="{9AEAF092-ECCC-1868-6B3F-EBF4D71F1299}"/>
              </a:ext>
            </a:extLst>
          </p:cNvPr>
          <p:cNvPicPr>
            <a:picLocks noChangeAspect="1"/>
          </p:cNvPicPr>
          <p:nvPr/>
        </p:nvPicPr>
        <p:blipFill>
          <a:blip r:embed="rId2"/>
          <a:stretch>
            <a:fillRect/>
          </a:stretch>
        </p:blipFill>
        <p:spPr>
          <a:xfrm>
            <a:off x="643467" y="907203"/>
            <a:ext cx="10905066" cy="5043592"/>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77541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B0B03-50F0-39E1-2613-3937BE57BD97}"/>
              </a:ext>
            </a:extLst>
          </p:cNvPr>
          <p:cNvSpPr>
            <a:spLocks noGrp="1"/>
          </p:cNvSpPr>
          <p:nvPr>
            <p:ph type="title"/>
          </p:nvPr>
        </p:nvSpPr>
        <p:spPr>
          <a:xfrm>
            <a:off x="838200" y="365126"/>
            <a:ext cx="10515600" cy="782738"/>
          </a:xfrm>
        </p:spPr>
        <p:txBody>
          <a:bodyPr/>
          <a:lstStyle/>
          <a:p>
            <a:r>
              <a:rPr lang="en-GB" dirty="0"/>
              <a:t>Sexual Offences Act 2003 </a:t>
            </a:r>
            <a:endParaRPr lang="en-US" dirty="0"/>
          </a:p>
        </p:txBody>
      </p:sp>
      <p:sp>
        <p:nvSpPr>
          <p:cNvPr id="3" name="Content Placeholder 2">
            <a:extLst>
              <a:ext uri="{FF2B5EF4-FFF2-40B4-BE49-F238E27FC236}">
                <a16:creationId xmlns:a16="http://schemas.microsoft.com/office/drawing/2014/main" id="{A1A943F4-09B3-8094-F85C-6C953ECBD41E}"/>
              </a:ext>
            </a:extLst>
          </p:cNvPr>
          <p:cNvSpPr>
            <a:spLocks noGrp="1"/>
          </p:cNvSpPr>
          <p:nvPr>
            <p:ph idx="1"/>
          </p:nvPr>
        </p:nvSpPr>
        <p:spPr>
          <a:xfrm>
            <a:off x="838200" y="1400784"/>
            <a:ext cx="10515600" cy="4776179"/>
          </a:xfrm>
        </p:spPr>
        <p:txBody>
          <a:bodyPr>
            <a:normAutofit fontScale="92500" lnSpcReduction="10000"/>
          </a:bodyPr>
          <a:lstStyle/>
          <a:p>
            <a:r>
              <a:rPr lang="en-US" b="1" dirty="0"/>
              <a:t>Relevant Offences Under the Act</a:t>
            </a:r>
          </a:p>
          <a:p>
            <a:r>
              <a:rPr lang="en-US" b="1" dirty="0"/>
              <a:t>Controlling prostitution for gain</a:t>
            </a:r>
            <a:endParaRPr lang="en-US" dirty="0"/>
          </a:p>
          <a:p>
            <a:pPr lvl="1"/>
            <a:r>
              <a:rPr lang="en-US" dirty="0"/>
              <a:t>It is an offence to control another person’s prostitution for financial or other gain (Section 53).</a:t>
            </a:r>
          </a:p>
          <a:p>
            <a:r>
              <a:rPr lang="en-US" b="1" dirty="0"/>
              <a:t>Causing or inciting prostitution for gain</a:t>
            </a:r>
            <a:endParaRPr lang="en-US" dirty="0"/>
          </a:p>
          <a:p>
            <a:pPr lvl="1"/>
            <a:r>
              <a:rPr lang="en-US" dirty="0"/>
              <a:t>Encouraging or forcing someone to become a prostitute for profit is illegal (Section 52).</a:t>
            </a:r>
          </a:p>
          <a:p>
            <a:r>
              <a:rPr lang="en-US" b="1" dirty="0"/>
              <a:t>Exploitation of children through prostitution</a:t>
            </a:r>
            <a:endParaRPr lang="en-US" dirty="0"/>
          </a:p>
          <a:p>
            <a:pPr lvl="1"/>
            <a:r>
              <a:rPr lang="en-US" dirty="0"/>
              <a:t>Sections 47–50 cover offences involving child prostitution and pornography, with severe penalties.</a:t>
            </a:r>
          </a:p>
          <a:p>
            <a:r>
              <a:rPr lang="en-US" b="1" dirty="0"/>
              <a:t>Paying for sexual services of a prostitute subjected to force</a:t>
            </a:r>
            <a:endParaRPr lang="en-US" dirty="0"/>
          </a:p>
          <a:p>
            <a:pPr lvl="1"/>
            <a:r>
              <a:rPr lang="en-US" dirty="0"/>
              <a:t>Section 53A makes it an offence to pay for sex with someone who has been coerced or exploited, even if the payer did not know.</a:t>
            </a:r>
          </a:p>
          <a:p>
            <a:endParaRPr lang="en-US" dirty="0"/>
          </a:p>
        </p:txBody>
      </p:sp>
    </p:spTree>
    <p:extLst>
      <p:ext uri="{BB962C8B-B14F-4D97-AF65-F5344CB8AC3E}">
        <p14:creationId xmlns:p14="http://schemas.microsoft.com/office/powerpoint/2010/main" val="22308662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55ACB-3BF9-7182-002D-76073ED84CF6}"/>
              </a:ext>
            </a:extLst>
          </p:cNvPr>
          <p:cNvSpPr>
            <a:spLocks noGrp="1"/>
          </p:cNvSpPr>
          <p:nvPr>
            <p:ph type="title"/>
          </p:nvPr>
        </p:nvSpPr>
        <p:spPr>
          <a:xfrm>
            <a:off x="838200" y="365125"/>
            <a:ext cx="10515600" cy="724373"/>
          </a:xfrm>
        </p:spPr>
        <p:txBody>
          <a:bodyPr>
            <a:normAutofit fontScale="90000"/>
          </a:bodyPr>
          <a:lstStyle/>
          <a:p>
            <a:br>
              <a:rPr lang="en-US" b="1" dirty="0"/>
            </a:br>
            <a:r>
              <a:rPr lang="en-US" sz="3600" b="1" dirty="0"/>
              <a:t>Prosecution Considerations</a:t>
            </a:r>
            <a:br>
              <a:rPr lang="en-US" b="1" dirty="0"/>
            </a:br>
            <a:endParaRPr lang="en-US" dirty="0"/>
          </a:p>
        </p:txBody>
      </p:sp>
      <p:sp>
        <p:nvSpPr>
          <p:cNvPr id="3" name="Content Placeholder 2">
            <a:extLst>
              <a:ext uri="{FF2B5EF4-FFF2-40B4-BE49-F238E27FC236}">
                <a16:creationId xmlns:a16="http://schemas.microsoft.com/office/drawing/2014/main" id="{553FB564-E6F4-C89D-E846-0882745D536A}"/>
              </a:ext>
            </a:extLst>
          </p:cNvPr>
          <p:cNvSpPr>
            <a:spLocks noGrp="1"/>
          </p:cNvSpPr>
          <p:nvPr>
            <p:ph idx="1"/>
          </p:nvPr>
        </p:nvSpPr>
        <p:spPr>
          <a:xfrm>
            <a:off x="838200" y="1089498"/>
            <a:ext cx="10932268" cy="5403377"/>
          </a:xfrm>
        </p:spPr>
        <p:txBody>
          <a:bodyPr>
            <a:normAutofit fontScale="92500" lnSpcReduction="20000"/>
          </a:bodyPr>
          <a:lstStyle/>
          <a:p>
            <a:r>
              <a:rPr lang="en-US" dirty="0"/>
              <a:t>The Crown Prosecution Service (CPS) will consider: </a:t>
            </a:r>
          </a:p>
          <a:p>
            <a:pPr lvl="1"/>
            <a:r>
              <a:rPr lang="en-US" b="1" dirty="0"/>
              <a:t>Evidential test</a:t>
            </a:r>
            <a:r>
              <a:rPr lang="en-US" dirty="0"/>
              <a:t>: Is there enough evidence for a realistic prospect of conviction?</a:t>
            </a:r>
          </a:p>
          <a:p>
            <a:pPr lvl="1"/>
            <a:r>
              <a:rPr lang="en-US" b="1" dirty="0"/>
              <a:t>Public interest test</a:t>
            </a:r>
            <a:r>
              <a:rPr lang="en-US" dirty="0"/>
              <a:t>: Is prosecution in the public interest? - : consider vulnerability, coercion, exploitation.</a:t>
            </a:r>
          </a:p>
          <a:p>
            <a:r>
              <a:rPr lang="en-US" b="1" dirty="0"/>
              <a:t>Focus on exploiters, not sex workers</a:t>
            </a:r>
            <a:endParaRPr lang="en-US" dirty="0"/>
          </a:p>
          <a:p>
            <a:pPr lvl="1"/>
            <a:r>
              <a:rPr lang="en-US" dirty="0"/>
              <a:t>Strong public interest in prosecuting those who </a:t>
            </a:r>
            <a:r>
              <a:rPr lang="en-US" b="1" dirty="0"/>
              <a:t>force, control, or exploit</a:t>
            </a:r>
            <a:r>
              <a:rPr lang="en-US" dirty="0"/>
              <a:t> others.</a:t>
            </a:r>
          </a:p>
          <a:p>
            <a:pPr lvl="1"/>
            <a:r>
              <a:rPr lang="en-US" dirty="0"/>
              <a:t>Modern slavery charges should be considered where appropriate.</a:t>
            </a:r>
          </a:p>
          <a:p>
            <a:r>
              <a:rPr lang="en-US" b="1" dirty="0"/>
              <a:t>Public Interest Factors</a:t>
            </a:r>
            <a:endParaRPr lang="en-US" dirty="0"/>
          </a:p>
          <a:p>
            <a:pPr lvl="1"/>
            <a:r>
              <a:rPr lang="en-US" dirty="0"/>
              <a:t>Prosecuting vulnerable individuals involved in prostitution is generally </a:t>
            </a:r>
            <a:r>
              <a:rPr lang="en-US" b="1" dirty="0"/>
              <a:t>not in the public interest</a:t>
            </a:r>
            <a:r>
              <a:rPr lang="en-US" dirty="0"/>
              <a:t>.</a:t>
            </a:r>
          </a:p>
          <a:p>
            <a:pPr lvl="1"/>
            <a:r>
              <a:rPr lang="en-US" dirty="0"/>
              <a:t>Instead, CPS encourages </a:t>
            </a:r>
            <a:r>
              <a:rPr lang="en-US" b="1" dirty="0"/>
              <a:t>support and exit strategies</a:t>
            </a:r>
            <a:r>
              <a:rPr lang="en-US" dirty="0"/>
              <a:t> for sex workers.</a:t>
            </a:r>
          </a:p>
          <a:p>
            <a:r>
              <a:rPr lang="en-US" b="1" dirty="0"/>
              <a:t>Special Measures for Victims</a:t>
            </a:r>
            <a:endParaRPr lang="en-US" dirty="0"/>
          </a:p>
          <a:p>
            <a:pPr lvl="1"/>
            <a:r>
              <a:rPr lang="en-US" dirty="0"/>
              <a:t>Prostitutes are often victims of violence and coercion; CPS guidance stresses </a:t>
            </a:r>
            <a:r>
              <a:rPr lang="en-US" b="1" dirty="0"/>
              <a:t>support for witnesses</a:t>
            </a:r>
            <a:r>
              <a:rPr lang="en-US" dirty="0"/>
              <a:t>.</a:t>
            </a:r>
          </a:p>
          <a:p>
            <a:pPr lvl="1"/>
            <a:endParaRPr lang="en-US" dirty="0"/>
          </a:p>
          <a:p>
            <a:pPr lvl="1"/>
            <a:r>
              <a:rPr lang="en-US" dirty="0"/>
              <a:t>“Sex for rent” cases can be prosecuted under </a:t>
            </a:r>
            <a:r>
              <a:rPr lang="en-US" b="1" dirty="0"/>
              <a:t>s.52 (causing prostitution for gain)</a:t>
            </a:r>
            <a:r>
              <a:rPr lang="en-US" dirty="0"/>
              <a:t> if accommodation is exchanged for sex.</a:t>
            </a:r>
          </a:p>
          <a:p>
            <a:endParaRPr lang="en-US" b="1" dirty="0"/>
          </a:p>
        </p:txBody>
      </p:sp>
    </p:spTree>
    <p:extLst>
      <p:ext uri="{BB962C8B-B14F-4D97-AF65-F5344CB8AC3E}">
        <p14:creationId xmlns:p14="http://schemas.microsoft.com/office/powerpoint/2010/main" val="34622639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diagram&#10;&#10;AI-generated content may be incorrect.">
            <a:extLst>
              <a:ext uri="{FF2B5EF4-FFF2-40B4-BE49-F238E27FC236}">
                <a16:creationId xmlns:a16="http://schemas.microsoft.com/office/drawing/2014/main" id="{69A22ABC-FF9B-38BE-57FF-E04BAF1A961E}"/>
              </a:ext>
            </a:extLst>
          </p:cNvPr>
          <p:cNvPicPr>
            <a:picLocks noChangeAspect="1"/>
          </p:cNvPicPr>
          <p:nvPr/>
        </p:nvPicPr>
        <p:blipFill>
          <a:blip r:embed="rId3"/>
          <a:stretch>
            <a:fillRect/>
          </a:stretch>
        </p:blipFill>
        <p:spPr>
          <a:xfrm>
            <a:off x="968675" y="778805"/>
            <a:ext cx="10556575" cy="5329146"/>
          </a:xfrm>
          <a:prstGeom prst="rect">
            <a:avLst/>
          </a:prstGeom>
        </p:spPr>
      </p:pic>
    </p:spTree>
    <p:extLst>
      <p:ext uri="{BB962C8B-B14F-4D97-AF65-F5344CB8AC3E}">
        <p14:creationId xmlns:p14="http://schemas.microsoft.com/office/powerpoint/2010/main" val="240996957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company&#10;&#10;AI-generated content may be incorrect.">
            <a:extLst>
              <a:ext uri="{FF2B5EF4-FFF2-40B4-BE49-F238E27FC236}">
                <a16:creationId xmlns:a16="http://schemas.microsoft.com/office/drawing/2014/main" id="{AF667F58-5802-ED78-8D4D-9E545B8F7E0F}"/>
              </a:ext>
            </a:extLst>
          </p:cNvPr>
          <p:cNvPicPr>
            <a:picLocks noChangeAspect="1"/>
          </p:cNvPicPr>
          <p:nvPr/>
        </p:nvPicPr>
        <p:blipFill>
          <a:blip r:embed="rId2"/>
          <a:stretch>
            <a:fillRect/>
          </a:stretch>
        </p:blipFill>
        <p:spPr>
          <a:xfrm>
            <a:off x="973438" y="601513"/>
            <a:ext cx="10345766" cy="5151766"/>
          </a:xfrm>
          <a:prstGeom prst="rect">
            <a:avLst/>
          </a:prstGeom>
        </p:spPr>
      </p:pic>
    </p:spTree>
    <p:extLst>
      <p:ext uri="{BB962C8B-B14F-4D97-AF65-F5344CB8AC3E}">
        <p14:creationId xmlns:p14="http://schemas.microsoft.com/office/powerpoint/2010/main" val="35994154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FF628-4109-EC1F-2F66-939819337BCC}"/>
              </a:ext>
            </a:extLst>
          </p:cNvPr>
          <p:cNvSpPr>
            <a:spLocks noGrp="1"/>
          </p:cNvSpPr>
          <p:nvPr>
            <p:ph type="title"/>
          </p:nvPr>
        </p:nvSpPr>
        <p:spPr>
          <a:xfrm>
            <a:off x="838200" y="365125"/>
            <a:ext cx="10515600" cy="607641"/>
          </a:xfrm>
        </p:spPr>
        <p:txBody>
          <a:bodyPr>
            <a:normAutofit fontScale="90000"/>
          </a:bodyPr>
          <a:lstStyle/>
          <a:p>
            <a:r>
              <a:rPr lang="en-GB" dirty="0"/>
              <a:t>Prostitution 1980’s </a:t>
            </a:r>
            <a:endParaRPr lang="en-US" dirty="0"/>
          </a:p>
        </p:txBody>
      </p:sp>
      <p:sp>
        <p:nvSpPr>
          <p:cNvPr id="3" name="Content Placeholder 2">
            <a:extLst>
              <a:ext uri="{FF2B5EF4-FFF2-40B4-BE49-F238E27FC236}">
                <a16:creationId xmlns:a16="http://schemas.microsoft.com/office/drawing/2014/main" id="{9F09CA9C-EE63-0C45-760F-AA286FD34DFF}"/>
              </a:ext>
            </a:extLst>
          </p:cNvPr>
          <p:cNvSpPr>
            <a:spLocks noGrp="1"/>
          </p:cNvSpPr>
          <p:nvPr>
            <p:ph idx="1"/>
          </p:nvPr>
        </p:nvSpPr>
        <p:spPr>
          <a:xfrm>
            <a:off x="838200" y="1264596"/>
            <a:ext cx="10515600" cy="4912367"/>
          </a:xfrm>
        </p:spPr>
        <p:txBody>
          <a:bodyPr>
            <a:normAutofit fontScale="92500" lnSpcReduction="10000"/>
          </a:bodyPr>
          <a:lstStyle/>
          <a:p>
            <a:r>
              <a:rPr lang="en-GB" b="1" noProof="0" dirty="0"/>
              <a:t>1980</a:t>
            </a:r>
            <a:r>
              <a:rPr lang="en-GB" noProof="0" dirty="0"/>
              <a:t> – </a:t>
            </a:r>
            <a:r>
              <a:rPr lang="en-GB" i="1" noProof="0" dirty="0"/>
              <a:t>Yorkshire Ripper case concludes</a:t>
            </a:r>
            <a:r>
              <a:rPr lang="en-GB" noProof="0" dirty="0"/>
              <a:t>: Public debate intensifies around violence against sex workers; police criticized for victim-blaming attitudes.</a:t>
            </a:r>
            <a:br>
              <a:rPr lang="en-GB" noProof="0" dirty="0"/>
            </a:br>
            <a:r>
              <a:rPr lang="en-GB" b="1" noProof="0" dirty="0"/>
              <a:t>1982</a:t>
            </a:r>
            <a:r>
              <a:rPr lang="en-GB" noProof="0" dirty="0"/>
              <a:t> – </a:t>
            </a:r>
            <a:r>
              <a:rPr lang="en-GB" i="1" noProof="0" dirty="0"/>
              <a:t>Church occupation by English Collective of Prostitutes (ECP)</a:t>
            </a:r>
            <a:r>
              <a:rPr lang="en-GB" noProof="0" dirty="0"/>
              <a:t>: Protest against murders and police harassment in King’s Cross.</a:t>
            </a:r>
            <a:br>
              <a:rPr lang="en-GB" noProof="0" dirty="0"/>
            </a:br>
            <a:r>
              <a:rPr lang="en-GB" b="1" noProof="0" dirty="0"/>
              <a:t>1985</a:t>
            </a:r>
            <a:r>
              <a:rPr lang="en-GB" noProof="0" dirty="0"/>
              <a:t> – </a:t>
            </a:r>
            <a:r>
              <a:rPr lang="en-GB" i="1" noProof="0" dirty="0"/>
              <a:t>Vice squad crackdowns escalate</a:t>
            </a:r>
            <a:r>
              <a:rPr lang="en-GB" noProof="0" dirty="0"/>
              <a:t>: Metropolitan Police target street prostitution in urban hubs like Soho and King’s Cross.</a:t>
            </a:r>
            <a:br>
              <a:rPr lang="en-GB" noProof="0" dirty="0"/>
            </a:br>
            <a:r>
              <a:rPr lang="en-GB" b="1" noProof="0" dirty="0"/>
              <a:t>1986</a:t>
            </a:r>
            <a:r>
              <a:rPr lang="en-GB" noProof="0" dirty="0"/>
              <a:t> – </a:t>
            </a:r>
            <a:r>
              <a:rPr lang="en-GB" i="1" noProof="0" dirty="0"/>
              <a:t>Public Order Act</a:t>
            </a:r>
            <a:r>
              <a:rPr lang="en-GB" noProof="0" dirty="0"/>
              <a:t>: Strengthens powers to disperse gatherings, indirectly affecting street sex workers.</a:t>
            </a:r>
            <a:br>
              <a:rPr lang="en-GB" noProof="0" dirty="0"/>
            </a:br>
            <a:r>
              <a:rPr lang="en-GB" b="1" noProof="0" dirty="0"/>
              <a:t>1988</a:t>
            </a:r>
            <a:r>
              <a:rPr lang="en-GB" noProof="0" dirty="0"/>
              <a:t> – </a:t>
            </a:r>
            <a:r>
              <a:rPr lang="en-GB" i="1" noProof="0" dirty="0"/>
              <a:t>HIV/AIDS panic</a:t>
            </a:r>
            <a:r>
              <a:rPr lang="en-GB" noProof="0" dirty="0"/>
              <a:t>: Sex workers stigmatized as “vectors of disease”; health campaigns moralistic rather than harm-reduction focused.</a:t>
            </a:r>
            <a:br>
              <a:rPr lang="en-GB" noProof="0" dirty="0"/>
            </a:br>
            <a:r>
              <a:rPr lang="en-GB" b="1" noProof="0" dirty="0"/>
              <a:t>1989</a:t>
            </a:r>
            <a:r>
              <a:rPr lang="en-GB" noProof="0" dirty="0"/>
              <a:t> – </a:t>
            </a:r>
            <a:r>
              <a:rPr lang="en-GB" i="1" noProof="0" dirty="0"/>
              <a:t>ECP protests against raids</a:t>
            </a:r>
            <a:r>
              <a:rPr lang="en-GB" noProof="0" dirty="0"/>
              <a:t>: Growing visibility of sex worker rights activism; calls for decriminalization gain traction.</a:t>
            </a:r>
          </a:p>
        </p:txBody>
      </p:sp>
    </p:spTree>
    <p:extLst>
      <p:ext uri="{BB962C8B-B14F-4D97-AF65-F5344CB8AC3E}">
        <p14:creationId xmlns:p14="http://schemas.microsoft.com/office/powerpoint/2010/main" val="36884031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D23DE-E36B-499C-833B-2AB6B02F00BE}"/>
              </a:ext>
            </a:extLst>
          </p:cNvPr>
          <p:cNvSpPr>
            <a:spLocks noGrp="1"/>
          </p:cNvSpPr>
          <p:nvPr>
            <p:ph type="title"/>
          </p:nvPr>
        </p:nvSpPr>
        <p:spPr>
          <a:xfrm>
            <a:off x="838200" y="365126"/>
            <a:ext cx="10515600" cy="646552"/>
          </a:xfrm>
        </p:spPr>
        <p:txBody>
          <a:bodyPr>
            <a:normAutofit fontScale="90000"/>
          </a:bodyPr>
          <a:lstStyle/>
          <a:p>
            <a:r>
              <a:rPr lang="en-GB" dirty="0"/>
              <a:t>Prostitution 1990’s </a:t>
            </a:r>
            <a:endParaRPr lang="en-US" dirty="0"/>
          </a:p>
        </p:txBody>
      </p:sp>
      <p:sp>
        <p:nvSpPr>
          <p:cNvPr id="3" name="Content Placeholder 2">
            <a:extLst>
              <a:ext uri="{FF2B5EF4-FFF2-40B4-BE49-F238E27FC236}">
                <a16:creationId xmlns:a16="http://schemas.microsoft.com/office/drawing/2014/main" id="{A94A8F3E-2ADC-2BE2-CC8C-6EB03EFD9C7B}"/>
              </a:ext>
            </a:extLst>
          </p:cNvPr>
          <p:cNvSpPr>
            <a:spLocks noGrp="1"/>
          </p:cNvSpPr>
          <p:nvPr>
            <p:ph idx="1"/>
          </p:nvPr>
        </p:nvSpPr>
        <p:spPr>
          <a:xfrm>
            <a:off x="838200" y="1420239"/>
            <a:ext cx="10515600" cy="4756724"/>
          </a:xfrm>
        </p:spPr>
        <p:txBody>
          <a:bodyPr>
            <a:normAutofit fontScale="92500"/>
          </a:bodyPr>
          <a:lstStyle/>
          <a:p>
            <a:r>
              <a:rPr lang="en-US" b="1" dirty="0"/>
              <a:t>1990</a:t>
            </a:r>
            <a:r>
              <a:rPr lang="en-US" dirty="0"/>
              <a:t> – </a:t>
            </a:r>
            <a:r>
              <a:rPr lang="en-US" i="1" dirty="0"/>
              <a:t>Global Network of Sex Work Projects (NSWP) founded</a:t>
            </a:r>
            <a:r>
              <a:rPr lang="en-US" dirty="0"/>
              <a:t>: UK activists join international movement for sex workers’ rights.</a:t>
            </a:r>
            <a:br>
              <a:rPr lang="en-US" dirty="0"/>
            </a:br>
            <a:r>
              <a:rPr lang="en-US" b="1" dirty="0"/>
              <a:t>1992</a:t>
            </a:r>
            <a:r>
              <a:rPr lang="en-US" dirty="0"/>
              <a:t> – Posters advocating for </a:t>
            </a:r>
            <a:r>
              <a:rPr lang="en-US" dirty="0" err="1"/>
              <a:t>decriminalisation</a:t>
            </a:r>
            <a:r>
              <a:rPr lang="en-US" dirty="0"/>
              <a:t> appear in major cities.</a:t>
            </a:r>
            <a:br>
              <a:rPr lang="en-US" dirty="0"/>
            </a:br>
            <a:r>
              <a:rPr lang="en-US" b="1" dirty="0"/>
              <a:t>1994</a:t>
            </a:r>
            <a:r>
              <a:rPr lang="en-US" dirty="0"/>
              <a:t> – </a:t>
            </a:r>
            <a:r>
              <a:rPr lang="en-US" i="1" dirty="0"/>
              <a:t>Criminal Justice and Public Order Act</a:t>
            </a:r>
            <a:r>
              <a:rPr lang="en-US" dirty="0"/>
              <a:t>: Introduces new powers against “persistent soliciting,” increasing pressure on street workers.</a:t>
            </a:r>
            <a:br>
              <a:rPr lang="en-US" dirty="0"/>
            </a:br>
            <a:r>
              <a:rPr lang="en-US" b="1" dirty="0"/>
              <a:t>1995</a:t>
            </a:r>
            <a:r>
              <a:rPr lang="en-US" dirty="0"/>
              <a:t> – </a:t>
            </a:r>
            <a:r>
              <a:rPr lang="en-US" i="1" dirty="0"/>
              <a:t>First private prosecution for rape by sex workers,</a:t>
            </a:r>
            <a:r>
              <a:rPr lang="en-US" dirty="0"/>
              <a:t> marking a milestone in legal empowerment.</a:t>
            </a:r>
            <a:br>
              <a:rPr lang="en-US" dirty="0"/>
            </a:br>
            <a:r>
              <a:rPr lang="en-US" b="1" dirty="0"/>
              <a:t>1997</a:t>
            </a:r>
            <a:r>
              <a:rPr lang="en-US" dirty="0"/>
              <a:t> – </a:t>
            </a:r>
            <a:r>
              <a:rPr lang="en-US" i="1" dirty="0"/>
              <a:t>Shift in policing</a:t>
            </a:r>
            <a:r>
              <a:rPr lang="en-US" dirty="0"/>
              <a:t>: Some forces begin pilot schemes focusing on harm reduction rather than pure enforcement</a:t>
            </a:r>
            <a:br>
              <a:rPr lang="en-US" dirty="0"/>
            </a:br>
            <a:r>
              <a:rPr lang="en-US" b="1" dirty="0"/>
              <a:t>Late 1990s</a:t>
            </a:r>
            <a:r>
              <a:rPr lang="en-US" dirty="0"/>
              <a:t> – </a:t>
            </a:r>
            <a:r>
              <a:rPr lang="en-US" i="1" dirty="0"/>
              <a:t>Debates on “toleration zones”</a:t>
            </a:r>
            <a:r>
              <a:rPr lang="en-US" dirty="0"/>
              <a:t>: Local councils and Home Office explore managed areas for street sex work, but proposals stall.</a:t>
            </a:r>
            <a:br>
              <a:rPr lang="en-US" dirty="0"/>
            </a:br>
            <a:r>
              <a:rPr lang="en-US" b="1" dirty="0"/>
              <a:t>1999</a:t>
            </a:r>
            <a:r>
              <a:rPr lang="en-US" dirty="0"/>
              <a:t> – </a:t>
            </a:r>
            <a:r>
              <a:rPr lang="en-US" i="1" dirty="0"/>
              <a:t>Swedish model introduced abroad</a:t>
            </a:r>
            <a:r>
              <a:rPr lang="en-US" dirty="0"/>
              <a:t>: Sparks UK debate on </a:t>
            </a:r>
            <a:r>
              <a:rPr lang="en-US" dirty="0" err="1"/>
              <a:t>criminalising</a:t>
            </a:r>
            <a:r>
              <a:rPr lang="en-US" dirty="0"/>
              <a:t> clients rather than workers; feminist divisions deepen.</a:t>
            </a:r>
          </a:p>
        </p:txBody>
      </p:sp>
    </p:spTree>
    <p:extLst>
      <p:ext uri="{BB962C8B-B14F-4D97-AF65-F5344CB8AC3E}">
        <p14:creationId xmlns:p14="http://schemas.microsoft.com/office/powerpoint/2010/main" val="27878336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867844-46F9-E3AD-B860-DF0ECEB3257A}"/>
              </a:ext>
            </a:extLst>
          </p:cNvPr>
          <p:cNvPicPr>
            <a:picLocks noChangeAspect="1"/>
          </p:cNvPicPr>
          <p:nvPr/>
        </p:nvPicPr>
        <p:blipFill>
          <a:blip r:embed="rId2"/>
          <a:stretch>
            <a:fillRect/>
          </a:stretch>
        </p:blipFill>
        <p:spPr>
          <a:xfrm>
            <a:off x="560440" y="301613"/>
            <a:ext cx="11046542" cy="5524000"/>
          </a:xfrm>
          <a:prstGeom prst="rect">
            <a:avLst/>
          </a:prstGeom>
        </p:spPr>
      </p:pic>
    </p:spTree>
    <p:extLst>
      <p:ext uri="{BB962C8B-B14F-4D97-AF65-F5344CB8AC3E}">
        <p14:creationId xmlns:p14="http://schemas.microsoft.com/office/powerpoint/2010/main" val="75289838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5CECCE7-C4A1-06FD-DF08-000677BD53C3}"/>
              </a:ext>
            </a:extLst>
          </p:cNvPr>
          <p:cNvPicPr>
            <a:picLocks noChangeAspect="1"/>
          </p:cNvPicPr>
          <p:nvPr/>
        </p:nvPicPr>
        <p:blipFill>
          <a:blip r:embed="rId2"/>
          <a:stretch>
            <a:fillRect/>
          </a:stretch>
        </p:blipFill>
        <p:spPr>
          <a:xfrm>
            <a:off x="1439694" y="739303"/>
            <a:ext cx="9260731" cy="5175114"/>
          </a:xfrm>
          <a:prstGeom prst="rect">
            <a:avLst/>
          </a:prstGeom>
        </p:spPr>
      </p:pic>
    </p:spTree>
    <p:extLst>
      <p:ext uri="{BB962C8B-B14F-4D97-AF65-F5344CB8AC3E}">
        <p14:creationId xmlns:p14="http://schemas.microsoft.com/office/powerpoint/2010/main" val="9901942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F47A6-5A91-D6C8-20FB-2EB9081A7EE3}"/>
              </a:ext>
            </a:extLst>
          </p:cNvPr>
          <p:cNvSpPr>
            <a:spLocks noGrp="1"/>
          </p:cNvSpPr>
          <p:nvPr>
            <p:ph type="title"/>
          </p:nvPr>
        </p:nvSpPr>
        <p:spPr/>
        <p:txBody>
          <a:bodyPr/>
          <a:lstStyle/>
          <a:p>
            <a:r>
              <a:rPr lang="en-GB" dirty="0"/>
              <a:t>English Collective of Prostitutes</a:t>
            </a:r>
            <a:endParaRPr lang="en-US" dirty="0"/>
          </a:p>
        </p:txBody>
      </p:sp>
      <p:sp>
        <p:nvSpPr>
          <p:cNvPr id="3" name="Content Placeholder 2">
            <a:extLst>
              <a:ext uri="{FF2B5EF4-FFF2-40B4-BE49-F238E27FC236}">
                <a16:creationId xmlns:a16="http://schemas.microsoft.com/office/drawing/2014/main" id="{62322F32-1076-38D7-355A-C0F7083E9E10}"/>
              </a:ext>
            </a:extLst>
          </p:cNvPr>
          <p:cNvSpPr>
            <a:spLocks noGrp="1"/>
          </p:cNvSpPr>
          <p:nvPr>
            <p:ph idx="1"/>
          </p:nvPr>
        </p:nvSpPr>
        <p:spPr/>
        <p:txBody>
          <a:bodyPr/>
          <a:lstStyle/>
          <a:p>
            <a:r>
              <a:rPr lang="en-US" dirty="0">
                <a:hlinkClick r:id="rId3"/>
              </a:rPr>
              <a:t>Press Briefing: Prostitution - what you need to know - English Collective of Prostitutes</a:t>
            </a:r>
            <a:endParaRPr lang="en-US" dirty="0"/>
          </a:p>
          <a:p>
            <a:endParaRPr lang="en-US" dirty="0"/>
          </a:p>
          <a:p>
            <a:endParaRPr lang="en-US" dirty="0"/>
          </a:p>
          <a:p>
            <a:endParaRPr lang="en-US" dirty="0"/>
          </a:p>
        </p:txBody>
      </p:sp>
      <p:pic>
        <p:nvPicPr>
          <p:cNvPr id="5" name="Picture 4">
            <a:extLst>
              <a:ext uri="{FF2B5EF4-FFF2-40B4-BE49-F238E27FC236}">
                <a16:creationId xmlns:a16="http://schemas.microsoft.com/office/drawing/2014/main" id="{192A3EC1-8575-BB96-68C4-61E93778FB7D}"/>
              </a:ext>
            </a:extLst>
          </p:cNvPr>
          <p:cNvPicPr>
            <a:picLocks noChangeAspect="1"/>
          </p:cNvPicPr>
          <p:nvPr/>
        </p:nvPicPr>
        <p:blipFill>
          <a:blip r:embed="rId4"/>
          <a:stretch>
            <a:fillRect/>
          </a:stretch>
        </p:blipFill>
        <p:spPr>
          <a:xfrm>
            <a:off x="5610602" y="3735421"/>
            <a:ext cx="4242605" cy="1446787"/>
          </a:xfrm>
          <a:prstGeom prst="rect">
            <a:avLst/>
          </a:prstGeom>
        </p:spPr>
      </p:pic>
    </p:spTree>
    <p:extLst>
      <p:ext uri="{BB962C8B-B14F-4D97-AF65-F5344CB8AC3E}">
        <p14:creationId xmlns:p14="http://schemas.microsoft.com/office/powerpoint/2010/main" val="42247884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1D9BA-5C1E-EBBC-EC2F-9614BBD8BE44}"/>
              </a:ext>
            </a:extLst>
          </p:cNvPr>
          <p:cNvSpPr>
            <a:spLocks noGrp="1"/>
          </p:cNvSpPr>
          <p:nvPr>
            <p:ph type="title"/>
          </p:nvPr>
        </p:nvSpPr>
        <p:spPr/>
        <p:txBody>
          <a:bodyPr/>
          <a:lstStyle/>
          <a:p>
            <a:r>
              <a:rPr lang="en-GB" noProof="0" dirty="0"/>
              <a:t>CPS – Honor Based Abuse  </a:t>
            </a:r>
          </a:p>
        </p:txBody>
      </p:sp>
      <p:sp>
        <p:nvSpPr>
          <p:cNvPr id="6" name="Content Placeholder 5">
            <a:extLst>
              <a:ext uri="{FF2B5EF4-FFF2-40B4-BE49-F238E27FC236}">
                <a16:creationId xmlns:a16="http://schemas.microsoft.com/office/drawing/2014/main" id="{94B924D0-ECC4-46C8-7546-702CA4BDD935}"/>
              </a:ext>
            </a:extLst>
          </p:cNvPr>
          <p:cNvSpPr>
            <a:spLocks noGrp="1"/>
          </p:cNvSpPr>
          <p:nvPr>
            <p:ph idx="1"/>
          </p:nvPr>
        </p:nvSpPr>
        <p:spPr/>
        <p:txBody>
          <a:bodyPr vert="horz" lIns="91440" tIns="45720" rIns="91440" bIns="45720" rtlCol="0" anchor="t">
            <a:normAutofit fontScale="92500" lnSpcReduction="10000"/>
          </a:bodyPr>
          <a:lstStyle/>
          <a:p>
            <a:r>
              <a:rPr lang="en-GB" noProof="0" dirty="0">
                <a:solidFill>
                  <a:srgbClr val="0A0A0A"/>
                </a:solidFill>
                <a:ea typeface="+mn-lt"/>
                <a:cs typeface="+mn-lt"/>
              </a:rPr>
              <a:t>"An incident or crime involving violence, threats of violence, intimidation, coercion or abuse... which has or may have been committed to protect or defend the honour of an individual, family and/or community for alleged or perceived breaches of the family and/or community's code of behaviour".</a:t>
            </a:r>
          </a:p>
          <a:p>
            <a:r>
              <a:rPr lang="en-GB" b="1" noProof="0" dirty="0"/>
              <a:t>Key Characteristics</a:t>
            </a:r>
            <a:r>
              <a:rPr lang="en-GB" noProof="0" dirty="0"/>
              <a:t>:</a:t>
            </a:r>
          </a:p>
          <a:p>
            <a:r>
              <a:rPr lang="en-GB" noProof="0" dirty="0"/>
              <a:t>Often involves multiple perpetrators (family and community members).</a:t>
            </a:r>
          </a:p>
          <a:p>
            <a:r>
              <a:rPr lang="en-GB" noProof="0" dirty="0"/>
              <a:t>Victims are usually women and girls, but men and boys can also be targeted.</a:t>
            </a:r>
          </a:p>
          <a:p>
            <a:r>
              <a:rPr lang="en-GB" noProof="0" dirty="0"/>
              <a:t>Can escalate to murder (“honour killings”), forced marriage, or severe physical harm</a:t>
            </a:r>
          </a:p>
          <a:p>
            <a:endParaRPr lang="en-GB" noProof="0" dirty="0"/>
          </a:p>
        </p:txBody>
      </p:sp>
    </p:spTree>
    <p:extLst>
      <p:ext uri="{BB962C8B-B14F-4D97-AF65-F5344CB8AC3E}">
        <p14:creationId xmlns:p14="http://schemas.microsoft.com/office/powerpoint/2010/main" val="15681357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family violence&#10;&#10;AI-generated content may be incorrect.">
            <a:extLst>
              <a:ext uri="{FF2B5EF4-FFF2-40B4-BE49-F238E27FC236}">
                <a16:creationId xmlns:a16="http://schemas.microsoft.com/office/drawing/2014/main" id="{A81960E5-2785-BCE2-CB9C-FAC229E3884E}"/>
              </a:ext>
            </a:extLst>
          </p:cNvPr>
          <p:cNvPicPr>
            <a:picLocks noChangeAspect="1"/>
          </p:cNvPicPr>
          <p:nvPr/>
        </p:nvPicPr>
        <p:blipFill>
          <a:blip r:embed="rId2"/>
          <a:stretch>
            <a:fillRect/>
          </a:stretch>
        </p:blipFill>
        <p:spPr>
          <a:xfrm>
            <a:off x="634181" y="1040202"/>
            <a:ext cx="10613226" cy="4619445"/>
          </a:xfrm>
          <a:prstGeom prst="rect">
            <a:avLst/>
          </a:prstGeom>
        </p:spPr>
      </p:pic>
    </p:spTree>
    <p:extLst>
      <p:ext uri="{BB962C8B-B14F-4D97-AF65-F5344CB8AC3E}">
        <p14:creationId xmlns:p14="http://schemas.microsoft.com/office/powerpoint/2010/main" val="137374890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9734B-48B8-4639-EB92-FEFA6CC7DF64}"/>
              </a:ext>
            </a:extLst>
          </p:cNvPr>
          <p:cNvSpPr>
            <a:spLocks noGrp="1"/>
          </p:cNvSpPr>
          <p:nvPr>
            <p:ph type="title"/>
          </p:nvPr>
        </p:nvSpPr>
        <p:spPr/>
        <p:txBody>
          <a:bodyPr/>
          <a:lstStyle/>
          <a:p>
            <a:r>
              <a:rPr lang="en-GB"/>
              <a:t>HBA</a:t>
            </a:r>
          </a:p>
        </p:txBody>
      </p:sp>
      <p:sp>
        <p:nvSpPr>
          <p:cNvPr id="3" name="Content Placeholder 2">
            <a:extLst>
              <a:ext uri="{FF2B5EF4-FFF2-40B4-BE49-F238E27FC236}">
                <a16:creationId xmlns:a16="http://schemas.microsoft.com/office/drawing/2014/main" id="{831BB02D-B641-02C4-7235-B077454F079B}"/>
              </a:ext>
            </a:extLst>
          </p:cNvPr>
          <p:cNvSpPr>
            <a:spLocks noGrp="1"/>
          </p:cNvSpPr>
          <p:nvPr>
            <p:ph idx="1"/>
          </p:nvPr>
        </p:nvSpPr>
        <p:spPr/>
        <p:txBody>
          <a:bodyPr vert="horz" lIns="91440" tIns="45720" rIns="91440" bIns="45720" rtlCol="0" anchor="t">
            <a:noAutofit/>
          </a:bodyPr>
          <a:lstStyle/>
          <a:p>
            <a:r>
              <a:rPr lang="en-GB" sz="2000" dirty="0">
                <a:ea typeface="+mn-lt"/>
                <a:cs typeface="+mn-lt"/>
              </a:rPr>
              <a:t>Banaz Mahmod was a 20-year-old Iraqi Kurdish woman who was murdered in London on January 24, 2006, in a so-called </a:t>
            </a:r>
            <a:r>
              <a:rPr lang="en-GB" sz="2000" b="1" dirty="0">
                <a:solidFill>
                  <a:srgbClr val="0A0A0A"/>
                </a:solidFill>
                <a:ea typeface="+mn-lt"/>
                <a:cs typeface="+mn-lt"/>
              </a:rPr>
              <a:t>"honour killing"</a:t>
            </a:r>
            <a:r>
              <a:rPr lang="en-GB" sz="2000" dirty="0">
                <a:solidFill>
                  <a:srgbClr val="0A0A0A"/>
                </a:solidFill>
                <a:ea typeface="+mn-lt"/>
                <a:cs typeface="+mn-lt"/>
              </a:rPr>
              <a:t> </a:t>
            </a:r>
            <a:endParaRPr lang="en-GB" sz="2000" dirty="0">
              <a:solidFill>
                <a:srgbClr val="000000"/>
              </a:solidFill>
              <a:ea typeface="+mn-lt"/>
              <a:cs typeface="+mn-lt"/>
            </a:endParaRPr>
          </a:p>
          <a:p>
            <a:r>
              <a:rPr lang="en-GB" sz="2000" dirty="0">
                <a:solidFill>
                  <a:srgbClr val="0A0A0A"/>
                </a:solidFill>
                <a:ea typeface="+mn-lt"/>
                <a:cs typeface="+mn-lt"/>
              </a:rPr>
              <a:t>orchestrated by her father and uncle. </a:t>
            </a:r>
            <a:endParaRPr lang="en-GB" sz="2000" dirty="0">
              <a:solidFill>
                <a:srgbClr val="000000"/>
              </a:solidFill>
              <a:ea typeface="+mn-lt"/>
              <a:cs typeface="+mn-lt"/>
            </a:endParaRPr>
          </a:p>
          <a:p>
            <a:r>
              <a:rPr lang="en-GB" sz="2000" dirty="0">
                <a:solidFill>
                  <a:srgbClr val="0A0A0A"/>
                </a:solidFill>
                <a:ea typeface="+mn-lt"/>
                <a:cs typeface="+mn-lt"/>
              </a:rPr>
              <a:t>The motive for the murder was that she left a violent arranged marriage and started a relationship with a man of her own choosing, which her family perceived as bringing shame upon them. </a:t>
            </a:r>
            <a:endParaRPr lang="en-GB" sz="2000" dirty="0">
              <a:solidFill>
                <a:srgbClr val="000000"/>
              </a:solidFill>
              <a:ea typeface="+mn-lt"/>
              <a:cs typeface="+mn-lt"/>
            </a:endParaRPr>
          </a:p>
          <a:p>
            <a:r>
              <a:rPr lang="en-GB" sz="2000" dirty="0">
                <a:solidFill>
                  <a:srgbClr val="0A0A0A"/>
                </a:solidFill>
                <a:ea typeface="+mn-lt"/>
                <a:cs typeface="+mn-lt"/>
              </a:rPr>
              <a:t>Banaz had reported threats to her life to the police on five separate occasions prior to her death, even naming the individuals who would later murder her.</a:t>
            </a:r>
          </a:p>
          <a:p>
            <a:r>
              <a:rPr lang="en-GB" sz="2000" dirty="0">
                <a:solidFill>
                  <a:srgbClr val="0A0A0A"/>
                </a:solidFill>
                <a:ea typeface="+mn-lt"/>
                <a:cs typeface="+mn-lt"/>
              </a:rPr>
              <a:t>Let down by police responses.</a:t>
            </a:r>
          </a:p>
          <a:p>
            <a:r>
              <a:rPr lang="en-GB" sz="2000" dirty="0">
                <a:solidFill>
                  <a:srgbClr val="0A0A0A"/>
                </a:solidFill>
                <a:ea typeface="+mn-lt"/>
                <a:cs typeface="+mn-lt"/>
              </a:rPr>
              <a:t>She was raped, tortured, and then strangled to death by her </a:t>
            </a:r>
            <a:r>
              <a:rPr lang="en-US" sz="2000" dirty="0"/>
              <a:t>father, uncle and 3 cousins / 2 other family members were extradited from Iraq </a:t>
            </a:r>
          </a:p>
          <a:p>
            <a:r>
              <a:rPr lang="en-GB" sz="2000" dirty="0">
                <a:solidFill>
                  <a:srgbClr val="0A0A0A"/>
                </a:solidFill>
                <a:ea typeface="+mn-lt"/>
                <a:cs typeface="+mn-lt"/>
              </a:rPr>
              <a:t>Her body was placed in a suitcase and buried in a garden in Birmingham, where it was found months later. </a:t>
            </a:r>
          </a:p>
        </p:txBody>
      </p:sp>
    </p:spTree>
    <p:extLst>
      <p:ext uri="{BB962C8B-B14F-4D97-AF65-F5344CB8AC3E}">
        <p14:creationId xmlns:p14="http://schemas.microsoft.com/office/powerpoint/2010/main" val="13607843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530CB-EDDA-8860-8978-E24CA6E176EC}"/>
              </a:ext>
            </a:extLst>
          </p:cNvPr>
          <p:cNvSpPr>
            <a:spLocks noGrp="1"/>
          </p:cNvSpPr>
          <p:nvPr>
            <p:ph type="title"/>
          </p:nvPr>
        </p:nvSpPr>
        <p:spPr/>
        <p:txBody>
          <a:bodyPr/>
          <a:lstStyle/>
          <a:p>
            <a:r>
              <a:rPr lang="en-US" dirty="0">
                <a:hlinkClick r:id="rId2"/>
              </a:rPr>
              <a:t>Banaz A Love Story. An Emmy and Peabody winning film by </a:t>
            </a:r>
            <a:r>
              <a:rPr lang="en-US" dirty="0" err="1">
                <a:hlinkClick r:id="rId2"/>
              </a:rPr>
              <a:t>Deeyah</a:t>
            </a:r>
            <a:r>
              <a:rPr lang="en-US" dirty="0">
                <a:hlinkClick r:id="rId2"/>
              </a:rPr>
              <a:t> Khan ©</a:t>
            </a:r>
            <a:r>
              <a:rPr lang="en-US" dirty="0" err="1">
                <a:hlinkClick r:id="rId2"/>
              </a:rPr>
              <a:t>Fuuse</a:t>
            </a:r>
            <a:r>
              <a:rPr lang="en-US" dirty="0">
                <a:hlinkClick r:id="rId2"/>
              </a:rPr>
              <a:t> Films</a:t>
            </a:r>
            <a:endParaRPr lang="en-US" dirty="0"/>
          </a:p>
        </p:txBody>
      </p:sp>
      <p:pic>
        <p:nvPicPr>
          <p:cNvPr id="5" name="Content Placeholder 4">
            <a:extLst>
              <a:ext uri="{FF2B5EF4-FFF2-40B4-BE49-F238E27FC236}">
                <a16:creationId xmlns:a16="http://schemas.microsoft.com/office/drawing/2014/main" id="{779972E4-2186-3EDB-3BC2-AE2397654269}"/>
              </a:ext>
            </a:extLst>
          </p:cNvPr>
          <p:cNvPicPr>
            <a:picLocks noGrp="1" noChangeAspect="1"/>
          </p:cNvPicPr>
          <p:nvPr>
            <p:ph idx="1"/>
          </p:nvPr>
        </p:nvPicPr>
        <p:blipFill>
          <a:blip r:embed="rId3"/>
          <a:stretch>
            <a:fillRect/>
          </a:stretch>
        </p:blipFill>
        <p:spPr>
          <a:xfrm>
            <a:off x="3338512" y="2424906"/>
            <a:ext cx="5514975" cy="3152775"/>
          </a:xfrm>
          <a:prstGeom prst="rect">
            <a:avLst/>
          </a:prstGeom>
        </p:spPr>
      </p:pic>
    </p:spTree>
    <p:extLst>
      <p:ext uri="{BB962C8B-B14F-4D97-AF65-F5344CB8AC3E}">
        <p14:creationId xmlns:p14="http://schemas.microsoft.com/office/powerpoint/2010/main" val="24054673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6AC24-4658-F805-71DB-EF3D46FAFCC3}"/>
              </a:ext>
            </a:extLst>
          </p:cNvPr>
          <p:cNvSpPr>
            <a:spLocks noGrp="1"/>
          </p:cNvSpPr>
          <p:nvPr>
            <p:ph type="title"/>
          </p:nvPr>
        </p:nvSpPr>
        <p:spPr>
          <a:xfrm>
            <a:off x="1113810" y="2825248"/>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Forced Marriages </a:t>
            </a:r>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66A7422-1F16-F39A-E51A-F5D75AEE6A5A}"/>
              </a:ext>
            </a:extLst>
          </p:cNvPr>
          <p:cNvPicPr>
            <a:picLocks noGrp="1" noChangeAspect="1"/>
          </p:cNvPicPr>
          <p:nvPr>
            <p:ph idx="1"/>
          </p:nvPr>
        </p:nvPicPr>
        <p:blipFill>
          <a:blip r:embed="rId2"/>
          <a:stretch>
            <a:fillRect/>
          </a:stretch>
        </p:blipFill>
        <p:spPr>
          <a:xfrm>
            <a:off x="5922492" y="932945"/>
            <a:ext cx="5536001" cy="4917453"/>
          </a:xfrm>
          <a:prstGeom prst="rect">
            <a:avLst/>
          </a:prstGeom>
        </p:spPr>
      </p:pic>
      <p:sp>
        <p:nvSpPr>
          <p:cNvPr id="19" name="Rectangle 1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34402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469A4-BBFB-C731-B5B2-8A974E6D3F6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C40724E-76B7-FC32-D2B7-37D0972AA46F}"/>
              </a:ext>
            </a:extLst>
          </p:cNvPr>
          <p:cNvSpPr>
            <a:spLocks noGrp="1"/>
          </p:cNvSpPr>
          <p:nvPr>
            <p:ph idx="1"/>
          </p:nvPr>
        </p:nvSpPr>
        <p:spPr/>
        <p:txBody>
          <a:bodyPr/>
          <a:lstStyle/>
          <a:p>
            <a:r>
              <a:rPr lang="en-US" dirty="0">
                <a:hlinkClick r:id="rId2"/>
              </a:rPr>
              <a:t>Why are UK authorities ignoring </a:t>
            </a:r>
            <a:r>
              <a:rPr lang="en-US" dirty="0" err="1">
                <a:hlinkClick r:id="rId2"/>
              </a:rPr>
              <a:t>honour</a:t>
            </a:r>
            <a:r>
              <a:rPr lang="en-US" dirty="0">
                <a:hlinkClick r:id="rId2"/>
              </a:rPr>
              <a:t> killings? – YouTube</a:t>
            </a:r>
            <a:endParaRPr lang="en-US" dirty="0"/>
          </a:p>
          <a:p>
            <a:endParaRPr lang="en-US" dirty="0"/>
          </a:p>
          <a:p>
            <a:r>
              <a:rPr lang="en-US" dirty="0"/>
              <a:t>Arranged Marriages</a:t>
            </a:r>
          </a:p>
          <a:p>
            <a:r>
              <a:rPr lang="en-US" dirty="0"/>
              <a:t>Forced Marriages </a:t>
            </a:r>
          </a:p>
          <a:p>
            <a:r>
              <a:rPr lang="en-US" dirty="0"/>
              <a:t>What’s the difference? </a:t>
            </a:r>
          </a:p>
        </p:txBody>
      </p:sp>
    </p:spTree>
    <p:extLst>
      <p:ext uri="{BB962C8B-B14F-4D97-AF65-F5344CB8AC3E}">
        <p14:creationId xmlns:p14="http://schemas.microsoft.com/office/powerpoint/2010/main" val="27531387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21DFAE-2340-F720-E770-B76054169275}"/>
              </a:ext>
            </a:extLst>
          </p:cNvPr>
          <p:cNvPicPr>
            <a:picLocks noChangeAspect="1"/>
          </p:cNvPicPr>
          <p:nvPr/>
        </p:nvPicPr>
        <p:blipFill>
          <a:blip r:embed="rId3"/>
          <a:stretch>
            <a:fillRect/>
          </a:stretch>
        </p:blipFill>
        <p:spPr>
          <a:xfrm>
            <a:off x="643467" y="671682"/>
            <a:ext cx="10905066" cy="5514634"/>
          </a:xfrm>
          <a:prstGeom prst="rect">
            <a:avLst/>
          </a:prstGeom>
        </p:spPr>
      </p:pic>
    </p:spTree>
    <p:extLst>
      <p:ext uri="{BB962C8B-B14F-4D97-AF65-F5344CB8AC3E}">
        <p14:creationId xmlns:p14="http://schemas.microsoft.com/office/powerpoint/2010/main" val="38013233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06D0E-6536-6CA2-772F-F31BE7797CB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Types of offences linked to forced marriages </a:t>
            </a:r>
          </a:p>
        </p:txBody>
      </p:sp>
      <p:pic>
        <p:nvPicPr>
          <p:cNvPr id="5" name="Content Placeholder 4">
            <a:extLst>
              <a:ext uri="{FF2B5EF4-FFF2-40B4-BE49-F238E27FC236}">
                <a16:creationId xmlns:a16="http://schemas.microsoft.com/office/drawing/2014/main" id="{8EB8B03E-3DBC-D0C8-3157-96DB76A9EF1D}"/>
              </a:ext>
            </a:extLst>
          </p:cNvPr>
          <p:cNvPicPr>
            <a:picLocks noGrp="1" noChangeAspect="1"/>
          </p:cNvPicPr>
          <p:nvPr>
            <p:ph idx="1"/>
          </p:nvPr>
        </p:nvPicPr>
        <p:blipFill>
          <a:blip r:embed="rId2"/>
          <a:stretch>
            <a:fillRect/>
          </a:stretch>
        </p:blipFill>
        <p:spPr>
          <a:xfrm>
            <a:off x="3774332" y="1234905"/>
            <a:ext cx="7777588" cy="4384801"/>
          </a:xfrm>
          <a:prstGeom prst="rect">
            <a:avLst/>
          </a:prstGeom>
        </p:spPr>
      </p:pic>
    </p:spTree>
    <p:extLst>
      <p:ext uri="{BB962C8B-B14F-4D97-AF65-F5344CB8AC3E}">
        <p14:creationId xmlns:p14="http://schemas.microsoft.com/office/powerpoint/2010/main" val="12045991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5C514F6-2ED9-E9A4-B4D3-FE1617F7B072}"/>
              </a:ext>
            </a:extLst>
          </p:cNvPr>
          <p:cNvPicPr>
            <a:picLocks noChangeAspect="1"/>
          </p:cNvPicPr>
          <p:nvPr/>
        </p:nvPicPr>
        <p:blipFill>
          <a:blip r:embed="rId2"/>
          <a:stretch>
            <a:fillRect/>
          </a:stretch>
        </p:blipFill>
        <p:spPr>
          <a:xfrm>
            <a:off x="483489" y="739303"/>
            <a:ext cx="10644954" cy="5447488"/>
          </a:xfrm>
          <a:prstGeom prst="rect">
            <a:avLst/>
          </a:prstGeom>
        </p:spPr>
      </p:pic>
    </p:spTree>
    <p:extLst>
      <p:ext uri="{BB962C8B-B14F-4D97-AF65-F5344CB8AC3E}">
        <p14:creationId xmlns:p14="http://schemas.microsoft.com/office/powerpoint/2010/main" val="16875186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96855-3AB1-BC2C-710F-B1A3F741DA3C}"/>
              </a:ext>
            </a:extLst>
          </p:cNvPr>
          <p:cNvSpPr>
            <a:spLocks noGrp="1"/>
          </p:cNvSpPr>
          <p:nvPr>
            <p:ph type="title"/>
          </p:nvPr>
        </p:nvSpPr>
        <p:spPr/>
        <p:txBody>
          <a:bodyPr/>
          <a:lstStyle/>
          <a:p>
            <a:r>
              <a:rPr lang="en-GB"/>
              <a:t>Modern day Slavery</a:t>
            </a:r>
          </a:p>
        </p:txBody>
      </p:sp>
      <p:pic>
        <p:nvPicPr>
          <p:cNvPr id="5" name="Picture Placeholder 4" descr="A yellow and red umbrella&#10;&#10;AI-generated content may be incorrect.">
            <a:extLst>
              <a:ext uri="{FF2B5EF4-FFF2-40B4-BE49-F238E27FC236}">
                <a16:creationId xmlns:a16="http://schemas.microsoft.com/office/drawing/2014/main" id="{D34DEE8E-AA20-9697-2CAF-EDDB3E88BB09}"/>
              </a:ext>
            </a:extLst>
          </p:cNvPr>
          <p:cNvPicPr>
            <a:picLocks noGrp="1" noChangeAspect="1"/>
          </p:cNvPicPr>
          <p:nvPr>
            <p:ph type="pic" idx="1"/>
          </p:nvPr>
        </p:nvPicPr>
        <p:blipFill>
          <a:blip r:embed="rId2"/>
          <a:srcRect t="6678" b="6678"/>
          <a:stretch/>
        </p:blipFill>
        <p:spPr>
          <a:xfrm>
            <a:off x="6478622" y="1108953"/>
            <a:ext cx="4202348" cy="3196347"/>
          </a:xfrm>
          <a:prstGeom prst="rect">
            <a:avLst/>
          </a:prstGeom>
        </p:spPr>
      </p:pic>
      <p:sp>
        <p:nvSpPr>
          <p:cNvPr id="4" name="Text Placeholder 3">
            <a:extLst>
              <a:ext uri="{FF2B5EF4-FFF2-40B4-BE49-F238E27FC236}">
                <a16:creationId xmlns:a16="http://schemas.microsoft.com/office/drawing/2014/main" id="{5D4CF3D5-8959-1AEC-974C-76C903A4D6F7}"/>
              </a:ext>
            </a:extLst>
          </p:cNvPr>
          <p:cNvSpPr>
            <a:spLocks noGrp="1"/>
          </p:cNvSpPr>
          <p:nvPr>
            <p:ph type="body" sz="half" idx="2"/>
          </p:nvPr>
        </p:nvSpPr>
        <p:spPr/>
        <p:txBody>
          <a:bodyPr vert="horz" lIns="91440" tIns="45720" rIns="91440" bIns="45720" rtlCol="0" anchor="t">
            <a:normAutofit fontScale="92500"/>
          </a:bodyPr>
          <a:lstStyle/>
          <a:p>
            <a:r>
              <a:rPr lang="en-GB" sz="3200" dirty="0"/>
              <a:t>5 areas under the MDS</a:t>
            </a:r>
          </a:p>
          <a:p>
            <a:r>
              <a:rPr lang="en-GB" sz="3200" dirty="0"/>
              <a:t>Name them:</a:t>
            </a:r>
          </a:p>
          <a:p>
            <a:r>
              <a:rPr lang="en-GB" sz="3200" dirty="0"/>
              <a:t>Slavery</a:t>
            </a:r>
          </a:p>
          <a:p>
            <a:r>
              <a:rPr lang="en-GB" sz="3200" dirty="0"/>
              <a:t>Forced Labour</a:t>
            </a:r>
          </a:p>
          <a:p>
            <a:r>
              <a:rPr lang="en-GB" sz="3200" dirty="0"/>
              <a:t>Servitude</a:t>
            </a:r>
          </a:p>
          <a:p>
            <a:r>
              <a:rPr lang="en-GB" sz="3200" dirty="0"/>
              <a:t>Exploitation</a:t>
            </a:r>
          </a:p>
          <a:p>
            <a:r>
              <a:rPr lang="en-GB" sz="3200" dirty="0"/>
              <a:t>Human Trafficking  </a:t>
            </a:r>
          </a:p>
          <a:p>
            <a:endParaRPr lang="en-GB" sz="3200" dirty="0"/>
          </a:p>
          <a:p>
            <a:endParaRPr lang="en-GB" dirty="0"/>
          </a:p>
        </p:txBody>
      </p:sp>
    </p:spTree>
    <p:extLst>
      <p:ext uri="{BB962C8B-B14F-4D97-AF65-F5344CB8AC3E}">
        <p14:creationId xmlns:p14="http://schemas.microsoft.com/office/powerpoint/2010/main" val="1951566861"/>
      </p:ext>
    </p:extLst>
  </p:cSld>
  <p:clrMapOvr>
    <a:masterClrMapping/>
  </p:clrMapOvr>
  <mc:AlternateContent xmlns:mc="http://schemas.openxmlformats.org/markup-compatibility/2006">
    <mc:Choice xmlns:p14="http://schemas.microsoft.com/office/powerpoint/2010/main" Requires="p14">
      <p:transition p14:dur="100" advTm="3000">
        <p:cut/>
      </p:transition>
    </mc:Choice>
    <mc:Fallback>
      <p:transition advTm="3000">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anim calcmode="lin" valueType="num">
                                      <p:cBhvr additive="base">
                                        <p:cTn id="1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anim calcmode="lin" valueType="num">
                                      <p:cBhvr additive="base">
                                        <p:cTn id="1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anim calcmode="lin" valueType="num">
                                      <p:cBhvr additive="base">
                                        <p:cTn id="1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anim calcmode="lin" valueType="num">
                                      <p:cBhvr additive="base">
                                        <p:cTn id="2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A4368A-67A2-32AC-FE72-F473573DC264}"/>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38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39BD3A3-AAB7-6C6D-DDB9-42AB1ABA360A}"/>
              </a:ext>
            </a:extLst>
          </p:cNvPr>
          <p:cNvPicPr>
            <a:picLocks noChangeAspect="1"/>
          </p:cNvPicPr>
          <p:nvPr/>
        </p:nvPicPr>
        <p:blipFill>
          <a:blip r:embed="rId2"/>
          <a:stretch>
            <a:fillRect/>
          </a:stretch>
        </p:blipFill>
        <p:spPr>
          <a:xfrm>
            <a:off x="713327" y="643467"/>
            <a:ext cx="10765346" cy="5571066"/>
          </a:xfrm>
          <a:prstGeom prst="rect">
            <a:avLst/>
          </a:prstGeom>
        </p:spPr>
      </p:pic>
    </p:spTree>
    <p:extLst>
      <p:ext uri="{BB962C8B-B14F-4D97-AF65-F5344CB8AC3E}">
        <p14:creationId xmlns:p14="http://schemas.microsoft.com/office/powerpoint/2010/main" val="37477032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EBAA38-EF3F-C180-D7DD-EA883B4DC0AD}"/>
              </a:ext>
            </a:extLst>
          </p:cNvPr>
          <p:cNvPicPr>
            <a:picLocks noChangeAspect="1"/>
          </p:cNvPicPr>
          <p:nvPr/>
        </p:nvPicPr>
        <p:blipFill>
          <a:blip r:embed="rId2"/>
          <a:stretch>
            <a:fillRect/>
          </a:stretch>
        </p:blipFill>
        <p:spPr>
          <a:xfrm>
            <a:off x="739206" y="643466"/>
            <a:ext cx="10713588" cy="5571067"/>
          </a:xfrm>
          <a:prstGeom prst="rect">
            <a:avLst/>
          </a:prstGeom>
        </p:spPr>
      </p:pic>
    </p:spTree>
    <p:extLst>
      <p:ext uri="{BB962C8B-B14F-4D97-AF65-F5344CB8AC3E}">
        <p14:creationId xmlns:p14="http://schemas.microsoft.com/office/powerpoint/2010/main" val="18820645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A960B11-5B7B-1E84-50A7-CA699304A199}"/>
              </a:ext>
            </a:extLst>
          </p:cNvPr>
          <p:cNvPicPr>
            <a:picLocks noChangeAspect="1"/>
          </p:cNvPicPr>
          <p:nvPr/>
        </p:nvPicPr>
        <p:blipFill>
          <a:blip r:embed="rId2"/>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25553835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42748B-7153-9D57-3CCA-71EE727B0FA5}"/>
              </a:ext>
            </a:extLst>
          </p:cNvPr>
          <p:cNvPicPr>
            <a:picLocks noChangeAspect="1"/>
          </p:cNvPicPr>
          <p:nvPr/>
        </p:nvPicPr>
        <p:blipFill>
          <a:blip r:embed="rId2"/>
          <a:stretch>
            <a:fillRect/>
          </a:stretch>
        </p:blipFill>
        <p:spPr>
          <a:xfrm>
            <a:off x="660814" y="643466"/>
            <a:ext cx="10870372" cy="5571067"/>
          </a:xfrm>
          <a:prstGeom prst="rect">
            <a:avLst/>
          </a:prstGeom>
        </p:spPr>
      </p:pic>
    </p:spTree>
    <p:extLst>
      <p:ext uri="{BB962C8B-B14F-4D97-AF65-F5344CB8AC3E}">
        <p14:creationId xmlns:p14="http://schemas.microsoft.com/office/powerpoint/2010/main" val="24739241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DD9106-A63D-90A4-D176-BBEB789D45CC}"/>
              </a:ext>
            </a:extLst>
          </p:cNvPr>
          <p:cNvPicPr>
            <a:picLocks noChangeAspect="1"/>
          </p:cNvPicPr>
          <p:nvPr/>
        </p:nvPicPr>
        <p:blipFill>
          <a:blip r:embed="rId2"/>
          <a:stretch>
            <a:fillRect/>
          </a:stretch>
        </p:blipFill>
        <p:spPr>
          <a:xfrm>
            <a:off x="757061" y="643466"/>
            <a:ext cx="10677878" cy="5571067"/>
          </a:xfrm>
          <a:prstGeom prst="rect">
            <a:avLst/>
          </a:prstGeom>
        </p:spPr>
      </p:pic>
    </p:spTree>
    <p:extLst>
      <p:ext uri="{BB962C8B-B14F-4D97-AF65-F5344CB8AC3E}">
        <p14:creationId xmlns:p14="http://schemas.microsoft.com/office/powerpoint/2010/main" val="272285801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617C5B-FD9E-30C9-8AA3-4456C3E3DA7C}"/>
              </a:ext>
            </a:extLst>
          </p:cNvPr>
          <p:cNvPicPr>
            <a:picLocks noChangeAspect="1"/>
          </p:cNvPicPr>
          <p:nvPr/>
        </p:nvPicPr>
        <p:blipFill>
          <a:blip r:embed="rId2"/>
          <a:stretch>
            <a:fillRect/>
          </a:stretch>
        </p:blipFill>
        <p:spPr>
          <a:xfrm>
            <a:off x="643467" y="688987"/>
            <a:ext cx="10905066" cy="5480024"/>
          </a:xfrm>
          <a:prstGeom prst="rect">
            <a:avLst/>
          </a:prstGeom>
        </p:spPr>
      </p:pic>
    </p:spTree>
    <p:extLst>
      <p:ext uri="{BB962C8B-B14F-4D97-AF65-F5344CB8AC3E}">
        <p14:creationId xmlns:p14="http://schemas.microsoft.com/office/powerpoint/2010/main" val="6100577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0B6B6-683B-C3F6-8655-AC5173DC5324}"/>
              </a:ext>
            </a:extLst>
          </p:cNvPr>
          <p:cNvSpPr>
            <a:spLocks noGrp="1"/>
          </p:cNvSpPr>
          <p:nvPr>
            <p:ph type="title"/>
          </p:nvPr>
        </p:nvSpPr>
        <p:spPr>
          <a:xfrm>
            <a:off x="838200" y="365126"/>
            <a:ext cx="10515600" cy="471454"/>
          </a:xfrm>
        </p:spPr>
        <p:txBody>
          <a:bodyPr>
            <a:normAutofit fontScale="90000"/>
          </a:bodyPr>
          <a:lstStyle/>
          <a:p>
            <a:r>
              <a:rPr lang="en-GB" sz="2800" dirty="0"/>
              <a:t>National Referral Mechanism </a:t>
            </a:r>
            <a:endParaRPr lang="en-US" sz="2800" dirty="0"/>
          </a:p>
        </p:txBody>
      </p:sp>
      <p:sp>
        <p:nvSpPr>
          <p:cNvPr id="6" name="Content Placeholder 5">
            <a:extLst>
              <a:ext uri="{FF2B5EF4-FFF2-40B4-BE49-F238E27FC236}">
                <a16:creationId xmlns:a16="http://schemas.microsoft.com/office/drawing/2014/main" id="{687D3DE0-57F5-9992-6E35-115A11C5E4F2}"/>
              </a:ext>
            </a:extLst>
          </p:cNvPr>
          <p:cNvSpPr>
            <a:spLocks noGrp="1"/>
          </p:cNvSpPr>
          <p:nvPr>
            <p:ph idx="1"/>
          </p:nvPr>
        </p:nvSpPr>
        <p:spPr>
          <a:xfrm>
            <a:off x="369651" y="1128410"/>
            <a:ext cx="11537004" cy="5048554"/>
          </a:xfrm>
        </p:spPr>
        <p:txBody>
          <a:bodyPr>
            <a:normAutofit fontScale="85000" lnSpcReduction="20000"/>
          </a:bodyPr>
          <a:lstStyle/>
          <a:p>
            <a:r>
              <a:rPr lang="en-US" sz="2600" dirty="0">
                <a:latin typeface="Calibri" panose="020F0502020204030204" pitchFamily="34" charset="0"/>
                <a:cs typeface="Calibri" panose="020F0502020204030204" pitchFamily="34" charset="0"/>
              </a:rPr>
              <a:t>The NRM is the UK’s official process for identifying victims of human trafficking or modern slavery and ensuring they receive appropriate support.</a:t>
            </a:r>
          </a:p>
          <a:p>
            <a:r>
              <a:rPr lang="en-US" sz="2600" dirty="0">
                <a:latin typeface="Calibri" panose="020F0502020204030204" pitchFamily="34" charset="0"/>
                <a:cs typeface="Calibri" panose="020F0502020204030204" pitchFamily="34" charset="0"/>
              </a:rPr>
              <a:t>It was introduced in 2009 as part of the UK’s obligations under the Council of Europe Convention on Action against Trafficking in Human Beings.</a:t>
            </a:r>
          </a:p>
          <a:p>
            <a:r>
              <a:rPr lang="en-US" sz="2600" dirty="0">
                <a:latin typeface="Calibri" panose="020F0502020204030204" pitchFamily="34" charset="0"/>
                <a:cs typeface="Calibri" panose="020F0502020204030204" pitchFamily="34" charset="0"/>
              </a:rPr>
              <a:t>First Responder Referral – LA, / police who refer potential victims to the NRM using online forms</a:t>
            </a:r>
          </a:p>
          <a:p>
            <a:r>
              <a:rPr lang="en-US" sz="2600" dirty="0">
                <a:latin typeface="Calibri" panose="020F0502020204030204" pitchFamily="34" charset="0"/>
                <a:cs typeface="Calibri" panose="020F0502020204030204" pitchFamily="34" charset="0"/>
              </a:rPr>
              <a:t>Competent Authority Decision</a:t>
            </a:r>
          </a:p>
          <a:p>
            <a:pPr lvl="1"/>
            <a:r>
              <a:rPr lang="en-US" sz="2600" dirty="0">
                <a:latin typeface="Calibri" panose="020F0502020204030204" pitchFamily="34" charset="0"/>
                <a:cs typeface="Calibri" panose="020F0502020204030204" pitchFamily="34" charset="0"/>
              </a:rPr>
              <a:t>Two bodies handle decisions: </a:t>
            </a:r>
          </a:p>
          <a:p>
            <a:pPr lvl="2"/>
            <a:r>
              <a:rPr lang="en-US" sz="2600" dirty="0">
                <a:latin typeface="Calibri" panose="020F0502020204030204" pitchFamily="34" charset="0"/>
                <a:cs typeface="Calibri" panose="020F0502020204030204" pitchFamily="34" charset="0"/>
              </a:rPr>
              <a:t>Home Office Modern Slavery Unit (for adults).</a:t>
            </a:r>
          </a:p>
          <a:p>
            <a:pPr lvl="2"/>
            <a:r>
              <a:rPr lang="en-US" sz="2600" dirty="0">
                <a:latin typeface="Calibri" panose="020F0502020204030204" pitchFamily="34" charset="0"/>
                <a:cs typeface="Calibri" panose="020F0502020204030204" pitchFamily="34" charset="0"/>
              </a:rPr>
              <a:t>UK Human Trafficking Centre (NCA) (for children).</a:t>
            </a:r>
          </a:p>
          <a:p>
            <a:pPr lvl="1"/>
            <a:r>
              <a:rPr lang="en-US" sz="2600" dirty="0">
                <a:latin typeface="Calibri" panose="020F0502020204030204" pitchFamily="34" charset="0"/>
                <a:cs typeface="Calibri" panose="020F0502020204030204" pitchFamily="34" charset="0"/>
              </a:rPr>
              <a:t>They make: </a:t>
            </a:r>
          </a:p>
          <a:p>
            <a:pPr lvl="2"/>
            <a:r>
              <a:rPr lang="en-US" sz="2600" dirty="0">
                <a:latin typeface="Calibri" panose="020F0502020204030204" pitchFamily="34" charset="0"/>
                <a:cs typeface="Calibri" panose="020F0502020204030204" pitchFamily="34" charset="0"/>
              </a:rPr>
              <a:t>Reasonable Grounds Decision (within 5 days): Is there a suspicion of trafficking?</a:t>
            </a:r>
          </a:p>
          <a:p>
            <a:pPr lvl="2"/>
            <a:r>
              <a:rPr lang="en-US" sz="2600" dirty="0">
                <a:latin typeface="Calibri" panose="020F0502020204030204" pitchFamily="34" charset="0"/>
                <a:cs typeface="Calibri" panose="020F0502020204030204" pitchFamily="34" charset="0"/>
              </a:rPr>
              <a:t>Conclusive Grounds Decision (within 45 days): Is the person a victim?</a:t>
            </a:r>
          </a:p>
          <a:p>
            <a:r>
              <a:rPr lang="en-US" sz="2600" dirty="0">
                <a:latin typeface="Calibri" panose="020F0502020204030204" pitchFamily="34" charset="0"/>
                <a:cs typeface="Calibri" panose="020F0502020204030204" pitchFamily="34" charset="0"/>
              </a:rPr>
              <a:t>Support Provided</a:t>
            </a:r>
          </a:p>
          <a:p>
            <a:pPr lvl="1"/>
            <a:r>
              <a:rPr lang="en-US" sz="2600" dirty="0">
                <a:latin typeface="Calibri" panose="020F0502020204030204" pitchFamily="34" charset="0"/>
                <a:cs typeface="Calibri" panose="020F0502020204030204" pitchFamily="34" charset="0"/>
              </a:rPr>
              <a:t>Safe accommodation  /  Financial assistance  /  Medical care /  Legal advice / Psychological support.</a:t>
            </a:r>
          </a:p>
          <a:p>
            <a:endParaRPr lang="en-US" dirty="0"/>
          </a:p>
        </p:txBody>
      </p:sp>
    </p:spTree>
    <p:extLst>
      <p:ext uri="{BB962C8B-B14F-4D97-AF65-F5344CB8AC3E}">
        <p14:creationId xmlns:p14="http://schemas.microsoft.com/office/powerpoint/2010/main" val="6465799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454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DBA81-30FB-B18D-1391-4EC43A47907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FGM</a:t>
            </a:r>
          </a:p>
        </p:txBody>
      </p:sp>
      <p:pic>
        <p:nvPicPr>
          <p:cNvPr id="5" name="Content Placeholder 4">
            <a:extLst>
              <a:ext uri="{FF2B5EF4-FFF2-40B4-BE49-F238E27FC236}">
                <a16:creationId xmlns:a16="http://schemas.microsoft.com/office/drawing/2014/main" id="{75DDB47D-2CC7-F938-A383-D67AF1AE5127}"/>
              </a:ext>
            </a:extLst>
          </p:cNvPr>
          <p:cNvPicPr>
            <a:picLocks noGrp="1" noChangeAspect="1"/>
          </p:cNvPicPr>
          <p:nvPr>
            <p:ph idx="1"/>
          </p:nvPr>
        </p:nvPicPr>
        <p:blipFill>
          <a:blip r:embed="rId2"/>
          <a:stretch>
            <a:fillRect/>
          </a:stretch>
        </p:blipFill>
        <p:spPr>
          <a:xfrm>
            <a:off x="4038600" y="1065469"/>
            <a:ext cx="7188199" cy="4723673"/>
          </a:xfrm>
          <a:prstGeom prst="rect">
            <a:avLst/>
          </a:prstGeom>
        </p:spPr>
      </p:pic>
    </p:spTree>
    <p:extLst>
      <p:ext uri="{BB962C8B-B14F-4D97-AF65-F5344CB8AC3E}">
        <p14:creationId xmlns:p14="http://schemas.microsoft.com/office/powerpoint/2010/main" val="21794059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37A3CC-4AFE-0B8D-3C29-7CF4DA75E387}"/>
              </a:ext>
            </a:extLst>
          </p:cNvPr>
          <p:cNvPicPr>
            <a:picLocks noChangeAspect="1"/>
          </p:cNvPicPr>
          <p:nvPr/>
        </p:nvPicPr>
        <p:blipFill>
          <a:blip r:embed="rId2"/>
          <a:stretch>
            <a:fillRect/>
          </a:stretch>
        </p:blipFill>
        <p:spPr>
          <a:xfrm>
            <a:off x="643467" y="716364"/>
            <a:ext cx="10905066" cy="5425271"/>
          </a:xfrm>
          <a:prstGeom prst="rect">
            <a:avLst/>
          </a:prstGeom>
        </p:spPr>
      </p:pic>
    </p:spTree>
    <p:extLst>
      <p:ext uri="{BB962C8B-B14F-4D97-AF65-F5344CB8AC3E}">
        <p14:creationId xmlns:p14="http://schemas.microsoft.com/office/powerpoint/2010/main" val="9457358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05E6F2-FDBE-5C01-177F-8C163CD782C5}"/>
              </a:ext>
            </a:extLst>
          </p:cNvPr>
          <p:cNvPicPr>
            <a:picLocks noChangeAspect="1"/>
          </p:cNvPicPr>
          <p:nvPr/>
        </p:nvPicPr>
        <p:blipFill>
          <a:blip r:embed="rId2"/>
          <a:stretch>
            <a:fillRect/>
          </a:stretch>
        </p:blipFill>
        <p:spPr>
          <a:xfrm>
            <a:off x="643467" y="782139"/>
            <a:ext cx="10905066" cy="5293721"/>
          </a:xfrm>
          <a:prstGeom prst="rect">
            <a:avLst/>
          </a:prstGeom>
        </p:spPr>
      </p:pic>
    </p:spTree>
    <p:extLst>
      <p:ext uri="{BB962C8B-B14F-4D97-AF65-F5344CB8AC3E}">
        <p14:creationId xmlns:p14="http://schemas.microsoft.com/office/powerpoint/2010/main" val="36199621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6A5908D-4713-8392-EAEC-6767B7559F2E}"/>
              </a:ext>
            </a:extLst>
          </p:cNvPr>
          <p:cNvPicPr>
            <a:picLocks noChangeAspect="1"/>
          </p:cNvPicPr>
          <p:nvPr/>
        </p:nvPicPr>
        <p:blipFill>
          <a:blip r:embed="rId2"/>
          <a:stretch>
            <a:fillRect/>
          </a:stretch>
        </p:blipFill>
        <p:spPr>
          <a:xfrm>
            <a:off x="643467" y="811784"/>
            <a:ext cx="10905066" cy="5234430"/>
          </a:xfrm>
          <a:prstGeom prst="rect">
            <a:avLst/>
          </a:prstGeom>
        </p:spPr>
      </p:pic>
    </p:spTree>
    <p:extLst>
      <p:ext uri="{BB962C8B-B14F-4D97-AF65-F5344CB8AC3E}">
        <p14:creationId xmlns:p14="http://schemas.microsoft.com/office/powerpoint/2010/main" val="23268459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16FEA-343B-CEC5-B06E-77BF1DC6C71A}"/>
              </a:ext>
            </a:extLst>
          </p:cNvPr>
          <p:cNvSpPr>
            <a:spLocks noGrp="1"/>
          </p:cNvSpPr>
          <p:nvPr>
            <p:ph type="title"/>
          </p:nvPr>
        </p:nvSpPr>
        <p:spPr/>
        <p:txBody>
          <a:bodyPr/>
          <a:lstStyle/>
          <a:p>
            <a:r>
              <a:rPr lang="en-GB" noProof="0" dirty="0">
                <a:latin typeface="Arial" panose="020B0604020202020204" pitchFamily="34" charset="0"/>
              </a:rPr>
              <a:t>Female Genital Mutilation Act 2003</a:t>
            </a:r>
            <a:endParaRPr lang="en-GB" noProof="0" dirty="0"/>
          </a:p>
        </p:txBody>
      </p:sp>
      <p:sp>
        <p:nvSpPr>
          <p:cNvPr id="3" name="Content Placeholder 2">
            <a:extLst>
              <a:ext uri="{FF2B5EF4-FFF2-40B4-BE49-F238E27FC236}">
                <a16:creationId xmlns:a16="http://schemas.microsoft.com/office/drawing/2014/main" id="{E0CE0351-EF28-719E-C786-EC4624641399}"/>
              </a:ext>
            </a:extLst>
          </p:cNvPr>
          <p:cNvSpPr>
            <a:spLocks noGrp="1"/>
          </p:cNvSpPr>
          <p:nvPr>
            <p:ph idx="1"/>
          </p:nvPr>
        </p:nvSpPr>
        <p:spPr>
          <a:xfrm>
            <a:off x="838200" y="1690688"/>
            <a:ext cx="10515600" cy="4486275"/>
          </a:xfrm>
        </p:spPr>
        <p:txBody>
          <a:bodyPr>
            <a:normAutofit/>
          </a:bodyPr>
          <a:lstStyle/>
          <a:p>
            <a:r>
              <a:rPr lang="en-GB" noProof="0" dirty="0">
                <a:latin typeface="Arial" panose="020B0604020202020204" pitchFamily="34" charset="0"/>
              </a:rPr>
              <a:t>FGM is illegal in the UK under the FGM Act 2003</a:t>
            </a:r>
          </a:p>
          <a:p>
            <a:r>
              <a:rPr lang="en-GB" dirty="0">
                <a:latin typeface="Arial" panose="020B0604020202020204" pitchFamily="34" charset="0"/>
              </a:rPr>
              <a:t>R</a:t>
            </a:r>
            <a:r>
              <a:rPr lang="en-GB" noProof="0" dirty="0" err="1">
                <a:latin typeface="Arial" panose="020B0604020202020204" pitchFamily="34" charset="0"/>
              </a:rPr>
              <a:t>eplaced</a:t>
            </a:r>
            <a:r>
              <a:rPr lang="en-GB" noProof="0" dirty="0">
                <a:latin typeface="Arial" panose="020B0604020202020204" pitchFamily="34" charset="0"/>
              </a:rPr>
              <a:t> the Prohibition of Female Circumcision Act 1985</a:t>
            </a:r>
          </a:p>
          <a:p>
            <a:r>
              <a:rPr lang="en-GB" noProof="0" dirty="0">
                <a:latin typeface="Arial" panose="020B0604020202020204" pitchFamily="34" charset="0"/>
              </a:rPr>
              <a:t>Applies to England, Wales, and Northern Ireland (Scotland has its own Act</a:t>
            </a:r>
          </a:p>
          <a:p>
            <a:pPr marL="0" lvl="0" indent="0" eaLnBrk="0" fontAlgn="base" hangingPunct="0">
              <a:lnSpc>
                <a:spcPct val="100000"/>
              </a:lnSpc>
              <a:spcBef>
                <a:spcPct val="0"/>
              </a:spcBef>
              <a:spcAft>
                <a:spcPct val="0"/>
              </a:spcAft>
              <a:buFontTx/>
              <a:buChar char="•"/>
            </a:pPr>
            <a:r>
              <a:rPr lang="en-GB" noProof="0" dirty="0">
                <a:latin typeface="Arial" panose="020B0604020202020204" pitchFamily="34" charset="0"/>
              </a:rPr>
              <a:t>The law criminalises: </a:t>
            </a:r>
          </a:p>
          <a:p>
            <a:pPr marL="0" lvl="0" indent="0" eaLnBrk="0" fontAlgn="base" hangingPunct="0">
              <a:lnSpc>
                <a:spcPct val="100000"/>
              </a:lnSpc>
              <a:spcBef>
                <a:spcPct val="0"/>
              </a:spcBef>
              <a:spcAft>
                <a:spcPct val="0"/>
              </a:spcAft>
              <a:buFontTx/>
              <a:buChar char="•"/>
            </a:pPr>
            <a:r>
              <a:rPr lang="en-GB" noProof="0" dirty="0">
                <a:latin typeface="Arial" panose="020B0604020202020204" pitchFamily="34" charset="0"/>
              </a:rPr>
              <a:t>Performing FGM on anyone. </a:t>
            </a:r>
          </a:p>
          <a:p>
            <a:pPr marL="0" lvl="0" indent="0" eaLnBrk="0" fontAlgn="base" hangingPunct="0">
              <a:lnSpc>
                <a:spcPct val="100000"/>
              </a:lnSpc>
              <a:spcBef>
                <a:spcPct val="0"/>
              </a:spcBef>
              <a:spcAft>
                <a:spcPct val="0"/>
              </a:spcAft>
              <a:buFontTx/>
              <a:buChar char="•"/>
            </a:pPr>
            <a:r>
              <a:rPr lang="en-GB" noProof="0" dirty="0">
                <a:latin typeface="Arial" panose="020B0604020202020204" pitchFamily="34" charset="0"/>
              </a:rPr>
              <a:t>Assisting a girl to mutilate her own genitalia</a:t>
            </a:r>
          </a:p>
          <a:p>
            <a:pPr marL="0" lvl="0" indent="0" eaLnBrk="0" fontAlgn="base" hangingPunct="0">
              <a:lnSpc>
                <a:spcPct val="100000"/>
              </a:lnSpc>
              <a:spcBef>
                <a:spcPct val="0"/>
              </a:spcBef>
              <a:spcAft>
                <a:spcPct val="0"/>
              </a:spcAft>
              <a:buFontTx/>
              <a:buChar char="•"/>
            </a:pPr>
            <a:r>
              <a:rPr lang="en-GB" noProof="0" dirty="0">
                <a:latin typeface="Arial" panose="020B0604020202020204" pitchFamily="34" charset="0"/>
              </a:rPr>
              <a:t>Assisting someone outside the UK to perform FGM on a UK national or resident</a:t>
            </a:r>
          </a:p>
          <a:p>
            <a:endParaRPr lang="en-GB" noProof="0" dirty="0">
              <a:latin typeface="Arial" panose="020B0604020202020204" pitchFamily="34" charset="0"/>
            </a:endParaRPr>
          </a:p>
          <a:p>
            <a:endParaRPr lang="en-GB" noProof="0" dirty="0"/>
          </a:p>
        </p:txBody>
      </p:sp>
    </p:spTree>
    <p:extLst>
      <p:ext uri="{BB962C8B-B14F-4D97-AF65-F5344CB8AC3E}">
        <p14:creationId xmlns:p14="http://schemas.microsoft.com/office/powerpoint/2010/main" val="34400945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
        <p159:morph option="byObject"/>
      </p:transition>
    </mc:Choice>
    <mc:Fallback>
      <p:transition spd="slow" advTm="3000">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817</TotalTime>
  <Words>1466</Words>
  <Application>Microsoft Office PowerPoint</Application>
  <PresentationFormat>Widescreen</PresentationFormat>
  <Paragraphs>121</Paragraphs>
  <Slides>38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Aptos</vt:lpstr>
      <vt:lpstr>Aptos Display</vt:lpstr>
      <vt:lpstr>Arial</vt:lpstr>
      <vt:lpstr>Calibri</vt:lpstr>
      <vt:lpstr>office theme</vt:lpstr>
      <vt:lpstr>Week 7</vt:lpstr>
      <vt:lpstr>Assignment 2</vt:lpstr>
      <vt:lpstr>PowerPoint Presentation</vt:lpstr>
      <vt:lpstr>PowerPoint Presentation</vt:lpstr>
      <vt:lpstr>PowerPoint Presentation</vt:lpstr>
      <vt:lpstr>PowerPoint Presentation</vt:lpstr>
      <vt:lpstr>PowerPoint Presentation</vt:lpstr>
      <vt:lpstr>Sexual Offences Act 2003 </vt:lpstr>
      <vt:lpstr> Prosecution Considerations </vt:lpstr>
      <vt:lpstr>PowerPoint Presentation</vt:lpstr>
      <vt:lpstr>PowerPoint Presentation</vt:lpstr>
      <vt:lpstr>Prostitution 1980’s </vt:lpstr>
      <vt:lpstr>Prostitution 1990’s </vt:lpstr>
      <vt:lpstr>PowerPoint Presentation</vt:lpstr>
      <vt:lpstr>PowerPoint Presentation</vt:lpstr>
      <vt:lpstr>English Collective of Prostitutes</vt:lpstr>
      <vt:lpstr>CPS – Honor Based Abuse  </vt:lpstr>
      <vt:lpstr>PowerPoint Presentation</vt:lpstr>
      <vt:lpstr>HBA</vt:lpstr>
      <vt:lpstr>Banaz A Love Story. An Emmy and Peabody winning film by Deeyah Khan ©Fuuse Films</vt:lpstr>
      <vt:lpstr>Forced Marriages </vt:lpstr>
      <vt:lpstr>PowerPoint Presentation</vt:lpstr>
      <vt:lpstr>PowerPoint Presentation</vt:lpstr>
      <vt:lpstr>Types of offences linked to forced marriages </vt:lpstr>
      <vt:lpstr>PowerPoint Presentation</vt:lpstr>
      <vt:lpstr>Modern day Slavery</vt:lpstr>
      <vt:lpstr>PowerPoint Presentation</vt:lpstr>
      <vt:lpstr>PowerPoint Presentation</vt:lpstr>
      <vt:lpstr>PowerPoint Presentation</vt:lpstr>
      <vt:lpstr>PowerPoint Presentation</vt:lpstr>
      <vt:lpstr>PowerPoint Presentation</vt:lpstr>
      <vt:lpstr>PowerPoint Presentation</vt:lpstr>
      <vt:lpstr>National Referral Mechanism </vt:lpstr>
      <vt:lpstr>FGM</vt:lpstr>
      <vt:lpstr>PowerPoint Presentation</vt:lpstr>
      <vt:lpstr>PowerPoint Presentation</vt:lpstr>
      <vt:lpstr>PowerPoint Presentation</vt:lpstr>
      <vt:lpstr>Female Genital Mutilation Act 2003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Jane Davies</dc:creator>
  <cp:lastModifiedBy>Jane Davies</cp:lastModifiedBy>
  <cp:revision>10</cp:revision>
  <dcterms:created xsi:type="dcterms:W3CDTF">2025-11-14T13:54:41Z</dcterms:created>
  <dcterms:modified xsi:type="dcterms:W3CDTF">2025-11-18T09:37:32Z</dcterms:modified>
</cp:coreProperties>
</file>