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71" r:id="rId7"/>
    <p:sldId id="261" r:id="rId8"/>
    <p:sldId id="262" r:id="rId9"/>
    <p:sldId id="270" r:id="rId10"/>
    <p:sldId id="263" r:id="rId11"/>
    <p:sldId id="264" r:id="rId12"/>
    <p:sldId id="265" r:id="rId13"/>
    <p:sldId id="266" r:id="rId14"/>
    <p:sldId id="267"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10B11-EC77-4963-9A24-A78F9CA30CC7}" type="doc">
      <dgm:prSet loTypeId="urn:microsoft.com/office/officeart/2016/7/layout/ChevronBlockProcess" loCatId="process" qsTypeId="urn:microsoft.com/office/officeart/2005/8/quickstyle/simple1" qsCatId="simple" csTypeId="urn:microsoft.com/office/officeart/2005/8/colors/colorful2" csCatId="colorful" phldr="1"/>
      <dgm:spPr/>
      <dgm:t>
        <a:bodyPr/>
        <a:lstStyle/>
        <a:p>
          <a:endParaRPr lang="en-US"/>
        </a:p>
      </dgm:t>
    </dgm:pt>
    <dgm:pt modelId="{A0D261F5-6D90-4FD8-AB3B-F64F4F61FFBE}">
      <dgm:prSet/>
      <dgm:spPr/>
      <dgm:t>
        <a:bodyPr/>
        <a:lstStyle/>
        <a:p>
          <a:r>
            <a:rPr lang="en-GB"/>
            <a:t>Mission statement</a:t>
          </a:r>
          <a:endParaRPr lang="en-US"/>
        </a:p>
      </dgm:t>
    </dgm:pt>
    <dgm:pt modelId="{E82871FD-D200-48F9-A639-F918EEF525BE}" type="parTrans" cxnId="{1FA9CFF2-F6B9-4126-A77E-5A5CE4B381E0}">
      <dgm:prSet/>
      <dgm:spPr/>
      <dgm:t>
        <a:bodyPr/>
        <a:lstStyle/>
        <a:p>
          <a:endParaRPr lang="en-US"/>
        </a:p>
      </dgm:t>
    </dgm:pt>
    <dgm:pt modelId="{19CEE4A1-EC0A-4B3A-AEE6-32D595D04592}" type="sibTrans" cxnId="{1FA9CFF2-F6B9-4126-A77E-5A5CE4B381E0}">
      <dgm:prSet/>
      <dgm:spPr/>
      <dgm:t>
        <a:bodyPr/>
        <a:lstStyle/>
        <a:p>
          <a:endParaRPr lang="en-US"/>
        </a:p>
      </dgm:t>
    </dgm:pt>
    <dgm:pt modelId="{70D8B3CB-B2F7-4853-8C4D-87E5D958B20D}">
      <dgm:prSet/>
      <dgm:spPr/>
      <dgm:t>
        <a:bodyPr/>
        <a:lstStyle/>
        <a:p>
          <a:pPr>
            <a:lnSpc>
              <a:spcPct val="100000"/>
            </a:lnSpc>
          </a:pPr>
          <a:r>
            <a:rPr lang="en-GB" dirty="0"/>
            <a:t>“work done by you work done right…”</a:t>
          </a:r>
        </a:p>
        <a:p>
          <a:pPr>
            <a:lnSpc>
              <a:spcPct val="100000"/>
            </a:lnSpc>
          </a:pPr>
          <a:r>
            <a:rPr lang="en-GB" dirty="0"/>
            <a:t> I chose the mission statement "Work done by you, work done right…" to empower customers in their DIY automotive projects. It encourages hands-on involvement and skill development while emphasizing our commitment to quality. This reflects our goal of fostering confidence and accomplishment in every individual who uses our garage.</a:t>
          </a:r>
          <a:endParaRPr lang="en-US" dirty="0"/>
        </a:p>
      </dgm:t>
    </dgm:pt>
    <dgm:pt modelId="{335AC614-8142-4CD3-95EF-EAB599E805D1}" type="parTrans" cxnId="{B969CE0D-8BE6-41B0-9B58-A2A98AC2B46C}">
      <dgm:prSet/>
      <dgm:spPr/>
      <dgm:t>
        <a:bodyPr/>
        <a:lstStyle/>
        <a:p>
          <a:endParaRPr lang="en-US"/>
        </a:p>
      </dgm:t>
    </dgm:pt>
    <dgm:pt modelId="{90544AD4-C002-4B10-88CC-862CB48FF332}" type="sibTrans" cxnId="{B969CE0D-8BE6-41B0-9B58-A2A98AC2B46C}">
      <dgm:prSet/>
      <dgm:spPr/>
      <dgm:t>
        <a:bodyPr/>
        <a:lstStyle/>
        <a:p>
          <a:endParaRPr lang="en-US"/>
        </a:p>
      </dgm:t>
    </dgm:pt>
    <dgm:pt modelId="{9EE49B0F-7BD5-4070-8883-0860AA1A8D5F}">
      <dgm:prSet/>
      <dgm:spPr/>
      <dgm:t>
        <a:bodyPr/>
        <a:lstStyle/>
        <a:p>
          <a:r>
            <a:rPr lang="en-GB"/>
            <a:t>Aim</a:t>
          </a:r>
          <a:endParaRPr lang="en-US"/>
        </a:p>
      </dgm:t>
    </dgm:pt>
    <dgm:pt modelId="{ED05ED13-44B1-46FF-B586-7E03878C7050}" type="parTrans" cxnId="{FC3B7E19-0927-4AC4-A6C6-DD9A4AEB34F7}">
      <dgm:prSet/>
      <dgm:spPr/>
      <dgm:t>
        <a:bodyPr/>
        <a:lstStyle/>
        <a:p>
          <a:endParaRPr lang="en-US"/>
        </a:p>
      </dgm:t>
    </dgm:pt>
    <dgm:pt modelId="{383BAD99-CEE1-44D6-85D7-10B36B629BFA}" type="sibTrans" cxnId="{FC3B7E19-0927-4AC4-A6C6-DD9A4AEB34F7}">
      <dgm:prSet/>
      <dgm:spPr/>
      <dgm:t>
        <a:bodyPr/>
        <a:lstStyle/>
        <a:p>
          <a:endParaRPr lang="en-US"/>
        </a:p>
      </dgm:t>
    </dgm:pt>
    <dgm:pt modelId="{9E195538-53FD-4FAF-A80D-0FBF6381D8C4}">
      <dgm:prSet/>
      <dgm:spPr/>
      <dgm:t>
        <a:bodyPr/>
        <a:lstStyle/>
        <a:p>
          <a:pPr>
            <a:lnSpc>
              <a:spcPct val="100000"/>
            </a:lnSpc>
          </a:pPr>
          <a:r>
            <a:rPr lang="en-GB" dirty="0"/>
            <a:t>Our aim is to create a welcoming and resourceful environment for customers to engage in DIY vehicle maintenance, ensuring high-quality service and customer satisfaction while building a profitable business. </a:t>
          </a:r>
          <a:endParaRPr lang="en-US" dirty="0"/>
        </a:p>
      </dgm:t>
    </dgm:pt>
    <dgm:pt modelId="{738C4FBA-8D83-45C9-8251-FBCF9F564781}" type="parTrans" cxnId="{CD4787AB-35D0-4324-887C-45A2B3E93EA8}">
      <dgm:prSet/>
      <dgm:spPr/>
      <dgm:t>
        <a:bodyPr/>
        <a:lstStyle/>
        <a:p>
          <a:endParaRPr lang="en-US"/>
        </a:p>
      </dgm:t>
    </dgm:pt>
    <dgm:pt modelId="{EDFE1BE1-ACB5-4DBC-ACB2-05C1FB9E394E}" type="sibTrans" cxnId="{CD4787AB-35D0-4324-887C-45A2B3E93EA8}">
      <dgm:prSet/>
      <dgm:spPr/>
      <dgm:t>
        <a:bodyPr/>
        <a:lstStyle/>
        <a:p>
          <a:endParaRPr lang="en-US"/>
        </a:p>
      </dgm:t>
    </dgm:pt>
    <dgm:pt modelId="{3A803E72-2C12-4329-82CD-2A70B85D6DD8}">
      <dgm:prSet/>
      <dgm:spPr/>
      <dgm:t>
        <a:bodyPr/>
        <a:lstStyle/>
        <a:p>
          <a:r>
            <a:rPr lang="en-GB"/>
            <a:t>Objectives</a:t>
          </a:r>
          <a:endParaRPr lang="en-US"/>
        </a:p>
      </dgm:t>
    </dgm:pt>
    <dgm:pt modelId="{F23B3E4F-996B-47FE-B0C7-C1A4DA9E203E}" type="parTrans" cxnId="{C581554B-9D73-4BB3-A96C-A620E070E195}">
      <dgm:prSet/>
      <dgm:spPr/>
      <dgm:t>
        <a:bodyPr/>
        <a:lstStyle/>
        <a:p>
          <a:endParaRPr lang="en-US"/>
        </a:p>
      </dgm:t>
    </dgm:pt>
    <dgm:pt modelId="{84AD6D07-7529-4371-96E3-E9797311BE70}" type="sibTrans" cxnId="{C581554B-9D73-4BB3-A96C-A620E070E195}">
      <dgm:prSet/>
      <dgm:spPr/>
      <dgm:t>
        <a:bodyPr/>
        <a:lstStyle/>
        <a:p>
          <a:endParaRPr lang="en-US"/>
        </a:p>
      </dgm:t>
    </dgm:pt>
    <dgm:pt modelId="{16A3B495-B1EC-4F4B-93D6-06523D2415CB}">
      <dgm:prSet/>
      <dgm:spPr/>
      <dgm:t>
        <a:bodyPr/>
        <a:lstStyle/>
        <a:p>
          <a:pPr>
            <a:lnSpc>
              <a:spcPct val="100000"/>
            </a:lnSpc>
          </a:pPr>
          <a:r>
            <a:rPr lang="en-GB"/>
            <a:t>1. Raise £60,000 in funding by July 30, 2025.  </a:t>
          </a:r>
          <a:endParaRPr lang="en-US"/>
        </a:p>
      </dgm:t>
    </dgm:pt>
    <dgm:pt modelId="{DBA26455-ECAE-4C60-9C58-42C25B360E45}" type="parTrans" cxnId="{EC86F416-4575-419D-9720-60B3B30D83AD}">
      <dgm:prSet/>
      <dgm:spPr/>
      <dgm:t>
        <a:bodyPr/>
        <a:lstStyle/>
        <a:p>
          <a:endParaRPr lang="en-US"/>
        </a:p>
      </dgm:t>
    </dgm:pt>
    <dgm:pt modelId="{DE4EC6FF-01A8-469E-882E-D5B348DF7D41}" type="sibTrans" cxnId="{EC86F416-4575-419D-9720-60B3B30D83AD}">
      <dgm:prSet/>
      <dgm:spPr/>
      <dgm:t>
        <a:bodyPr/>
        <a:lstStyle/>
        <a:p>
          <a:endParaRPr lang="en-US"/>
        </a:p>
      </dgm:t>
    </dgm:pt>
    <dgm:pt modelId="{DAFDC04F-ED01-4125-B499-8AFB8FA624A6}">
      <dgm:prSet/>
      <dgm:spPr/>
      <dgm:t>
        <a:bodyPr/>
        <a:lstStyle/>
        <a:p>
          <a:pPr>
            <a:lnSpc>
              <a:spcPct val="100000"/>
            </a:lnSpc>
          </a:pPr>
          <a:r>
            <a:rPr lang="en-GB" dirty="0"/>
            <a:t>2. Secure a 1,500 sq. ft rental space in an affordable industrial park by September 30, 2025.  </a:t>
          </a:r>
          <a:endParaRPr lang="en-US" dirty="0"/>
        </a:p>
      </dgm:t>
    </dgm:pt>
    <dgm:pt modelId="{7EEC657D-31A5-4EC1-9371-F26ABC9AECBD}" type="parTrans" cxnId="{7031A130-1C2C-4416-9A5D-B790DABB867B}">
      <dgm:prSet/>
      <dgm:spPr/>
      <dgm:t>
        <a:bodyPr/>
        <a:lstStyle/>
        <a:p>
          <a:endParaRPr lang="en-US"/>
        </a:p>
      </dgm:t>
    </dgm:pt>
    <dgm:pt modelId="{3E6DC474-A7F0-4059-BEB8-715D6971773D}" type="sibTrans" cxnId="{7031A130-1C2C-4416-9A5D-B790DABB867B}">
      <dgm:prSet/>
      <dgm:spPr/>
      <dgm:t>
        <a:bodyPr/>
        <a:lstStyle/>
        <a:p>
          <a:endParaRPr lang="en-US"/>
        </a:p>
      </dgm:t>
    </dgm:pt>
    <dgm:pt modelId="{EB31775C-B85E-4889-88E0-A75D75EC591B}">
      <dgm:prSet/>
      <dgm:spPr/>
      <dgm:t>
        <a:bodyPr/>
        <a:lstStyle/>
        <a:p>
          <a:pPr>
            <a:lnSpc>
              <a:spcPct val="100000"/>
            </a:lnSpc>
          </a:pPr>
          <a:r>
            <a:rPr lang="en-GB" dirty="0"/>
            <a:t>3. Obtain comprehensive business insurance by October 31, 2025.  </a:t>
          </a:r>
          <a:endParaRPr lang="en-US" dirty="0"/>
        </a:p>
      </dgm:t>
    </dgm:pt>
    <dgm:pt modelId="{DDBBF77A-6671-4E8D-833A-8909DB2FB62A}" type="parTrans" cxnId="{6D528D78-D389-4DEA-9D4C-634BEFD79FC0}">
      <dgm:prSet/>
      <dgm:spPr/>
      <dgm:t>
        <a:bodyPr/>
        <a:lstStyle/>
        <a:p>
          <a:endParaRPr lang="en-US"/>
        </a:p>
      </dgm:t>
    </dgm:pt>
    <dgm:pt modelId="{AABB9036-4299-4CF1-8F6D-46FD873C33C7}" type="sibTrans" cxnId="{6D528D78-D389-4DEA-9D4C-634BEFD79FC0}">
      <dgm:prSet/>
      <dgm:spPr/>
      <dgm:t>
        <a:bodyPr/>
        <a:lstStyle/>
        <a:p>
          <a:endParaRPr lang="en-US"/>
        </a:p>
      </dgm:t>
    </dgm:pt>
    <dgm:pt modelId="{2C94C87E-52F8-4499-A03A-0A4A10BE9147}">
      <dgm:prSet/>
      <dgm:spPr/>
      <dgm:t>
        <a:bodyPr/>
        <a:lstStyle/>
        <a:p>
          <a:pPr>
            <a:lnSpc>
              <a:spcPct val="100000"/>
            </a:lnSpc>
          </a:pPr>
          <a:r>
            <a:rPr lang="en-GB" dirty="0"/>
            <a:t>4. Equip the garage with all the necessary tools and accessories by December 15, 2025.  </a:t>
          </a:r>
          <a:endParaRPr lang="en-US" dirty="0"/>
        </a:p>
      </dgm:t>
    </dgm:pt>
    <dgm:pt modelId="{FA292BA4-039A-4713-8E26-DCE6F1F5E055}" type="parTrans" cxnId="{EF1CC3D9-767F-44C7-BC6F-F9B3D6FB0226}">
      <dgm:prSet/>
      <dgm:spPr/>
      <dgm:t>
        <a:bodyPr/>
        <a:lstStyle/>
        <a:p>
          <a:endParaRPr lang="en-US"/>
        </a:p>
      </dgm:t>
    </dgm:pt>
    <dgm:pt modelId="{EA8E1A0D-0FBA-42D4-8022-AEDA5DF80793}" type="sibTrans" cxnId="{EF1CC3D9-767F-44C7-BC6F-F9B3D6FB0226}">
      <dgm:prSet/>
      <dgm:spPr/>
      <dgm:t>
        <a:bodyPr/>
        <a:lstStyle/>
        <a:p>
          <a:endParaRPr lang="en-US"/>
        </a:p>
      </dgm:t>
    </dgm:pt>
    <dgm:pt modelId="{E8308200-C265-40C6-8014-D68B3C0B74EB}">
      <dgm:prSet/>
      <dgm:spPr/>
      <dgm:t>
        <a:bodyPr/>
        <a:lstStyle/>
        <a:p>
          <a:pPr>
            <a:lnSpc>
              <a:spcPct val="100000"/>
            </a:lnSpc>
          </a:pPr>
          <a:r>
            <a:rPr lang="en-GB" dirty="0"/>
            <a:t>5. Attract 200 customers within the first three months of operations after launch on January 10, 2026. </a:t>
          </a:r>
          <a:endParaRPr lang="en-US" dirty="0"/>
        </a:p>
      </dgm:t>
    </dgm:pt>
    <dgm:pt modelId="{397DE13C-CD26-4F37-8277-E14CB0A1D77A}" type="parTrans" cxnId="{E1BD690A-C88B-4D61-99C6-5548A302E427}">
      <dgm:prSet/>
      <dgm:spPr/>
      <dgm:t>
        <a:bodyPr/>
        <a:lstStyle/>
        <a:p>
          <a:endParaRPr lang="en-US"/>
        </a:p>
      </dgm:t>
    </dgm:pt>
    <dgm:pt modelId="{E1766D3D-7D7C-486D-875F-ECD427B112CD}" type="sibTrans" cxnId="{E1BD690A-C88B-4D61-99C6-5548A302E427}">
      <dgm:prSet/>
      <dgm:spPr/>
      <dgm:t>
        <a:bodyPr/>
        <a:lstStyle/>
        <a:p>
          <a:endParaRPr lang="en-US"/>
        </a:p>
      </dgm:t>
    </dgm:pt>
    <dgm:pt modelId="{701C8699-E2B2-4897-86C2-53EFBF1EB2E4}">
      <dgm:prSet/>
      <dgm:spPr/>
      <dgm:t>
        <a:bodyPr/>
        <a:lstStyle/>
        <a:p>
          <a:r>
            <a:rPr lang="en-GB"/>
            <a:t>Unique selling proposition</a:t>
          </a:r>
          <a:endParaRPr lang="en-US"/>
        </a:p>
      </dgm:t>
    </dgm:pt>
    <dgm:pt modelId="{5B69F6B3-8D91-414F-B7AA-4449FC6301FE}" type="parTrans" cxnId="{4ACAECCE-979C-4112-8A68-77D929EB2793}">
      <dgm:prSet/>
      <dgm:spPr/>
      <dgm:t>
        <a:bodyPr/>
        <a:lstStyle/>
        <a:p>
          <a:endParaRPr lang="en-US"/>
        </a:p>
      </dgm:t>
    </dgm:pt>
    <dgm:pt modelId="{2A48BFA5-5F01-4F4E-B7DB-CCA4F9CD3896}" type="sibTrans" cxnId="{4ACAECCE-979C-4112-8A68-77D929EB2793}">
      <dgm:prSet/>
      <dgm:spPr/>
      <dgm:t>
        <a:bodyPr/>
        <a:lstStyle/>
        <a:p>
          <a:endParaRPr lang="en-US"/>
        </a:p>
      </dgm:t>
    </dgm:pt>
    <dgm:pt modelId="{52EA7ADD-AC0A-4528-BC24-70F8A36A5B3D}">
      <dgm:prSet/>
      <dgm:spPr/>
      <dgm:t>
        <a:bodyPr/>
        <a:lstStyle/>
        <a:p>
          <a:pPr>
            <a:lnSpc>
              <a:spcPct val="100000"/>
            </a:lnSpc>
          </a:pPr>
          <a:r>
            <a:rPr lang="en-GB" dirty="0"/>
            <a:t>GREASYHANDS provides not only the tools and space for vehicle repair but also a community-driven environment where customers can learn, share experiences, and gain confidence in vehicle upkeep.</a:t>
          </a:r>
          <a:endParaRPr lang="en-US" dirty="0"/>
        </a:p>
      </dgm:t>
    </dgm:pt>
    <dgm:pt modelId="{E32EB03A-803F-4504-A562-BB3BCDEAE9CA}" type="parTrans" cxnId="{B210256D-65FC-4EA0-8F68-8E81DA4482B9}">
      <dgm:prSet/>
      <dgm:spPr/>
      <dgm:t>
        <a:bodyPr/>
        <a:lstStyle/>
        <a:p>
          <a:endParaRPr lang="en-US"/>
        </a:p>
      </dgm:t>
    </dgm:pt>
    <dgm:pt modelId="{7EC827C5-1BD9-4DC6-9DD1-7B0E995265E6}" type="sibTrans" cxnId="{B210256D-65FC-4EA0-8F68-8E81DA4482B9}">
      <dgm:prSet/>
      <dgm:spPr/>
      <dgm:t>
        <a:bodyPr/>
        <a:lstStyle/>
        <a:p>
          <a:endParaRPr lang="en-US"/>
        </a:p>
      </dgm:t>
    </dgm:pt>
    <dgm:pt modelId="{737DA4C9-3D1F-4349-B569-BF8A3230DB4C}" type="pres">
      <dgm:prSet presAssocID="{E8010B11-EC77-4963-9A24-A78F9CA30CC7}" presName="Name0" presStyleCnt="0">
        <dgm:presLayoutVars>
          <dgm:dir/>
          <dgm:animLvl val="lvl"/>
          <dgm:resizeHandles val="exact"/>
        </dgm:presLayoutVars>
      </dgm:prSet>
      <dgm:spPr/>
    </dgm:pt>
    <dgm:pt modelId="{BC1AECCB-B405-4918-A540-ABC2A9938B1A}" type="pres">
      <dgm:prSet presAssocID="{A0D261F5-6D90-4FD8-AB3B-F64F4F61FFBE}" presName="composite" presStyleCnt="0"/>
      <dgm:spPr/>
    </dgm:pt>
    <dgm:pt modelId="{22F41555-8953-49CA-B713-C71E47778402}" type="pres">
      <dgm:prSet presAssocID="{A0D261F5-6D90-4FD8-AB3B-F64F4F61FFBE}" presName="parTx" presStyleLbl="alignNode1" presStyleIdx="0" presStyleCnt="4">
        <dgm:presLayoutVars>
          <dgm:chMax val="0"/>
          <dgm:chPref val="0"/>
        </dgm:presLayoutVars>
      </dgm:prSet>
      <dgm:spPr/>
    </dgm:pt>
    <dgm:pt modelId="{C0A5F95F-3586-4F24-AB6D-FB8F7BC2898B}" type="pres">
      <dgm:prSet presAssocID="{A0D261F5-6D90-4FD8-AB3B-F64F4F61FFBE}" presName="desTx" presStyleLbl="alignAccFollowNode1" presStyleIdx="0" presStyleCnt="4">
        <dgm:presLayoutVars/>
      </dgm:prSet>
      <dgm:spPr/>
    </dgm:pt>
    <dgm:pt modelId="{B813A393-EC18-4F52-954C-18EDAA5E7504}" type="pres">
      <dgm:prSet presAssocID="{19CEE4A1-EC0A-4B3A-AEE6-32D595D04592}" presName="space" presStyleCnt="0"/>
      <dgm:spPr/>
    </dgm:pt>
    <dgm:pt modelId="{566B00D6-F22C-4653-851D-3293F9DD2A8E}" type="pres">
      <dgm:prSet presAssocID="{9EE49B0F-7BD5-4070-8883-0860AA1A8D5F}" presName="composite" presStyleCnt="0"/>
      <dgm:spPr/>
    </dgm:pt>
    <dgm:pt modelId="{A02FD55B-2ABB-4F5D-8EE7-D30FC2388D59}" type="pres">
      <dgm:prSet presAssocID="{9EE49B0F-7BD5-4070-8883-0860AA1A8D5F}" presName="parTx" presStyleLbl="alignNode1" presStyleIdx="1" presStyleCnt="4">
        <dgm:presLayoutVars>
          <dgm:chMax val="0"/>
          <dgm:chPref val="0"/>
        </dgm:presLayoutVars>
      </dgm:prSet>
      <dgm:spPr/>
    </dgm:pt>
    <dgm:pt modelId="{A50EF4AF-E1BC-476B-B582-41778BD95939}" type="pres">
      <dgm:prSet presAssocID="{9EE49B0F-7BD5-4070-8883-0860AA1A8D5F}" presName="desTx" presStyleLbl="alignAccFollowNode1" presStyleIdx="1" presStyleCnt="4">
        <dgm:presLayoutVars/>
      </dgm:prSet>
      <dgm:spPr/>
    </dgm:pt>
    <dgm:pt modelId="{3972E916-E9B6-41DC-B798-849F9CCA8814}" type="pres">
      <dgm:prSet presAssocID="{383BAD99-CEE1-44D6-85D7-10B36B629BFA}" presName="space" presStyleCnt="0"/>
      <dgm:spPr/>
    </dgm:pt>
    <dgm:pt modelId="{3C3079EE-2599-402C-90B4-70A9463EB3B7}" type="pres">
      <dgm:prSet presAssocID="{3A803E72-2C12-4329-82CD-2A70B85D6DD8}" presName="composite" presStyleCnt="0"/>
      <dgm:spPr/>
    </dgm:pt>
    <dgm:pt modelId="{1E591B29-DEF1-4F08-86F2-A29C0D0F0655}" type="pres">
      <dgm:prSet presAssocID="{3A803E72-2C12-4329-82CD-2A70B85D6DD8}" presName="parTx" presStyleLbl="alignNode1" presStyleIdx="2" presStyleCnt="4">
        <dgm:presLayoutVars>
          <dgm:chMax val="0"/>
          <dgm:chPref val="0"/>
        </dgm:presLayoutVars>
      </dgm:prSet>
      <dgm:spPr/>
    </dgm:pt>
    <dgm:pt modelId="{5FF8F81B-B9B6-4D27-9C21-C511A7FD963F}" type="pres">
      <dgm:prSet presAssocID="{3A803E72-2C12-4329-82CD-2A70B85D6DD8}" presName="desTx" presStyleLbl="alignAccFollowNode1" presStyleIdx="2" presStyleCnt="4">
        <dgm:presLayoutVars/>
      </dgm:prSet>
      <dgm:spPr/>
    </dgm:pt>
    <dgm:pt modelId="{BEC025AF-368B-4A82-96CE-BAE7D50C93BA}" type="pres">
      <dgm:prSet presAssocID="{84AD6D07-7529-4371-96E3-E9797311BE70}" presName="space" presStyleCnt="0"/>
      <dgm:spPr/>
    </dgm:pt>
    <dgm:pt modelId="{AFB81769-CE9A-434D-AC33-89EB87EE5D1D}" type="pres">
      <dgm:prSet presAssocID="{701C8699-E2B2-4897-86C2-53EFBF1EB2E4}" presName="composite" presStyleCnt="0"/>
      <dgm:spPr/>
    </dgm:pt>
    <dgm:pt modelId="{7D1C50AF-9EC7-4636-A1A9-81FC0AB43CE9}" type="pres">
      <dgm:prSet presAssocID="{701C8699-E2B2-4897-86C2-53EFBF1EB2E4}" presName="parTx" presStyleLbl="alignNode1" presStyleIdx="3" presStyleCnt="4">
        <dgm:presLayoutVars>
          <dgm:chMax val="0"/>
          <dgm:chPref val="0"/>
        </dgm:presLayoutVars>
      </dgm:prSet>
      <dgm:spPr/>
    </dgm:pt>
    <dgm:pt modelId="{1789716F-4423-4F69-BB90-E9CF7AD1C3A6}" type="pres">
      <dgm:prSet presAssocID="{701C8699-E2B2-4897-86C2-53EFBF1EB2E4}" presName="desTx" presStyleLbl="alignAccFollowNode1" presStyleIdx="3" presStyleCnt="4">
        <dgm:presLayoutVars/>
      </dgm:prSet>
      <dgm:spPr/>
    </dgm:pt>
  </dgm:ptLst>
  <dgm:cxnLst>
    <dgm:cxn modelId="{E8E17D00-DB38-4946-8EF0-B9CAEAE4E395}" type="presOf" srcId="{E8308200-C265-40C6-8014-D68B3C0B74EB}" destId="{5FF8F81B-B9B6-4D27-9C21-C511A7FD963F}" srcOrd="0" destOrd="4" presId="urn:microsoft.com/office/officeart/2016/7/layout/ChevronBlockProcess"/>
    <dgm:cxn modelId="{E1BD690A-C88B-4D61-99C6-5548A302E427}" srcId="{3A803E72-2C12-4329-82CD-2A70B85D6DD8}" destId="{E8308200-C265-40C6-8014-D68B3C0B74EB}" srcOrd="4" destOrd="0" parTransId="{397DE13C-CD26-4F37-8277-E14CB0A1D77A}" sibTransId="{E1766D3D-7D7C-486D-875F-ECD427B112CD}"/>
    <dgm:cxn modelId="{B969CE0D-8BE6-41B0-9B58-A2A98AC2B46C}" srcId="{A0D261F5-6D90-4FD8-AB3B-F64F4F61FFBE}" destId="{70D8B3CB-B2F7-4853-8C4D-87E5D958B20D}" srcOrd="0" destOrd="0" parTransId="{335AC614-8142-4CD3-95EF-EAB599E805D1}" sibTransId="{90544AD4-C002-4B10-88CC-862CB48FF332}"/>
    <dgm:cxn modelId="{E64C0E11-4448-41BE-99B3-8A1A3DF31367}" type="presOf" srcId="{16A3B495-B1EC-4F4B-93D6-06523D2415CB}" destId="{5FF8F81B-B9B6-4D27-9C21-C511A7FD963F}" srcOrd="0" destOrd="0" presId="urn:microsoft.com/office/officeart/2016/7/layout/ChevronBlockProcess"/>
    <dgm:cxn modelId="{EC86F416-4575-419D-9720-60B3B30D83AD}" srcId="{3A803E72-2C12-4329-82CD-2A70B85D6DD8}" destId="{16A3B495-B1EC-4F4B-93D6-06523D2415CB}" srcOrd="0" destOrd="0" parTransId="{DBA26455-ECAE-4C60-9C58-42C25B360E45}" sibTransId="{DE4EC6FF-01A8-469E-882E-D5B348DF7D41}"/>
    <dgm:cxn modelId="{FC3B7E19-0927-4AC4-A6C6-DD9A4AEB34F7}" srcId="{E8010B11-EC77-4963-9A24-A78F9CA30CC7}" destId="{9EE49B0F-7BD5-4070-8883-0860AA1A8D5F}" srcOrd="1" destOrd="0" parTransId="{ED05ED13-44B1-46FF-B586-7E03878C7050}" sibTransId="{383BAD99-CEE1-44D6-85D7-10B36B629BFA}"/>
    <dgm:cxn modelId="{E05EB123-ACD8-465C-9263-BCC202D8C05C}" type="presOf" srcId="{9EE49B0F-7BD5-4070-8883-0860AA1A8D5F}" destId="{A02FD55B-2ABB-4F5D-8EE7-D30FC2388D59}" srcOrd="0" destOrd="0" presId="urn:microsoft.com/office/officeart/2016/7/layout/ChevronBlockProcess"/>
    <dgm:cxn modelId="{7031A130-1C2C-4416-9A5D-B790DABB867B}" srcId="{3A803E72-2C12-4329-82CD-2A70B85D6DD8}" destId="{DAFDC04F-ED01-4125-B499-8AFB8FA624A6}" srcOrd="1" destOrd="0" parTransId="{7EEC657D-31A5-4EC1-9371-F26ABC9AECBD}" sibTransId="{3E6DC474-A7F0-4059-BEB8-715D6971773D}"/>
    <dgm:cxn modelId="{7EC1443B-EA5F-4BD6-A4E6-542DA6444CB9}" type="presOf" srcId="{E8010B11-EC77-4963-9A24-A78F9CA30CC7}" destId="{737DA4C9-3D1F-4349-B569-BF8A3230DB4C}" srcOrd="0" destOrd="0" presId="urn:microsoft.com/office/officeart/2016/7/layout/ChevronBlockProcess"/>
    <dgm:cxn modelId="{3937475F-318D-4A8C-9884-59BCAB42DACC}" type="presOf" srcId="{DAFDC04F-ED01-4125-B499-8AFB8FA624A6}" destId="{5FF8F81B-B9B6-4D27-9C21-C511A7FD963F}" srcOrd="0" destOrd="1" presId="urn:microsoft.com/office/officeart/2016/7/layout/ChevronBlockProcess"/>
    <dgm:cxn modelId="{C581554B-9D73-4BB3-A96C-A620E070E195}" srcId="{E8010B11-EC77-4963-9A24-A78F9CA30CC7}" destId="{3A803E72-2C12-4329-82CD-2A70B85D6DD8}" srcOrd="2" destOrd="0" parTransId="{F23B3E4F-996B-47FE-B0C7-C1A4DA9E203E}" sibTransId="{84AD6D07-7529-4371-96E3-E9797311BE70}"/>
    <dgm:cxn modelId="{B210256D-65FC-4EA0-8F68-8E81DA4482B9}" srcId="{701C8699-E2B2-4897-86C2-53EFBF1EB2E4}" destId="{52EA7ADD-AC0A-4528-BC24-70F8A36A5B3D}" srcOrd="0" destOrd="0" parTransId="{E32EB03A-803F-4504-A562-BB3BCDEAE9CA}" sibTransId="{7EC827C5-1BD9-4DC6-9DD1-7B0E995265E6}"/>
    <dgm:cxn modelId="{1E3F5153-E59D-42D8-9C88-9250950441FD}" type="presOf" srcId="{2C94C87E-52F8-4499-A03A-0A4A10BE9147}" destId="{5FF8F81B-B9B6-4D27-9C21-C511A7FD963F}" srcOrd="0" destOrd="3" presId="urn:microsoft.com/office/officeart/2016/7/layout/ChevronBlockProcess"/>
    <dgm:cxn modelId="{6D528D78-D389-4DEA-9D4C-634BEFD79FC0}" srcId="{3A803E72-2C12-4329-82CD-2A70B85D6DD8}" destId="{EB31775C-B85E-4889-88E0-A75D75EC591B}" srcOrd="2" destOrd="0" parTransId="{DDBBF77A-6671-4E8D-833A-8909DB2FB62A}" sibTransId="{AABB9036-4299-4CF1-8F6D-46FD873C33C7}"/>
    <dgm:cxn modelId="{18949B8D-0C56-46D1-A086-008E19FEC270}" type="presOf" srcId="{701C8699-E2B2-4897-86C2-53EFBF1EB2E4}" destId="{7D1C50AF-9EC7-4636-A1A9-81FC0AB43CE9}" srcOrd="0" destOrd="0" presId="urn:microsoft.com/office/officeart/2016/7/layout/ChevronBlockProcess"/>
    <dgm:cxn modelId="{3975CC91-636E-44BA-9957-108684C313CF}" type="presOf" srcId="{3A803E72-2C12-4329-82CD-2A70B85D6DD8}" destId="{1E591B29-DEF1-4F08-86F2-A29C0D0F0655}" srcOrd="0" destOrd="0" presId="urn:microsoft.com/office/officeart/2016/7/layout/ChevronBlockProcess"/>
    <dgm:cxn modelId="{D0BB6DA2-AA79-4F32-9D27-E46230E0813F}" type="presOf" srcId="{70D8B3CB-B2F7-4853-8C4D-87E5D958B20D}" destId="{C0A5F95F-3586-4F24-AB6D-FB8F7BC2898B}" srcOrd="0" destOrd="0" presId="urn:microsoft.com/office/officeart/2016/7/layout/ChevronBlockProcess"/>
    <dgm:cxn modelId="{4C207BA8-9C7A-4DA2-B8B6-5281A4DA93DD}" type="presOf" srcId="{A0D261F5-6D90-4FD8-AB3B-F64F4F61FFBE}" destId="{22F41555-8953-49CA-B713-C71E47778402}" srcOrd="0" destOrd="0" presId="urn:microsoft.com/office/officeart/2016/7/layout/ChevronBlockProcess"/>
    <dgm:cxn modelId="{CD4787AB-35D0-4324-887C-45A2B3E93EA8}" srcId="{9EE49B0F-7BD5-4070-8883-0860AA1A8D5F}" destId="{9E195538-53FD-4FAF-A80D-0FBF6381D8C4}" srcOrd="0" destOrd="0" parTransId="{738C4FBA-8D83-45C9-8251-FBCF9F564781}" sibTransId="{EDFE1BE1-ACB5-4DBC-ACB2-05C1FB9E394E}"/>
    <dgm:cxn modelId="{4ACAECCE-979C-4112-8A68-77D929EB2793}" srcId="{E8010B11-EC77-4963-9A24-A78F9CA30CC7}" destId="{701C8699-E2B2-4897-86C2-53EFBF1EB2E4}" srcOrd="3" destOrd="0" parTransId="{5B69F6B3-8D91-414F-B7AA-4449FC6301FE}" sibTransId="{2A48BFA5-5F01-4F4E-B7DB-CCA4F9CD3896}"/>
    <dgm:cxn modelId="{1C23DED4-C97F-41ED-BDBB-05CD69D4CBBC}" type="presOf" srcId="{EB31775C-B85E-4889-88E0-A75D75EC591B}" destId="{5FF8F81B-B9B6-4D27-9C21-C511A7FD963F}" srcOrd="0" destOrd="2" presId="urn:microsoft.com/office/officeart/2016/7/layout/ChevronBlockProcess"/>
    <dgm:cxn modelId="{6178ACD7-C89C-429D-B485-9136D96991B6}" type="presOf" srcId="{52EA7ADD-AC0A-4528-BC24-70F8A36A5B3D}" destId="{1789716F-4423-4F69-BB90-E9CF7AD1C3A6}" srcOrd="0" destOrd="0" presId="urn:microsoft.com/office/officeart/2016/7/layout/ChevronBlockProcess"/>
    <dgm:cxn modelId="{EF1CC3D9-767F-44C7-BC6F-F9B3D6FB0226}" srcId="{3A803E72-2C12-4329-82CD-2A70B85D6DD8}" destId="{2C94C87E-52F8-4499-A03A-0A4A10BE9147}" srcOrd="3" destOrd="0" parTransId="{FA292BA4-039A-4713-8E26-DCE6F1F5E055}" sibTransId="{EA8E1A0D-0FBA-42D4-8022-AEDA5DF80793}"/>
    <dgm:cxn modelId="{DB5D65EE-BF14-4657-B5F7-D48BA0E8349E}" type="presOf" srcId="{9E195538-53FD-4FAF-A80D-0FBF6381D8C4}" destId="{A50EF4AF-E1BC-476B-B582-41778BD95939}" srcOrd="0" destOrd="0" presId="urn:microsoft.com/office/officeart/2016/7/layout/ChevronBlockProcess"/>
    <dgm:cxn modelId="{1FA9CFF2-F6B9-4126-A77E-5A5CE4B381E0}" srcId="{E8010B11-EC77-4963-9A24-A78F9CA30CC7}" destId="{A0D261F5-6D90-4FD8-AB3B-F64F4F61FFBE}" srcOrd="0" destOrd="0" parTransId="{E82871FD-D200-48F9-A639-F918EEF525BE}" sibTransId="{19CEE4A1-EC0A-4B3A-AEE6-32D595D04592}"/>
    <dgm:cxn modelId="{D77F0022-159B-4172-ACAD-BFDB5B5E5F52}" type="presParOf" srcId="{737DA4C9-3D1F-4349-B569-BF8A3230DB4C}" destId="{BC1AECCB-B405-4918-A540-ABC2A9938B1A}" srcOrd="0" destOrd="0" presId="urn:microsoft.com/office/officeart/2016/7/layout/ChevronBlockProcess"/>
    <dgm:cxn modelId="{CF4F6B56-B772-419E-95CF-98AD82B56148}" type="presParOf" srcId="{BC1AECCB-B405-4918-A540-ABC2A9938B1A}" destId="{22F41555-8953-49CA-B713-C71E47778402}" srcOrd="0" destOrd="0" presId="urn:microsoft.com/office/officeart/2016/7/layout/ChevronBlockProcess"/>
    <dgm:cxn modelId="{875D7F8F-F11E-4033-B582-3F647BA83555}" type="presParOf" srcId="{BC1AECCB-B405-4918-A540-ABC2A9938B1A}" destId="{C0A5F95F-3586-4F24-AB6D-FB8F7BC2898B}" srcOrd="1" destOrd="0" presId="urn:microsoft.com/office/officeart/2016/7/layout/ChevronBlockProcess"/>
    <dgm:cxn modelId="{9EA40FCC-1095-4921-9607-A8BCBB79609B}" type="presParOf" srcId="{737DA4C9-3D1F-4349-B569-BF8A3230DB4C}" destId="{B813A393-EC18-4F52-954C-18EDAA5E7504}" srcOrd="1" destOrd="0" presId="urn:microsoft.com/office/officeart/2016/7/layout/ChevronBlockProcess"/>
    <dgm:cxn modelId="{D18B737F-EF37-433D-8E2F-BB59377FB51C}" type="presParOf" srcId="{737DA4C9-3D1F-4349-B569-BF8A3230DB4C}" destId="{566B00D6-F22C-4653-851D-3293F9DD2A8E}" srcOrd="2" destOrd="0" presId="urn:microsoft.com/office/officeart/2016/7/layout/ChevronBlockProcess"/>
    <dgm:cxn modelId="{E3B63D6A-526B-4908-A8CA-AEFBFE87A9FE}" type="presParOf" srcId="{566B00D6-F22C-4653-851D-3293F9DD2A8E}" destId="{A02FD55B-2ABB-4F5D-8EE7-D30FC2388D59}" srcOrd="0" destOrd="0" presId="urn:microsoft.com/office/officeart/2016/7/layout/ChevronBlockProcess"/>
    <dgm:cxn modelId="{617217A0-02D0-4C89-8231-B4EA072DC50E}" type="presParOf" srcId="{566B00D6-F22C-4653-851D-3293F9DD2A8E}" destId="{A50EF4AF-E1BC-476B-B582-41778BD95939}" srcOrd="1" destOrd="0" presId="urn:microsoft.com/office/officeart/2016/7/layout/ChevronBlockProcess"/>
    <dgm:cxn modelId="{02E32DA8-D154-4B70-AEA5-B109ADF3AD89}" type="presParOf" srcId="{737DA4C9-3D1F-4349-B569-BF8A3230DB4C}" destId="{3972E916-E9B6-41DC-B798-849F9CCA8814}" srcOrd="3" destOrd="0" presId="urn:microsoft.com/office/officeart/2016/7/layout/ChevronBlockProcess"/>
    <dgm:cxn modelId="{22550BEF-75EE-41E7-ADF8-9887FB7891FA}" type="presParOf" srcId="{737DA4C9-3D1F-4349-B569-BF8A3230DB4C}" destId="{3C3079EE-2599-402C-90B4-70A9463EB3B7}" srcOrd="4" destOrd="0" presId="urn:microsoft.com/office/officeart/2016/7/layout/ChevronBlockProcess"/>
    <dgm:cxn modelId="{0584C021-7E78-47D1-B14F-38D769AEC229}" type="presParOf" srcId="{3C3079EE-2599-402C-90B4-70A9463EB3B7}" destId="{1E591B29-DEF1-4F08-86F2-A29C0D0F0655}" srcOrd="0" destOrd="0" presId="urn:microsoft.com/office/officeart/2016/7/layout/ChevronBlockProcess"/>
    <dgm:cxn modelId="{37B137AD-B40D-4D49-BB20-24C56AB4A2B9}" type="presParOf" srcId="{3C3079EE-2599-402C-90B4-70A9463EB3B7}" destId="{5FF8F81B-B9B6-4D27-9C21-C511A7FD963F}" srcOrd="1" destOrd="0" presId="urn:microsoft.com/office/officeart/2016/7/layout/ChevronBlockProcess"/>
    <dgm:cxn modelId="{A671C963-7A23-423A-BED5-6474B67436A7}" type="presParOf" srcId="{737DA4C9-3D1F-4349-B569-BF8A3230DB4C}" destId="{BEC025AF-368B-4A82-96CE-BAE7D50C93BA}" srcOrd="5" destOrd="0" presId="urn:microsoft.com/office/officeart/2016/7/layout/ChevronBlockProcess"/>
    <dgm:cxn modelId="{68F814B3-247F-483B-8D43-03BC7E7C625B}" type="presParOf" srcId="{737DA4C9-3D1F-4349-B569-BF8A3230DB4C}" destId="{AFB81769-CE9A-434D-AC33-89EB87EE5D1D}" srcOrd="6" destOrd="0" presId="urn:microsoft.com/office/officeart/2016/7/layout/ChevronBlockProcess"/>
    <dgm:cxn modelId="{E4009C2C-18FF-4F5D-B606-D684E668B7B0}" type="presParOf" srcId="{AFB81769-CE9A-434D-AC33-89EB87EE5D1D}" destId="{7D1C50AF-9EC7-4636-A1A9-81FC0AB43CE9}" srcOrd="0" destOrd="0" presId="urn:microsoft.com/office/officeart/2016/7/layout/ChevronBlockProcess"/>
    <dgm:cxn modelId="{9EFED5C3-E9AA-403B-B2A9-B4F271A98A05}" type="presParOf" srcId="{AFB81769-CE9A-434D-AC33-89EB87EE5D1D}" destId="{1789716F-4423-4F69-BB90-E9CF7AD1C3A6}"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16EE67-F03A-4DF8-ACBA-292B16713FA6}"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048BEC9C-10B3-44E5-B8A1-C70F5A9C6E53}">
      <dgm:prSet/>
      <dgm:spPr/>
      <dgm:t>
        <a:bodyPr/>
        <a:lstStyle/>
        <a:p>
          <a:pPr>
            <a:defRPr b="1"/>
          </a:pPr>
          <a:r>
            <a:rPr lang="en-GB"/>
            <a:t>Human Resources</a:t>
          </a:r>
          <a:endParaRPr lang="en-US"/>
        </a:p>
      </dgm:t>
    </dgm:pt>
    <dgm:pt modelId="{9DA5FBAB-21BD-494E-9559-911EE70436E8}" type="parTrans" cxnId="{4283AC5C-CCBB-4450-AB53-09CDA06A4245}">
      <dgm:prSet/>
      <dgm:spPr/>
      <dgm:t>
        <a:bodyPr/>
        <a:lstStyle/>
        <a:p>
          <a:endParaRPr lang="en-US"/>
        </a:p>
      </dgm:t>
    </dgm:pt>
    <dgm:pt modelId="{76D558B2-6E11-465F-90E5-F3F0D03584F4}" type="sibTrans" cxnId="{4283AC5C-CCBB-4450-AB53-09CDA06A4245}">
      <dgm:prSet/>
      <dgm:spPr/>
      <dgm:t>
        <a:bodyPr/>
        <a:lstStyle/>
        <a:p>
          <a:endParaRPr lang="en-US"/>
        </a:p>
      </dgm:t>
    </dgm:pt>
    <dgm:pt modelId="{90362807-AF34-4C19-9412-F7254DC3934B}">
      <dgm:prSet/>
      <dgm:spPr/>
      <dgm:t>
        <a:bodyPr/>
        <a:lstStyle/>
        <a:p>
          <a:r>
            <a:rPr lang="en-GB" dirty="0"/>
            <a:t>Total Employees: </a:t>
          </a:r>
        </a:p>
        <a:p>
          <a:r>
            <a:rPr lang="en-GB" dirty="0"/>
            <a:t>Initially, GREASYHANDS will operate with one employee at minimum wage to assist with the upkeep of the garage. This employee will help maintain the facility, ensure tools are organized, and provide basic customer service.</a:t>
          </a:r>
          <a:endParaRPr lang="en-US" dirty="0"/>
        </a:p>
      </dgm:t>
    </dgm:pt>
    <dgm:pt modelId="{4E4488AD-2F49-4618-BF47-00F40EF20DE5}" type="parTrans" cxnId="{9FDD6C8C-83AE-481D-89E0-45CABB638D00}">
      <dgm:prSet/>
      <dgm:spPr/>
      <dgm:t>
        <a:bodyPr/>
        <a:lstStyle/>
        <a:p>
          <a:endParaRPr lang="en-US"/>
        </a:p>
      </dgm:t>
    </dgm:pt>
    <dgm:pt modelId="{51003640-6391-4A84-ABA8-7526B8F0224E}" type="sibTrans" cxnId="{9FDD6C8C-83AE-481D-89E0-45CABB638D00}">
      <dgm:prSet/>
      <dgm:spPr/>
      <dgm:t>
        <a:bodyPr/>
        <a:lstStyle/>
        <a:p>
          <a:endParaRPr lang="en-US"/>
        </a:p>
      </dgm:t>
    </dgm:pt>
    <dgm:pt modelId="{3A361247-7C3E-472B-AC43-F00B60D0FB2B}">
      <dgm:prSet/>
      <dgm:spPr/>
      <dgm:t>
        <a:bodyPr/>
        <a:lstStyle/>
        <a:p>
          <a:pPr>
            <a:defRPr b="1"/>
          </a:pPr>
          <a:r>
            <a:rPr lang="en-GB"/>
            <a:t>Job Role:  </a:t>
          </a:r>
          <a:endParaRPr lang="en-US"/>
        </a:p>
      </dgm:t>
    </dgm:pt>
    <dgm:pt modelId="{4D33E495-F0C3-4825-8BD6-66FD2D524F72}" type="parTrans" cxnId="{6D474896-AD57-4EF6-A9E9-B3E989F36E26}">
      <dgm:prSet/>
      <dgm:spPr/>
      <dgm:t>
        <a:bodyPr/>
        <a:lstStyle/>
        <a:p>
          <a:endParaRPr lang="en-US"/>
        </a:p>
      </dgm:t>
    </dgm:pt>
    <dgm:pt modelId="{7F3B92BC-32AB-4187-9F80-31016CAD5656}" type="sibTrans" cxnId="{6D474896-AD57-4EF6-A9E9-B3E989F36E26}">
      <dgm:prSet/>
      <dgm:spPr/>
      <dgm:t>
        <a:bodyPr/>
        <a:lstStyle/>
        <a:p>
          <a:endParaRPr lang="en-US"/>
        </a:p>
      </dgm:t>
    </dgm:pt>
    <dgm:pt modelId="{CF6EC96F-A97E-4A76-8F5B-D9B59D954E99}">
      <dgm:prSet/>
      <dgm:spPr/>
      <dgm:t>
        <a:bodyPr/>
        <a:lstStyle/>
        <a:p>
          <a:r>
            <a:rPr lang="en-GB" dirty="0"/>
            <a:t>Garage Attendant:</a:t>
          </a:r>
        </a:p>
        <a:p>
          <a:r>
            <a:rPr lang="en-GB" dirty="0"/>
            <a:t>Responsible for managing the day-to-day upkeep of the garage, assisting customers as needed, and maintaining a clean and organized workspace.</a:t>
          </a:r>
          <a:endParaRPr lang="en-US" dirty="0"/>
        </a:p>
      </dgm:t>
    </dgm:pt>
    <dgm:pt modelId="{BA3EE2B0-DB30-40DB-BC33-11BBCAD4D32C}" type="parTrans" cxnId="{278E6F59-ED85-443F-BD28-107B37F2A1F6}">
      <dgm:prSet/>
      <dgm:spPr/>
      <dgm:t>
        <a:bodyPr/>
        <a:lstStyle/>
        <a:p>
          <a:endParaRPr lang="en-US"/>
        </a:p>
      </dgm:t>
    </dgm:pt>
    <dgm:pt modelId="{D78E7FA6-6CB3-40D3-98DF-7A8793B5C77A}" type="sibTrans" cxnId="{278E6F59-ED85-443F-BD28-107B37F2A1F6}">
      <dgm:prSet/>
      <dgm:spPr/>
      <dgm:t>
        <a:bodyPr/>
        <a:lstStyle/>
        <a:p>
          <a:endParaRPr lang="en-US"/>
        </a:p>
      </dgm:t>
    </dgm:pt>
    <dgm:pt modelId="{742679AE-0FCB-43DC-94F5-A32FE5FAC7E6}">
      <dgm:prSet/>
      <dgm:spPr/>
      <dgm:t>
        <a:bodyPr/>
        <a:lstStyle/>
        <a:p>
          <a:pPr>
            <a:defRPr b="1"/>
          </a:pPr>
          <a:r>
            <a:rPr lang="en-GB"/>
            <a:t>Sourcing Employees:</a:t>
          </a:r>
          <a:endParaRPr lang="en-US"/>
        </a:p>
      </dgm:t>
    </dgm:pt>
    <dgm:pt modelId="{CE507EF8-8073-4BD6-A00C-85F3F9910DF0}" type="parTrans" cxnId="{78E8CC82-3CC7-4F32-A6C5-F99A0D87ECB0}">
      <dgm:prSet/>
      <dgm:spPr/>
      <dgm:t>
        <a:bodyPr/>
        <a:lstStyle/>
        <a:p>
          <a:endParaRPr lang="en-US"/>
        </a:p>
      </dgm:t>
    </dgm:pt>
    <dgm:pt modelId="{637C70B6-C12D-440E-8DD9-67742C028D4B}" type="sibTrans" cxnId="{78E8CC82-3CC7-4F32-A6C5-F99A0D87ECB0}">
      <dgm:prSet/>
      <dgm:spPr/>
      <dgm:t>
        <a:bodyPr/>
        <a:lstStyle/>
        <a:p>
          <a:endParaRPr lang="en-US"/>
        </a:p>
      </dgm:t>
    </dgm:pt>
    <dgm:pt modelId="{E89B47EC-06D9-45F5-976F-97AA28A84CB3}">
      <dgm:prSet/>
      <dgm:spPr/>
      <dgm:t>
        <a:bodyPr/>
        <a:lstStyle/>
        <a:p>
          <a:r>
            <a:rPr lang="en-GB" dirty="0"/>
            <a:t>Recruitment will target local job boards and websites focusing on candidates who are passionate about mechanics and have a basic understanding of customer service.</a:t>
          </a:r>
          <a:endParaRPr lang="en-US" dirty="0"/>
        </a:p>
      </dgm:t>
    </dgm:pt>
    <dgm:pt modelId="{CBD7A84C-1E28-4178-BF50-B3C9BAC28F8F}" type="parTrans" cxnId="{5056068A-F360-418C-AB35-0D56F358F371}">
      <dgm:prSet/>
      <dgm:spPr/>
      <dgm:t>
        <a:bodyPr/>
        <a:lstStyle/>
        <a:p>
          <a:endParaRPr lang="en-US"/>
        </a:p>
      </dgm:t>
    </dgm:pt>
    <dgm:pt modelId="{2BB6D82A-8011-4842-8455-27828E82EC74}" type="sibTrans" cxnId="{5056068A-F360-418C-AB35-0D56F358F371}">
      <dgm:prSet/>
      <dgm:spPr/>
      <dgm:t>
        <a:bodyPr/>
        <a:lstStyle/>
        <a:p>
          <a:endParaRPr lang="en-US"/>
        </a:p>
      </dgm:t>
    </dgm:pt>
    <dgm:pt modelId="{F8C5EFC5-8789-4AEF-AA1F-7AC46FEDD33A}" type="pres">
      <dgm:prSet presAssocID="{CA16EE67-F03A-4DF8-ACBA-292B16713FA6}" presName="Name0" presStyleCnt="0">
        <dgm:presLayoutVars>
          <dgm:dir/>
          <dgm:animLvl val="lvl"/>
          <dgm:resizeHandles val="exact"/>
        </dgm:presLayoutVars>
      </dgm:prSet>
      <dgm:spPr/>
    </dgm:pt>
    <dgm:pt modelId="{409A6D08-9D03-4CC9-BE17-FDD737CF31B5}" type="pres">
      <dgm:prSet presAssocID="{048BEC9C-10B3-44E5-B8A1-C70F5A9C6E53}" presName="composite" presStyleCnt="0"/>
      <dgm:spPr/>
    </dgm:pt>
    <dgm:pt modelId="{A3902B93-E303-43A7-8CA4-E97708893955}" type="pres">
      <dgm:prSet presAssocID="{048BEC9C-10B3-44E5-B8A1-C70F5A9C6E53}" presName="parTx" presStyleLbl="alignNode1" presStyleIdx="0" presStyleCnt="3">
        <dgm:presLayoutVars>
          <dgm:chMax val="0"/>
          <dgm:chPref val="0"/>
          <dgm:bulletEnabled val="1"/>
        </dgm:presLayoutVars>
      </dgm:prSet>
      <dgm:spPr/>
    </dgm:pt>
    <dgm:pt modelId="{0BD1AACE-3F64-459E-BA18-B34B8488EE01}" type="pres">
      <dgm:prSet presAssocID="{048BEC9C-10B3-44E5-B8A1-C70F5A9C6E53}" presName="desTx" presStyleLbl="alignAccFollowNode1" presStyleIdx="0" presStyleCnt="3">
        <dgm:presLayoutVars>
          <dgm:bulletEnabled val="1"/>
        </dgm:presLayoutVars>
      </dgm:prSet>
      <dgm:spPr/>
    </dgm:pt>
    <dgm:pt modelId="{03E67968-C43D-4555-892F-5D1A0DBC45E0}" type="pres">
      <dgm:prSet presAssocID="{76D558B2-6E11-465F-90E5-F3F0D03584F4}" presName="space" presStyleCnt="0"/>
      <dgm:spPr/>
    </dgm:pt>
    <dgm:pt modelId="{0682313B-A37A-48D2-80B9-3693774D8E74}" type="pres">
      <dgm:prSet presAssocID="{3A361247-7C3E-472B-AC43-F00B60D0FB2B}" presName="composite" presStyleCnt="0"/>
      <dgm:spPr/>
    </dgm:pt>
    <dgm:pt modelId="{151AF70A-772A-483B-A08E-86276D499B4E}" type="pres">
      <dgm:prSet presAssocID="{3A361247-7C3E-472B-AC43-F00B60D0FB2B}" presName="parTx" presStyleLbl="alignNode1" presStyleIdx="1" presStyleCnt="3">
        <dgm:presLayoutVars>
          <dgm:chMax val="0"/>
          <dgm:chPref val="0"/>
          <dgm:bulletEnabled val="1"/>
        </dgm:presLayoutVars>
      </dgm:prSet>
      <dgm:spPr/>
    </dgm:pt>
    <dgm:pt modelId="{E14D5D36-0640-433C-A386-9B3FEC284B30}" type="pres">
      <dgm:prSet presAssocID="{3A361247-7C3E-472B-AC43-F00B60D0FB2B}" presName="desTx" presStyleLbl="alignAccFollowNode1" presStyleIdx="1" presStyleCnt="3">
        <dgm:presLayoutVars>
          <dgm:bulletEnabled val="1"/>
        </dgm:presLayoutVars>
      </dgm:prSet>
      <dgm:spPr/>
    </dgm:pt>
    <dgm:pt modelId="{66B91E08-AC44-4E6B-8F6F-A74ECB5969E4}" type="pres">
      <dgm:prSet presAssocID="{7F3B92BC-32AB-4187-9F80-31016CAD5656}" presName="space" presStyleCnt="0"/>
      <dgm:spPr/>
    </dgm:pt>
    <dgm:pt modelId="{2756B03C-9FBC-4142-AD25-68BFDA3822FA}" type="pres">
      <dgm:prSet presAssocID="{742679AE-0FCB-43DC-94F5-A32FE5FAC7E6}" presName="composite" presStyleCnt="0"/>
      <dgm:spPr/>
    </dgm:pt>
    <dgm:pt modelId="{314E9E29-0276-493C-9978-5ABBDF1BC26D}" type="pres">
      <dgm:prSet presAssocID="{742679AE-0FCB-43DC-94F5-A32FE5FAC7E6}" presName="parTx" presStyleLbl="alignNode1" presStyleIdx="2" presStyleCnt="3">
        <dgm:presLayoutVars>
          <dgm:chMax val="0"/>
          <dgm:chPref val="0"/>
          <dgm:bulletEnabled val="1"/>
        </dgm:presLayoutVars>
      </dgm:prSet>
      <dgm:spPr/>
    </dgm:pt>
    <dgm:pt modelId="{DD78C072-8911-46B0-9C17-6E8557C00F80}" type="pres">
      <dgm:prSet presAssocID="{742679AE-0FCB-43DC-94F5-A32FE5FAC7E6}" presName="desTx" presStyleLbl="alignAccFollowNode1" presStyleIdx="2" presStyleCnt="3">
        <dgm:presLayoutVars>
          <dgm:bulletEnabled val="1"/>
        </dgm:presLayoutVars>
      </dgm:prSet>
      <dgm:spPr/>
    </dgm:pt>
  </dgm:ptLst>
  <dgm:cxnLst>
    <dgm:cxn modelId="{1773E107-3DC2-47C2-97FC-E19731B73C0D}" type="presOf" srcId="{048BEC9C-10B3-44E5-B8A1-C70F5A9C6E53}" destId="{A3902B93-E303-43A7-8CA4-E97708893955}" srcOrd="0" destOrd="0" presId="urn:microsoft.com/office/officeart/2005/8/layout/hList1"/>
    <dgm:cxn modelId="{28EBCE1E-FCF2-4786-8229-434E199CC50A}" type="presOf" srcId="{90362807-AF34-4C19-9412-F7254DC3934B}" destId="{0BD1AACE-3F64-459E-BA18-B34B8488EE01}" srcOrd="0" destOrd="0" presId="urn:microsoft.com/office/officeart/2005/8/layout/hList1"/>
    <dgm:cxn modelId="{33AD523A-236C-44C8-ACCF-96F8B037E784}" type="presOf" srcId="{742679AE-0FCB-43DC-94F5-A32FE5FAC7E6}" destId="{314E9E29-0276-493C-9978-5ABBDF1BC26D}" srcOrd="0" destOrd="0" presId="urn:microsoft.com/office/officeart/2005/8/layout/hList1"/>
    <dgm:cxn modelId="{4283AC5C-CCBB-4450-AB53-09CDA06A4245}" srcId="{CA16EE67-F03A-4DF8-ACBA-292B16713FA6}" destId="{048BEC9C-10B3-44E5-B8A1-C70F5A9C6E53}" srcOrd="0" destOrd="0" parTransId="{9DA5FBAB-21BD-494E-9559-911EE70436E8}" sibTransId="{76D558B2-6E11-465F-90E5-F3F0D03584F4}"/>
    <dgm:cxn modelId="{61C54074-4AD6-4B69-807F-2CC254BCFCD8}" type="presOf" srcId="{E89B47EC-06D9-45F5-976F-97AA28A84CB3}" destId="{DD78C072-8911-46B0-9C17-6E8557C00F80}" srcOrd="0" destOrd="0" presId="urn:microsoft.com/office/officeart/2005/8/layout/hList1"/>
    <dgm:cxn modelId="{278E6F59-ED85-443F-BD28-107B37F2A1F6}" srcId="{3A361247-7C3E-472B-AC43-F00B60D0FB2B}" destId="{CF6EC96F-A97E-4A76-8F5B-D9B59D954E99}" srcOrd="0" destOrd="0" parTransId="{BA3EE2B0-DB30-40DB-BC33-11BBCAD4D32C}" sibTransId="{D78E7FA6-6CB3-40D3-98DF-7A8793B5C77A}"/>
    <dgm:cxn modelId="{DE42715A-52E6-4B1A-9B03-3662E135AD57}" type="presOf" srcId="{CF6EC96F-A97E-4A76-8F5B-D9B59D954E99}" destId="{E14D5D36-0640-433C-A386-9B3FEC284B30}" srcOrd="0" destOrd="0" presId="urn:microsoft.com/office/officeart/2005/8/layout/hList1"/>
    <dgm:cxn modelId="{78E8CC82-3CC7-4F32-A6C5-F99A0D87ECB0}" srcId="{CA16EE67-F03A-4DF8-ACBA-292B16713FA6}" destId="{742679AE-0FCB-43DC-94F5-A32FE5FAC7E6}" srcOrd="2" destOrd="0" parTransId="{CE507EF8-8073-4BD6-A00C-85F3F9910DF0}" sibTransId="{637C70B6-C12D-440E-8DD9-67742C028D4B}"/>
    <dgm:cxn modelId="{5056068A-F360-418C-AB35-0D56F358F371}" srcId="{742679AE-0FCB-43DC-94F5-A32FE5FAC7E6}" destId="{E89B47EC-06D9-45F5-976F-97AA28A84CB3}" srcOrd="0" destOrd="0" parTransId="{CBD7A84C-1E28-4178-BF50-B3C9BAC28F8F}" sibTransId="{2BB6D82A-8011-4842-8455-27828E82EC74}"/>
    <dgm:cxn modelId="{EB9E5C8B-202E-47CB-BC95-986D0487A99D}" type="presOf" srcId="{3A361247-7C3E-472B-AC43-F00B60D0FB2B}" destId="{151AF70A-772A-483B-A08E-86276D499B4E}" srcOrd="0" destOrd="0" presId="urn:microsoft.com/office/officeart/2005/8/layout/hList1"/>
    <dgm:cxn modelId="{9FDD6C8C-83AE-481D-89E0-45CABB638D00}" srcId="{048BEC9C-10B3-44E5-B8A1-C70F5A9C6E53}" destId="{90362807-AF34-4C19-9412-F7254DC3934B}" srcOrd="0" destOrd="0" parTransId="{4E4488AD-2F49-4618-BF47-00F40EF20DE5}" sibTransId="{51003640-6391-4A84-ABA8-7526B8F0224E}"/>
    <dgm:cxn modelId="{6D474896-AD57-4EF6-A9E9-B3E989F36E26}" srcId="{CA16EE67-F03A-4DF8-ACBA-292B16713FA6}" destId="{3A361247-7C3E-472B-AC43-F00B60D0FB2B}" srcOrd="1" destOrd="0" parTransId="{4D33E495-F0C3-4825-8BD6-66FD2D524F72}" sibTransId="{7F3B92BC-32AB-4187-9F80-31016CAD5656}"/>
    <dgm:cxn modelId="{C3065ADA-647C-4A28-B3C6-D6EEA32B680F}" type="presOf" srcId="{CA16EE67-F03A-4DF8-ACBA-292B16713FA6}" destId="{F8C5EFC5-8789-4AEF-AA1F-7AC46FEDD33A}" srcOrd="0" destOrd="0" presId="urn:microsoft.com/office/officeart/2005/8/layout/hList1"/>
    <dgm:cxn modelId="{862C0EE6-90AF-4BCF-8393-D02501636993}" type="presParOf" srcId="{F8C5EFC5-8789-4AEF-AA1F-7AC46FEDD33A}" destId="{409A6D08-9D03-4CC9-BE17-FDD737CF31B5}" srcOrd="0" destOrd="0" presId="urn:microsoft.com/office/officeart/2005/8/layout/hList1"/>
    <dgm:cxn modelId="{4D6BD643-9D7B-4497-BE77-79294D0239EE}" type="presParOf" srcId="{409A6D08-9D03-4CC9-BE17-FDD737CF31B5}" destId="{A3902B93-E303-43A7-8CA4-E97708893955}" srcOrd="0" destOrd="0" presId="urn:microsoft.com/office/officeart/2005/8/layout/hList1"/>
    <dgm:cxn modelId="{57957617-70C9-4967-A267-1E12771658B0}" type="presParOf" srcId="{409A6D08-9D03-4CC9-BE17-FDD737CF31B5}" destId="{0BD1AACE-3F64-459E-BA18-B34B8488EE01}" srcOrd="1" destOrd="0" presId="urn:microsoft.com/office/officeart/2005/8/layout/hList1"/>
    <dgm:cxn modelId="{69D964D6-E01D-45AA-BD72-28072CC427DA}" type="presParOf" srcId="{F8C5EFC5-8789-4AEF-AA1F-7AC46FEDD33A}" destId="{03E67968-C43D-4555-892F-5D1A0DBC45E0}" srcOrd="1" destOrd="0" presId="urn:microsoft.com/office/officeart/2005/8/layout/hList1"/>
    <dgm:cxn modelId="{E7F938B1-E785-4B2C-A942-C346D8C29DA0}" type="presParOf" srcId="{F8C5EFC5-8789-4AEF-AA1F-7AC46FEDD33A}" destId="{0682313B-A37A-48D2-80B9-3693774D8E74}" srcOrd="2" destOrd="0" presId="urn:microsoft.com/office/officeart/2005/8/layout/hList1"/>
    <dgm:cxn modelId="{4E421679-D731-42C3-AEDC-9B5F996369D1}" type="presParOf" srcId="{0682313B-A37A-48D2-80B9-3693774D8E74}" destId="{151AF70A-772A-483B-A08E-86276D499B4E}" srcOrd="0" destOrd="0" presId="urn:microsoft.com/office/officeart/2005/8/layout/hList1"/>
    <dgm:cxn modelId="{EED5ED0F-F85F-4AC0-90C7-E7B7B9A29FB7}" type="presParOf" srcId="{0682313B-A37A-48D2-80B9-3693774D8E74}" destId="{E14D5D36-0640-433C-A386-9B3FEC284B30}" srcOrd="1" destOrd="0" presId="urn:microsoft.com/office/officeart/2005/8/layout/hList1"/>
    <dgm:cxn modelId="{71AA4F55-D05C-4FC4-82F0-4977E12658A6}" type="presParOf" srcId="{F8C5EFC5-8789-4AEF-AA1F-7AC46FEDD33A}" destId="{66B91E08-AC44-4E6B-8F6F-A74ECB5969E4}" srcOrd="3" destOrd="0" presId="urn:microsoft.com/office/officeart/2005/8/layout/hList1"/>
    <dgm:cxn modelId="{200A30BB-49A1-43E0-9420-AA5BDD660258}" type="presParOf" srcId="{F8C5EFC5-8789-4AEF-AA1F-7AC46FEDD33A}" destId="{2756B03C-9FBC-4142-AD25-68BFDA3822FA}" srcOrd="4" destOrd="0" presId="urn:microsoft.com/office/officeart/2005/8/layout/hList1"/>
    <dgm:cxn modelId="{F659DBC3-08BE-47EA-A0B1-319D1F4DEB7A}" type="presParOf" srcId="{2756B03C-9FBC-4142-AD25-68BFDA3822FA}" destId="{314E9E29-0276-493C-9978-5ABBDF1BC26D}" srcOrd="0" destOrd="0" presId="urn:microsoft.com/office/officeart/2005/8/layout/hList1"/>
    <dgm:cxn modelId="{192D84D5-2A94-4F60-960D-3E0C167D553E}" type="presParOf" srcId="{2756B03C-9FBC-4142-AD25-68BFDA3822FA}" destId="{DD78C072-8911-46B0-9C17-6E8557C00F8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41555-8953-49CA-B713-C71E47778402}">
      <dsp:nvSpPr>
        <dsp:cNvPr id="0" name=""/>
        <dsp:cNvSpPr/>
      </dsp:nvSpPr>
      <dsp:spPr>
        <a:xfrm>
          <a:off x="12110" y="85025"/>
          <a:ext cx="2662239" cy="798671"/>
        </a:xfrm>
        <a:prstGeom prst="chevron">
          <a:avLst>
            <a:gd name="adj" fmla="val 3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14" tIns="98614" rIns="98614" bIns="98614" numCol="1" spcCol="1270" anchor="ctr" anchorCtr="0">
          <a:noAutofit/>
        </a:bodyPr>
        <a:lstStyle/>
        <a:p>
          <a:pPr marL="0" lvl="0" indent="0" algn="ctr" defTabSz="933450">
            <a:lnSpc>
              <a:spcPct val="90000"/>
            </a:lnSpc>
            <a:spcBef>
              <a:spcPct val="0"/>
            </a:spcBef>
            <a:spcAft>
              <a:spcPct val="35000"/>
            </a:spcAft>
            <a:buNone/>
          </a:pPr>
          <a:r>
            <a:rPr lang="en-GB" sz="2100" kern="1200"/>
            <a:t>Mission statement</a:t>
          </a:r>
          <a:endParaRPr lang="en-US" sz="2100" kern="1200"/>
        </a:p>
      </dsp:txBody>
      <dsp:txXfrm>
        <a:off x="251711" y="85025"/>
        <a:ext cx="2183037" cy="798671"/>
      </dsp:txXfrm>
    </dsp:sp>
    <dsp:sp modelId="{C0A5F95F-3586-4F24-AB6D-FB8F7BC2898B}">
      <dsp:nvSpPr>
        <dsp:cNvPr id="0" name=""/>
        <dsp:cNvSpPr/>
      </dsp:nvSpPr>
      <dsp:spPr>
        <a:xfrm>
          <a:off x="12110" y="883697"/>
          <a:ext cx="2422638" cy="338261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442" tIns="191442" rIns="191442" bIns="382884" numCol="1" spcCol="1270" anchor="t" anchorCtr="0">
          <a:noAutofit/>
        </a:bodyPr>
        <a:lstStyle/>
        <a:p>
          <a:pPr marL="0" lvl="0" indent="0" algn="l" defTabSz="488950">
            <a:lnSpc>
              <a:spcPct val="100000"/>
            </a:lnSpc>
            <a:spcBef>
              <a:spcPct val="0"/>
            </a:spcBef>
            <a:spcAft>
              <a:spcPct val="35000"/>
            </a:spcAft>
            <a:buNone/>
          </a:pPr>
          <a:r>
            <a:rPr lang="en-GB" sz="1100" kern="1200" dirty="0"/>
            <a:t>“work done by you work done right…”</a:t>
          </a:r>
        </a:p>
        <a:p>
          <a:pPr marL="0" lvl="0" indent="0" algn="l" defTabSz="488950">
            <a:lnSpc>
              <a:spcPct val="100000"/>
            </a:lnSpc>
            <a:spcBef>
              <a:spcPct val="0"/>
            </a:spcBef>
            <a:spcAft>
              <a:spcPct val="35000"/>
            </a:spcAft>
            <a:buNone/>
          </a:pPr>
          <a:r>
            <a:rPr lang="en-GB" sz="1100" kern="1200" dirty="0"/>
            <a:t> I chose the mission statement "Work done by you, work done right…" to empower customers in their DIY automotive projects. It encourages hands-on involvement and skill development while emphasizing our commitment to quality. This reflects our goal of fostering confidence and accomplishment in every individual who uses our garage.</a:t>
          </a:r>
          <a:endParaRPr lang="en-US" sz="1100" kern="1200" dirty="0"/>
        </a:p>
      </dsp:txBody>
      <dsp:txXfrm>
        <a:off x="12110" y="883697"/>
        <a:ext cx="2422638" cy="3382614"/>
      </dsp:txXfrm>
    </dsp:sp>
    <dsp:sp modelId="{A02FD55B-2ABB-4F5D-8EE7-D30FC2388D59}">
      <dsp:nvSpPr>
        <dsp:cNvPr id="0" name=""/>
        <dsp:cNvSpPr/>
      </dsp:nvSpPr>
      <dsp:spPr>
        <a:xfrm>
          <a:off x="2621823" y="85025"/>
          <a:ext cx="2662239" cy="798671"/>
        </a:xfrm>
        <a:prstGeom prst="chevron">
          <a:avLst>
            <a:gd name="adj" fmla="val 30000"/>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14" tIns="98614" rIns="98614" bIns="98614" numCol="1" spcCol="1270" anchor="ctr" anchorCtr="0">
          <a:noAutofit/>
        </a:bodyPr>
        <a:lstStyle/>
        <a:p>
          <a:pPr marL="0" lvl="0" indent="0" algn="ctr" defTabSz="933450">
            <a:lnSpc>
              <a:spcPct val="90000"/>
            </a:lnSpc>
            <a:spcBef>
              <a:spcPct val="0"/>
            </a:spcBef>
            <a:spcAft>
              <a:spcPct val="35000"/>
            </a:spcAft>
            <a:buNone/>
          </a:pPr>
          <a:r>
            <a:rPr lang="en-GB" sz="2100" kern="1200"/>
            <a:t>Aim</a:t>
          </a:r>
          <a:endParaRPr lang="en-US" sz="2100" kern="1200"/>
        </a:p>
      </dsp:txBody>
      <dsp:txXfrm>
        <a:off x="2861424" y="85025"/>
        <a:ext cx="2183037" cy="798671"/>
      </dsp:txXfrm>
    </dsp:sp>
    <dsp:sp modelId="{A50EF4AF-E1BC-476B-B582-41778BD95939}">
      <dsp:nvSpPr>
        <dsp:cNvPr id="0" name=""/>
        <dsp:cNvSpPr/>
      </dsp:nvSpPr>
      <dsp:spPr>
        <a:xfrm>
          <a:off x="2621823" y="883697"/>
          <a:ext cx="2422638" cy="3382614"/>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442" tIns="191442" rIns="191442" bIns="382884" numCol="1" spcCol="1270" anchor="t" anchorCtr="0">
          <a:noAutofit/>
        </a:bodyPr>
        <a:lstStyle/>
        <a:p>
          <a:pPr marL="0" lvl="0" indent="0" algn="l" defTabSz="488950">
            <a:lnSpc>
              <a:spcPct val="100000"/>
            </a:lnSpc>
            <a:spcBef>
              <a:spcPct val="0"/>
            </a:spcBef>
            <a:spcAft>
              <a:spcPct val="35000"/>
            </a:spcAft>
            <a:buNone/>
          </a:pPr>
          <a:r>
            <a:rPr lang="en-GB" sz="1100" kern="1200" dirty="0"/>
            <a:t>Our aim is to create a welcoming and resourceful environment for customers to engage in DIY vehicle maintenance, ensuring high-quality service and customer satisfaction while building a profitable business. </a:t>
          </a:r>
          <a:endParaRPr lang="en-US" sz="1100" kern="1200" dirty="0"/>
        </a:p>
      </dsp:txBody>
      <dsp:txXfrm>
        <a:off x="2621823" y="883697"/>
        <a:ext cx="2422638" cy="3382614"/>
      </dsp:txXfrm>
    </dsp:sp>
    <dsp:sp modelId="{1E591B29-DEF1-4F08-86F2-A29C0D0F0655}">
      <dsp:nvSpPr>
        <dsp:cNvPr id="0" name=""/>
        <dsp:cNvSpPr/>
      </dsp:nvSpPr>
      <dsp:spPr>
        <a:xfrm>
          <a:off x="5231536" y="85025"/>
          <a:ext cx="2662239" cy="798671"/>
        </a:xfrm>
        <a:prstGeom prst="chevron">
          <a:avLst>
            <a:gd name="adj" fmla="val 30000"/>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14" tIns="98614" rIns="98614" bIns="98614" numCol="1" spcCol="1270" anchor="ctr" anchorCtr="0">
          <a:noAutofit/>
        </a:bodyPr>
        <a:lstStyle/>
        <a:p>
          <a:pPr marL="0" lvl="0" indent="0" algn="ctr" defTabSz="933450">
            <a:lnSpc>
              <a:spcPct val="90000"/>
            </a:lnSpc>
            <a:spcBef>
              <a:spcPct val="0"/>
            </a:spcBef>
            <a:spcAft>
              <a:spcPct val="35000"/>
            </a:spcAft>
            <a:buNone/>
          </a:pPr>
          <a:r>
            <a:rPr lang="en-GB" sz="2100" kern="1200"/>
            <a:t>Objectives</a:t>
          </a:r>
          <a:endParaRPr lang="en-US" sz="2100" kern="1200"/>
        </a:p>
      </dsp:txBody>
      <dsp:txXfrm>
        <a:off x="5471137" y="85025"/>
        <a:ext cx="2183037" cy="798671"/>
      </dsp:txXfrm>
    </dsp:sp>
    <dsp:sp modelId="{5FF8F81B-B9B6-4D27-9C21-C511A7FD963F}">
      <dsp:nvSpPr>
        <dsp:cNvPr id="0" name=""/>
        <dsp:cNvSpPr/>
      </dsp:nvSpPr>
      <dsp:spPr>
        <a:xfrm>
          <a:off x="5231536" y="883697"/>
          <a:ext cx="2422638" cy="3382614"/>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442" tIns="191442" rIns="191442" bIns="382884" numCol="1" spcCol="1270" anchor="t" anchorCtr="0">
          <a:noAutofit/>
        </a:bodyPr>
        <a:lstStyle/>
        <a:p>
          <a:pPr marL="0" lvl="0" indent="0" algn="l" defTabSz="488950">
            <a:lnSpc>
              <a:spcPct val="100000"/>
            </a:lnSpc>
            <a:spcBef>
              <a:spcPct val="0"/>
            </a:spcBef>
            <a:spcAft>
              <a:spcPct val="35000"/>
            </a:spcAft>
            <a:buNone/>
          </a:pPr>
          <a:r>
            <a:rPr lang="en-GB" sz="1100" kern="1200"/>
            <a:t>1. Raise £60,000 in funding by July 30, 2025.  </a:t>
          </a:r>
          <a:endParaRPr lang="en-US" sz="1100" kern="1200"/>
        </a:p>
        <a:p>
          <a:pPr marL="0" lvl="0" indent="0" algn="l" defTabSz="488950">
            <a:lnSpc>
              <a:spcPct val="100000"/>
            </a:lnSpc>
            <a:spcBef>
              <a:spcPct val="0"/>
            </a:spcBef>
            <a:spcAft>
              <a:spcPct val="35000"/>
            </a:spcAft>
            <a:buNone/>
          </a:pPr>
          <a:r>
            <a:rPr lang="en-GB" sz="1100" kern="1200" dirty="0"/>
            <a:t>2. Secure a 1,500 sq. ft rental space in an affordable industrial park by September 30, 2025.  </a:t>
          </a:r>
          <a:endParaRPr lang="en-US" sz="1100" kern="1200" dirty="0"/>
        </a:p>
        <a:p>
          <a:pPr marL="0" lvl="0" indent="0" algn="l" defTabSz="488950">
            <a:lnSpc>
              <a:spcPct val="100000"/>
            </a:lnSpc>
            <a:spcBef>
              <a:spcPct val="0"/>
            </a:spcBef>
            <a:spcAft>
              <a:spcPct val="35000"/>
            </a:spcAft>
            <a:buNone/>
          </a:pPr>
          <a:r>
            <a:rPr lang="en-GB" sz="1100" kern="1200" dirty="0"/>
            <a:t>3. Obtain comprehensive business insurance by October 31, 2025.  </a:t>
          </a:r>
          <a:endParaRPr lang="en-US" sz="1100" kern="1200" dirty="0"/>
        </a:p>
        <a:p>
          <a:pPr marL="0" lvl="0" indent="0" algn="l" defTabSz="488950">
            <a:lnSpc>
              <a:spcPct val="100000"/>
            </a:lnSpc>
            <a:spcBef>
              <a:spcPct val="0"/>
            </a:spcBef>
            <a:spcAft>
              <a:spcPct val="35000"/>
            </a:spcAft>
            <a:buNone/>
          </a:pPr>
          <a:r>
            <a:rPr lang="en-GB" sz="1100" kern="1200" dirty="0"/>
            <a:t>4. Equip the garage with all the necessary tools and accessories by December 15, 2025.  </a:t>
          </a:r>
          <a:endParaRPr lang="en-US" sz="1100" kern="1200" dirty="0"/>
        </a:p>
        <a:p>
          <a:pPr marL="0" lvl="0" indent="0" algn="l" defTabSz="488950">
            <a:lnSpc>
              <a:spcPct val="100000"/>
            </a:lnSpc>
            <a:spcBef>
              <a:spcPct val="0"/>
            </a:spcBef>
            <a:spcAft>
              <a:spcPct val="35000"/>
            </a:spcAft>
            <a:buNone/>
          </a:pPr>
          <a:r>
            <a:rPr lang="en-GB" sz="1100" kern="1200" dirty="0"/>
            <a:t>5. Attract 200 customers within the first three months of operations after launch on January 10, 2026. </a:t>
          </a:r>
          <a:endParaRPr lang="en-US" sz="1100" kern="1200" dirty="0"/>
        </a:p>
      </dsp:txBody>
      <dsp:txXfrm>
        <a:off x="5231536" y="883697"/>
        <a:ext cx="2422638" cy="3382614"/>
      </dsp:txXfrm>
    </dsp:sp>
    <dsp:sp modelId="{7D1C50AF-9EC7-4636-A1A9-81FC0AB43CE9}">
      <dsp:nvSpPr>
        <dsp:cNvPr id="0" name=""/>
        <dsp:cNvSpPr/>
      </dsp:nvSpPr>
      <dsp:spPr>
        <a:xfrm>
          <a:off x="7841249" y="85025"/>
          <a:ext cx="2662239" cy="798671"/>
        </a:xfrm>
        <a:prstGeom prst="chevron">
          <a:avLst>
            <a:gd name="adj" fmla="val 30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14" tIns="98614" rIns="98614" bIns="98614" numCol="1" spcCol="1270" anchor="ctr" anchorCtr="0">
          <a:noAutofit/>
        </a:bodyPr>
        <a:lstStyle/>
        <a:p>
          <a:pPr marL="0" lvl="0" indent="0" algn="ctr" defTabSz="933450">
            <a:lnSpc>
              <a:spcPct val="90000"/>
            </a:lnSpc>
            <a:spcBef>
              <a:spcPct val="0"/>
            </a:spcBef>
            <a:spcAft>
              <a:spcPct val="35000"/>
            </a:spcAft>
            <a:buNone/>
          </a:pPr>
          <a:r>
            <a:rPr lang="en-GB" sz="2100" kern="1200"/>
            <a:t>Unique selling proposition</a:t>
          </a:r>
          <a:endParaRPr lang="en-US" sz="2100" kern="1200"/>
        </a:p>
      </dsp:txBody>
      <dsp:txXfrm>
        <a:off x="8080850" y="85025"/>
        <a:ext cx="2183037" cy="798671"/>
      </dsp:txXfrm>
    </dsp:sp>
    <dsp:sp modelId="{1789716F-4423-4F69-BB90-E9CF7AD1C3A6}">
      <dsp:nvSpPr>
        <dsp:cNvPr id="0" name=""/>
        <dsp:cNvSpPr/>
      </dsp:nvSpPr>
      <dsp:spPr>
        <a:xfrm>
          <a:off x="7841249" y="883697"/>
          <a:ext cx="2422638" cy="3382614"/>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442" tIns="191442" rIns="191442" bIns="382884" numCol="1" spcCol="1270" anchor="t" anchorCtr="0">
          <a:noAutofit/>
        </a:bodyPr>
        <a:lstStyle/>
        <a:p>
          <a:pPr marL="0" lvl="0" indent="0" algn="l" defTabSz="488950">
            <a:lnSpc>
              <a:spcPct val="100000"/>
            </a:lnSpc>
            <a:spcBef>
              <a:spcPct val="0"/>
            </a:spcBef>
            <a:spcAft>
              <a:spcPct val="35000"/>
            </a:spcAft>
            <a:buNone/>
          </a:pPr>
          <a:r>
            <a:rPr lang="en-GB" sz="1100" kern="1200" dirty="0"/>
            <a:t>GREASYHANDS provides not only the tools and space for vehicle repair but also a community-driven environment where customers can learn, share experiences, and gain confidence in vehicle upkeep.</a:t>
          </a:r>
          <a:endParaRPr lang="en-US" sz="1100" kern="1200" dirty="0"/>
        </a:p>
      </dsp:txBody>
      <dsp:txXfrm>
        <a:off x="7841249" y="883697"/>
        <a:ext cx="2422638" cy="3382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02B93-E303-43A7-8CA4-E97708893955}">
      <dsp:nvSpPr>
        <dsp:cNvPr id="0" name=""/>
        <dsp:cNvSpPr/>
      </dsp:nvSpPr>
      <dsp:spPr>
        <a:xfrm>
          <a:off x="3414" y="7007"/>
          <a:ext cx="3329572" cy="6048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defRPr b="1"/>
          </a:pPr>
          <a:r>
            <a:rPr lang="en-GB" sz="2100" kern="1200"/>
            <a:t>Human Resources</a:t>
          </a:r>
          <a:endParaRPr lang="en-US" sz="2100" kern="1200"/>
        </a:p>
      </dsp:txBody>
      <dsp:txXfrm>
        <a:off x="3414" y="7007"/>
        <a:ext cx="3329572" cy="604800"/>
      </dsp:txXfrm>
    </dsp:sp>
    <dsp:sp modelId="{0BD1AACE-3F64-459E-BA18-B34B8488EE01}">
      <dsp:nvSpPr>
        <dsp:cNvPr id="0" name=""/>
        <dsp:cNvSpPr/>
      </dsp:nvSpPr>
      <dsp:spPr>
        <a:xfrm>
          <a:off x="3414" y="611807"/>
          <a:ext cx="3329572" cy="357399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Total Employees: </a:t>
          </a:r>
        </a:p>
        <a:p>
          <a:pPr marL="228600" lvl="1" indent="-228600" algn="l" defTabSz="933450">
            <a:lnSpc>
              <a:spcPct val="90000"/>
            </a:lnSpc>
            <a:spcBef>
              <a:spcPct val="0"/>
            </a:spcBef>
            <a:spcAft>
              <a:spcPct val="15000"/>
            </a:spcAft>
            <a:buChar char="•"/>
          </a:pPr>
          <a:r>
            <a:rPr lang="en-GB" sz="2100" kern="1200" dirty="0"/>
            <a:t>Initially, GREASYHANDS will operate with one employee at minimum wage to assist with the upkeep of the garage. This employee will help maintain the facility, ensure tools are organized, and provide basic customer service.</a:t>
          </a:r>
          <a:endParaRPr lang="en-US" sz="2100" kern="1200" dirty="0"/>
        </a:p>
      </dsp:txBody>
      <dsp:txXfrm>
        <a:off x="3414" y="611807"/>
        <a:ext cx="3329572" cy="3573990"/>
      </dsp:txXfrm>
    </dsp:sp>
    <dsp:sp modelId="{151AF70A-772A-483B-A08E-86276D499B4E}">
      <dsp:nvSpPr>
        <dsp:cNvPr id="0" name=""/>
        <dsp:cNvSpPr/>
      </dsp:nvSpPr>
      <dsp:spPr>
        <a:xfrm>
          <a:off x="3799128" y="7007"/>
          <a:ext cx="3329572" cy="6048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defRPr b="1"/>
          </a:pPr>
          <a:r>
            <a:rPr lang="en-GB" sz="2100" kern="1200"/>
            <a:t>Job Role:  </a:t>
          </a:r>
          <a:endParaRPr lang="en-US" sz="2100" kern="1200"/>
        </a:p>
      </dsp:txBody>
      <dsp:txXfrm>
        <a:off x="3799128" y="7007"/>
        <a:ext cx="3329572" cy="604800"/>
      </dsp:txXfrm>
    </dsp:sp>
    <dsp:sp modelId="{E14D5D36-0640-433C-A386-9B3FEC284B30}">
      <dsp:nvSpPr>
        <dsp:cNvPr id="0" name=""/>
        <dsp:cNvSpPr/>
      </dsp:nvSpPr>
      <dsp:spPr>
        <a:xfrm>
          <a:off x="3799128" y="611807"/>
          <a:ext cx="3329572" cy="357399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Garage Attendant:</a:t>
          </a:r>
        </a:p>
        <a:p>
          <a:pPr marL="228600" lvl="1" indent="-228600" algn="l" defTabSz="933450">
            <a:lnSpc>
              <a:spcPct val="90000"/>
            </a:lnSpc>
            <a:spcBef>
              <a:spcPct val="0"/>
            </a:spcBef>
            <a:spcAft>
              <a:spcPct val="15000"/>
            </a:spcAft>
            <a:buChar char="•"/>
          </a:pPr>
          <a:r>
            <a:rPr lang="en-GB" sz="2100" kern="1200" dirty="0"/>
            <a:t>Responsible for managing the day-to-day upkeep of the garage, assisting customers as needed, and maintaining a clean and organized workspace.</a:t>
          </a:r>
          <a:endParaRPr lang="en-US" sz="2100" kern="1200" dirty="0"/>
        </a:p>
      </dsp:txBody>
      <dsp:txXfrm>
        <a:off x="3799128" y="611807"/>
        <a:ext cx="3329572" cy="3573990"/>
      </dsp:txXfrm>
    </dsp:sp>
    <dsp:sp modelId="{314E9E29-0276-493C-9978-5ABBDF1BC26D}">
      <dsp:nvSpPr>
        <dsp:cNvPr id="0" name=""/>
        <dsp:cNvSpPr/>
      </dsp:nvSpPr>
      <dsp:spPr>
        <a:xfrm>
          <a:off x="7594841" y="7007"/>
          <a:ext cx="3329572" cy="6048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defRPr b="1"/>
          </a:pPr>
          <a:r>
            <a:rPr lang="en-GB" sz="2100" kern="1200"/>
            <a:t>Sourcing Employees:</a:t>
          </a:r>
          <a:endParaRPr lang="en-US" sz="2100" kern="1200"/>
        </a:p>
      </dsp:txBody>
      <dsp:txXfrm>
        <a:off x="7594841" y="7007"/>
        <a:ext cx="3329572" cy="604800"/>
      </dsp:txXfrm>
    </dsp:sp>
    <dsp:sp modelId="{DD78C072-8911-46B0-9C17-6E8557C00F80}">
      <dsp:nvSpPr>
        <dsp:cNvPr id="0" name=""/>
        <dsp:cNvSpPr/>
      </dsp:nvSpPr>
      <dsp:spPr>
        <a:xfrm>
          <a:off x="7594841" y="611807"/>
          <a:ext cx="3329572" cy="357399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t>Recruitment will target local job boards and websites focusing on candidates who are passionate about mechanics and have a basic understanding of customer service.</a:t>
          </a:r>
          <a:endParaRPr lang="en-US" sz="2100" kern="1200" dirty="0"/>
        </a:p>
      </dsp:txBody>
      <dsp:txXfrm>
        <a:off x="7594841" y="611807"/>
        <a:ext cx="3329572" cy="3573990"/>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583601-AA69-45A7-BBA2-EF1F4AFE0287}" type="datetimeFigureOut">
              <a:rPr lang="en-GB" smtClean="0"/>
              <a:t>26/03/2025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34571-EF5F-44B3-8465-6EEB139D87C7}" type="slidenum">
              <a:rPr lang="en-GB" smtClean="0"/>
              <a:t>‹#›</a:t>
            </a:fld>
            <a:endParaRPr lang="en-GB"/>
          </a:p>
        </p:txBody>
      </p:sp>
    </p:spTree>
    <p:extLst>
      <p:ext uri="{BB962C8B-B14F-4D97-AF65-F5344CB8AC3E}">
        <p14:creationId xmlns:p14="http://schemas.microsoft.com/office/powerpoint/2010/main" val="3462889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33F92-A35C-ACF9-DFEC-3B7122822B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A2217B-15F9-AF33-F591-85FFD22CB7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8B3738-3699-2CF3-2A9B-24B1293C2DF1}"/>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85A01661-6EBC-4016-1C72-E0F103AEF5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B41761-81A3-DBAD-AAF4-F03959EAB969}"/>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3843776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369CA-1DDA-2FCF-9AF1-083FC3D39A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FADEFE-53AE-45A5-0017-BD29A50314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6E04CD-2A18-94F7-1917-5F6D4FCDE677}"/>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7F35DCAA-5970-51D5-F091-1204727267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35693-32AC-3858-BD87-49A0530C292F}"/>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446166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B72E7-CE7F-BB5C-DAF4-5320F7B6EE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D6C659-31B1-E3E6-A144-CC43B540D4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1868C2-0507-4D24-AB8E-E67499F5DFE5}"/>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4529D25A-3792-21B0-E04A-05ACA8973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2DFF93-017E-7A0F-B7FF-EED8CEE490E0}"/>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3248504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94AC1-044E-4A1A-EE6F-8C0E02F665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F61FD-B684-E9CA-E878-A0F719ACB6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DF50FA-1B7E-D46B-6B06-267BE3F178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27788E-28A7-D300-179C-3022477077B0}"/>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6" name="Footer Placeholder 5">
            <a:extLst>
              <a:ext uri="{FF2B5EF4-FFF2-40B4-BE49-F238E27FC236}">
                <a16:creationId xmlns:a16="http://schemas.microsoft.com/office/drawing/2014/main" id="{28DAF75A-E9DA-557D-4BB8-5DB751B4AE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1567EF-35E5-45B9-3596-397D87E4C714}"/>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1786817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CEFC6-FDBC-63AC-47F8-8AA3B58BCF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D545CD-FD84-B78B-2833-7A74CF3DA7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F7622B-98AC-04DE-AAB8-FC05C5283E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6973BA-BB15-56E0-CBD8-710D6B3D0C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656B11-EC6B-AE03-6C18-D5F79D11B1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A10C57-73AB-B5BB-6DA4-D181C881FBD2}"/>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8" name="Footer Placeholder 7">
            <a:extLst>
              <a:ext uri="{FF2B5EF4-FFF2-40B4-BE49-F238E27FC236}">
                <a16:creationId xmlns:a16="http://schemas.microsoft.com/office/drawing/2014/main" id="{175648A0-FB7E-4B23-00F2-4D7D2C3CB6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F44436-5514-CE49-6CEE-D06BD3CE97E9}"/>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2388301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F7CA4-17DC-66A5-A453-FED491BDA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74D6C1-6923-B407-7F2D-F3E99EB01DDF}"/>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4" name="Footer Placeholder 3">
            <a:extLst>
              <a:ext uri="{FF2B5EF4-FFF2-40B4-BE49-F238E27FC236}">
                <a16:creationId xmlns:a16="http://schemas.microsoft.com/office/drawing/2014/main" id="{DC9686E2-8B9B-3440-93CC-2ADA484F39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0AB467-37A4-38AA-C23D-79B850EF59BD}"/>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1435872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5307CC-5037-C36E-6C0F-7C6C872D527A}"/>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3" name="Footer Placeholder 2">
            <a:extLst>
              <a:ext uri="{FF2B5EF4-FFF2-40B4-BE49-F238E27FC236}">
                <a16:creationId xmlns:a16="http://schemas.microsoft.com/office/drawing/2014/main" id="{A0AAC7C9-B601-2F28-B800-F95630A41B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AD3753-6DD7-7571-DD37-790DDF01309D}"/>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3659132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2C76-8BCF-E66D-7C01-FF9B30D9EE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5B7051-FDFF-B25F-4B1D-1C0B911FFD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E7F4E8-1CB9-9F3B-52E9-470367EC6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D72F2E-D05A-57AD-0F84-EBF04EE6755A}"/>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6" name="Footer Placeholder 5">
            <a:extLst>
              <a:ext uri="{FF2B5EF4-FFF2-40B4-BE49-F238E27FC236}">
                <a16:creationId xmlns:a16="http://schemas.microsoft.com/office/drawing/2014/main" id="{2CFA9A8C-F1FE-89DF-01B2-71FC55A228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D33135-8401-6C06-56B1-2C236876C9BF}"/>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2515683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C5EC5-DB77-7024-295E-7E29CAE40E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0CF628-B37C-8A50-CCB6-0ED1233A55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E09D38-750F-4823-7AF9-06632FB6BA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47B203-59BD-A32C-E457-CD452CBCFD21}"/>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6" name="Footer Placeholder 5">
            <a:extLst>
              <a:ext uri="{FF2B5EF4-FFF2-40B4-BE49-F238E27FC236}">
                <a16:creationId xmlns:a16="http://schemas.microsoft.com/office/drawing/2014/main" id="{4E30AF64-1344-13B4-F85E-843738069D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09167-4557-A5B3-88F3-D5D70BF3E705}"/>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1534742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34AF7-E8E2-500D-3C49-49886C5400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88165A-8D49-D0F0-FC1F-2528B1EC77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CBE7C-7268-7AD4-C04D-44E86CF81AAE}"/>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F0DA2AD0-773D-AEDE-73AA-03F2FE4A6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23AAD8-2B56-2E61-2074-D8EFD4EE161F}"/>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47470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A194B2-0B8C-5276-D250-E4BE59A29B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A6FA17-CDCA-56AF-D891-AC6F893128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03573-815C-F1EE-23E5-9CB4815F5D2E}"/>
              </a:ext>
            </a:extLst>
          </p:cNvPr>
          <p:cNvSpPr>
            <a:spLocks noGrp="1"/>
          </p:cNvSpPr>
          <p:nvPr>
            <p:ph type="dt" sz="half" idx="10"/>
          </p:nvPr>
        </p:nvSpPr>
        <p:spPr/>
        <p:txBody>
          <a:body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1C98B3BB-E335-5317-3AA6-4D13DF321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D509B-E520-B415-78D3-9F0B20A9FB7C}"/>
              </a:ext>
            </a:extLst>
          </p:cNvPr>
          <p:cNvSpPr>
            <a:spLocks noGrp="1"/>
          </p:cNvSpPr>
          <p:nvPr>
            <p:ph type="sldNum" sz="quarter" idx="12"/>
          </p:nvPr>
        </p:nvSpPr>
        <p:spPr/>
        <p:txBody>
          <a:bodyPr/>
          <a:lstStyle/>
          <a:p>
            <a:fld id="{479C9326-05AC-46B5-904C-8FD286A18298}" type="slidenum">
              <a:rPr lang="en-GB" smtClean="0"/>
              <a:t>‹#›</a:t>
            </a:fld>
            <a:endParaRPr lang="en-GB"/>
          </a:p>
        </p:txBody>
      </p:sp>
    </p:spTree>
    <p:extLst>
      <p:ext uri="{BB962C8B-B14F-4D97-AF65-F5344CB8AC3E}">
        <p14:creationId xmlns:p14="http://schemas.microsoft.com/office/powerpoint/2010/main" val="997522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C50E3E-7FFE-1C97-0E81-9168C7D866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300445-7463-9068-7B74-FB7D49571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2DAB9-08AF-CEA9-F4AB-1FC1581FAB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3BA37A-2F88-4DDB-BEF2-B963424801D4}" type="datetimeFigureOut">
              <a:rPr lang="en-GB" smtClean="0"/>
              <a:t>26/03/2025</a:t>
            </a:fld>
            <a:endParaRPr lang="en-GB"/>
          </a:p>
        </p:txBody>
      </p:sp>
      <p:sp>
        <p:nvSpPr>
          <p:cNvPr id="5" name="Footer Placeholder 4">
            <a:extLst>
              <a:ext uri="{FF2B5EF4-FFF2-40B4-BE49-F238E27FC236}">
                <a16:creationId xmlns:a16="http://schemas.microsoft.com/office/drawing/2014/main" id="{84460AFF-8338-18C2-54A0-397E5AB5B8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7B05AD2-724B-E385-231C-F91FCD6C07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9C9326-05AC-46B5-904C-8FD286A18298}" type="slidenum">
              <a:rPr lang="en-GB" smtClean="0"/>
              <a:t>‹#›</a:t>
            </a:fld>
            <a:endParaRPr lang="en-GB"/>
          </a:p>
        </p:txBody>
      </p:sp>
    </p:spTree>
    <p:extLst>
      <p:ext uri="{BB962C8B-B14F-4D97-AF65-F5344CB8AC3E}">
        <p14:creationId xmlns:p14="http://schemas.microsoft.com/office/powerpoint/2010/main" val="1302893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hyperlink" Target="https://www.rightmove.co.uk/properties/158213852#/map?channel=COM_LET"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greasyhandsdiy.weebly.com/"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hyperlink" Target="https://www.youtube.com/shorts/yz2JLlrbRGI"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package" Target="../embeddings/Microsoft_Excel_Worksheet.xlsx"/><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alculator and glasses on a table&#10;&#10;AI-generated content may be incorrect.">
            <a:extLst>
              <a:ext uri="{FF2B5EF4-FFF2-40B4-BE49-F238E27FC236}">
                <a16:creationId xmlns:a16="http://schemas.microsoft.com/office/drawing/2014/main" id="{7F60B732-4DE0-F819-8B45-E88C9BA851F4}"/>
              </a:ext>
            </a:extLst>
          </p:cNvPr>
          <p:cNvPicPr>
            <a:picLocks noChangeAspect="1"/>
          </p:cNvPicPr>
          <p:nvPr/>
        </p:nvPicPr>
        <p:blipFill>
          <a:blip r:embed="rId2"/>
          <a:srcRect l="29178" r="21915"/>
          <a:stretch/>
        </p:blipFill>
        <p:spPr>
          <a:xfrm>
            <a:off x="1920504" y="918546"/>
            <a:ext cx="4329321" cy="4979334"/>
          </a:xfrm>
          <a:prstGeom prst="rect">
            <a:avLst/>
          </a:prstGeom>
        </p:spPr>
      </p:pic>
      <p:sp>
        <p:nvSpPr>
          <p:cNvPr id="54" name="Right Triangle 5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black background with a black square&#10;&#10;AI-generated content may be incorrect.">
            <a:extLst>
              <a:ext uri="{FF2B5EF4-FFF2-40B4-BE49-F238E27FC236}">
                <a16:creationId xmlns:a16="http://schemas.microsoft.com/office/drawing/2014/main" id="{EBAC2F79-B7FC-6728-9E5E-FC240D837051}"/>
              </a:ext>
            </a:extLst>
          </p:cNvPr>
          <p:cNvPicPr>
            <a:picLocks noChangeAspect="1"/>
          </p:cNvPicPr>
          <p:nvPr/>
        </p:nvPicPr>
        <p:blipFill>
          <a:blip r:embed="rId3"/>
          <a:stretch>
            <a:fillRect/>
          </a:stretch>
        </p:blipFill>
        <p:spPr>
          <a:xfrm>
            <a:off x="7531606" y="958605"/>
            <a:ext cx="3217333" cy="3211369"/>
          </a:xfrm>
          <a:prstGeom prst="rect">
            <a:avLst/>
          </a:prstGeom>
        </p:spPr>
      </p:pic>
      <p:sp>
        <p:nvSpPr>
          <p:cNvPr id="2" name="TextBox 1">
            <a:extLst>
              <a:ext uri="{FF2B5EF4-FFF2-40B4-BE49-F238E27FC236}">
                <a16:creationId xmlns:a16="http://schemas.microsoft.com/office/drawing/2014/main" id="{52A2AEC0-5C03-1BA2-5EF3-0D9A3A0EA392}"/>
              </a:ext>
            </a:extLst>
          </p:cNvPr>
          <p:cNvSpPr txBox="1"/>
          <p:nvPr/>
        </p:nvSpPr>
        <p:spPr>
          <a:xfrm>
            <a:off x="7149342" y="4697551"/>
            <a:ext cx="4137285" cy="1477328"/>
          </a:xfrm>
          <a:prstGeom prst="rect">
            <a:avLst/>
          </a:prstGeom>
          <a:noFill/>
        </p:spPr>
        <p:txBody>
          <a:bodyPr wrap="square" rtlCol="0">
            <a:spAutoFit/>
          </a:bodyPr>
          <a:lstStyle/>
          <a:p>
            <a:r>
              <a:rPr lang="en-GB" dirty="0"/>
              <a:t>"Presentation Zen" by Garr Reynolds (2010), A contents page can serve as a roadmap for your audience, allowing them to understand the flow of the presentation. </a:t>
            </a:r>
          </a:p>
        </p:txBody>
      </p:sp>
    </p:spTree>
    <p:extLst>
      <p:ext uri="{BB962C8B-B14F-4D97-AF65-F5344CB8AC3E}">
        <p14:creationId xmlns:p14="http://schemas.microsoft.com/office/powerpoint/2010/main" val="3645204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room with many cars and a person working on it&#10;&#10;AI-generated content may be incorrect.">
            <a:extLst>
              <a:ext uri="{FF2B5EF4-FFF2-40B4-BE49-F238E27FC236}">
                <a16:creationId xmlns:a16="http://schemas.microsoft.com/office/drawing/2014/main" id="{4E203C11-B1E5-60B9-039D-1BA05E53176A}"/>
              </a:ext>
            </a:extLst>
          </p:cNvPr>
          <p:cNvPicPr>
            <a:picLocks noChangeAspect="1"/>
          </p:cNvPicPr>
          <p:nvPr/>
        </p:nvPicPr>
        <p:blipFill>
          <a:blip r:embed="rId2"/>
          <a:srcRect t="34830" b="17830"/>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CF0C8D-DE22-CDF2-F602-ACC8ED361F08}"/>
              </a:ext>
            </a:extLst>
          </p:cNvPr>
          <p:cNvSpPr>
            <a:spLocks noGrp="1"/>
          </p:cNvSpPr>
          <p:nvPr>
            <p:ph type="title"/>
          </p:nvPr>
        </p:nvSpPr>
        <p:spPr>
          <a:xfrm>
            <a:off x="7760072" y="209862"/>
            <a:ext cx="3822189" cy="1185745"/>
          </a:xfrm>
        </p:spPr>
        <p:txBody>
          <a:bodyPr>
            <a:normAutofit fontScale="90000"/>
          </a:bodyPr>
          <a:lstStyle/>
          <a:p>
            <a:r>
              <a:rPr lang="en-GB" sz="4000" dirty="0"/>
              <a:t>SERVICE PROPOSITION</a:t>
            </a:r>
          </a:p>
        </p:txBody>
      </p:sp>
      <p:sp>
        <p:nvSpPr>
          <p:cNvPr id="8" name="Content Placeholder 7">
            <a:extLst>
              <a:ext uri="{FF2B5EF4-FFF2-40B4-BE49-F238E27FC236}">
                <a16:creationId xmlns:a16="http://schemas.microsoft.com/office/drawing/2014/main" id="{BE4F8202-E3AB-2249-CEB7-C9BCAEA031FD}"/>
              </a:ext>
            </a:extLst>
          </p:cNvPr>
          <p:cNvSpPr>
            <a:spLocks noGrp="1"/>
          </p:cNvSpPr>
          <p:nvPr>
            <p:ph idx="1"/>
          </p:nvPr>
        </p:nvSpPr>
        <p:spPr>
          <a:xfrm>
            <a:off x="7760072" y="1620669"/>
            <a:ext cx="3822189" cy="2951541"/>
          </a:xfrm>
        </p:spPr>
        <p:txBody>
          <a:bodyPr>
            <a:normAutofit lnSpcReduction="10000"/>
          </a:bodyPr>
          <a:lstStyle/>
          <a:p>
            <a:r>
              <a:rPr lang="en-GB" sz="2000" dirty="0"/>
              <a:t>GREASYHANDS was born to empower individuals to repair and service their vehicles with the resources, tools, and space they need. Inspired by a successful model in France, we aim to bridge the gap in the UK by providing a supportive environment for car and motorcycle enthusiasts and everyday vehicle owners. </a:t>
            </a:r>
            <a:endParaRPr lang="en-US" sz="2000" dirty="0"/>
          </a:p>
        </p:txBody>
      </p:sp>
      <p:sp>
        <p:nvSpPr>
          <p:cNvPr id="6" name="TextBox 5">
            <a:extLst>
              <a:ext uri="{FF2B5EF4-FFF2-40B4-BE49-F238E27FC236}">
                <a16:creationId xmlns:a16="http://schemas.microsoft.com/office/drawing/2014/main" id="{8123A1FC-06E6-2807-51FB-E835430DC127}"/>
              </a:ext>
            </a:extLst>
          </p:cNvPr>
          <p:cNvSpPr txBox="1"/>
          <p:nvPr/>
        </p:nvSpPr>
        <p:spPr>
          <a:xfrm>
            <a:off x="7980824" y="4794229"/>
            <a:ext cx="3972394" cy="1477328"/>
          </a:xfrm>
          <a:prstGeom prst="rect">
            <a:avLst/>
          </a:prstGeom>
          <a:noFill/>
        </p:spPr>
        <p:txBody>
          <a:bodyPr wrap="square" rtlCol="0">
            <a:spAutoFit/>
          </a:bodyPr>
          <a:lstStyle/>
          <a:p>
            <a:r>
              <a:rPr lang="en-GB" b="0" i="0" dirty="0">
                <a:solidFill>
                  <a:srgbClr val="1C1C1C"/>
                </a:solidFill>
                <a:effectLst/>
                <a:latin typeface="Inter"/>
              </a:rPr>
              <a:t>In "The Garage Handbook: A Guide to Garage Projects" by David Smith (2020), the author emphasizes the importance of community spaces for automotive enthusiasts.</a:t>
            </a:r>
            <a:endParaRPr lang="en-GB" dirty="0"/>
          </a:p>
        </p:txBody>
      </p:sp>
    </p:spTree>
    <p:extLst>
      <p:ext uri="{BB962C8B-B14F-4D97-AF65-F5344CB8AC3E}">
        <p14:creationId xmlns:p14="http://schemas.microsoft.com/office/powerpoint/2010/main" val="1995870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019A0-7FAC-4642-CED8-61E5E82A631F}"/>
              </a:ext>
            </a:extLst>
          </p:cNvPr>
          <p:cNvSpPr>
            <a:spLocks noGrp="1"/>
          </p:cNvSpPr>
          <p:nvPr>
            <p:ph type="title"/>
          </p:nvPr>
        </p:nvSpPr>
        <p:spPr>
          <a:xfrm>
            <a:off x="640080" y="325369"/>
            <a:ext cx="4368602" cy="1956841"/>
          </a:xfrm>
        </p:spPr>
        <p:txBody>
          <a:bodyPr anchor="b">
            <a:normAutofit/>
          </a:bodyPr>
          <a:lstStyle/>
          <a:p>
            <a:r>
              <a:rPr lang="en-GB" sz="4200" dirty="0"/>
              <a:t>Business Structure</a:t>
            </a:r>
            <a:br>
              <a:rPr lang="en-GB" sz="4200" dirty="0"/>
            </a:br>
            <a:endParaRPr lang="en-GB" sz="4200" dirty="0"/>
          </a:p>
        </p:txBody>
      </p:sp>
      <p:sp>
        <p:nvSpPr>
          <p:cNvPr id="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AE604C-2A64-BECB-D58B-CC9F1A14972C}"/>
              </a:ext>
            </a:extLst>
          </p:cNvPr>
          <p:cNvSpPr>
            <a:spLocks noGrp="1"/>
          </p:cNvSpPr>
          <p:nvPr>
            <p:ph idx="1"/>
          </p:nvPr>
        </p:nvSpPr>
        <p:spPr>
          <a:xfrm>
            <a:off x="640081" y="2872899"/>
            <a:ext cx="4201742" cy="2033981"/>
          </a:xfrm>
        </p:spPr>
        <p:txBody>
          <a:bodyPr>
            <a:normAutofit fontScale="85000" lnSpcReduction="20000"/>
          </a:bodyPr>
          <a:lstStyle/>
          <a:p>
            <a:pPr marL="0" indent="0">
              <a:buNone/>
            </a:pPr>
            <a:r>
              <a:rPr lang="en-GB" sz="2200" dirty="0"/>
              <a:t>Limited Liability Company</a:t>
            </a:r>
          </a:p>
          <a:p>
            <a:pPr marL="0" indent="0">
              <a:buNone/>
            </a:pPr>
            <a:endParaRPr lang="en-GB" sz="2200" dirty="0"/>
          </a:p>
          <a:p>
            <a:pPr marL="0" indent="0">
              <a:buNone/>
            </a:pPr>
            <a:r>
              <a:rPr lang="en-GB" sz="2200" dirty="0"/>
              <a:t>-Personal asset protection</a:t>
            </a:r>
          </a:p>
          <a:p>
            <a:pPr marL="0" indent="0">
              <a:buNone/>
            </a:pPr>
            <a:r>
              <a:rPr lang="en-GB" sz="2200" dirty="0"/>
              <a:t>-Enhanced credibility</a:t>
            </a:r>
          </a:p>
          <a:p>
            <a:pPr marL="0" indent="0">
              <a:buNone/>
            </a:pPr>
            <a:r>
              <a:rPr lang="en-GB" sz="2200" dirty="0"/>
              <a:t>-Tax advantages</a:t>
            </a:r>
          </a:p>
          <a:p>
            <a:pPr marL="0" indent="0">
              <a:buNone/>
            </a:pPr>
            <a:r>
              <a:rPr lang="en-GB" sz="2200" dirty="0"/>
              <a:t>	</a:t>
            </a:r>
          </a:p>
        </p:txBody>
      </p:sp>
      <p:pic>
        <p:nvPicPr>
          <p:cNvPr id="5" name="Picture 4" descr="Low angle view of building corner against the clear blue sky">
            <a:extLst>
              <a:ext uri="{FF2B5EF4-FFF2-40B4-BE49-F238E27FC236}">
                <a16:creationId xmlns:a16="http://schemas.microsoft.com/office/drawing/2014/main" id="{885CEB5D-C74B-F39C-7D71-C549E1BA63D0}"/>
              </a:ext>
            </a:extLst>
          </p:cNvPr>
          <p:cNvPicPr>
            <a:picLocks noChangeAspect="1"/>
          </p:cNvPicPr>
          <p:nvPr/>
        </p:nvPicPr>
        <p:blipFill>
          <a:blip r:embed="rId2"/>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DDBE170D-5674-B200-C264-68CD1EE13B3A}"/>
              </a:ext>
            </a:extLst>
          </p:cNvPr>
          <p:cNvSpPr txBox="1"/>
          <p:nvPr/>
        </p:nvSpPr>
        <p:spPr>
          <a:xfrm>
            <a:off x="207894" y="4625729"/>
            <a:ext cx="5443397" cy="2308324"/>
          </a:xfrm>
          <a:prstGeom prst="rect">
            <a:avLst/>
          </a:prstGeom>
          <a:noFill/>
        </p:spPr>
        <p:txBody>
          <a:bodyPr wrap="square" rtlCol="0">
            <a:spAutoFit/>
          </a:bodyPr>
          <a:lstStyle/>
          <a:p>
            <a:r>
              <a:rPr lang="en-GB" dirty="0"/>
              <a:t>Hill, J. M. in the book “Limited Liability Companies For Dummies” (2019), </a:t>
            </a:r>
            <a:r>
              <a:rPr lang="en-GB" b="0" i="0" dirty="0">
                <a:solidFill>
                  <a:srgbClr val="1C1C1C"/>
                </a:solidFill>
                <a:effectLst/>
                <a:latin typeface="Inter"/>
              </a:rPr>
              <a:t>emphasizes that choosing an LLC allows business owners to protect their personal assets from liabilities and debts incurred by the business. It also highlights the tax flexibility and simpler management structure that can make running an LLC more straightforward compared to other business forms. </a:t>
            </a:r>
            <a:endParaRPr lang="en-GB" dirty="0"/>
          </a:p>
        </p:txBody>
      </p:sp>
    </p:spTree>
    <p:extLst>
      <p:ext uri="{BB962C8B-B14F-4D97-AF65-F5344CB8AC3E}">
        <p14:creationId xmlns:p14="http://schemas.microsoft.com/office/powerpoint/2010/main" val="445621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7FC561AA-D47A-E2E3-3495-226897AF9DEE}"/>
              </a:ext>
            </a:extLst>
          </p:cNvPr>
          <p:cNvGraphicFramePr>
            <a:graphicFrameLocks noGrp="1"/>
          </p:cNvGraphicFramePr>
          <p:nvPr>
            <p:ph idx="1"/>
            <p:extLst>
              <p:ext uri="{D42A27DB-BD31-4B8C-83A1-F6EECF244321}">
                <p14:modId xmlns:p14="http://schemas.microsoft.com/office/powerpoint/2010/main" val="424180458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0A5A0453-FF4B-8B51-C9E7-1E5AC773792C}"/>
              </a:ext>
            </a:extLst>
          </p:cNvPr>
          <p:cNvSpPr txBox="1"/>
          <p:nvPr/>
        </p:nvSpPr>
        <p:spPr>
          <a:xfrm>
            <a:off x="1019331" y="404734"/>
            <a:ext cx="10118361" cy="646331"/>
          </a:xfrm>
          <a:prstGeom prst="rect">
            <a:avLst/>
          </a:prstGeom>
          <a:noFill/>
        </p:spPr>
        <p:txBody>
          <a:bodyPr wrap="square" rtlCol="0">
            <a:spAutoFit/>
          </a:bodyPr>
          <a:lstStyle/>
          <a:p>
            <a:r>
              <a:rPr lang="en-GB" b="0" i="0" dirty="0">
                <a:solidFill>
                  <a:srgbClr val="1C1C1C"/>
                </a:solidFill>
                <a:effectLst/>
                <a:latin typeface="Inter"/>
              </a:rPr>
              <a:t>In the book “Start with Why” by Simon Sinek (2011) the author emphasizes the significance of understanding your purpose and articulating it effectively, akin to a mission statement.</a:t>
            </a:r>
            <a:endParaRPr lang="en-GB" dirty="0"/>
          </a:p>
        </p:txBody>
      </p:sp>
    </p:spTree>
    <p:extLst>
      <p:ext uri="{BB962C8B-B14F-4D97-AF65-F5344CB8AC3E}">
        <p14:creationId xmlns:p14="http://schemas.microsoft.com/office/powerpoint/2010/main" val="4265892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33DF7-CF34-FAF1-361F-72D62414DA9D}"/>
              </a:ext>
            </a:extLst>
          </p:cNvPr>
          <p:cNvSpPr>
            <a:spLocks noGrp="1"/>
          </p:cNvSpPr>
          <p:nvPr>
            <p:ph type="title"/>
          </p:nvPr>
        </p:nvSpPr>
        <p:spPr>
          <a:xfrm>
            <a:off x="4093759" y="240268"/>
            <a:ext cx="4004482" cy="928155"/>
          </a:xfrm>
        </p:spPr>
        <p:txBody>
          <a:bodyPr>
            <a:normAutofit/>
          </a:bodyPr>
          <a:lstStyle/>
          <a:p>
            <a:pPr algn="ctr"/>
            <a:r>
              <a:rPr lang="en-GB" dirty="0">
                <a:solidFill>
                  <a:schemeClr val="tx1">
                    <a:lumMod val="85000"/>
                    <a:lumOff val="15000"/>
                  </a:schemeClr>
                </a:solidFill>
              </a:rPr>
              <a:t>LOCATION	</a:t>
            </a:r>
          </a:p>
        </p:txBody>
      </p:sp>
      <p:pic>
        <p:nvPicPr>
          <p:cNvPr id="17" name="Picture 16">
            <a:extLst>
              <a:ext uri="{FF2B5EF4-FFF2-40B4-BE49-F238E27FC236}">
                <a16:creationId xmlns:a16="http://schemas.microsoft.com/office/drawing/2014/main" id="{128ECD32-CE66-B045-8171-A9E5B0656C5C}"/>
              </a:ext>
            </a:extLst>
          </p:cNvPr>
          <p:cNvPicPr>
            <a:picLocks noChangeAspect="1"/>
          </p:cNvPicPr>
          <p:nvPr/>
        </p:nvPicPr>
        <p:blipFill>
          <a:blip r:embed="rId2"/>
          <a:srcRect l="3811" r="15456"/>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6E4C7BDB-AAFF-A56D-AC40-295F26B58F74}"/>
              </a:ext>
            </a:extLst>
          </p:cNvPr>
          <p:cNvSpPr>
            <a:spLocks noGrp="1"/>
          </p:cNvSpPr>
          <p:nvPr>
            <p:ph idx="1"/>
          </p:nvPr>
        </p:nvSpPr>
        <p:spPr>
          <a:xfrm>
            <a:off x="4190996" y="1168423"/>
            <a:ext cx="3810000" cy="4101042"/>
          </a:xfrm>
        </p:spPr>
        <p:txBody>
          <a:bodyPr>
            <a:normAutofit/>
          </a:bodyPr>
          <a:lstStyle/>
          <a:p>
            <a:r>
              <a:rPr lang="en-GB" sz="2000" dirty="0">
                <a:solidFill>
                  <a:schemeClr val="tx1">
                    <a:lumMod val="85000"/>
                    <a:lumOff val="15000"/>
                  </a:schemeClr>
                </a:solidFill>
              </a:rPr>
              <a:t>Location: The ideal location for GREASYHANDS will be in a cost-effective unit within an industrial park that offers ample parking space. This setting will be easily accessible to our target demographic (aged 25 to 50) who are likely to engage in DIY vehicle maintenance. Being situated close to auto parts retailers or car dealerships will enhance visibility and convenience.</a:t>
            </a:r>
          </a:p>
        </p:txBody>
      </p:sp>
      <p:pic>
        <p:nvPicPr>
          <p:cNvPr id="13" name="Picture 12" descr="Large car parking lot from above">
            <a:extLst>
              <a:ext uri="{FF2B5EF4-FFF2-40B4-BE49-F238E27FC236}">
                <a16:creationId xmlns:a16="http://schemas.microsoft.com/office/drawing/2014/main" id="{C4082960-6FBB-DDB3-E9AA-3F0212BEC7B2}"/>
              </a:ext>
            </a:extLst>
          </p:cNvPr>
          <p:cNvPicPr>
            <a:picLocks noChangeAspect="1"/>
          </p:cNvPicPr>
          <p:nvPr/>
        </p:nvPicPr>
        <p:blipFill>
          <a:blip r:embed="rId3"/>
          <a:srcRect l="17052" r="47929"/>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6" name="TextBox 5">
            <a:extLst>
              <a:ext uri="{FF2B5EF4-FFF2-40B4-BE49-F238E27FC236}">
                <a16:creationId xmlns:a16="http://schemas.microsoft.com/office/drawing/2014/main" id="{D98FFE41-3FCA-FA8A-0D9E-BAE4FA98B1F8}"/>
              </a:ext>
            </a:extLst>
          </p:cNvPr>
          <p:cNvSpPr txBox="1"/>
          <p:nvPr/>
        </p:nvSpPr>
        <p:spPr>
          <a:xfrm>
            <a:off x="3050627" y="2936906"/>
            <a:ext cx="6321972" cy="369332"/>
          </a:xfrm>
          <a:prstGeom prst="rect">
            <a:avLst/>
          </a:prstGeom>
          <a:noFill/>
        </p:spPr>
        <p:txBody>
          <a:bodyPr wrap="square">
            <a:spAutoFit/>
          </a:bodyPr>
          <a:lstStyle/>
          <a:p>
            <a:endParaRPr lang="en-GB" dirty="0"/>
          </a:p>
        </p:txBody>
      </p:sp>
      <p:sp>
        <p:nvSpPr>
          <p:cNvPr id="8" name="TextBox 7">
            <a:extLst>
              <a:ext uri="{FF2B5EF4-FFF2-40B4-BE49-F238E27FC236}">
                <a16:creationId xmlns:a16="http://schemas.microsoft.com/office/drawing/2014/main" id="{8D605755-C6C9-757E-FA19-25CEF888BF10}"/>
              </a:ext>
            </a:extLst>
          </p:cNvPr>
          <p:cNvSpPr txBox="1"/>
          <p:nvPr/>
        </p:nvSpPr>
        <p:spPr>
          <a:xfrm>
            <a:off x="3055620" y="2947154"/>
            <a:ext cx="6324600" cy="369332"/>
          </a:xfrm>
          <a:prstGeom prst="rect">
            <a:avLst/>
          </a:prstGeom>
          <a:noFill/>
        </p:spPr>
        <p:txBody>
          <a:bodyPr wrap="square">
            <a:spAutoFit/>
          </a:bodyPr>
          <a:lstStyle/>
          <a:p>
            <a:endParaRPr lang="en-GB" dirty="0"/>
          </a:p>
        </p:txBody>
      </p:sp>
      <p:sp>
        <p:nvSpPr>
          <p:cNvPr id="4" name="TextBox 3">
            <a:extLst>
              <a:ext uri="{FF2B5EF4-FFF2-40B4-BE49-F238E27FC236}">
                <a16:creationId xmlns:a16="http://schemas.microsoft.com/office/drawing/2014/main" id="{96229BEC-3845-627C-40E2-9280F1118580}"/>
              </a:ext>
            </a:extLst>
          </p:cNvPr>
          <p:cNvSpPr txBox="1"/>
          <p:nvPr/>
        </p:nvSpPr>
        <p:spPr>
          <a:xfrm>
            <a:off x="4190996" y="5269465"/>
            <a:ext cx="4305304" cy="1477328"/>
          </a:xfrm>
          <a:prstGeom prst="rect">
            <a:avLst/>
          </a:prstGeom>
          <a:noFill/>
        </p:spPr>
        <p:txBody>
          <a:bodyPr wrap="square" rtlCol="0">
            <a:spAutoFit/>
          </a:bodyPr>
          <a:lstStyle/>
          <a:p>
            <a:r>
              <a:rPr lang="en-GB" b="0" i="0" dirty="0">
                <a:solidFill>
                  <a:srgbClr val="1C1C1C"/>
                </a:solidFill>
                <a:effectLst/>
                <a:latin typeface="Inter"/>
              </a:rPr>
              <a:t>In "Location, Location, Location: The Importance of Site Selection" by Roger E. Tutterow (2010), the author delves into how important strategic site selection is and its effect on profitability. </a:t>
            </a:r>
            <a:endParaRPr lang="en-GB" dirty="0"/>
          </a:p>
        </p:txBody>
      </p:sp>
    </p:spTree>
    <p:extLst>
      <p:ext uri="{BB962C8B-B14F-4D97-AF65-F5344CB8AC3E}">
        <p14:creationId xmlns:p14="http://schemas.microsoft.com/office/powerpoint/2010/main" val="675928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6" name="Rectangle 1055">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58" name="Rectangle 1057">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60" name="Rectangle 1059">
            <a:extLst>
              <a:ext uri="{FF2B5EF4-FFF2-40B4-BE49-F238E27FC236}">
                <a16:creationId xmlns:a16="http://schemas.microsoft.com/office/drawing/2014/main" id="{21CA65FD-3668-4636-80E0-F8B7336EA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8846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A15AD-31BF-1279-1863-B149288C3D93}"/>
              </a:ext>
            </a:extLst>
          </p:cNvPr>
          <p:cNvSpPr>
            <a:spLocks noGrp="1"/>
          </p:cNvSpPr>
          <p:nvPr>
            <p:ph type="ctrTitle"/>
          </p:nvPr>
        </p:nvSpPr>
        <p:spPr>
          <a:xfrm>
            <a:off x="422899" y="576263"/>
            <a:ext cx="5459286" cy="1060808"/>
          </a:xfrm>
        </p:spPr>
        <p:txBody>
          <a:bodyPr anchor="b">
            <a:normAutofit/>
          </a:bodyPr>
          <a:lstStyle/>
          <a:p>
            <a:pPr algn="l"/>
            <a:r>
              <a:rPr lang="en-GB" sz="4800" dirty="0"/>
              <a:t>GREAT EXAMPLE</a:t>
            </a:r>
          </a:p>
        </p:txBody>
      </p:sp>
      <p:sp>
        <p:nvSpPr>
          <p:cNvPr id="3" name="Subtitle 2">
            <a:extLst>
              <a:ext uri="{FF2B5EF4-FFF2-40B4-BE49-F238E27FC236}">
                <a16:creationId xmlns:a16="http://schemas.microsoft.com/office/drawing/2014/main" id="{6C8D326C-29DB-F9C4-9673-9A0BC8F26267}"/>
              </a:ext>
            </a:extLst>
          </p:cNvPr>
          <p:cNvSpPr>
            <a:spLocks noGrp="1"/>
          </p:cNvSpPr>
          <p:nvPr>
            <p:ph type="subTitle" idx="1"/>
          </p:nvPr>
        </p:nvSpPr>
        <p:spPr>
          <a:xfrm>
            <a:off x="422899" y="3764975"/>
            <a:ext cx="5459286" cy="2192683"/>
          </a:xfrm>
        </p:spPr>
        <p:txBody>
          <a:bodyPr>
            <a:normAutofit/>
          </a:bodyPr>
          <a:lstStyle/>
          <a:p>
            <a:pPr algn="l"/>
            <a:r>
              <a:rPr lang="en-GB" b="0" i="0" dirty="0">
                <a:effectLst/>
                <a:latin typeface="Effra-Medium"/>
              </a:rPr>
              <a:t>£1,125 </a:t>
            </a:r>
            <a:r>
              <a:rPr lang="en-GB" b="0" i="0" dirty="0" err="1">
                <a:effectLst/>
                <a:latin typeface="Effra-Medium"/>
              </a:rPr>
              <a:t>pcm</a:t>
            </a:r>
            <a:endParaRPr lang="en-GB" b="0" i="0" dirty="0">
              <a:effectLst/>
              <a:latin typeface="Effra-Medium"/>
            </a:endParaRPr>
          </a:p>
          <a:p>
            <a:pPr algn="l"/>
            <a:r>
              <a:rPr lang="en-GB" dirty="0"/>
              <a:t>Unit Space 1340 </a:t>
            </a:r>
            <a:r>
              <a:rPr lang="en-GB" dirty="0" err="1"/>
              <a:t>sqft</a:t>
            </a:r>
            <a:r>
              <a:rPr lang="en-GB" dirty="0"/>
              <a:t> built in office updated electrics </a:t>
            </a:r>
          </a:p>
        </p:txBody>
      </p:sp>
      <p:pic>
        <p:nvPicPr>
          <p:cNvPr id="1029" name="Picture 5" descr="Property location marker">
            <a:extLst>
              <a:ext uri="{FF2B5EF4-FFF2-40B4-BE49-F238E27FC236}">
                <a16:creationId xmlns:a16="http://schemas.microsoft.com/office/drawing/2014/main" id="{64CEC263-3F22-CC90-F2D7-7AE9FBC09F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2" r="2357" b="-1"/>
          <a:stretch/>
        </p:blipFill>
        <p:spPr bwMode="auto">
          <a:xfrm>
            <a:off x="9275137" y="3412103"/>
            <a:ext cx="2083769" cy="2699781"/>
          </a:xfrm>
          <a:prstGeom prst="rect">
            <a:avLst/>
          </a:prstGeom>
          <a:noFill/>
          <a:extLst>
            <a:ext uri="{909E8E84-426E-40DD-AFC4-6F175D3DCCD1}">
              <a14:hiddenFill xmlns:a14="http://schemas.microsoft.com/office/drawing/2010/main">
                <a:solidFill>
                  <a:srgbClr val="FFFFFF"/>
                </a:solidFill>
              </a14:hiddenFill>
            </a:ext>
          </a:extLst>
        </p:spPr>
      </p:pic>
      <p:sp>
        <p:nvSpPr>
          <p:cNvPr id="1062" name="Rectangle 1061">
            <a:extLst>
              <a:ext uri="{FF2B5EF4-FFF2-40B4-BE49-F238E27FC236}">
                <a16:creationId xmlns:a16="http://schemas.microsoft.com/office/drawing/2014/main" id="{7CD05A1F-69D3-4BEE-B3EF-577FE0DAD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62189" y="695338"/>
            <a:ext cx="242639" cy="5416547"/>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064" name="Straight Connector 1063">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1026" name="Picture 2" descr="1 of 1">
            <a:extLst>
              <a:ext uri="{FF2B5EF4-FFF2-40B4-BE49-F238E27FC236}">
                <a16:creationId xmlns:a16="http://schemas.microsoft.com/office/drawing/2014/main" id="{6C00EC86-9E24-1F8F-F652-A611FF54D9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99" r="19458" b="2"/>
          <a:stretch/>
        </p:blipFill>
        <p:spPr bwMode="auto">
          <a:xfrm>
            <a:off x="6147654" y="695336"/>
            <a:ext cx="3025691" cy="54226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roperty location on the map">
            <a:hlinkClick r:id="rId4"/>
            <a:extLst>
              <a:ext uri="{FF2B5EF4-FFF2-40B4-BE49-F238E27FC236}">
                <a16:creationId xmlns:a16="http://schemas.microsoft.com/office/drawing/2014/main" id="{BD6BF1FE-FF0E-6A17-12A4-A249E55812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4311" r="39690" b="-1"/>
          <a:stretch/>
        </p:blipFill>
        <p:spPr bwMode="auto">
          <a:xfrm>
            <a:off x="9281465" y="695337"/>
            <a:ext cx="2083769" cy="263373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6">
            <a:extLst>
              <a:ext uri="{FF2B5EF4-FFF2-40B4-BE49-F238E27FC236}">
                <a16:creationId xmlns:a16="http://schemas.microsoft.com/office/drawing/2014/main" id="{FB2B1D59-F947-6F44-CD7F-AEA3E8F3B994}"/>
              </a:ext>
            </a:extLst>
          </p:cNvPr>
          <p:cNvSpPr>
            <a:spLocks noChangeArrowheads="1"/>
          </p:cNvSpPr>
          <p:nvPr/>
        </p:nvSpPr>
        <p:spPr bwMode="auto">
          <a:xfrm flipV="1">
            <a:off x="510479" y="1307163"/>
            <a:ext cx="558552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3851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7C5528-8967-9777-4C41-3FA274FBC25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HUMAN RESOURCES</a:t>
            </a:r>
          </a:p>
        </p:txBody>
      </p:sp>
      <p:graphicFrame>
        <p:nvGraphicFramePr>
          <p:cNvPr id="5" name="Content Placeholder 2">
            <a:extLst>
              <a:ext uri="{FF2B5EF4-FFF2-40B4-BE49-F238E27FC236}">
                <a16:creationId xmlns:a16="http://schemas.microsoft.com/office/drawing/2014/main" id="{7A5B783A-125C-DA19-8ED2-B6EAA9F79A82}"/>
              </a:ext>
            </a:extLst>
          </p:cNvPr>
          <p:cNvGraphicFramePr>
            <a:graphicFrameLocks noGrp="1"/>
          </p:cNvGraphicFramePr>
          <p:nvPr>
            <p:ph idx="1"/>
            <p:extLst>
              <p:ext uri="{D42A27DB-BD31-4B8C-83A1-F6EECF244321}">
                <p14:modId xmlns:p14="http://schemas.microsoft.com/office/powerpoint/2010/main" val="62578248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781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0">
            <a:extLst>
              <a:ext uri="{FF2B5EF4-FFF2-40B4-BE49-F238E27FC236}">
                <a16:creationId xmlns:a16="http://schemas.microsoft.com/office/drawing/2014/main" id="{C64D3511-A425-176A-6104-C49FEBDF3415}"/>
              </a:ext>
            </a:extLst>
          </p:cNvPr>
          <p:cNvSpPr/>
          <p:nvPr/>
        </p:nvSpPr>
        <p:spPr>
          <a:xfrm>
            <a:off x="3358174" y="182757"/>
            <a:ext cx="6694051" cy="576024"/>
          </a:xfrm>
          <a:prstGeom prst="rect">
            <a:avLst/>
          </a:prstGeom>
          <a:noFill/>
          <a:ln/>
        </p:spPr>
        <p:txBody>
          <a:bodyPr wrap="none" lIns="0" tIns="0" rIns="0" bIns="0" rtlCol="0" anchor="t"/>
          <a:lstStyle/>
          <a:p>
            <a:pPr marL="0" indent="0" algn="l">
              <a:lnSpc>
                <a:spcPts val="4500"/>
              </a:lnSpc>
              <a:buNone/>
            </a:pPr>
            <a:r>
              <a:rPr lang="en-US" sz="3600" kern="0" spc="-109" dirty="0">
                <a:solidFill>
                  <a:srgbClr val="2C3F42"/>
                </a:solidFill>
                <a:latin typeface="Bitter Medium" pitchFamily="34" charset="0"/>
                <a:ea typeface="Bitter Medium" pitchFamily="34" charset="-122"/>
                <a:cs typeface="Bitter Medium" pitchFamily="34" charset="-120"/>
              </a:rPr>
              <a:t>Marketing and Branding Strategy</a:t>
            </a:r>
            <a:endParaRPr lang="en-US" sz="3600" dirty="0"/>
          </a:p>
        </p:txBody>
      </p:sp>
      <p:pic>
        <p:nvPicPr>
          <p:cNvPr id="8" name="Picture 7">
            <a:extLst>
              <a:ext uri="{FF2B5EF4-FFF2-40B4-BE49-F238E27FC236}">
                <a16:creationId xmlns:a16="http://schemas.microsoft.com/office/drawing/2014/main" id="{A6062F42-2CE7-099D-F402-3F8D8DED8968}"/>
              </a:ext>
            </a:extLst>
          </p:cNvPr>
          <p:cNvPicPr>
            <a:picLocks noChangeAspect="1"/>
          </p:cNvPicPr>
          <p:nvPr/>
        </p:nvPicPr>
        <p:blipFill>
          <a:blip r:embed="rId2"/>
          <a:stretch>
            <a:fillRect/>
          </a:stretch>
        </p:blipFill>
        <p:spPr>
          <a:xfrm>
            <a:off x="222242" y="942696"/>
            <a:ext cx="920576" cy="1457107"/>
          </a:xfrm>
          <a:prstGeom prst="rect">
            <a:avLst/>
          </a:prstGeom>
        </p:spPr>
      </p:pic>
      <p:pic>
        <p:nvPicPr>
          <p:cNvPr id="9" name="Image 2" descr="preencoded.png">
            <a:extLst>
              <a:ext uri="{FF2B5EF4-FFF2-40B4-BE49-F238E27FC236}">
                <a16:creationId xmlns:a16="http://schemas.microsoft.com/office/drawing/2014/main" id="{807A8367-8292-7E9B-263A-9D92DC3E35E4}"/>
              </a:ext>
            </a:extLst>
          </p:cNvPr>
          <p:cNvPicPr>
            <a:picLocks noChangeAspect="1"/>
          </p:cNvPicPr>
          <p:nvPr/>
        </p:nvPicPr>
        <p:blipFill>
          <a:blip r:embed="rId3"/>
          <a:stretch>
            <a:fillRect/>
          </a:stretch>
        </p:blipFill>
        <p:spPr>
          <a:xfrm>
            <a:off x="221155" y="2320955"/>
            <a:ext cx="921663" cy="1105972"/>
          </a:xfrm>
          <a:prstGeom prst="rect">
            <a:avLst/>
          </a:prstGeom>
        </p:spPr>
      </p:pic>
      <p:pic>
        <p:nvPicPr>
          <p:cNvPr id="10" name="Image 3" descr="preencoded.png">
            <a:extLst>
              <a:ext uri="{FF2B5EF4-FFF2-40B4-BE49-F238E27FC236}">
                <a16:creationId xmlns:a16="http://schemas.microsoft.com/office/drawing/2014/main" id="{59BA9941-D07A-97F8-B996-DEB87C1F8C61}"/>
              </a:ext>
            </a:extLst>
          </p:cNvPr>
          <p:cNvPicPr>
            <a:picLocks noChangeAspect="1"/>
          </p:cNvPicPr>
          <p:nvPr/>
        </p:nvPicPr>
        <p:blipFill>
          <a:blip r:embed="rId4"/>
          <a:stretch>
            <a:fillRect/>
          </a:stretch>
        </p:blipFill>
        <p:spPr>
          <a:xfrm>
            <a:off x="221155" y="3378632"/>
            <a:ext cx="921663" cy="1105972"/>
          </a:xfrm>
          <a:prstGeom prst="rect">
            <a:avLst/>
          </a:prstGeom>
        </p:spPr>
      </p:pic>
      <p:pic>
        <p:nvPicPr>
          <p:cNvPr id="11" name="Image 4" descr="preencoded.png">
            <a:extLst>
              <a:ext uri="{FF2B5EF4-FFF2-40B4-BE49-F238E27FC236}">
                <a16:creationId xmlns:a16="http://schemas.microsoft.com/office/drawing/2014/main" id="{D3447920-F057-AA66-A199-570D4C5D44C7}"/>
              </a:ext>
            </a:extLst>
          </p:cNvPr>
          <p:cNvPicPr>
            <a:picLocks noChangeAspect="1"/>
          </p:cNvPicPr>
          <p:nvPr/>
        </p:nvPicPr>
        <p:blipFill>
          <a:blip r:embed="rId5"/>
          <a:stretch>
            <a:fillRect/>
          </a:stretch>
        </p:blipFill>
        <p:spPr>
          <a:xfrm>
            <a:off x="221154" y="4405756"/>
            <a:ext cx="921663" cy="1105972"/>
          </a:xfrm>
          <a:prstGeom prst="rect">
            <a:avLst/>
          </a:prstGeom>
        </p:spPr>
      </p:pic>
      <p:sp>
        <p:nvSpPr>
          <p:cNvPr id="12" name="Text 1">
            <a:extLst>
              <a:ext uri="{FF2B5EF4-FFF2-40B4-BE49-F238E27FC236}">
                <a16:creationId xmlns:a16="http://schemas.microsoft.com/office/drawing/2014/main" id="{A848294B-C218-6E72-006B-3983771517E2}"/>
              </a:ext>
            </a:extLst>
          </p:cNvPr>
          <p:cNvSpPr/>
          <p:nvPr/>
        </p:nvSpPr>
        <p:spPr>
          <a:xfrm>
            <a:off x="1279267" y="1011014"/>
            <a:ext cx="2304217" cy="287893"/>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Social Media</a:t>
            </a:r>
            <a:endParaRPr lang="en-US" sz="1800" dirty="0"/>
          </a:p>
        </p:txBody>
      </p:sp>
      <p:sp>
        <p:nvSpPr>
          <p:cNvPr id="13" name="Text 2">
            <a:extLst>
              <a:ext uri="{FF2B5EF4-FFF2-40B4-BE49-F238E27FC236}">
                <a16:creationId xmlns:a16="http://schemas.microsoft.com/office/drawing/2014/main" id="{B33598EE-5C42-490D-BA0D-864A1991CFA6}"/>
              </a:ext>
            </a:extLst>
          </p:cNvPr>
          <p:cNvSpPr/>
          <p:nvPr/>
        </p:nvSpPr>
        <p:spPr>
          <a:xfrm>
            <a:off x="1279267" y="1310343"/>
            <a:ext cx="6655713" cy="589598"/>
          </a:xfrm>
          <a:prstGeom prst="rect">
            <a:avLst/>
          </a:prstGeom>
          <a:noFill/>
          <a:ln/>
        </p:spPr>
        <p:txBody>
          <a:bodyPr wrap="square" lIns="0" tIns="0" rIns="0" bIns="0" rtlCol="0" anchor="t"/>
          <a:lstStyle/>
          <a:p>
            <a:pPr marL="0" indent="0" algn="l">
              <a:lnSpc>
                <a:spcPts val="2300"/>
              </a:lnSpc>
              <a:buNone/>
            </a:pPr>
            <a:r>
              <a:rPr lang="en-US" sz="1450" kern="0" spc="-29" dirty="0">
                <a:solidFill>
                  <a:srgbClr val="2B2E3C"/>
                </a:solidFill>
                <a:latin typeface="Open Sans" pitchFamily="34" charset="0"/>
                <a:ea typeface="Open Sans" pitchFamily="34" charset="-122"/>
                <a:cs typeface="Open Sans" pitchFamily="34" charset="-120"/>
              </a:rPr>
              <a:t>Customer testimonials, before-and-after photos, DIY tips on Facebook and Instagram.</a:t>
            </a:r>
            <a:endParaRPr lang="en-US" sz="1450" dirty="0"/>
          </a:p>
        </p:txBody>
      </p:sp>
      <p:sp>
        <p:nvSpPr>
          <p:cNvPr id="14" name="Text 3">
            <a:extLst>
              <a:ext uri="{FF2B5EF4-FFF2-40B4-BE49-F238E27FC236}">
                <a16:creationId xmlns:a16="http://schemas.microsoft.com/office/drawing/2014/main" id="{D0A68457-FAC6-7E7B-4354-FADD5FD67FDA}"/>
              </a:ext>
            </a:extLst>
          </p:cNvPr>
          <p:cNvSpPr/>
          <p:nvPr/>
        </p:nvSpPr>
        <p:spPr>
          <a:xfrm>
            <a:off x="1279267" y="2320955"/>
            <a:ext cx="2304217" cy="287893"/>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Local Outreach</a:t>
            </a:r>
            <a:endParaRPr lang="en-US" sz="1800" dirty="0"/>
          </a:p>
        </p:txBody>
      </p:sp>
      <p:sp>
        <p:nvSpPr>
          <p:cNvPr id="15" name="Text 4">
            <a:extLst>
              <a:ext uri="{FF2B5EF4-FFF2-40B4-BE49-F238E27FC236}">
                <a16:creationId xmlns:a16="http://schemas.microsoft.com/office/drawing/2014/main" id="{FE2E4936-E474-CEE3-88EE-39748F92EF91}"/>
              </a:ext>
            </a:extLst>
          </p:cNvPr>
          <p:cNvSpPr/>
          <p:nvPr/>
        </p:nvSpPr>
        <p:spPr>
          <a:xfrm>
            <a:off x="1279267" y="2664394"/>
            <a:ext cx="6655713" cy="294799"/>
          </a:xfrm>
          <a:prstGeom prst="rect">
            <a:avLst/>
          </a:prstGeom>
          <a:noFill/>
          <a:ln/>
        </p:spPr>
        <p:txBody>
          <a:bodyPr wrap="none" lIns="0" tIns="0" rIns="0" bIns="0" rtlCol="0" anchor="t"/>
          <a:lstStyle/>
          <a:p>
            <a:pPr marL="0" indent="0" algn="l">
              <a:lnSpc>
                <a:spcPts val="2300"/>
              </a:lnSpc>
              <a:buNone/>
            </a:pPr>
            <a:r>
              <a:rPr lang="en-US" sz="1450" kern="0" spc="-29" dirty="0">
                <a:solidFill>
                  <a:srgbClr val="2B2E3C"/>
                </a:solidFill>
                <a:latin typeface="Open Sans" pitchFamily="34" charset="0"/>
                <a:ea typeface="Open Sans" pitchFamily="34" charset="-122"/>
                <a:cs typeface="Open Sans" pitchFamily="34" charset="-120"/>
              </a:rPr>
              <a:t>Flyers and brochures distributed to automotive shops and community centers.</a:t>
            </a:r>
            <a:endParaRPr lang="en-US" sz="1450" dirty="0"/>
          </a:p>
        </p:txBody>
      </p:sp>
      <p:sp>
        <p:nvSpPr>
          <p:cNvPr id="16" name="Text 5">
            <a:extLst>
              <a:ext uri="{FF2B5EF4-FFF2-40B4-BE49-F238E27FC236}">
                <a16:creationId xmlns:a16="http://schemas.microsoft.com/office/drawing/2014/main" id="{043B6EE9-2519-FFE4-2359-18EEDA167EA7}"/>
              </a:ext>
            </a:extLst>
          </p:cNvPr>
          <p:cNvSpPr/>
          <p:nvPr/>
        </p:nvSpPr>
        <p:spPr>
          <a:xfrm>
            <a:off x="1260575" y="3463660"/>
            <a:ext cx="2322909" cy="287893"/>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Promotional Discounts</a:t>
            </a:r>
            <a:endParaRPr lang="en-US" sz="1800" dirty="0"/>
          </a:p>
        </p:txBody>
      </p:sp>
      <p:sp>
        <p:nvSpPr>
          <p:cNvPr id="17" name="Text 6">
            <a:extLst>
              <a:ext uri="{FF2B5EF4-FFF2-40B4-BE49-F238E27FC236}">
                <a16:creationId xmlns:a16="http://schemas.microsoft.com/office/drawing/2014/main" id="{04BD1D58-0F96-653B-8963-FC953499F321}"/>
              </a:ext>
            </a:extLst>
          </p:cNvPr>
          <p:cNvSpPr/>
          <p:nvPr/>
        </p:nvSpPr>
        <p:spPr>
          <a:xfrm>
            <a:off x="1260575" y="3838431"/>
            <a:ext cx="6655713" cy="294799"/>
          </a:xfrm>
          <a:prstGeom prst="rect">
            <a:avLst/>
          </a:prstGeom>
          <a:noFill/>
          <a:ln/>
        </p:spPr>
        <p:txBody>
          <a:bodyPr wrap="none" lIns="0" tIns="0" rIns="0" bIns="0" rtlCol="0" anchor="t"/>
          <a:lstStyle/>
          <a:p>
            <a:pPr marL="0" indent="0" algn="l">
              <a:lnSpc>
                <a:spcPts val="2300"/>
              </a:lnSpc>
              <a:buNone/>
            </a:pPr>
            <a:r>
              <a:rPr lang="en-US" sz="1450" kern="0" spc="-29" dirty="0">
                <a:solidFill>
                  <a:srgbClr val="2B2E3C"/>
                </a:solidFill>
                <a:latin typeface="Open Sans" pitchFamily="34" charset="0"/>
                <a:ea typeface="Open Sans" pitchFamily="34" charset="-122"/>
                <a:cs typeface="Open Sans" pitchFamily="34" charset="-120"/>
              </a:rPr>
              <a:t>First-time customer discounts to incentivize initial visits.</a:t>
            </a:r>
            <a:endParaRPr lang="en-US" sz="1450" dirty="0"/>
          </a:p>
        </p:txBody>
      </p:sp>
      <p:sp>
        <p:nvSpPr>
          <p:cNvPr id="18" name="Text 7">
            <a:extLst>
              <a:ext uri="{FF2B5EF4-FFF2-40B4-BE49-F238E27FC236}">
                <a16:creationId xmlns:a16="http://schemas.microsoft.com/office/drawing/2014/main" id="{13B45D90-B8F4-9D9C-2ECE-836B8B50760D}"/>
              </a:ext>
            </a:extLst>
          </p:cNvPr>
          <p:cNvSpPr/>
          <p:nvPr/>
        </p:nvSpPr>
        <p:spPr>
          <a:xfrm>
            <a:off x="1260575" y="4488643"/>
            <a:ext cx="2304217" cy="287893"/>
          </a:xfrm>
          <a:prstGeom prst="rect">
            <a:avLst/>
          </a:prstGeom>
          <a:noFill/>
          <a:ln/>
        </p:spPr>
        <p:txBody>
          <a:bodyPr wrap="none" lIns="0" tIns="0" rIns="0" bIns="0" rtlCol="0" anchor="t"/>
          <a:lstStyle/>
          <a:p>
            <a:pPr marL="0" indent="0" algn="l">
              <a:lnSpc>
                <a:spcPts val="2250"/>
              </a:lnSpc>
              <a:buNone/>
            </a:pPr>
            <a:r>
              <a:rPr lang="en-US" sz="1800" kern="0" spc="-54" dirty="0">
                <a:solidFill>
                  <a:srgbClr val="2B2E3C"/>
                </a:solidFill>
                <a:latin typeface="Bitter Medium" pitchFamily="34" charset="0"/>
                <a:ea typeface="Bitter Medium" pitchFamily="34" charset="-122"/>
                <a:cs typeface="Bitter Medium" pitchFamily="34" charset="-120"/>
              </a:rPr>
              <a:t>Launch Event</a:t>
            </a:r>
            <a:endParaRPr lang="en-US" sz="1800" dirty="0"/>
          </a:p>
        </p:txBody>
      </p:sp>
      <p:sp>
        <p:nvSpPr>
          <p:cNvPr id="19" name="Text 8">
            <a:extLst>
              <a:ext uri="{FF2B5EF4-FFF2-40B4-BE49-F238E27FC236}">
                <a16:creationId xmlns:a16="http://schemas.microsoft.com/office/drawing/2014/main" id="{9C6D1374-E7D1-22C0-7647-9193C3182C31}"/>
              </a:ext>
            </a:extLst>
          </p:cNvPr>
          <p:cNvSpPr/>
          <p:nvPr/>
        </p:nvSpPr>
        <p:spPr>
          <a:xfrm>
            <a:off x="1260574" y="4800933"/>
            <a:ext cx="6655713" cy="294799"/>
          </a:xfrm>
          <a:prstGeom prst="rect">
            <a:avLst/>
          </a:prstGeom>
          <a:noFill/>
          <a:ln/>
        </p:spPr>
        <p:txBody>
          <a:bodyPr wrap="none" lIns="0" tIns="0" rIns="0" bIns="0" rtlCol="0" anchor="t"/>
          <a:lstStyle/>
          <a:p>
            <a:pPr marL="0" indent="0" algn="l">
              <a:lnSpc>
                <a:spcPts val="2300"/>
              </a:lnSpc>
              <a:buNone/>
            </a:pPr>
            <a:r>
              <a:rPr lang="en-US" sz="1450" kern="0" spc="-29" dirty="0">
                <a:solidFill>
                  <a:srgbClr val="2B2E3C"/>
                </a:solidFill>
                <a:latin typeface="Open Sans" pitchFamily="34" charset="0"/>
                <a:ea typeface="Open Sans" pitchFamily="34" charset="-122"/>
                <a:cs typeface="Open Sans" pitchFamily="34" charset="-120"/>
              </a:rPr>
              <a:t>Opening event with demonstrations and workshops to engage the community.</a:t>
            </a:r>
            <a:endParaRPr lang="en-US" sz="1450" dirty="0"/>
          </a:p>
        </p:txBody>
      </p:sp>
      <p:sp>
        <p:nvSpPr>
          <p:cNvPr id="20" name="Text 9">
            <a:extLst>
              <a:ext uri="{FF2B5EF4-FFF2-40B4-BE49-F238E27FC236}">
                <a16:creationId xmlns:a16="http://schemas.microsoft.com/office/drawing/2014/main" id="{054AA95F-F835-4D03-D958-65AEBD1D4E80}"/>
              </a:ext>
            </a:extLst>
          </p:cNvPr>
          <p:cNvSpPr/>
          <p:nvPr/>
        </p:nvSpPr>
        <p:spPr>
          <a:xfrm>
            <a:off x="2778281" y="5402552"/>
            <a:ext cx="7853839" cy="1179195"/>
          </a:xfrm>
          <a:prstGeom prst="rect">
            <a:avLst/>
          </a:prstGeom>
          <a:noFill/>
          <a:ln/>
        </p:spPr>
        <p:txBody>
          <a:bodyPr wrap="square" lIns="0" tIns="0" rIns="0" bIns="0" rtlCol="0" anchor="t"/>
          <a:lstStyle/>
          <a:p>
            <a:pPr marL="0" indent="0" algn="l">
              <a:lnSpc>
                <a:spcPts val="2300"/>
              </a:lnSpc>
              <a:buNone/>
            </a:pPr>
            <a:endParaRPr lang="en-US" sz="1450" dirty="0"/>
          </a:p>
        </p:txBody>
      </p:sp>
      <p:sp>
        <p:nvSpPr>
          <p:cNvPr id="3" name="TextBox 2">
            <a:extLst>
              <a:ext uri="{FF2B5EF4-FFF2-40B4-BE49-F238E27FC236}">
                <a16:creationId xmlns:a16="http://schemas.microsoft.com/office/drawing/2014/main" id="{1ACBD809-4968-5443-2AC1-47C91BAD6EAA}"/>
              </a:ext>
            </a:extLst>
          </p:cNvPr>
          <p:cNvSpPr txBox="1"/>
          <p:nvPr/>
        </p:nvSpPr>
        <p:spPr>
          <a:xfrm>
            <a:off x="1250767" y="5511294"/>
            <a:ext cx="10165638" cy="923330"/>
          </a:xfrm>
          <a:prstGeom prst="rect">
            <a:avLst/>
          </a:prstGeom>
          <a:noFill/>
        </p:spPr>
        <p:txBody>
          <a:bodyPr wrap="square">
            <a:spAutoFit/>
          </a:bodyPr>
          <a:lstStyle/>
          <a:p>
            <a:r>
              <a:rPr lang="en-GB" b="0" i="0" dirty="0">
                <a:solidFill>
                  <a:srgbClr val="1C1C1C"/>
                </a:solidFill>
                <a:effectLst/>
                <a:latin typeface="Inter"/>
              </a:rPr>
              <a:t>In "Social Media Marketing: A Strategic Approach" by Melissa Barker et al. (2013), the authors write, "Social media platforms provide businesses with unique opportunities to engage with their customers, gain feedback, and create a community around their brand.”</a:t>
            </a:r>
            <a:endParaRPr lang="en-GB" dirty="0"/>
          </a:p>
        </p:txBody>
      </p:sp>
    </p:spTree>
    <p:extLst>
      <p:ext uri="{BB962C8B-B14F-4D97-AF65-F5344CB8AC3E}">
        <p14:creationId xmlns:p14="http://schemas.microsoft.com/office/powerpoint/2010/main" val="2659315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oad with a red pin on it&#10;&#10;AI-generated content may be incorrect.">
            <a:extLst>
              <a:ext uri="{FF2B5EF4-FFF2-40B4-BE49-F238E27FC236}">
                <a16:creationId xmlns:a16="http://schemas.microsoft.com/office/drawing/2014/main" id="{F5D13DE9-A910-5534-C611-C3F6556AD175}"/>
              </a:ext>
            </a:extLst>
          </p:cNvPr>
          <p:cNvPicPr>
            <a:picLocks noChangeAspect="1"/>
          </p:cNvPicPr>
          <p:nvPr/>
        </p:nvPicPr>
        <p:blipFill>
          <a:blip r:embed="rId2"/>
          <a:srcRect l="5884" r="-1" b="-1"/>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595C710-A09F-9E66-3AD8-21CD0E791A9F}"/>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MARKETING EXAMPLES</a:t>
            </a:r>
          </a:p>
        </p:txBody>
      </p:sp>
      <p:sp>
        <p:nvSpPr>
          <p:cNvPr id="3" name="Content Placeholder 2">
            <a:extLst>
              <a:ext uri="{FF2B5EF4-FFF2-40B4-BE49-F238E27FC236}">
                <a16:creationId xmlns:a16="http://schemas.microsoft.com/office/drawing/2014/main" id="{0F9FCE51-7DBA-FD36-B8C1-D9983EBF629B}"/>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2000">
                <a:hlinkClick r:id="rId3"/>
              </a:rPr>
              <a:t>https://greasyhandsdiy.weebly.com/</a:t>
            </a:r>
            <a:endParaRPr lang="en-US" sz="2000"/>
          </a:p>
          <a:p>
            <a:r>
              <a:rPr lang="en-US" sz="2000">
                <a:hlinkClick r:id="rId4"/>
              </a:rPr>
              <a:t>https://www.youtube.com/shorts/yz2JLlrbRGI</a:t>
            </a:r>
            <a:endParaRPr lang="en-US" sz="2000"/>
          </a:p>
        </p:txBody>
      </p:sp>
    </p:spTree>
    <p:extLst>
      <p:ext uri="{BB962C8B-B14F-4D97-AF65-F5344CB8AC3E}">
        <p14:creationId xmlns:p14="http://schemas.microsoft.com/office/powerpoint/2010/main" val="3326622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8" name="Group 2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9" name="Freeform: Shape 2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 0">
            <a:extLst>
              <a:ext uri="{FF2B5EF4-FFF2-40B4-BE49-F238E27FC236}">
                <a16:creationId xmlns:a16="http://schemas.microsoft.com/office/drawing/2014/main" id="{FFB716EE-5303-96FD-9B95-10CC821B95E7}"/>
              </a:ext>
            </a:extLst>
          </p:cNvPr>
          <p:cNvSpPr/>
          <p:nvPr/>
        </p:nvSpPr>
        <p:spPr>
          <a:xfrm>
            <a:off x="640080" y="1243013"/>
            <a:ext cx="3855720" cy="4371974"/>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90000"/>
              </a:lnSpc>
              <a:spcBef>
                <a:spcPct val="0"/>
              </a:spcBef>
              <a:spcAft>
                <a:spcPts val="600"/>
              </a:spcAft>
            </a:pPr>
            <a:r>
              <a:rPr lang="en-US" sz="3600" kern="1200">
                <a:solidFill>
                  <a:schemeClr val="tx2"/>
                </a:solidFill>
                <a:latin typeface="+mj-lt"/>
                <a:ea typeface="+mj-ea"/>
                <a:cs typeface="+mj-cs"/>
              </a:rPr>
              <a:t>MARKET RESEARCH</a:t>
            </a:r>
          </a:p>
        </p:txBody>
      </p:sp>
      <p:sp>
        <p:nvSpPr>
          <p:cNvPr id="5" name="Text 1">
            <a:extLst>
              <a:ext uri="{FF2B5EF4-FFF2-40B4-BE49-F238E27FC236}">
                <a16:creationId xmlns:a16="http://schemas.microsoft.com/office/drawing/2014/main" id="{E9F0F92D-4733-B9CF-2C45-ED6B2014F90A}"/>
              </a:ext>
            </a:extLst>
          </p:cNvPr>
          <p:cNvSpPr/>
          <p:nvPr/>
        </p:nvSpPr>
        <p:spPr>
          <a:xfrm>
            <a:off x="5858229" y="1890138"/>
            <a:ext cx="5221224" cy="1538862"/>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Bef>
                <a:spcPts val="1000"/>
              </a:spcBef>
              <a:buFont typeface="Arial" panose="020B0604020202020204" pitchFamily="34" charset="0"/>
              <a:buChar char="•"/>
            </a:pPr>
            <a:r>
              <a:rPr lang="en-US" dirty="0">
                <a:solidFill>
                  <a:schemeClr val="tx2"/>
                </a:solidFill>
              </a:rPr>
              <a:t>70% Expressed Interest in using the facilities</a:t>
            </a:r>
          </a:p>
          <a:p>
            <a:pPr indent="-228600">
              <a:lnSpc>
                <a:spcPct val="90000"/>
              </a:lnSpc>
              <a:spcBef>
                <a:spcPts val="1000"/>
              </a:spcBef>
              <a:buFont typeface="Arial" panose="020B0604020202020204" pitchFamily="34" charset="0"/>
              <a:buChar char="•"/>
            </a:pPr>
            <a:r>
              <a:rPr lang="en-US" dirty="0">
                <a:solidFill>
                  <a:schemeClr val="tx2"/>
                </a:solidFill>
              </a:rPr>
              <a:t>60% of respondents admitted lacking tools or space to work on their vehicles</a:t>
            </a:r>
          </a:p>
        </p:txBody>
      </p:sp>
      <p:sp>
        <p:nvSpPr>
          <p:cNvPr id="6" name="Text 2">
            <a:extLst>
              <a:ext uri="{FF2B5EF4-FFF2-40B4-BE49-F238E27FC236}">
                <a16:creationId xmlns:a16="http://schemas.microsoft.com/office/drawing/2014/main" id="{32B92FE7-0994-6A6B-9F68-CC578D9A3D69}"/>
              </a:ext>
            </a:extLst>
          </p:cNvPr>
          <p:cNvSpPr/>
          <p:nvPr/>
        </p:nvSpPr>
        <p:spPr>
          <a:xfrm>
            <a:off x="5160080" y="1430600"/>
            <a:ext cx="9575483" cy="78063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2500"/>
              </a:lnSpc>
              <a:spcAft>
                <a:spcPts val="600"/>
              </a:spcAft>
              <a:buNone/>
            </a:pPr>
            <a:r>
              <a:rPr lang="en-US" sz="2800" dirty="0">
                <a:latin typeface="Tomorrow" pitchFamily="34" charset="0"/>
                <a:ea typeface="Tomorrow" pitchFamily="34" charset="-122"/>
                <a:cs typeface="Tomorrow" pitchFamily="34" charset="-120"/>
              </a:rPr>
              <a:t>Results of survey with local vehicle owners</a:t>
            </a:r>
            <a:r>
              <a:rPr lang="en-US" sz="1550" dirty="0">
                <a:latin typeface="Tomorrow" pitchFamily="34" charset="0"/>
                <a:ea typeface="Tomorrow" pitchFamily="34" charset="-122"/>
                <a:cs typeface="Tomorrow" pitchFamily="34" charset="-120"/>
              </a:rPr>
              <a:t>.</a:t>
            </a:r>
            <a:endParaRPr lang="en-US" sz="1550" dirty="0"/>
          </a:p>
        </p:txBody>
      </p:sp>
      <p:sp>
        <p:nvSpPr>
          <p:cNvPr id="2" name="TextBox 1">
            <a:extLst>
              <a:ext uri="{FF2B5EF4-FFF2-40B4-BE49-F238E27FC236}">
                <a16:creationId xmlns:a16="http://schemas.microsoft.com/office/drawing/2014/main" id="{D13B9AE5-A6BA-6946-42C7-7E098AB8F988}"/>
              </a:ext>
            </a:extLst>
          </p:cNvPr>
          <p:cNvSpPr txBox="1"/>
          <p:nvPr/>
        </p:nvSpPr>
        <p:spPr>
          <a:xfrm>
            <a:off x="5486400" y="4480560"/>
            <a:ext cx="5806440" cy="1754326"/>
          </a:xfrm>
          <a:prstGeom prst="rect">
            <a:avLst/>
          </a:prstGeom>
          <a:noFill/>
        </p:spPr>
        <p:txBody>
          <a:bodyPr wrap="square" rtlCol="0">
            <a:spAutoFit/>
          </a:bodyPr>
          <a:lstStyle/>
          <a:p>
            <a:r>
              <a:rPr lang="en-GB" b="0" i="0" dirty="0">
                <a:solidFill>
                  <a:srgbClr val="1C1C1C"/>
                </a:solidFill>
                <a:effectLst/>
                <a:latin typeface="Inter"/>
              </a:rPr>
              <a:t>In "Marketing Research: An Applied Orientation" by Naresh K. Malhotra, (2010) it’s stated, "Conducting thorough marketing research prior to launching a new business is crucial. It provides insights into market demand, customer preferences, and competitive landscape, which are essential for making informed decisions.</a:t>
            </a:r>
            <a:endParaRPr lang="en-GB" dirty="0"/>
          </a:p>
        </p:txBody>
      </p:sp>
    </p:spTree>
    <p:extLst>
      <p:ext uri="{BB962C8B-B14F-4D97-AF65-F5344CB8AC3E}">
        <p14:creationId xmlns:p14="http://schemas.microsoft.com/office/powerpoint/2010/main" val="1296927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83133B0C-5AB5-CEEA-B9B8-3442F25124A0}"/>
              </a:ext>
            </a:extLst>
          </p:cNvPr>
          <p:cNvPicPr>
            <a:picLocks noChangeAspect="1"/>
          </p:cNvPicPr>
          <p:nvPr/>
        </p:nvPicPr>
        <p:blipFill>
          <a:blip r:embed="rId2"/>
          <a:stretch>
            <a:fillRect/>
          </a:stretch>
        </p:blipFill>
        <p:spPr>
          <a:xfrm>
            <a:off x="879436" y="208372"/>
            <a:ext cx="10843065" cy="2151689"/>
          </a:xfrm>
          <a:prstGeom prst="rect">
            <a:avLst/>
          </a:prstGeom>
        </p:spPr>
      </p:pic>
      <p:grpSp>
        <p:nvGrpSpPr>
          <p:cNvPr id="39" name="Group 38">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40" name="Straight Connector 39">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Oval 44">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4">
            <a:extLst>
              <a:ext uri="{FF2B5EF4-FFF2-40B4-BE49-F238E27FC236}">
                <a16:creationId xmlns:a16="http://schemas.microsoft.com/office/drawing/2014/main" id="{3E5A6E88-8E35-1382-BF6C-3BB3D3A75557}"/>
              </a:ext>
            </a:extLst>
          </p:cNvPr>
          <p:cNvSpPr/>
          <p:nvPr/>
        </p:nvSpPr>
        <p:spPr>
          <a:xfrm>
            <a:off x="876388" y="1823867"/>
            <a:ext cx="10082614" cy="1569025"/>
          </a:xfrm>
          <a:prstGeom prst="rect">
            <a:avLst/>
          </a:prstGeom>
          <a:noFill/>
        </p:spPr>
        <p:txBody>
          <a:bodyPr vert="horz" lIns="91440" tIns="45720" rIns="91440" bIns="45720" rtlCol="0" anchor="t">
            <a:noAutofit/>
          </a:bodyPr>
          <a:lstStyle/>
          <a:p>
            <a:pPr marL="0" indent="-228600">
              <a:lnSpc>
                <a:spcPct val="90000"/>
              </a:lnSpc>
              <a:spcAft>
                <a:spcPts val="600"/>
              </a:spcAft>
              <a:buFont typeface="Arial" panose="020B0604020202020204" pitchFamily="34" charset="0"/>
              <a:buChar char="•"/>
            </a:pPr>
            <a:r>
              <a:rPr lang="en-US" sz="2800" spc="-161" dirty="0">
                <a:solidFill>
                  <a:schemeClr val="bg1"/>
                </a:solidFill>
              </a:rPr>
              <a:t>£60K Funding Goal,  personal savings and investors.</a:t>
            </a:r>
          </a:p>
          <a:p>
            <a:pPr marL="0" indent="-228600">
              <a:lnSpc>
                <a:spcPct val="90000"/>
              </a:lnSpc>
              <a:spcAft>
                <a:spcPts val="600"/>
              </a:spcAft>
              <a:buFont typeface="Arial" panose="020B0604020202020204" pitchFamily="34" charset="0"/>
              <a:buChar char="•"/>
            </a:pPr>
            <a:r>
              <a:rPr lang="en-US" sz="2800" spc="-161" dirty="0">
                <a:solidFill>
                  <a:schemeClr val="bg1"/>
                </a:solidFill>
              </a:rPr>
              <a:t>£144K Year one costs: Rent, utilities, insurance, Salary.. Etc.</a:t>
            </a:r>
          </a:p>
          <a:p>
            <a:pPr marL="0" indent="-228600">
              <a:lnSpc>
                <a:spcPct val="90000"/>
              </a:lnSpc>
              <a:spcAft>
                <a:spcPts val="600"/>
              </a:spcAft>
              <a:buFont typeface="Arial" panose="020B0604020202020204" pitchFamily="34" charset="0"/>
              <a:buChar char="•"/>
            </a:pPr>
            <a:r>
              <a:rPr lang="en-US" sz="2800" spc="-161" dirty="0">
                <a:solidFill>
                  <a:schemeClr val="bg1"/>
                </a:solidFill>
              </a:rPr>
              <a:t>£234k Year one revenue , expected influx from customer engagement.</a:t>
            </a:r>
            <a:endParaRPr lang="en-US" sz="2800" dirty="0">
              <a:solidFill>
                <a:schemeClr val="bg1"/>
              </a:solidFill>
            </a:endParaRPr>
          </a:p>
        </p:txBody>
      </p:sp>
      <p:sp>
        <p:nvSpPr>
          <p:cNvPr id="10" name="Text 10">
            <a:extLst>
              <a:ext uri="{FF2B5EF4-FFF2-40B4-BE49-F238E27FC236}">
                <a16:creationId xmlns:a16="http://schemas.microsoft.com/office/drawing/2014/main" id="{75F25A6B-852B-2399-A8FC-A2CFDA35E74E}"/>
              </a:ext>
            </a:extLst>
          </p:cNvPr>
          <p:cNvSpPr/>
          <p:nvPr/>
        </p:nvSpPr>
        <p:spPr>
          <a:xfrm>
            <a:off x="1572183" y="3476313"/>
            <a:ext cx="7699058" cy="990838"/>
          </a:xfrm>
          <a:prstGeom prst="rect">
            <a:avLst/>
          </a:prstGeom>
          <a:noFill/>
          <a:ln/>
        </p:spPr>
        <p:txBody>
          <a:bodyPr wrap="square" lIns="0" tIns="0" rIns="0" bIns="0" rtlCol="0" anchor="t"/>
          <a:lstStyle/>
          <a:p>
            <a:pPr marL="0" indent="0" algn="l">
              <a:lnSpc>
                <a:spcPts val="2600"/>
              </a:lnSpc>
              <a:buNone/>
            </a:pPr>
            <a:r>
              <a:rPr lang="en-US" sz="1600" kern="0" spc="-33" dirty="0">
                <a:solidFill>
                  <a:schemeClr val="bg1"/>
                </a:solidFill>
                <a:latin typeface="Open Sans" pitchFamily="34" charset="0"/>
                <a:ea typeface="Open Sans" pitchFamily="34" charset="-122"/>
                <a:cs typeface="Open Sans" pitchFamily="34" charset="-120"/>
              </a:rPr>
              <a:t>Our operating costs total £144,113 in the first year, funded by personal savings and bank loans. The 12-month cash flow forecast shows a positive balance after the 6th month, with an expected influx of £234,380 in Month 12.</a:t>
            </a:r>
            <a:endParaRPr lang="en-US" sz="1600" dirty="0">
              <a:solidFill>
                <a:schemeClr val="bg1"/>
              </a:solidFill>
            </a:endParaRPr>
          </a:p>
        </p:txBody>
      </p:sp>
      <p:sp>
        <p:nvSpPr>
          <p:cNvPr id="2" name="TextBox 1">
            <a:extLst>
              <a:ext uri="{FF2B5EF4-FFF2-40B4-BE49-F238E27FC236}">
                <a16:creationId xmlns:a16="http://schemas.microsoft.com/office/drawing/2014/main" id="{77F4D331-CD12-B1F9-73CA-DF876316ED29}"/>
              </a:ext>
            </a:extLst>
          </p:cNvPr>
          <p:cNvSpPr txBox="1"/>
          <p:nvPr/>
        </p:nvSpPr>
        <p:spPr>
          <a:xfrm>
            <a:off x="1229961" y="4921930"/>
            <a:ext cx="9611255" cy="1200329"/>
          </a:xfrm>
          <a:prstGeom prst="rect">
            <a:avLst/>
          </a:prstGeom>
          <a:noFill/>
        </p:spPr>
        <p:txBody>
          <a:bodyPr wrap="square" rtlCol="0">
            <a:spAutoFit/>
          </a:bodyPr>
          <a:lstStyle/>
          <a:p>
            <a:r>
              <a:rPr lang="en-GB" dirty="0">
                <a:solidFill>
                  <a:schemeClr val="bg1"/>
                </a:solidFill>
              </a:rPr>
              <a:t>From "The Lean Startup" by Eric Ries (2011), remarks the importance of how a clear financial overview is essential to gauge a startup's progress. A thorough financial overview allows entrepreneurs to comprehend their current position and future potential, making their business model more appealing to investors.</a:t>
            </a:r>
          </a:p>
        </p:txBody>
      </p:sp>
    </p:spTree>
    <p:extLst>
      <p:ext uri="{BB962C8B-B14F-4D97-AF65-F5344CB8AC3E}">
        <p14:creationId xmlns:p14="http://schemas.microsoft.com/office/powerpoint/2010/main" val="177362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E859AEC-444C-3E6B-27A9-D3EB5B4F6FE7}"/>
              </a:ext>
            </a:extLst>
          </p:cNvPr>
          <p:cNvSpPr>
            <a:spLocks noChangeArrowheads="1"/>
          </p:cNvSpPr>
          <p:nvPr/>
        </p:nvSpPr>
        <p:spPr bwMode="auto">
          <a:xfrm>
            <a:off x="440265" y="-195259"/>
            <a:ext cx="2282068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5" name="Object 4">
            <a:extLst>
              <a:ext uri="{FF2B5EF4-FFF2-40B4-BE49-F238E27FC236}">
                <a16:creationId xmlns:a16="http://schemas.microsoft.com/office/drawing/2014/main" id="{2344FE12-A5CE-B2B5-DED2-D9A5AF15F0BB}"/>
              </a:ext>
            </a:extLst>
          </p:cNvPr>
          <p:cNvGraphicFramePr>
            <a:graphicFrameLocks noChangeAspect="1"/>
          </p:cNvGraphicFramePr>
          <p:nvPr>
            <p:extLst>
              <p:ext uri="{D42A27DB-BD31-4B8C-83A1-F6EECF244321}">
                <p14:modId xmlns:p14="http://schemas.microsoft.com/office/powerpoint/2010/main" val="1589900488"/>
              </p:ext>
            </p:extLst>
          </p:nvPr>
        </p:nvGraphicFramePr>
        <p:xfrm>
          <a:off x="157654" y="0"/>
          <a:ext cx="12034345" cy="7354750"/>
        </p:xfrm>
        <a:graphic>
          <a:graphicData uri="http://schemas.openxmlformats.org/presentationml/2006/ole">
            <mc:AlternateContent xmlns:mc="http://schemas.openxmlformats.org/markup-compatibility/2006">
              <mc:Choice xmlns:v="urn:schemas-microsoft-com:vml" Requires="v">
                <p:oleObj name="Worksheet" r:id="rId2" imgW="24260110" imgH="12010882" progId="Excel.Sheet.12">
                  <p:embed/>
                </p:oleObj>
              </mc:Choice>
              <mc:Fallback>
                <p:oleObj name="Worksheet" r:id="rId2" imgW="24260110" imgH="12010882" progId="Excel.Sheet.12">
                  <p:embed/>
                  <p:pic>
                    <p:nvPicPr>
                      <p:cNvPr id="0" name="Object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654" y="0"/>
                        <a:ext cx="12034345" cy="7354750"/>
                      </a:xfrm>
                      <a:prstGeom prst="rect">
                        <a:avLst/>
                      </a:prstGeom>
                      <a:noFill/>
                    </p:spPr>
                  </p:pic>
                </p:oleObj>
              </mc:Fallback>
            </mc:AlternateContent>
          </a:graphicData>
        </a:graphic>
      </p:graphicFrame>
    </p:spTree>
    <p:extLst>
      <p:ext uri="{BB962C8B-B14F-4D97-AF65-F5344CB8AC3E}">
        <p14:creationId xmlns:p14="http://schemas.microsoft.com/office/powerpoint/2010/main" val="3586714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EFC40F20-F6B7-76BD-FCB2-2C449AB7A30F}"/>
              </a:ext>
            </a:extLst>
          </p:cNvPr>
          <p:cNvSpPr/>
          <p:nvPr/>
        </p:nvSpPr>
        <p:spPr>
          <a:xfrm>
            <a:off x="3817539" y="379401"/>
            <a:ext cx="5670590" cy="708779"/>
          </a:xfrm>
          <a:prstGeom prst="rect">
            <a:avLst/>
          </a:prstGeom>
          <a:noFill/>
          <a:ln/>
        </p:spPr>
        <p:txBody>
          <a:bodyPr wrap="none" lIns="0" tIns="0" rIns="0" bIns="0" rtlCol="0" anchor="t"/>
          <a:lstStyle/>
          <a:p>
            <a:pPr marL="0" indent="0" algn="l">
              <a:lnSpc>
                <a:spcPts val="5550"/>
              </a:lnSpc>
              <a:buNone/>
            </a:pPr>
            <a:r>
              <a:rPr lang="en-US" sz="4450" kern="0" spc="-134" dirty="0">
                <a:solidFill>
                  <a:srgbClr val="2C3F42"/>
                </a:solidFill>
                <a:latin typeface="Bitter Medium" pitchFamily="34" charset="0"/>
                <a:ea typeface="Bitter Medium" pitchFamily="34" charset="-122"/>
                <a:cs typeface="Bitter Medium" pitchFamily="34" charset="-120"/>
              </a:rPr>
              <a:t>SWOT Analysis</a:t>
            </a:r>
            <a:endParaRPr lang="en-US" sz="4450" dirty="0"/>
          </a:p>
        </p:txBody>
      </p:sp>
      <p:sp>
        <p:nvSpPr>
          <p:cNvPr id="5" name="Text 1">
            <a:extLst>
              <a:ext uri="{FF2B5EF4-FFF2-40B4-BE49-F238E27FC236}">
                <a16:creationId xmlns:a16="http://schemas.microsoft.com/office/drawing/2014/main" id="{3C7B5EF2-1F3B-491D-101E-05028CB28930}"/>
              </a:ext>
            </a:extLst>
          </p:cNvPr>
          <p:cNvSpPr/>
          <p:nvPr/>
        </p:nvSpPr>
        <p:spPr>
          <a:xfrm>
            <a:off x="651900" y="1088180"/>
            <a:ext cx="3589024" cy="1564353"/>
          </a:xfrm>
          <a:prstGeom prst="rect">
            <a:avLst/>
          </a:prstGeom>
          <a:noFill/>
          <a:ln/>
        </p:spPr>
        <p:txBody>
          <a:bodyPr wrap="none" lIns="0" tIns="0" rIns="0" bIns="0" rtlCol="0" anchor="t"/>
          <a:lstStyle/>
          <a:p>
            <a:pPr marL="0" indent="0" algn="l">
              <a:lnSpc>
                <a:spcPts val="2750"/>
              </a:lnSpc>
              <a:buNone/>
            </a:pPr>
            <a:r>
              <a:rPr lang="en-US" sz="2200" kern="0" spc="-67" dirty="0">
                <a:solidFill>
                  <a:srgbClr val="2C3F42"/>
                </a:solidFill>
                <a:latin typeface="Bitter Medium" pitchFamily="34" charset="0"/>
                <a:ea typeface="Bitter Medium" pitchFamily="34" charset="-122"/>
                <a:cs typeface="Bitter Medium" pitchFamily="34" charset="-120"/>
              </a:rPr>
              <a:t>Strengths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Unique service offering</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lang="en-US" sz="1750" kern="0" spc="-36" dirty="0">
                <a:solidFill>
                  <a:srgbClr val="2B2E3C"/>
                </a:solidFill>
                <a:latin typeface="Open Sans" pitchFamily="34" charset="0"/>
                <a:ea typeface="Open Sans" pitchFamily="34" charset="-122"/>
                <a:cs typeface="Open Sans" pitchFamily="34" charset="-120"/>
              </a:rPr>
              <a:t>Experienced founder</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Community-driven environment</a:t>
            </a:r>
            <a:endParaRPr kumimoji="0" lang="en-US" sz="17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lnSpc>
                <a:spcPts val="2750"/>
              </a:lnSpc>
              <a:buNone/>
            </a:pPr>
            <a:endParaRPr lang="en-US" sz="2200" dirty="0"/>
          </a:p>
        </p:txBody>
      </p:sp>
      <p:sp>
        <p:nvSpPr>
          <p:cNvPr id="6" name="Text 5">
            <a:extLst>
              <a:ext uri="{FF2B5EF4-FFF2-40B4-BE49-F238E27FC236}">
                <a16:creationId xmlns:a16="http://schemas.microsoft.com/office/drawing/2014/main" id="{9BAEE451-2E51-4106-9999-9D664D343615}"/>
              </a:ext>
            </a:extLst>
          </p:cNvPr>
          <p:cNvSpPr/>
          <p:nvPr/>
        </p:nvSpPr>
        <p:spPr>
          <a:xfrm>
            <a:off x="651900" y="2743572"/>
            <a:ext cx="4055011" cy="1937540"/>
          </a:xfrm>
          <a:prstGeom prst="rect">
            <a:avLst/>
          </a:prstGeom>
          <a:noFill/>
          <a:ln/>
        </p:spPr>
        <p:txBody>
          <a:bodyPr wrap="none" lIns="0" tIns="0" rIns="0" bIns="0" rtlCol="0" anchor="t"/>
          <a:lstStyle/>
          <a:p>
            <a:pPr marL="0" indent="0" algn="l">
              <a:lnSpc>
                <a:spcPts val="2750"/>
              </a:lnSpc>
              <a:buNone/>
            </a:pPr>
            <a:r>
              <a:rPr lang="en-US" sz="2200" kern="0" spc="-67" dirty="0">
                <a:solidFill>
                  <a:srgbClr val="2C3F42"/>
                </a:solidFill>
                <a:latin typeface="Bitter Medium" pitchFamily="34" charset="0"/>
                <a:ea typeface="Bitter Medium" pitchFamily="34" charset="-122"/>
                <a:cs typeface="Bitter Medium" pitchFamily="34" charset="-120"/>
              </a:rPr>
              <a:t>Weaknesses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Limited initial employee resources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lang="en-US" sz="1750" kern="0" spc="-36" dirty="0">
                <a:solidFill>
                  <a:srgbClr val="2B2E3C"/>
                </a:solidFill>
                <a:latin typeface="Open Sans" pitchFamily="34" charset="0"/>
                <a:ea typeface="Open Sans" pitchFamily="34" charset="-122"/>
                <a:cs typeface="Open Sans" pitchFamily="34" charset="-120"/>
              </a:rPr>
              <a:t>Dependence on DIY interest</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High initial setup costs</a:t>
            </a:r>
            <a:endParaRPr kumimoji="0" lang="en-US" sz="17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lnSpc>
                <a:spcPts val="2750"/>
              </a:lnSpc>
              <a:buNone/>
            </a:pPr>
            <a:endParaRPr lang="en-US" sz="2200" dirty="0"/>
          </a:p>
        </p:txBody>
      </p:sp>
      <p:sp>
        <p:nvSpPr>
          <p:cNvPr id="7" name="Text 9">
            <a:extLst>
              <a:ext uri="{FF2B5EF4-FFF2-40B4-BE49-F238E27FC236}">
                <a16:creationId xmlns:a16="http://schemas.microsoft.com/office/drawing/2014/main" id="{05572968-11A8-B11E-2285-FB31E01E8D86}"/>
              </a:ext>
            </a:extLst>
          </p:cNvPr>
          <p:cNvSpPr/>
          <p:nvPr/>
        </p:nvSpPr>
        <p:spPr>
          <a:xfrm>
            <a:off x="6809337" y="1088179"/>
            <a:ext cx="3925072" cy="1564353"/>
          </a:xfrm>
          <a:prstGeom prst="rect">
            <a:avLst/>
          </a:prstGeom>
          <a:noFill/>
          <a:ln/>
        </p:spPr>
        <p:txBody>
          <a:bodyPr wrap="none" lIns="0" tIns="0" rIns="0" bIns="0" rtlCol="0" anchor="t"/>
          <a:lstStyle/>
          <a:p>
            <a:pPr marL="0" indent="0" algn="l">
              <a:lnSpc>
                <a:spcPts val="2750"/>
              </a:lnSpc>
              <a:buNone/>
            </a:pPr>
            <a:r>
              <a:rPr lang="en-US" sz="2200" kern="0" spc="-67" dirty="0">
                <a:solidFill>
                  <a:srgbClr val="2C3F42"/>
                </a:solidFill>
                <a:latin typeface="Bitter Medium" pitchFamily="34" charset="0"/>
                <a:ea typeface="Bitter Medium" pitchFamily="34" charset="-122"/>
                <a:cs typeface="Bitter Medium" pitchFamily="34" charset="-120"/>
              </a:rPr>
              <a:t>Opportunities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Growing DIY trend</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lang="en-US" sz="1750" kern="0" spc="-36" dirty="0">
                <a:solidFill>
                  <a:srgbClr val="2B2E3C"/>
                </a:solidFill>
                <a:latin typeface="Open Sans" pitchFamily="34" charset="0"/>
                <a:ea typeface="Open Sans" pitchFamily="34" charset="-122"/>
                <a:cs typeface="Open Sans" pitchFamily="34" charset="-120"/>
              </a:rPr>
              <a:t>Local auto parts collaborations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Expansion into </a:t>
            </a:r>
            <a:r>
              <a:rPr lang="en-US" sz="1750" kern="0" spc="-36" dirty="0">
                <a:solidFill>
                  <a:srgbClr val="2B2E3C"/>
                </a:solidFill>
                <a:latin typeface="Open Sans" pitchFamily="34" charset="0"/>
                <a:ea typeface="Open Sans" pitchFamily="34" charset="-122"/>
                <a:cs typeface="Open Sans" pitchFamily="34" charset="-120"/>
              </a:rPr>
              <a:t>other workshops</a:t>
            </a:r>
            <a:endParaRPr kumimoji="0" lang="en-US" sz="17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lnSpc>
                <a:spcPts val="2750"/>
              </a:lnSpc>
              <a:buNone/>
            </a:pPr>
            <a:endParaRPr lang="en-US" sz="2200" dirty="0"/>
          </a:p>
        </p:txBody>
      </p:sp>
      <p:sp>
        <p:nvSpPr>
          <p:cNvPr id="8" name="Text 13">
            <a:extLst>
              <a:ext uri="{FF2B5EF4-FFF2-40B4-BE49-F238E27FC236}">
                <a16:creationId xmlns:a16="http://schemas.microsoft.com/office/drawing/2014/main" id="{6902A37B-1AB5-5350-E3A7-E44B9E6F1F9F}"/>
              </a:ext>
            </a:extLst>
          </p:cNvPr>
          <p:cNvSpPr/>
          <p:nvPr/>
        </p:nvSpPr>
        <p:spPr>
          <a:xfrm>
            <a:off x="6809337" y="2675381"/>
            <a:ext cx="4055011" cy="1937541"/>
          </a:xfrm>
          <a:prstGeom prst="rect">
            <a:avLst/>
          </a:prstGeom>
          <a:noFill/>
          <a:ln/>
        </p:spPr>
        <p:txBody>
          <a:bodyPr wrap="none" lIns="0" tIns="0" rIns="0" bIns="0" rtlCol="0" anchor="t"/>
          <a:lstStyle/>
          <a:p>
            <a:pPr marL="0" indent="0" algn="l">
              <a:lnSpc>
                <a:spcPts val="2750"/>
              </a:lnSpc>
              <a:buNone/>
            </a:pPr>
            <a:r>
              <a:rPr lang="en-US" sz="2200" kern="0" spc="-67" dirty="0">
                <a:solidFill>
                  <a:srgbClr val="2C3F42"/>
                </a:solidFill>
                <a:latin typeface="Bitter Medium" pitchFamily="34" charset="0"/>
                <a:ea typeface="Bitter Medium" pitchFamily="34" charset="-122"/>
                <a:cs typeface="Bitter Medium" pitchFamily="34" charset="-120"/>
              </a:rPr>
              <a:t>Threats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Competition from established providers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lang="en-US" sz="1750" kern="0" spc="-36" dirty="0">
                <a:solidFill>
                  <a:srgbClr val="2B2E3C"/>
                </a:solidFill>
                <a:latin typeface="Open Sans" pitchFamily="34" charset="0"/>
                <a:ea typeface="Open Sans" pitchFamily="34" charset="-122"/>
                <a:cs typeface="Open Sans" pitchFamily="34" charset="-120"/>
              </a:rPr>
              <a:t>Economic downturns</a:t>
            </a:r>
          </a:p>
          <a:p>
            <a:pPr marL="342900" marR="0" lvl="0" indent="-342900" algn="l" defTabSz="914400" rtl="0" eaLnBrk="1" fontAlgn="auto" latinLnBrk="0" hangingPunct="1">
              <a:lnSpc>
                <a:spcPts val="2850"/>
              </a:lnSpc>
              <a:spcBef>
                <a:spcPts val="0"/>
              </a:spcBef>
              <a:spcAft>
                <a:spcPts val="0"/>
              </a:spcAft>
              <a:buClrTx/>
              <a:buSzPct val="100000"/>
              <a:buFontTx/>
              <a:buChar char="•"/>
              <a:tabLst/>
              <a:defRPr/>
            </a:pPr>
            <a:r>
              <a:rPr kumimoji="0" lang="en-US" sz="1750" b="0" i="0" u="none" strike="noStrike" kern="0" cap="none" spc="-36" normalizeH="0" baseline="0" noProof="0" dirty="0">
                <a:ln>
                  <a:noFill/>
                </a:ln>
                <a:solidFill>
                  <a:srgbClr val="2B2E3C"/>
                </a:solidFill>
                <a:effectLst/>
                <a:uLnTx/>
                <a:uFillTx/>
                <a:latin typeface="Open Sans" pitchFamily="34" charset="0"/>
                <a:ea typeface="Open Sans" pitchFamily="34" charset="-122"/>
                <a:cs typeface="Open Sans" pitchFamily="34" charset="-120"/>
              </a:rPr>
              <a:t>Safety and liability concerns</a:t>
            </a:r>
            <a:endParaRPr kumimoji="0" lang="en-US" sz="17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l">
              <a:lnSpc>
                <a:spcPts val="2750"/>
              </a:lnSpc>
              <a:buNone/>
            </a:pPr>
            <a:endParaRPr lang="en-US" sz="2200" dirty="0"/>
          </a:p>
        </p:txBody>
      </p:sp>
      <p:sp>
        <p:nvSpPr>
          <p:cNvPr id="9" name="Text 17">
            <a:extLst>
              <a:ext uri="{FF2B5EF4-FFF2-40B4-BE49-F238E27FC236}">
                <a16:creationId xmlns:a16="http://schemas.microsoft.com/office/drawing/2014/main" id="{8A80AF34-AB7B-C510-8FC3-4226EE136BA0}"/>
              </a:ext>
            </a:extLst>
          </p:cNvPr>
          <p:cNvSpPr/>
          <p:nvPr/>
        </p:nvSpPr>
        <p:spPr>
          <a:xfrm>
            <a:off x="397550" y="4681112"/>
            <a:ext cx="11794450" cy="1088708"/>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3" name="TextBox 2">
            <a:extLst>
              <a:ext uri="{FF2B5EF4-FFF2-40B4-BE49-F238E27FC236}">
                <a16:creationId xmlns:a16="http://schemas.microsoft.com/office/drawing/2014/main" id="{B45FD1D3-3A2E-A986-C1D4-3B53EA925C2D}"/>
              </a:ext>
            </a:extLst>
          </p:cNvPr>
          <p:cNvSpPr txBox="1"/>
          <p:nvPr/>
        </p:nvSpPr>
        <p:spPr>
          <a:xfrm>
            <a:off x="301202" y="4817491"/>
            <a:ext cx="11589596" cy="1754326"/>
          </a:xfrm>
          <a:prstGeom prst="rect">
            <a:avLst/>
          </a:prstGeom>
          <a:noFill/>
        </p:spPr>
        <p:txBody>
          <a:bodyPr wrap="square">
            <a:spAutoFit/>
          </a:bodyPr>
          <a:lstStyle/>
          <a:p>
            <a:r>
              <a:rPr lang="en-GB" b="0" i="0" dirty="0">
                <a:solidFill>
                  <a:srgbClr val="1C1C1C"/>
                </a:solidFill>
                <a:effectLst/>
                <a:latin typeface="Inter"/>
              </a:rPr>
              <a:t>In "Successful Business Plan: Secrets &amp; Strategies" by Rhonda M. Abrams (2010), states "A SWOT analysis is a critical component of a business plan because it allows you to identify the strengths of your startup that can be leveraged, weaknesses that need to be addressed, opportunities in the market that can be seized, and threats that could jeopardize your success. This comprehensive understanding is essential for making informed strategic decisions that will shape your business's future." </a:t>
            </a:r>
            <a:br>
              <a:rPr lang="en-GB" dirty="0"/>
            </a:br>
            <a:endParaRPr lang="en-GB" dirty="0"/>
          </a:p>
        </p:txBody>
      </p:sp>
    </p:spTree>
    <p:extLst>
      <p:ext uri="{BB962C8B-B14F-4D97-AF65-F5344CB8AC3E}">
        <p14:creationId xmlns:p14="http://schemas.microsoft.com/office/powerpoint/2010/main" val="312021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C076A-872F-E899-60ED-F73F373F7FDB}"/>
              </a:ext>
            </a:extLst>
          </p:cNvPr>
          <p:cNvSpPr>
            <a:spLocks noGrp="1"/>
          </p:cNvSpPr>
          <p:nvPr>
            <p:ph type="title"/>
          </p:nvPr>
        </p:nvSpPr>
        <p:spPr>
          <a:xfrm>
            <a:off x="686834" y="1153572"/>
            <a:ext cx="3200400" cy="4461163"/>
          </a:xfrm>
        </p:spPr>
        <p:txBody>
          <a:bodyPr>
            <a:normAutofit/>
          </a:bodyPr>
          <a:lstStyle/>
          <a:p>
            <a:r>
              <a:rPr lang="en-GB" b="1">
                <a:solidFill>
                  <a:srgbClr val="FFFFFF"/>
                </a:solidFill>
              </a:rPr>
              <a:t>Mitigating Competitive Threats Through Education</a:t>
            </a:r>
            <a:br>
              <a:rPr lang="en-GB" b="1">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7E3432-3E60-0B06-9CEE-EA372E71DF7B}"/>
              </a:ext>
            </a:extLst>
          </p:cNvPr>
          <p:cNvSpPr>
            <a:spLocks noGrp="1"/>
          </p:cNvSpPr>
          <p:nvPr>
            <p:ph idx="1"/>
          </p:nvPr>
        </p:nvSpPr>
        <p:spPr>
          <a:xfrm>
            <a:off x="4447308" y="591344"/>
            <a:ext cx="6906491" cy="5585619"/>
          </a:xfrm>
        </p:spPr>
        <p:txBody>
          <a:bodyPr anchor="ctr">
            <a:normAutofit/>
          </a:bodyPr>
          <a:lstStyle/>
          <a:p>
            <a:pPr>
              <a:buNone/>
            </a:pPr>
            <a:r>
              <a:rPr lang="en-GB" b="1" dirty="0"/>
              <a:t>The Threat</a:t>
            </a:r>
          </a:p>
          <a:p>
            <a:r>
              <a:rPr lang="en-GB" dirty="0"/>
              <a:t>Established automotive service providers pose a significant challenge. They attract potential DIY customers. Their services ensure convenience and professional expertise.</a:t>
            </a:r>
          </a:p>
          <a:p>
            <a:pPr marL="0" indent="0">
              <a:buNone/>
            </a:pPr>
            <a:r>
              <a:rPr lang="en-GB" b="1" dirty="0"/>
              <a:t>Our Solution</a:t>
            </a:r>
          </a:p>
          <a:p>
            <a:r>
              <a:rPr lang="en-GB" dirty="0"/>
              <a:t>Emphasize GREASYHANDS' supportive environment. Offer workshops and introductory sessions. Build partnerships with local businesses. Foster a community valuing DIY culture.</a:t>
            </a:r>
          </a:p>
        </p:txBody>
      </p:sp>
    </p:spTree>
    <p:extLst>
      <p:ext uri="{BB962C8B-B14F-4D97-AF65-F5344CB8AC3E}">
        <p14:creationId xmlns:p14="http://schemas.microsoft.com/office/powerpoint/2010/main" val="3997438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025C-DAC1-B16A-C2F5-26E187881449}"/>
              </a:ext>
            </a:extLst>
          </p:cNvPr>
          <p:cNvSpPr>
            <a:spLocks noGrp="1"/>
          </p:cNvSpPr>
          <p:nvPr>
            <p:ph type="title"/>
          </p:nvPr>
        </p:nvSpPr>
        <p:spPr>
          <a:xfrm>
            <a:off x="838200" y="488730"/>
            <a:ext cx="7559278" cy="738687"/>
          </a:xfrm>
        </p:spPr>
        <p:txBody>
          <a:bodyPr>
            <a:normAutofit fontScale="90000"/>
          </a:bodyPr>
          <a:lstStyle/>
          <a:p>
            <a:r>
              <a:rPr lang="en-US" sz="4400" kern="0" spc="-134" dirty="0">
                <a:solidFill>
                  <a:srgbClr val="2C3F42"/>
                </a:solidFill>
                <a:latin typeface="Bitter Medium" pitchFamily="34" charset="0"/>
                <a:ea typeface="Bitter Medium" pitchFamily="34" charset="-122"/>
                <a:cs typeface="Bitter Medium" pitchFamily="34" charset="-120"/>
              </a:rPr>
              <a:t>Investment Opportunity: Why GREASYHANDS?</a:t>
            </a:r>
            <a:br>
              <a:rPr lang="en-US" sz="4400" dirty="0"/>
            </a:br>
            <a:endParaRPr lang="en-GB" dirty="0"/>
          </a:p>
        </p:txBody>
      </p:sp>
      <p:pic>
        <p:nvPicPr>
          <p:cNvPr id="4" name="Image 1" descr="preencoded.png">
            <a:extLst>
              <a:ext uri="{FF2B5EF4-FFF2-40B4-BE49-F238E27FC236}">
                <a16:creationId xmlns:a16="http://schemas.microsoft.com/office/drawing/2014/main" id="{3D55ACE3-D6B2-ED9E-B389-F9AAF46469DA}"/>
              </a:ext>
            </a:extLst>
          </p:cNvPr>
          <p:cNvPicPr>
            <a:picLocks noChangeAspect="1"/>
          </p:cNvPicPr>
          <p:nvPr/>
        </p:nvPicPr>
        <p:blipFill>
          <a:blip r:embed="rId2"/>
          <a:stretch>
            <a:fillRect/>
          </a:stretch>
        </p:blipFill>
        <p:spPr>
          <a:xfrm>
            <a:off x="838200" y="1690688"/>
            <a:ext cx="339566" cy="424458"/>
          </a:xfrm>
          <a:prstGeom prst="rect">
            <a:avLst/>
          </a:prstGeom>
        </p:spPr>
      </p:pic>
      <p:sp>
        <p:nvSpPr>
          <p:cNvPr id="5" name="Text 2">
            <a:extLst>
              <a:ext uri="{FF2B5EF4-FFF2-40B4-BE49-F238E27FC236}">
                <a16:creationId xmlns:a16="http://schemas.microsoft.com/office/drawing/2014/main" id="{4BF00347-61F8-50B2-E0FA-B546BABEA534}"/>
              </a:ext>
            </a:extLst>
          </p:cNvPr>
          <p:cNvSpPr/>
          <p:nvPr/>
        </p:nvSpPr>
        <p:spPr>
          <a:xfrm>
            <a:off x="1384244" y="1690688"/>
            <a:ext cx="3010775" cy="1325563"/>
          </a:xfrm>
          <a:prstGeom prst="rect">
            <a:avLst/>
          </a:prstGeom>
          <a:noFill/>
          <a:ln/>
        </p:spPr>
        <p:txBody>
          <a:bodyPr wrap="none" lIns="0" tIns="0" rIns="0" bIns="0" rtlCol="0" anchor="t"/>
          <a:lstStyle/>
          <a:p>
            <a:pPr>
              <a:lnSpc>
                <a:spcPts val="2750"/>
              </a:lnSpc>
            </a:pPr>
            <a:r>
              <a:rPr lang="en-US" sz="2200" kern="0" spc="-67" dirty="0">
                <a:solidFill>
                  <a:srgbClr val="2B2E3C"/>
                </a:solidFill>
                <a:latin typeface="Bitter Medium" pitchFamily="34" charset="0"/>
                <a:ea typeface="Bitter Medium" pitchFamily="34" charset="-122"/>
                <a:cs typeface="Bitter Medium" pitchFamily="34" charset="-120"/>
              </a:rPr>
              <a:t>Unique Proposition</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Addresses a gap in the UK </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market with a proven model.</a:t>
            </a:r>
            <a:endParaRPr lang="en-US" sz="1600" dirty="0"/>
          </a:p>
          <a:p>
            <a:pPr>
              <a:lnSpc>
                <a:spcPts val="2750"/>
              </a:lnSpc>
            </a:pPr>
            <a:endParaRPr lang="en-US" sz="2200" dirty="0">
              <a:solidFill>
                <a:prstClr val="black"/>
              </a:solidFill>
              <a:latin typeface="Calibri" panose="020F0502020204030204"/>
            </a:endParaRPr>
          </a:p>
        </p:txBody>
      </p:sp>
      <p:pic>
        <p:nvPicPr>
          <p:cNvPr id="6" name="Image 2" descr="preencoded.png">
            <a:extLst>
              <a:ext uri="{FF2B5EF4-FFF2-40B4-BE49-F238E27FC236}">
                <a16:creationId xmlns:a16="http://schemas.microsoft.com/office/drawing/2014/main" id="{B7BF3C3F-2A40-4D73-B6F6-76E345352F27}"/>
              </a:ext>
            </a:extLst>
          </p:cNvPr>
          <p:cNvPicPr>
            <a:picLocks noChangeAspect="1"/>
          </p:cNvPicPr>
          <p:nvPr/>
        </p:nvPicPr>
        <p:blipFill>
          <a:blip r:embed="rId3"/>
          <a:stretch>
            <a:fillRect/>
          </a:stretch>
        </p:blipFill>
        <p:spPr>
          <a:xfrm>
            <a:off x="4225236" y="1731070"/>
            <a:ext cx="339566" cy="424458"/>
          </a:xfrm>
          <a:prstGeom prst="rect">
            <a:avLst/>
          </a:prstGeom>
        </p:spPr>
      </p:pic>
      <p:sp>
        <p:nvSpPr>
          <p:cNvPr id="7" name="Text 5">
            <a:extLst>
              <a:ext uri="{FF2B5EF4-FFF2-40B4-BE49-F238E27FC236}">
                <a16:creationId xmlns:a16="http://schemas.microsoft.com/office/drawing/2014/main" id="{4F7822D6-1E6D-4FDB-B945-268166B54977}"/>
              </a:ext>
            </a:extLst>
          </p:cNvPr>
          <p:cNvSpPr/>
          <p:nvPr/>
        </p:nvSpPr>
        <p:spPr>
          <a:xfrm>
            <a:off x="4797203" y="1689736"/>
            <a:ext cx="2829997" cy="1738312"/>
          </a:xfrm>
          <a:prstGeom prst="rect">
            <a:avLst/>
          </a:prstGeom>
          <a:noFill/>
          <a:ln/>
        </p:spPr>
        <p:txBody>
          <a:bodyPr wrap="none" lIns="0" tIns="0" rIns="0" bIns="0" rtlCol="0" anchor="t"/>
          <a:lstStyle/>
          <a:p>
            <a:pPr marL="0" indent="0" algn="l">
              <a:lnSpc>
                <a:spcPts val="2750"/>
              </a:lnSpc>
              <a:buNone/>
            </a:pPr>
            <a:r>
              <a:rPr lang="en-US" sz="2200" kern="0" spc="-67" dirty="0">
                <a:solidFill>
                  <a:srgbClr val="2B2E3C"/>
                </a:solidFill>
                <a:latin typeface="Bitter Medium" pitchFamily="34" charset="0"/>
                <a:ea typeface="Bitter Medium" pitchFamily="34" charset="-122"/>
                <a:cs typeface="Bitter Medium" pitchFamily="34" charset="-120"/>
              </a:rPr>
              <a:t>High Growth Potential</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Capitalizes on the growing</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DIY culture and vehicle </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maintenance interest</a:t>
            </a:r>
            <a:r>
              <a:rPr lang="en-US" sz="2400" kern="0" spc="-36" dirty="0">
                <a:solidFill>
                  <a:srgbClr val="2B2E3C"/>
                </a:solidFill>
                <a:latin typeface="Open Sans" pitchFamily="34" charset="0"/>
                <a:ea typeface="Open Sans" pitchFamily="34" charset="-122"/>
                <a:cs typeface="Open Sans" pitchFamily="34" charset="-120"/>
              </a:rPr>
              <a:t>.</a:t>
            </a:r>
            <a:endParaRPr lang="en-US" sz="2400" dirty="0"/>
          </a:p>
          <a:p>
            <a:pPr marL="0" indent="0" algn="l">
              <a:lnSpc>
                <a:spcPts val="2750"/>
              </a:lnSpc>
              <a:buNone/>
            </a:pPr>
            <a:endParaRPr lang="en-US" sz="2200" dirty="0"/>
          </a:p>
        </p:txBody>
      </p:sp>
      <p:pic>
        <p:nvPicPr>
          <p:cNvPr id="8" name="Image 3" descr="preencoded.png">
            <a:extLst>
              <a:ext uri="{FF2B5EF4-FFF2-40B4-BE49-F238E27FC236}">
                <a16:creationId xmlns:a16="http://schemas.microsoft.com/office/drawing/2014/main" id="{CBE92674-550D-678A-CC68-E7C3E5478CB9}"/>
              </a:ext>
            </a:extLst>
          </p:cNvPr>
          <p:cNvPicPr>
            <a:picLocks noChangeAspect="1"/>
          </p:cNvPicPr>
          <p:nvPr/>
        </p:nvPicPr>
        <p:blipFill>
          <a:blip r:embed="rId4"/>
          <a:stretch>
            <a:fillRect/>
          </a:stretch>
        </p:blipFill>
        <p:spPr>
          <a:xfrm>
            <a:off x="874579" y="3180258"/>
            <a:ext cx="339566" cy="424458"/>
          </a:xfrm>
          <a:prstGeom prst="rect">
            <a:avLst/>
          </a:prstGeom>
        </p:spPr>
      </p:pic>
      <p:sp>
        <p:nvSpPr>
          <p:cNvPr id="9" name="Text 8">
            <a:extLst>
              <a:ext uri="{FF2B5EF4-FFF2-40B4-BE49-F238E27FC236}">
                <a16:creationId xmlns:a16="http://schemas.microsoft.com/office/drawing/2014/main" id="{1D9B4633-9091-9C62-0FEF-792548FF2AF5}"/>
              </a:ext>
            </a:extLst>
          </p:cNvPr>
          <p:cNvSpPr/>
          <p:nvPr/>
        </p:nvSpPr>
        <p:spPr>
          <a:xfrm>
            <a:off x="1383940" y="3174671"/>
            <a:ext cx="6540556" cy="862291"/>
          </a:xfrm>
          <a:prstGeom prst="rect">
            <a:avLst/>
          </a:prstGeom>
          <a:noFill/>
          <a:ln/>
        </p:spPr>
        <p:txBody>
          <a:bodyPr wrap="none" lIns="0" tIns="0" rIns="0" bIns="0" rtlCol="0" anchor="t"/>
          <a:lstStyle/>
          <a:p>
            <a:pPr marL="0" indent="0" algn="l">
              <a:lnSpc>
                <a:spcPts val="2750"/>
              </a:lnSpc>
              <a:buNone/>
            </a:pPr>
            <a:r>
              <a:rPr lang="en-US" sz="2200" kern="0" spc="-67" dirty="0">
                <a:solidFill>
                  <a:srgbClr val="2B2E3C"/>
                </a:solidFill>
                <a:latin typeface="Bitter Medium" pitchFamily="34" charset="0"/>
                <a:ea typeface="Bitter Medium" pitchFamily="34" charset="-122"/>
                <a:cs typeface="Bitter Medium" pitchFamily="34" charset="-120"/>
              </a:rPr>
              <a:t>Strong Financials</a:t>
            </a:r>
          </a:p>
          <a:p>
            <a:pPr>
              <a:lnSpc>
                <a:spcPts val="2750"/>
              </a:lnSpc>
            </a:pPr>
            <a:r>
              <a:rPr lang="en-US" sz="1600" kern="0" spc="-36" dirty="0">
                <a:solidFill>
                  <a:srgbClr val="2B2E3C"/>
                </a:solidFill>
                <a:latin typeface="Open Sans" pitchFamily="34" charset="0"/>
                <a:ea typeface="Open Sans" pitchFamily="34" charset="-122"/>
                <a:cs typeface="Open Sans" pitchFamily="34" charset="-120"/>
              </a:rPr>
              <a:t>Positive cash flow forecast and clear path to profitability</a:t>
            </a:r>
            <a:r>
              <a:rPr lang="en-US" sz="2400" kern="0" spc="-36" dirty="0">
                <a:solidFill>
                  <a:srgbClr val="2B2E3C"/>
                </a:solidFill>
                <a:latin typeface="Open Sans" pitchFamily="34" charset="0"/>
                <a:ea typeface="Open Sans" pitchFamily="34" charset="-122"/>
                <a:cs typeface="Open Sans" pitchFamily="34" charset="-120"/>
              </a:rPr>
              <a:t>.</a:t>
            </a:r>
            <a:endParaRPr lang="en-US" sz="2400" dirty="0"/>
          </a:p>
          <a:p>
            <a:pPr marL="0" indent="0" algn="l">
              <a:lnSpc>
                <a:spcPts val="2750"/>
              </a:lnSpc>
              <a:buNone/>
            </a:pPr>
            <a:endParaRPr lang="en-US" sz="2200" dirty="0"/>
          </a:p>
        </p:txBody>
      </p:sp>
      <p:sp>
        <p:nvSpPr>
          <p:cNvPr id="10" name="Text 10">
            <a:extLst>
              <a:ext uri="{FF2B5EF4-FFF2-40B4-BE49-F238E27FC236}">
                <a16:creationId xmlns:a16="http://schemas.microsoft.com/office/drawing/2014/main" id="{E78F9314-1BA8-5D5C-DD6C-9474C6A89BE8}"/>
              </a:ext>
            </a:extLst>
          </p:cNvPr>
          <p:cNvSpPr/>
          <p:nvPr/>
        </p:nvSpPr>
        <p:spPr>
          <a:xfrm>
            <a:off x="838200" y="4172679"/>
            <a:ext cx="7559278" cy="1811536"/>
          </a:xfrm>
          <a:prstGeom prst="rect">
            <a:avLst/>
          </a:prstGeom>
          <a:noFill/>
          <a:ln/>
        </p:spPr>
        <p:txBody>
          <a:bodyPr wrap="square" lIns="0" tIns="0" rIns="0" bIns="0" rtlCol="0" anchor="t"/>
          <a:lstStyle/>
          <a:p>
            <a:pPr marL="0" indent="0" algn="l">
              <a:lnSpc>
                <a:spcPts val="2850"/>
              </a:lnSpc>
              <a:buNone/>
            </a:pPr>
            <a:r>
              <a:rPr lang="en-US" sz="1750" kern="0" spc="-36" dirty="0">
                <a:solidFill>
                  <a:srgbClr val="2B2E3C"/>
                </a:solidFill>
                <a:latin typeface="Open Sans" pitchFamily="34" charset="0"/>
                <a:ea typeface="Open Sans" pitchFamily="34" charset="-122"/>
                <a:cs typeface="Open Sans" pitchFamily="34" charset="-120"/>
              </a:rPr>
              <a:t>GREASYHANDS offers a unique proposition, high growth potential, and strong financials. Invest in us to revolutionize DIY vehicle maintenance in the UK and empower individuals to take control of their vehicle upkeep. We are confident in our ability to deliver a strong return on your investment.</a:t>
            </a:r>
            <a:endParaRPr lang="en-US" sz="1750" dirty="0"/>
          </a:p>
        </p:txBody>
      </p:sp>
      <p:pic>
        <p:nvPicPr>
          <p:cNvPr id="11" name="Image 0" descr="preencoded.png">
            <a:extLst>
              <a:ext uri="{FF2B5EF4-FFF2-40B4-BE49-F238E27FC236}">
                <a16:creationId xmlns:a16="http://schemas.microsoft.com/office/drawing/2014/main" id="{6DD5A9A1-32E4-9F81-42DC-72E2EABCD5B4}"/>
              </a:ext>
            </a:extLst>
          </p:cNvPr>
          <p:cNvPicPr>
            <a:picLocks noChangeAspect="1"/>
          </p:cNvPicPr>
          <p:nvPr/>
        </p:nvPicPr>
        <p:blipFill>
          <a:blip r:embed="rId5"/>
          <a:stretch>
            <a:fillRect/>
          </a:stretch>
        </p:blipFill>
        <p:spPr>
          <a:xfrm>
            <a:off x="8666259" y="1127761"/>
            <a:ext cx="3387036" cy="5093158"/>
          </a:xfrm>
          <a:prstGeom prst="rect">
            <a:avLst/>
          </a:prstGeom>
        </p:spPr>
      </p:pic>
    </p:spTree>
    <p:extLst>
      <p:ext uri="{BB962C8B-B14F-4D97-AF65-F5344CB8AC3E}">
        <p14:creationId xmlns:p14="http://schemas.microsoft.com/office/powerpoint/2010/main" val="2727100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0E3E0-CF26-7BBB-2061-667F401F0E7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C602B0-AF46-5961-9748-E4765E16D1EB}"/>
              </a:ext>
            </a:extLst>
          </p:cNvPr>
          <p:cNvSpPr>
            <a:spLocks noGrp="1"/>
          </p:cNvSpPr>
          <p:nvPr>
            <p:ph idx="1"/>
          </p:nvPr>
        </p:nvSpPr>
        <p:spPr>
          <a:xfrm>
            <a:off x="4447308" y="591344"/>
            <a:ext cx="6906491" cy="5585619"/>
          </a:xfrm>
        </p:spPr>
        <p:txBody>
          <a:bodyPr anchor="ctr">
            <a:normAutofit fontScale="92500" lnSpcReduction="20000"/>
          </a:bodyPr>
          <a:lstStyle/>
          <a:p>
            <a:r>
              <a:rPr lang="en-GB" sz="2000" b="0" i="0" dirty="0">
                <a:effectLst/>
                <a:latin typeface="Inter"/>
              </a:rPr>
              <a:t>Reynolds, G. (2010). *Presentation Zen: Simple Ideas on Presentation Design and Delivery*. 2nd ed. Berkeley: New Riders.</a:t>
            </a:r>
          </a:p>
          <a:p>
            <a:r>
              <a:rPr lang="en-GB" sz="2000" b="0" i="0" dirty="0">
                <a:effectLst/>
                <a:latin typeface="Inter"/>
              </a:rPr>
              <a:t>Smith, D. (2020). *The Garage Handbook: A Guide to Garage Projects*. London: ABC Publishing.</a:t>
            </a:r>
          </a:p>
          <a:p>
            <a:r>
              <a:rPr lang="en-GB" sz="2000" b="0" i="0" dirty="0">
                <a:effectLst/>
                <a:latin typeface="Inter"/>
              </a:rPr>
              <a:t>Hill, J. M. (2019). *Limited Liability Companies For Dummies*. 3rd ed. Wiley. </a:t>
            </a:r>
          </a:p>
          <a:p>
            <a:r>
              <a:rPr lang="en-GB" sz="2000" b="0" i="0" dirty="0">
                <a:effectLst/>
                <a:latin typeface="Inter"/>
              </a:rPr>
              <a:t>Sinek, S. (2011). *Start with Why: How Great Leaders Inspire Everyone to Take Action*. New York: Portfolio.</a:t>
            </a:r>
          </a:p>
          <a:p>
            <a:r>
              <a:rPr lang="en-GB" sz="2000" b="0" i="0" dirty="0">
                <a:effectLst/>
                <a:latin typeface="Inter"/>
              </a:rPr>
              <a:t>Tutterow, R. E. (2010). *Location, Location, Location: The Importance of Site Selection*. Business Expert Press.</a:t>
            </a:r>
          </a:p>
          <a:p>
            <a:r>
              <a:rPr lang="en-GB" sz="2000" b="0" i="0" dirty="0">
                <a:effectLst/>
                <a:latin typeface="Inter"/>
              </a:rPr>
              <a:t>Barker, M., Barker, D., Neher, K. &amp; Pawlowski, S. (2013). *Social Media Marketing: A Strategic Approach*. Boston: Cengage Learning. </a:t>
            </a:r>
          </a:p>
          <a:p>
            <a:r>
              <a:rPr lang="en-GB" sz="2000" b="0" i="0" dirty="0">
                <a:effectLst/>
                <a:latin typeface="Inter"/>
              </a:rPr>
              <a:t>Malhotra, N. K. (2010). *Marketing Research: An Applied Orientation*. 6th ed. Upper Saddle River, NJ: Pearson Education.</a:t>
            </a:r>
          </a:p>
          <a:p>
            <a:r>
              <a:rPr lang="en-GB" sz="2000" b="0" i="0" dirty="0">
                <a:effectLst/>
                <a:latin typeface="Inter"/>
              </a:rPr>
              <a:t>Ries, E. (2011). *The Lean Startup: How Today's Entrepreneurs Use Continuous Innovation to Create Radically Successful Businesses*. Crown Business.</a:t>
            </a:r>
          </a:p>
          <a:p>
            <a:r>
              <a:rPr lang="en-GB" sz="2000" b="0" i="0" dirty="0">
                <a:effectLst/>
                <a:latin typeface="Inter"/>
              </a:rPr>
              <a:t>Abrams, R. M. (2010). *Successful Business Plan: Secrets &amp; Strategies*. 5th ed. The Planning Shop.</a:t>
            </a:r>
          </a:p>
          <a:p>
            <a:endParaRPr lang="en-GB" sz="2000" b="0" i="0" dirty="0">
              <a:effectLst/>
              <a:latin typeface="Inter"/>
            </a:endParaRPr>
          </a:p>
        </p:txBody>
      </p:sp>
    </p:spTree>
    <p:extLst>
      <p:ext uri="{BB962C8B-B14F-4D97-AF65-F5344CB8AC3E}">
        <p14:creationId xmlns:p14="http://schemas.microsoft.com/office/powerpoint/2010/main" val="38810872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2EC1AE1-0D96-4255-8079-EC0A7C778A87}">
  <we:reference id="wa200007130" version="1.0.0.1" store="en-US" storeType="OMEX"/>
  <we:alternateReferences>
    <we:reference id="wa200007130" version="1.0.0.1"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1264</TotalTime>
  <Words>1556</Words>
  <Application>Microsoft Office PowerPoint</Application>
  <PresentationFormat>Widescreen</PresentationFormat>
  <Paragraphs>109</Paragraphs>
  <Slides>16</Slides>
  <Notes>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8" baseType="lpstr">
      <vt:lpstr>Aptos</vt:lpstr>
      <vt:lpstr>Aptos Display</vt:lpstr>
      <vt:lpstr>Arial</vt:lpstr>
      <vt:lpstr>Bitter Medium</vt:lpstr>
      <vt:lpstr>Calibri</vt:lpstr>
      <vt:lpstr>Effra-Medium</vt:lpstr>
      <vt:lpstr>Helvetica Neue Medium</vt:lpstr>
      <vt:lpstr>Inter</vt:lpstr>
      <vt:lpstr>Open Sans</vt:lpstr>
      <vt:lpstr>Tomorrow</vt:lpstr>
      <vt:lpstr>Office Theme</vt:lpstr>
      <vt:lpstr>Worksheet</vt:lpstr>
      <vt:lpstr>PowerPoint Presentation</vt:lpstr>
      <vt:lpstr>SERVICE PROPOSITION</vt:lpstr>
      <vt:lpstr>Business Structure </vt:lpstr>
      <vt:lpstr>PowerPoint Presentation</vt:lpstr>
      <vt:lpstr>LOCATION </vt:lpstr>
      <vt:lpstr>GREAT EXAMPLE</vt:lpstr>
      <vt:lpstr>HUMAN RESOURCES</vt:lpstr>
      <vt:lpstr>PowerPoint Presentation</vt:lpstr>
      <vt:lpstr>PowerPoint Presentation</vt:lpstr>
      <vt:lpstr>PowerPoint Presentation</vt:lpstr>
      <vt:lpstr>PowerPoint Presentation</vt:lpstr>
      <vt:lpstr>PowerPoint Presentation</vt:lpstr>
      <vt:lpstr>PowerPoint Presentation</vt:lpstr>
      <vt:lpstr>Mitigating Competitive Threats Through Education </vt:lpstr>
      <vt:lpstr>Investment Opportunity: Why GREASYHANDS?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Oscar Prados Rio (2330727)</dc:creator>
  <cp:lastModifiedBy>Oscar Prados Rio (2330727)</cp:lastModifiedBy>
  <cp:revision>15</cp:revision>
  <dcterms:created xsi:type="dcterms:W3CDTF">2025-03-25T17:06:37Z</dcterms:created>
  <dcterms:modified xsi:type="dcterms:W3CDTF">2025-03-27T00:41:42Z</dcterms:modified>
</cp:coreProperties>
</file>