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742" r:id="rId11"/>
    <p:sldMasterId id="2147483744" r:id="rId12"/>
    <p:sldMasterId id="2147483745" r:id="rId13"/>
    <p:sldMasterId id="2147483696" r:id="rId14"/>
    <p:sldMasterId id="2147483701" r:id="rId15"/>
    <p:sldMasterId id="2147483705" r:id="rId16"/>
    <p:sldMasterId id="2147483709" r:id="rId17"/>
    <p:sldMasterId id="2147483721" r:id="rId18"/>
    <p:sldMasterId id="2147483733" r:id="rId19"/>
    <p:sldMasterId id="2147483680" r:id="rId20"/>
  </p:sldMasterIdLst>
  <p:notesMasterIdLst>
    <p:notesMasterId r:id="rId64"/>
  </p:notesMasterIdLst>
  <p:handoutMasterIdLst>
    <p:handoutMasterId r:id="rId65"/>
  </p:handoutMasterIdLst>
  <p:sldIdLst>
    <p:sldId id="256" r:id="rId21"/>
    <p:sldId id="404" r:id="rId22"/>
    <p:sldId id="420" r:id="rId23"/>
    <p:sldId id="312" r:id="rId24"/>
    <p:sldId id="733" r:id="rId25"/>
    <p:sldId id="732" r:id="rId26"/>
    <p:sldId id="734" r:id="rId27"/>
    <p:sldId id="405" r:id="rId28"/>
    <p:sldId id="440" r:id="rId29"/>
    <p:sldId id="363" r:id="rId30"/>
    <p:sldId id="357" r:id="rId31"/>
    <p:sldId id="326" r:id="rId32"/>
    <p:sldId id="412" r:id="rId33"/>
    <p:sldId id="315" r:id="rId34"/>
    <p:sldId id="319" r:id="rId35"/>
    <p:sldId id="417" r:id="rId36"/>
    <p:sldId id="389" r:id="rId37"/>
    <p:sldId id="421" r:id="rId38"/>
    <p:sldId id="422" r:id="rId39"/>
    <p:sldId id="423" r:id="rId40"/>
    <p:sldId id="424" r:id="rId41"/>
    <p:sldId id="425" r:id="rId42"/>
    <p:sldId id="426" r:id="rId43"/>
    <p:sldId id="427" r:id="rId44"/>
    <p:sldId id="428" r:id="rId45"/>
    <p:sldId id="429" r:id="rId46"/>
    <p:sldId id="430" r:id="rId47"/>
    <p:sldId id="431" r:id="rId48"/>
    <p:sldId id="432" r:id="rId49"/>
    <p:sldId id="433" r:id="rId50"/>
    <p:sldId id="434" r:id="rId51"/>
    <p:sldId id="435" r:id="rId52"/>
    <p:sldId id="311" r:id="rId53"/>
    <p:sldId id="418" r:id="rId54"/>
    <p:sldId id="436" r:id="rId55"/>
    <p:sldId id="437" r:id="rId56"/>
    <p:sldId id="358" r:id="rId57"/>
    <p:sldId id="385" r:id="rId58"/>
    <p:sldId id="386" r:id="rId59"/>
    <p:sldId id="441" r:id="rId60"/>
    <p:sldId id="414" r:id="rId61"/>
    <p:sldId id="327" r:id="rId62"/>
    <p:sldId id="438" r:id="rId6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93153A2-00B1-451D-9469-FC905042BD78}">
          <p14:sldIdLst>
            <p14:sldId id="256"/>
            <p14:sldId id="404"/>
            <p14:sldId id="420"/>
            <p14:sldId id="312"/>
            <p14:sldId id="733"/>
            <p14:sldId id="732"/>
            <p14:sldId id="734"/>
            <p14:sldId id="405"/>
            <p14:sldId id="440"/>
            <p14:sldId id="363"/>
            <p14:sldId id="357"/>
            <p14:sldId id="326"/>
            <p14:sldId id="412"/>
            <p14:sldId id="315"/>
            <p14:sldId id="319"/>
            <p14:sldId id="417"/>
            <p14:sldId id="389"/>
            <p14:sldId id="421"/>
            <p14:sldId id="422"/>
            <p14:sldId id="423"/>
            <p14:sldId id="424"/>
            <p14:sldId id="425"/>
            <p14:sldId id="426"/>
            <p14:sldId id="427"/>
            <p14:sldId id="428"/>
            <p14:sldId id="429"/>
            <p14:sldId id="430"/>
            <p14:sldId id="431"/>
            <p14:sldId id="432"/>
            <p14:sldId id="433"/>
            <p14:sldId id="434"/>
            <p14:sldId id="435"/>
          </p14:sldIdLst>
        </p14:section>
        <p14:section name="Untitled Section" id="{879B7EC6-0A3C-4400-A3B0-DB23D6E7C41A}">
          <p14:sldIdLst>
            <p14:sldId id="311"/>
            <p14:sldId id="418"/>
            <p14:sldId id="436"/>
            <p14:sldId id="437"/>
            <p14:sldId id="358"/>
            <p14:sldId id="385"/>
            <p14:sldId id="386"/>
            <p14:sldId id="441"/>
            <p14:sldId id="414"/>
            <p14:sldId id="327"/>
            <p14:sldId id="43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0632A1-8C30-46E0-B942-058221FB8BE4}" v="5" dt="2023-10-09T14:00:13.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1" d="100"/>
          <a:sy n="101" d="100"/>
        </p:scale>
        <p:origin x="600" y="102"/>
      </p:cViewPr>
      <p:guideLst>
        <p:guide orient="horz" pos="2160"/>
        <p:guide pos="2880"/>
      </p:guideLst>
    </p:cSldViewPr>
  </p:slideViewPr>
  <p:notesTextViewPr>
    <p:cViewPr>
      <p:scale>
        <a:sx n="1" d="1"/>
        <a:sy n="1" d="1"/>
      </p:scale>
      <p:origin x="0" y="0"/>
    </p:cViewPr>
  </p:notesTextViewPr>
  <p:sorterViewPr>
    <p:cViewPr>
      <p:scale>
        <a:sx n="100" d="100"/>
        <a:sy n="100" d="100"/>
      </p:scale>
      <p:origin x="0" y="-10204"/>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slide" Target="slides/slide33.xml"/><Relationship Id="rId58" Type="http://schemas.openxmlformats.org/officeDocument/2006/relationships/slide" Target="slides/slide38.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41.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Payne" userId="a306c00b-3d38-4e4a-b5a4-fe9dd7f49f82" providerId="ADAL" clId="{B60632A1-8C30-46E0-B942-058221FB8BE4}"/>
    <pc:docChg chg="undo custSel addSld delSld modSld sldOrd modSection">
      <pc:chgData name="Daniel Payne" userId="a306c00b-3d38-4e4a-b5a4-fe9dd7f49f82" providerId="ADAL" clId="{B60632A1-8C30-46E0-B942-058221FB8BE4}" dt="2023-10-09T14:07:50.525" v="268"/>
      <pc:docMkLst>
        <pc:docMk/>
      </pc:docMkLst>
      <pc:sldChg chg="modSp mod">
        <pc:chgData name="Daniel Payne" userId="a306c00b-3d38-4e4a-b5a4-fe9dd7f49f82" providerId="ADAL" clId="{B60632A1-8C30-46E0-B942-058221FB8BE4}" dt="2023-10-08T16:36:33.308" v="209" actId="20577"/>
        <pc:sldMkLst>
          <pc:docMk/>
          <pc:sldMk cId="3212342341" sldId="312"/>
        </pc:sldMkLst>
        <pc:spChg chg="mod">
          <ac:chgData name="Daniel Payne" userId="a306c00b-3d38-4e4a-b5a4-fe9dd7f49f82" providerId="ADAL" clId="{B60632A1-8C30-46E0-B942-058221FB8BE4}" dt="2023-10-08T16:36:33.308" v="209" actId="20577"/>
          <ac:spMkLst>
            <pc:docMk/>
            <pc:sldMk cId="3212342341" sldId="312"/>
            <ac:spMk id="3" creationId="{424108C2-AE13-444F-B325-14AE2E28A235}"/>
          </ac:spMkLst>
        </pc:spChg>
      </pc:sldChg>
      <pc:sldChg chg="modSp mod">
        <pc:chgData name="Daniel Payne" userId="a306c00b-3d38-4e4a-b5a4-fe9dd7f49f82" providerId="ADAL" clId="{B60632A1-8C30-46E0-B942-058221FB8BE4}" dt="2023-10-05T08:47:54.487" v="83" actId="122"/>
        <pc:sldMkLst>
          <pc:docMk/>
          <pc:sldMk cId="3674761870" sldId="315"/>
        </pc:sldMkLst>
        <pc:spChg chg="mod">
          <ac:chgData name="Daniel Payne" userId="a306c00b-3d38-4e4a-b5a4-fe9dd7f49f82" providerId="ADAL" clId="{B60632A1-8C30-46E0-B942-058221FB8BE4}" dt="2023-10-05T08:47:54.487" v="83" actId="122"/>
          <ac:spMkLst>
            <pc:docMk/>
            <pc:sldMk cId="3674761870" sldId="315"/>
            <ac:spMk id="2" creationId="{0394C560-AE3B-4F3A-B43C-F978EC54299D}"/>
          </ac:spMkLst>
        </pc:spChg>
      </pc:sldChg>
      <pc:sldChg chg="modSp mod">
        <pc:chgData name="Daniel Payne" userId="a306c00b-3d38-4e4a-b5a4-fe9dd7f49f82" providerId="ADAL" clId="{B60632A1-8C30-46E0-B942-058221FB8BE4}" dt="2023-10-05T08:47:51.343" v="82" actId="122"/>
        <pc:sldMkLst>
          <pc:docMk/>
          <pc:sldMk cId="131594434" sldId="319"/>
        </pc:sldMkLst>
        <pc:spChg chg="mod">
          <ac:chgData name="Daniel Payne" userId="a306c00b-3d38-4e4a-b5a4-fe9dd7f49f82" providerId="ADAL" clId="{B60632A1-8C30-46E0-B942-058221FB8BE4}" dt="2023-10-05T08:47:51.343" v="82" actId="122"/>
          <ac:spMkLst>
            <pc:docMk/>
            <pc:sldMk cId="131594434" sldId="319"/>
            <ac:spMk id="2" creationId="{92FF8AB8-36FD-4A71-883F-C0FDABD2EFBE}"/>
          </ac:spMkLst>
        </pc:spChg>
      </pc:sldChg>
      <pc:sldChg chg="addSp delSp modSp mod">
        <pc:chgData name="Daniel Payne" userId="a306c00b-3d38-4e4a-b5a4-fe9dd7f49f82" providerId="ADAL" clId="{B60632A1-8C30-46E0-B942-058221FB8BE4}" dt="2023-10-05T14:53:10.805" v="196" actId="1076"/>
        <pc:sldMkLst>
          <pc:docMk/>
          <pc:sldMk cId="1759228535" sldId="327"/>
        </pc:sldMkLst>
        <pc:spChg chg="del">
          <ac:chgData name="Daniel Payne" userId="a306c00b-3d38-4e4a-b5a4-fe9dd7f49f82" providerId="ADAL" clId="{B60632A1-8C30-46E0-B942-058221FB8BE4}" dt="2023-10-05T09:04:40.634" v="182" actId="478"/>
          <ac:spMkLst>
            <pc:docMk/>
            <pc:sldMk cId="1759228535" sldId="327"/>
            <ac:spMk id="2" creationId="{64E51544-E164-479F-8ED6-874024D82BDE}"/>
          </ac:spMkLst>
        </pc:spChg>
        <pc:spChg chg="mod">
          <ac:chgData name="Daniel Payne" userId="a306c00b-3d38-4e4a-b5a4-fe9dd7f49f82" providerId="ADAL" clId="{B60632A1-8C30-46E0-B942-058221FB8BE4}" dt="2023-10-05T09:05:11.173" v="193" actId="20577"/>
          <ac:spMkLst>
            <pc:docMk/>
            <pc:sldMk cId="1759228535" sldId="327"/>
            <ac:spMk id="3" creationId="{2E24654C-20AE-4474-A747-7F217022304E}"/>
          </ac:spMkLst>
        </pc:spChg>
        <pc:spChg chg="add del mod">
          <ac:chgData name="Daniel Payne" userId="a306c00b-3d38-4e4a-b5a4-fe9dd7f49f82" providerId="ADAL" clId="{B60632A1-8C30-46E0-B942-058221FB8BE4}" dt="2023-10-05T09:04:42.086" v="183" actId="478"/>
          <ac:spMkLst>
            <pc:docMk/>
            <pc:sldMk cId="1759228535" sldId="327"/>
            <ac:spMk id="6" creationId="{E9640DB7-1485-8985-FDC5-66C6403A50EE}"/>
          </ac:spMkLst>
        </pc:spChg>
        <pc:picChg chg="mod">
          <ac:chgData name="Daniel Payne" userId="a306c00b-3d38-4e4a-b5a4-fe9dd7f49f82" providerId="ADAL" clId="{B60632A1-8C30-46E0-B942-058221FB8BE4}" dt="2023-10-05T14:53:10.805" v="196" actId="1076"/>
          <ac:picMkLst>
            <pc:docMk/>
            <pc:sldMk cId="1759228535" sldId="327"/>
            <ac:picMk id="4" creationId="{9020545C-1F8A-AF29-1BA3-DE2B1DE7AA89}"/>
          </ac:picMkLst>
        </pc:picChg>
      </pc:sldChg>
      <pc:sldChg chg="modSp mod">
        <pc:chgData name="Daniel Payne" userId="a306c00b-3d38-4e4a-b5a4-fe9dd7f49f82" providerId="ADAL" clId="{B60632A1-8C30-46E0-B942-058221FB8BE4}" dt="2023-10-05T08:48:13.381" v="87" actId="122"/>
        <pc:sldMkLst>
          <pc:docMk/>
          <pc:sldMk cId="3319868707" sldId="357"/>
        </pc:sldMkLst>
        <pc:spChg chg="mod">
          <ac:chgData name="Daniel Payne" userId="a306c00b-3d38-4e4a-b5a4-fe9dd7f49f82" providerId="ADAL" clId="{B60632A1-8C30-46E0-B942-058221FB8BE4}" dt="2023-10-05T08:48:13.381" v="87" actId="122"/>
          <ac:spMkLst>
            <pc:docMk/>
            <pc:sldMk cId="3319868707" sldId="357"/>
            <ac:spMk id="2" creationId="{47625F3A-B775-4D17-B49F-AB52F4221F8E}"/>
          </ac:spMkLst>
        </pc:spChg>
      </pc:sldChg>
      <pc:sldChg chg="modSp mod">
        <pc:chgData name="Daniel Payne" userId="a306c00b-3d38-4e4a-b5a4-fe9dd7f49f82" providerId="ADAL" clId="{B60632A1-8C30-46E0-B942-058221FB8BE4}" dt="2023-10-05T09:01:33.797" v="158" actId="2710"/>
        <pc:sldMkLst>
          <pc:docMk/>
          <pc:sldMk cId="1458617453" sldId="358"/>
        </pc:sldMkLst>
        <pc:spChg chg="mod">
          <ac:chgData name="Daniel Payne" userId="a306c00b-3d38-4e4a-b5a4-fe9dd7f49f82" providerId="ADAL" clId="{B60632A1-8C30-46E0-B942-058221FB8BE4}" dt="2023-10-05T09:01:21.855" v="157" actId="122"/>
          <ac:spMkLst>
            <pc:docMk/>
            <pc:sldMk cId="1458617453" sldId="358"/>
            <ac:spMk id="2" creationId="{EF4E2C5C-67AD-4C97-8706-AB4801EBA081}"/>
          </ac:spMkLst>
        </pc:spChg>
        <pc:spChg chg="mod">
          <ac:chgData name="Daniel Payne" userId="a306c00b-3d38-4e4a-b5a4-fe9dd7f49f82" providerId="ADAL" clId="{B60632A1-8C30-46E0-B942-058221FB8BE4}" dt="2023-10-05T09:01:33.797" v="158" actId="2710"/>
          <ac:spMkLst>
            <pc:docMk/>
            <pc:sldMk cId="1458617453" sldId="358"/>
            <ac:spMk id="3" creationId="{9DE77E88-EF3E-44C7-8666-01296BDC8BA5}"/>
          </ac:spMkLst>
        </pc:spChg>
      </pc:sldChg>
      <pc:sldChg chg="modSp mod">
        <pc:chgData name="Daniel Payne" userId="a306c00b-3d38-4e4a-b5a4-fe9dd7f49f82" providerId="ADAL" clId="{B60632A1-8C30-46E0-B942-058221FB8BE4}" dt="2023-10-05T09:01:52.163" v="162" actId="6549"/>
        <pc:sldMkLst>
          <pc:docMk/>
          <pc:sldMk cId="1702945484" sldId="385"/>
        </pc:sldMkLst>
        <pc:spChg chg="mod">
          <ac:chgData name="Daniel Payne" userId="a306c00b-3d38-4e4a-b5a4-fe9dd7f49f82" providerId="ADAL" clId="{B60632A1-8C30-46E0-B942-058221FB8BE4}" dt="2023-10-05T09:01:49.131" v="161" actId="122"/>
          <ac:spMkLst>
            <pc:docMk/>
            <pc:sldMk cId="1702945484" sldId="385"/>
            <ac:spMk id="2" creationId="{00000000-0000-0000-0000-000000000000}"/>
          </ac:spMkLst>
        </pc:spChg>
        <pc:spChg chg="mod">
          <ac:chgData name="Daniel Payne" userId="a306c00b-3d38-4e4a-b5a4-fe9dd7f49f82" providerId="ADAL" clId="{B60632A1-8C30-46E0-B942-058221FB8BE4}" dt="2023-10-05T09:01:52.163" v="162" actId="6549"/>
          <ac:spMkLst>
            <pc:docMk/>
            <pc:sldMk cId="1702945484" sldId="385"/>
            <ac:spMk id="3" creationId="{00000000-0000-0000-0000-000000000000}"/>
          </ac:spMkLst>
        </pc:spChg>
      </pc:sldChg>
      <pc:sldChg chg="modSp mod">
        <pc:chgData name="Daniel Payne" userId="a306c00b-3d38-4e4a-b5a4-fe9dd7f49f82" providerId="ADAL" clId="{B60632A1-8C30-46E0-B942-058221FB8BE4}" dt="2023-10-05T09:03:37.524" v="176" actId="2710"/>
        <pc:sldMkLst>
          <pc:docMk/>
          <pc:sldMk cId="3399008328" sldId="386"/>
        </pc:sldMkLst>
        <pc:spChg chg="mod">
          <ac:chgData name="Daniel Payne" userId="a306c00b-3d38-4e4a-b5a4-fe9dd7f49f82" providerId="ADAL" clId="{B60632A1-8C30-46E0-B942-058221FB8BE4}" dt="2023-10-05T09:02:10.992" v="163" actId="122"/>
          <ac:spMkLst>
            <pc:docMk/>
            <pc:sldMk cId="3399008328" sldId="386"/>
            <ac:spMk id="5" creationId="{3084B209-1897-4224-88D5-C7B4B795C348}"/>
          </ac:spMkLst>
        </pc:spChg>
        <pc:spChg chg="mod">
          <ac:chgData name="Daniel Payne" userId="a306c00b-3d38-4e4a-b5a4-fe9dd7f49f82" providerId="ADAL" clId="{B60632A1-8C30-46E0-B942-058221FB8BE4}" dt="2023-10-05T09:03:37.524" v="176" actId="2710"/>
          <ac:spMkLst>
            <pc:docMk/>
            <pc:sldMk cId="3399008328" sldId="386"/>
            <ac:spMk id="6" creationId="{AF9B1D0A-3A46-4CC2-85BD-104607952796}"/>
          </ac:spMkLst>
        </pc:spChg>
      </pc:sldChg>
      <pc:sldChg chg="modSp mod">
        <pc:chgData name="Daniel Payne" userId="a306c00b-3d38-4e4a-b5a4-fe9dd7f49f82" providerId="ADAL" clId="{B60632A1-8C30-46E0-B942-058221FB8BE4}" dt="2023-10-06T07:34:44.623" v="199" actId="20577"/>
        <pc:sldMkLst>
          <pc:docMk/>
          <pc:sldMk cId="799580513" sldId="404"/>
        </pc:sldMkLst>
        <pc:spChg chg="mod">
          <ac:chgData name="Daniel Payne" userId="a306c00b-3d38-4e4a-b5a4-fe9dd7f49f82" providerId="ADAL" clId="{B60632A1-8C30-46E0-B942-058221FB8BE4}" dt="2023-10-06T07:34:44.623" v="199" actId="20577"/>
          <ac:spMkLst>
            <pc:docMk/>
            <pc:sldMk cId="799580513" sldId="404"/>
            <ac:spMk id="6" creationId="{C6D6E1BC-BA39-AFF0-FFF3-226F79C0D176}"/>
          </ac:spMkLst>
        </pc:spChg>
      </pc:sldChg>
      <pc:sldChg chg="ord">
        <pc:chgData name="Daniel Payne" userId="a306c00b-3d38-4e4a-b5a4-fe9dd7f49f82" providerId="ADAL" clId="{B60632A1-8C30-46E0-B942-058221FB8BE4}" dt="2023-10-09T14:07:50.525" v="268"/>
        <pc:sldMkLst>
          <pc:docMk/>
          <pc:sldMk cId="3849530753" sldId="405"/>
        </pc:sldMkLst>
      </pc:sldChg>
      <pc:sldChg chg="modSp mod">
        <pc:chgData name="Daniel Payne" userId="a306c00b-3d38-4e4a-b5a4-fe9dd7f49f82" providerId="ADAL" clId="{B60632A1-8C30-46E0-B942-058221FB8BE4}" dt="2023-10-05T08:48:05.445" v="86" actId="14100"/>
        <pc:sldMkLst>
          <pc:docMk/>
          <pc:sldMk cId="2460991131" sldId="412"/>
        </pc:sldMkLst>
        <pc:spChg chg="mod">
          <ac:chgData name="Daniel Payne" userId="a306c00b-3d38-4e4a-b5a4-fe9dd7f49f82" providerId="ADAL" clId="{B60632A1-8C30-46E0-B942-058221FB8BE4}" dt="2023-10-05T08:48:05.445" v="86" actId="14100"/>
          <ac:spMkLst>
            <pc:docMk/>
            <pc:sldMk cId="2460991131" sldId="412"/>
            <ac:spMk id="2" creationId="{64E51544-E164-479F-8ED6-874024D82BDE}"/>
          </ac:spMkLst>
        </pc:spChg>
      </pc:sldChg>
      <pc:sldChg chg="modSp mod">
        <pc:chgData name="Daniel Payne" userId="a306c00b-3d38-4e4a-b5a4-fe9dd7f49f82" providerId="ADAL" clId="{B60632A1-8C30-46E0-B942-058221FB8BE4}" dt="2023-10-05T09:05:37.431" v="195" actId="113"/>
        <pc:sldMkLst>
          <pc:docMk/>
          <pc:sldMk cId="4008813872" sldId="414"/>
        </pc:sldMkLst>
        <pc:spChg chg="mod">
          <ac:chgData name="Daniel Payne" userId="a306c00b-3d38-4e4a-b5a4-fe9dd7f49f82" providerId="ADAL" clId="{B60632A1-8C30-46E0-B942-058221FB8BE4}" dt="2023-10-05T09:04:10.698" v="181" actId="122"/>
          <ac:spMkLst>
            <pc:docMk/>
            <pc:sldMk cId="4008813872" sldId="414"/>
            <ac:spMk id="2" creationId="{86962E84-9557-1654-6916-D1B0D79BADD6}"/>
          </ac:spMkLst>
        </pc:spChg>
        <pc:spChg chg="mod">
          <ac:chgData name="Daniel Payne" userId="a306c00b-3d38-4e4a-b5a4-fe9dd7f49f82" providerId="ADAL" clId="{B60632A1-8C30-46E0-B942-058221FB8BE4}" dt="2023-10-05T09:05:37.431" v="195" actId="113"/>
          <ac:spMkLst>
            <pc:docMk/>
            <pc:sldMk cId="4008813872" sldId="414"/>
            <ac:spMk id="3" creationId="{F08E27CC-9DB6-F7BA-DC95-A474DB2D054F}"/>
          </ac:spMkLst>
        </pc:spChg>
      </pc:sldChg>
      <pc:sldChg chg="modSp mod">
        <pc:chgData name="Daniel Payne" userId="a306c00b-3d38-4e4a-b5a4-fe9dd7f49f82" providerId="ADAL" clId="{B60632A1-8C30-46E0-B942-058221FB8BE4}" dt="2023-10-05T08:59:51.258" v="139" actId="1076"/>
        <pc:sldMkLst>
          <pc:docMk/>
          <pc:sldMk cId="4146087314" sldId="418"/>
        </pc:sldMkLst>
        <pc:spChg chg="mod">
          <ac:chgData name="Daniel Payne" userId="a306c00b-3d38-4e4a-b5a4-fe9dd7f49f82" providerId="ADAL" clId="{B60632A1-8C30-46E0-B942-058221FB8BE4}" dt="2023-10-05T08:59:43.345" v="137" actId="122"/>
          <ac:spMkLst>
            <pc:docMk/>
            <pc:sldMk cId="4146087314" sldId="418"/>
            <ac:spMk id="2" creationId="{FFE62152-B2EC-E1EB-0A99-63292CE877B3}"/>
          </ac:spMkLst>
        </pc:spChg>
        <pc:spChg chg="mod">
          <ac:chgData name="Daniel Payne" userId="a306c00b-3d38-4e4a-b5a4-fe9dd7f49f82" providerId="ADAL" clId="{B60632A1-8C30-46E0-B942-058221FB8BE4}" dt="2023-10-05T08:59:51.258" v="139" actId="1076"/>
          <ac:spMkLst>
            <pc:docMk/>
            <pc:sldMk cId="4146087314" sldId="418"/>
            <ac:spMk id="3" creationId="{6EBABDDC-C932-B000-3B7D-3E30DB878016}"/>
          </ac:spMkLst>
        </pc:spChg>
        <pc:picChg chg="mod">
          <ac:chgData name="Daniel Payne" userId="a306c00b-3d38-4e4a-b5a4-fe9dd7f49f82" providerId="ADAL" clId="{B60632A1-8C30-46E0-B942-058221FB8BE4}" dt="2023-10-05T08:59:39.416" v="136" actId="1076"/>
          <ac:picMkLst>
            <pc:docMk/>
            <pc:sldMk cId="4146087314" sldId="418"/>
            <ac:picMk id="7" creationId="{A27E87A0-339B-4956-4ABC-F66EF50DA3E3}"/>
          </ac:picMkLst>
        </pc:picChg>
      </pc:sldChg>
      <pc:sldChg chg="del setBg">
        <pc:chgData name="Daniel Payne" userId="a306c00b-3d38-4e4a-b5a4-fe9dd7f49f82" providerId="ADAL" clId="{B60632A1-8C30-46E0-B942-058221FB8BE4}" dt="2023-10-08T16:37:58.065" v="210" actId="2696"/>
        <pc:sldMkLst>
          <pc:docMk/>
          <pc:sldMk cId="607320803" sldId="419"/>
        </pc:sldMkLst>
      </pc:sldChg>
      <pc:sldChg chg="modSp mod">
        <pc:chgData name="Daniel Payne" userId="a306c00b-3d38-4e4a-b5a4-fe9dd7f49f82" providerId="ADAL" clId="{B60632A1-8C30-46E0-B942-058221FB8BE4}" dt="2023-10-05T08:47:46.065" v="81" actId="122"/>
        <pc:sldMkLst>
          <pc:docMk/>
          <pc:sldMk cId="4005651800" sldId="421"/>
        </pc:sldMkLst>
        <pc:spChg chg="mod">
          <ac:chgData name="Daniel Payne" userId="a306c00b-3d38-4e4a-b5a4-fe9dd7f49f82" providerId="ADAL" clId="{B60632A1-8C30-46E0-B942-058221FB8BE4}" dt="2023-10-05T08:47:46.065" v="81" actId="122"/>
          <ac:spMkLst>
            <pc:docMk/>
            <pc:sldMk cId="4005651800" sldId="421"/>
            <ac:spMk id="2" creationId="{ABBF77F1-D101-4B1B-8F3C-7B10F0CFFC24}"/>
          </ac:spMkLst>
        </pc:spChg>
        <pc:spChg chg="mod">
          <ac:chgData name="Daniel Payne" userId="a306c00b-3d38-4e4a-b5a4-fe9dd7f49f82" providerId="ADAL" clId="{B60632A1-8C30-46E0-B942-058221FB8BE4}" dt="2023-10-05T08:43:25.722" v="3" actId="313"/>
          <ac:spMkLst>
            <pc:docMk/>
            <pc:sldMk cId="4005651800" sldId="421"/>
            <ac:spMk id="3" creationId="{3DFB319E-BAA9-4476-BF9C-E90B6A06F581}"/>
          </ac:spMkLst>
        </pc:spChg>
      </pc:sldChg>
      <pc:sldChg chg="modSp mod">
        <pc:chgData name="Daniel Payne" userId="a306c00b-3d38-4e4a-b5a4-fe9dd7f49f82" providerId="ADAL" clId="{B60632A1-8C30-46E0-B942-058221FB8BE4}" dt="2023-10-05T08:47:41.488" v="80" actId="122"/>
        <pc:sldMkLst>
          <pc:docMk/>
          <pc:sldMk cId="4219477861" sldId="422"/>
        </pc:sldMkLst>
        <pc:spChg chg="mod">
          <ac:chgData name="Daniel Payne" userId="a306c00b-3d38-4e4a-b5a4-fe9dd7f49f82" providerId="ADAL" clId="{B60632A1-8C30-46E0-B942-058221FB8BE4}" dt="2023-10-05T08:47:41.488" v="80" actId="122"/>
          <ac:spMkLst>
            <pc:docMk/>
            <pc:sldMk cId="4219477861" sldId="422"/>
            <ac:spMk id="2" creationId="{C1E0116F-C280-435D-91BC-82D09D18D95D}"/>
          </ac:spMkLst>
        </pc:spChg>
        <pc:spChg chg="mod">
          <ac:chgData name="Daniel Payne" userId="a306c00b-3d38-4e4a-b5a4-fe9dd7f49f82" providerId="ADAL" clId="{B60632A1-8C30-46E0-B942-058221FB8BE4}" dt="2023-10-05T08:43:48.239" v="4" actId="12"/>
          <ac:spMkLst>
            <pc:docMk/>
            <pc:sldMk cId="4219477861" sldId="422"/>
            <ac:spMk id="3" creationId="{9559AB7A-88D9-4B9C-B49B-AD5C33E741CE}"/>
          </ac:spMkLst>
        </pc:spChg>
      </pc:sldChg>
      <pc:sldChg chg="modSp mod">
        <pc:chgData name="Daniel Payne" userId="a306c00b-3d38-4e4a-b5a4-fe9dd7f49f82" providerId="ADAL" clId="{B60632A1-8C30-46E0-B942-058221FB8BE4}" dt="2023-10-05T08:47:34.769" v="79" actId="5793"/>
        <pc:sldMkLst>
          <pc:docMk/>
          <pc:sldMk cId="4051484852" sldId="423"/>
        </pc:sldMkLst>
        <pc:spChg chg="mod">
          <ac:chgData name="Daniel Payne" userId="a306c00b-3d38-4e4a-b5a4-fe9dd7f49f82" providerId="ADAL" clId="{B60632A1-8C30-46E0-B942-058221FB8BE4}" dt="2023-10-05T08:47:34.769" v="79" actId="5793"/>
          <ac:spMkLst>
            <pc:docMk/>
            <pc:sldMk cId="4051484852" sldId="423"/>
            <ac:spMk id="2" creationId="{3038FA97-2E31-4694-B1C5-50D5AEF9432B}"/>
          </ac:spMkLst>
        </pc:spChg>
        <pc:spChg chg="mod">
          <ac:chgData name="Daniel Payne" userId="a306c00b-3d38-4e4a-b5a4-fe9dd7f49f82" providerId="ADAL" clId="{B60632A1-8C30-46E0-B942-058221FB8BE4}" dt="2023-10-05T08:44:04.879" v="5" actId="20577"/>
          <ac:spMkLst>
            <pc:docMk/>
            <pc:sldMk cId="4051484852" sldId="423"/>
            <ac:spMk id="3" creationId="{4D6BB889-4DB0-431D-B6C3-4C39CF28CBF5}"/>
          </ac:spMkLst>
        </pc:spChg>
      </pc:sldChg>
      <pc:sldChg chg="modSp mod">
        <pc:chgData name="Daniel Payne" userId="a306c00b-3d38-4e4a-b5a4-fe9dd7f49f82" providerId="ADAL" clId="{B60632A1-8C30-46E0-B942-058221FB8BE4}" dt="2023-10-05T08:47:29.122" v="76" actId="113"/>
        <pc:sldMkLst>
          <pc:docMk/>
          <pc:sldMk cId="767335432" sldId="424"/>
        </pc:sldMkLst>
        <pc:spChg chg="mod">
          <ac:chgData name="Daniel Payne" userId="a306c00b-3d38-4e4a-b5a4-fe9dd7f49f82" providerId="ADAL" clId="{B60632A1-8C30-46E0-B942-058221FB8BE4}" dt="2023-10-05T08:47:29.122" v="76" actId="113"/>
          <ac:spMkLst>
            <pc:docMk/>
            <pc:sldMk cId="767335432" sldId="424"/>
            <ac:spMk id="2" creationId="{90FD8779-03D9-0453-1F34-BE1AAFEA4186}"/>
          </ac:spMkLst>
        </pc:spChg>
        <pc:spChg chg="mod">
          <ac:chgData name="Daniel Payne" userId="a306c00b-3d38-4e4a-b5a4-fe9dd7f49f82" providerId="ADAL" clId="{B60632A1-8C30-46E0-B942-058221FB8BE4}" dt="2023-10-05T08:45:06.760" v="59" actId="20577"/>
          <ac:spMkLst>
            <pc:docMk/>
            <pc:sldMk cId="767335432" sldId="424"/>
            <ac:spMk id="3" creationId="{DE5D738A-2909-68E4-4943-F836C02E49CB}"/>
          </ac:spMkLst>
        </pc:spChg>
      </pc:sldChg>
      <pc:sldChg chg="modSp mod">
        <pc:chgData name="Daniel Payne" userId="a306c00b-3d38-4e4a-b5a4-fe9dd7f49f82" providerId="ADAL" clId="{B60632A1-8C30-46E0-B942-058221FB8BE4}" dt="2023-10-05T08:47:21.285" v="74" actId="122"/>
        <pc:sldMkLst>
          <pc:docMk/>
          <pc:sldMk cId="1249490054" sldId="425"/>
        </pc:sldMkLst>
        <pc:spChg chg="mod">
          <ac:chgData name="Daniel Payne" userId="a306c00b-3d38-4e4a-b5a4-fe9dd7f49f82" providerId="ADAL" clId="{B60632A1-8C30-46E0-B942-058221FB8BE4}" dt="2023-10-05T08:47:21.285" v="74" actId="122"/>
          <ac:spMkLst>
            <pc:docMk/>
            <pc:sldMk cId="1249490054" sldId="425"/>
            <ac:spMk id="2" creationId="{FCB438CA-2387-4960-AF42-A57983518B82}"/>
          </ac:spMkLst>
        </pc:spChg>
        <pc:spChg chg="mod">
          <ac:chgData name="Daniel Payne" userId="a306c00b-3d38-4e4a-b5a4-fe9dd7f49f82" providerId="ADAL" clId="{B60632A1-8C30-46E0-B942-058221FB8BE4}" dt="2023-10-05T08:45:22.301" v="60" actId="12"/>
          <ac:spMkLst>
            <pc:docMk/>
            <pc:sldMk cId="1249490054" sldId="425"/>
            <ac:spMk id="3" creationId="{6B0CFE1E-D72F-4D34-AA59-656AE7D09F4A}"/>
          </ac:spMkLst>
        </pc:spChg>
      </pc:sldChg>
      <pc:sldChg chg="modSp mod">
        <pc:chgData name="Daniel Payne" userId="a306c00b-3d38-4e4a-b5a4-fe9dd7f49f82" providerId="ADAL" clId="{B60632A1-8C30-46E0-B942-058221FB8BE4}" dt="2023-10-05T08:47:17.870" v="73" actId="122"/>
        <pc:sldMkLst>
          <pc:docMk/>
          <pc:sldMk cId="2471827767" sldId="426"/>
        </pc:sldMkLst>
        <pc:spChg chg="mod">
          <ac:chgData name="Daniel Payne" userId="a306c00b-3d38-4e4a-b5a4-fe9dd7f49f82" providerId="ADAL" clId="{B60632A1-8C30-46E0-B942-058221FB8BE4}" dt="2023-10-05T08:47:17.870" v="73" actId="122"/>
          <ac:spMkLst>
            <pc:docMk/>
            <pc:sldMk cId="2471827767" sldId="426"/>
            <ac:spMk id="3" creationId="{6E8B8AA6-A695-46FC-8712-9990ABF53955}"/>
          </ac:spMkLst>
        </pc:spChg>
        <pc:spChg chg="mod">
          <ac:chgData name="Daniel Payne" userId="a306c00b-3d38-4e4a-b5a4-fe9dd7f49f82" providerId="ADAL" clId="{B60632A1-8C30-46E0-B942-058221FB8BE4}" dt="2023-10-05T08:46:00.630" v="62" actId="20577"/>
          <ac:spMkLst>
            <pc:docMk/>
            <pc:sldMk cId="2471827767" sldId="426"/>
            <ac:spMk id="4" creationId="{6F6702B3-48E4-4B42-ACDE-B5E830B8F372}"/>
          </ac:spMkLst>
        </pc:spChg>
      </pc:sldChg>
      <pc:sldChg chg="modSp mod">
        <pc:chgData name="Daniel Payne" userId="a306c00b-3d38-4e4a-b5a4-fe9dd7f49f82" providerId="ADAL" clId="{B60632A1-8C30-46E0-B942-058221FB8BE4}" dt="2023-10-05T08:47:15.621" v="72" actId="122"/>
        <pc:sldMkLst>
          <pc:docMk/>
          <pc:sldMk cId="3826160980" sldId="427"/>
        </pc:sldMkLst>
        <pc:spChg chg="mod">
          <ac:chgData name="Daniel Payne" userId="a306c00b-3d38-4e4a-b5a4-fe9dd7f49f82" providerId="ADAL" clId="{B60632A1-8C30-46E0-B942-058221FB8BE4}" dt="2023-10-05T08:47:15.621" v="72" actId="122"/>
          <ac:spMkLst>
            <pc:docMk/>
            <pc:sldMk cId="3826160980" sldId="427"/>
            <ac:spMk id="2" creationId="{7B5C8CB1-544B-41EF-8C71-6631F7E0A552}"/>
          </ac:spMkLst>
        </pc:spChg>
      </pc:sldChg>
      <pc:sldChg chg="modSp mod">
        <pc:chgData name="Daniel Payne" userId="a306c00b-3d38-4e4a-b5a4-fe9dd7f49f82" providerId="ADAL" clId="{B60632A1-8C30-46E0-B942-058221FB8BE4}" dt="2023-10-05T08:47:12.983" v="71" actId="122"/>
        <pc:sldMkLst>
          <pc:docMk/>
          <pc:sldMk cId="2227906680" sldId="428"/>
        </pc:sldMkLst>
        <pc:spChg chg="mod">
          <ac:chgData name="Daniel Payne" userId="a306c00b-3d38-4e4a-b5a4-fe9dd7f49f82" providerId="ADAL" clId="{B60632A1-8C30-46E0-B942-058221FB8BE4}" dt="2023-10-05T08:47:12.983" v="71" actId="122"/>
          <ac:spMkLst>
            <pc:docMk/>
            <pc:sldMk cId="2227906680" sldId="428"/>
            <ac:spMk id="2" creationId="{D708E9D5-4CDC-4E1C-B63A-2D13A9FF6A74}"/>
          </ac:spMkLst>
        </pc:spChg>
        <pc:spChg chg="mod">
          <ac:chgData name="Daniel Payne" userId="a306c00b-3d38-4e4a-b5a4-fe9dd7f49f82" providerId="ADAL" clId="{B60632A1-8C30-46E0-B942-058221FB8BE4}" dt="2023-10-05T08:46:27.370" v="63" actId="12"/>
          <ac:spMkLst>
            <pc:docMk/>
            <pc:sldMk cId="2227906680" sldId="428"/>
            <ac:spMk id="3" creationId="{B5506254-96EE-419E-A311-4AF8C6850912}"/>
          </ac:spMkLst>
        </pc:spChg>
      </pc:sldChg>
      <pc:sldChg chg="modSp mod">
        <pc:chgData name="Daniel Payne" userId="a306c00b-3d38-4e4a-b5a4-fe9dd7f49f82" providerId="ADAL" clId="{B60632A1-8C30-46E0-B942-058221FB8BE4}" dt="2023-10-05T08:47:08.235" v="70" actId="255"/>
        <pc:sldMkLst>
          <pc:docMk/>
          <pc:sldMk cId="1482193775" sldId="429"/>
        </pc:sldMkLst>
        <pc:spChg chg="mod">
          <ac:chgData name="Daniel Payne" userId="a306c00b-3d38-4e4a-b5a4-fe9dd7f49f82" providerId="ADAL" clId="{B60632A1-8C30-46E0-B942-058221FB8BE4}" dt="2023-10-05T08:47:08.235" v="70" actId="255"/>
          <ac:spMkLst>
            <pc:docMk/>
            <pc:sldMk cId="1482193775" sldId="429"/>
            <ac:spMk id="2" creationId="{035DD6F8-844B-461B-9BCF-A42BB89EF092}"/>
          </ac:spMkLst>
        </pc:spChg>
        <pc:spChg chg="mod">
          <ac:chgData name="Daniel Payne" userId="a306c00b-3d38-4e4a-b5a4-fe9dd7f49f82" providerId="ADAL" clId="{B60632A1-8C30-46E0-B942-058221FB8BE4}" dt="2023-10-05T08:46:55.693" v="66" actId="20577"/>
          <ac:spMkLst>
            <pc:docMk/>
            <pc:sldMk cId="1482193775" sldId="429"/>
            <ac:spMk id="3" creationId="{8E298B73-3AB1-4AE2-8BBB-688375DA275F}"/>
          </ac:spMkLst>
        </pc:spChg>
      </pc:sldChg>
      <pc:sldChg chg="modSp mod">
        <pc:chgData name="Daniel Payne" userId="a306c00b-3d38-4e4a-b5a4-fe9dd7f49f82" providerId="ADAL" clId="{B60632A1-8C30-46E0-B942-058221FB8BE4}" dt="2023-10-05T08:49:34.662" v="98" actId="5793"/>
        <pc:sldMkLst>
          <pc:docMk/>
          <pc:sldMk cId="3184379367" sldId="430"/>
        </pc:sldMkLst>
        <pc:spChg chg="mod">
          <ac:chgData name="Daniel Payne" userId="a306c00b-3d38-4e4a-b5a4-fe9dd7f49f82" providerId="ADAL" clId="{B60632A1-8C30-46E0-B942-058221FB8BE4}" dt="2023-10-05T08:48:57.092" v="92" actId="122"/>
          <ac:spMkLst>
            <pc:docMk/>
            <pc:sldMk cId="3184379367" sldId="430"/>
            <ac:spMk id="2" creationId="{8F0D745E-5DE3-4A4B-BC44-B1907DE28F92}"/>
          </ac:spMkLst>
        </pc:spChg>
        <pc:spChg chg="mod">
          <ac:chgData name="Daniel Payne" userId="a306c00b-3d38-4e4a-b5a4-fe9dd7f49f82" providerId="ADAL" clId="{B60632A1-8C30-46E0-B942-058221FB8BE4}" dt="2023-10-05T08:49:34.662" v="98" actId="5793"/>
          <ac:spMkLst>
            <pc:docMk/>
            <pc:sldMk cId="3184379367" sldId="430"/>
            <ac:spMk id="3" creationId="{D804F32B-9075-4739-8A23-EB0972B9DF4C}"/>
          </ac:spMkLst>
        </pc:spChg>
      </pc:sldChg>
      <pc:sldChg chg="modSp mod">
        <pc:chgData name="Daniel Payne" userId="a306c00b-3d38-4e4a-b5a4-fe9dd7f49f82" providerId="ADAL" clId="{B60632A1-8C30-46E0-B942-058221FB8BE4}" dt="2023-10-05T08:49:53.489" v="102" actId="12"/>
        <pc:sldMkLst>
          <pc:docMk/>
          <pc:sldMk cId="303968301" sldId="431"/>
        </pc:sldMkLst>
        <pc:spChg chg="mod">
          <ac:chgData name="Daniel Payne" userId="a306c00b-3d38-4e4a-b5a4-fe9dd7f49f82" providerId="ADAL" clId="{B60632A1-8C30-46E0-B942-058221FB8BE4}" dt="2023-10-05T08:49:39.588" v="99" actId="122"/>
          <ac:spMkLst>
            <pc:docMk/>
            <pc:sldMk cId="303968301" sldId="431"/>
            <ac:spMk id="2" creationId="{8281812E-922A-4437-9B9A-30894EB292C6}"/>
          </ac:spMkLst>
        </pc:spChg>
        <pc:spChg chg="mod">
          <ac:chgData name="Daniel Payne" userId="a306c00b-3d38-4e4a-b5a4-fe9dd7f49f82" providerId="ADAL" clId="{B60632A1-8C30-46E0-B942-058221FB8BE4}" dt="2023-10-05T08:49:53.489" v="102" actId="12"/>
          <ac:spMkLst>
            <pc:docMk/>
            <pc:sldMk cId="303968301" sldId="431"/>
            <ac:spMk id="3" creationId="{57D853FF-E9B5-479E-893F-AAB5E7782625}"/>
          </ac:spMkLst>
        </pc:spChg>
      </pc:sldChg>
      <pc:sldChg chg="modSp mod">
        <pc:chgData name="Daniel Payne" userId="a306c00b-3d38-4e4a-b5a4-fe9dd7f49f82" providerId="ADAL" clId="{B60632A1-8C30-46E0-B942-058221FB8BE4}" dt="2023-10-05T08:50:19.197" v="107" actId="1076"/>
        <pc:sldMkLst>
          <pc:docMk/>
          <pc:sldMk cId="3149655993" sldId="432"/>
        </pc:sldMkLst>
        <pc:spChg chg="mod">
          <ac:chgData name="Daniel Payne" userId="a306c00b-3d38-4e4a-b5a4-fe9dd7f49f82" providerId="ADAL" clId="{B60632A1-8C30-46E0-B942-058221FB8BE4}" dt="2023-10-05T08:50:19.197" v="107" actId="1076"/>
          <ac:spMkLst>
            <pc:docMk/>
            <pc:sldMk cId="3149655993" sldId="432"/>
            <ac:spMk id="2" creationId="{B74A46C5-AFEC-4E36-956C-69A043C60004}"/>
          </ac:spMkLst>
        </pc:spChg>
        <pc:spChg chg="mod">
          <ac:chgData name="Daniel Payne" userId="a306c00b-3d38-4e4a-b5a4-fe9dd7f49f82" providerId="ADAL" clId="{B60632A1-8C30-46E0-B942-058221FB8BE4}" dt="2023-10-05T08:50:10.475" v="105" actId="1076"/>
          <ac:spMkLst>
            <pc:docMk/>
            <pc:sldMk cId="3149655993" sldId="432"/>
            <ac:spMk id="3" creationId="{0DAFA7C3-42C8-4A15-89B8-65BDB915DE02}"/>
          </ac:spMkLst>
        </pc:spChg>
      </pc:sldChg>
      <pc:sldChg chg="modSp mod">
        <pc:chgData name="Daniel Payne" userId="a306c00b-3d38-4e4a-b5a4-fe9dd7f49f82" providerId="ADAL" clId="{B60632A1-8C30-46E0-B942-058221FB8BE4}" dt="2023-10-05T08:50:49.455" v="117" actId="404"/>
        <pc:sldMkLst>
          <pc:docMk/>
          <pc:sldMk cId="3874188101" sldId="433"/>
        </pc:sldMkLst>
        <pc:spChg chg="mod">
          <ac:chgData name="Daniel Payne" userId="a306c00b-3d38-4e4a-b5a4-fe9dd7f49f82" providerId="ADAL" clId="{B60632A1-8C30-46E0-B942-058221FB8BE4}" dt="2023-10-05T08:50:24.829" v="109" actId="1076"/>
          <ac:spMkLst>
            <pc:docMk/>
            <pc:sldMk cId="3874188101" sldId="433"/>
            <ac:spMk id="2" creationId="{5F12339C-2BC2-419C-B2CE-A3EB5804140B}"/>
          </ac:spMkLst>
        </pc:spChg>
        <pc:spChg chg="mod">
          <ac:chgData name="Daniel Payne" userId="a306c00b-3d38-4e4a-b5a4-fe9dd7f49f82" providerId="ADAL" clId="{B60632A1-8C30-46E0-B942-058221FB8BE4}" dt="2023-10-05T08:50:49.455" v="117" actId="404"/>
          <ac:spMkLst>
            <pc:docMk/>
            <pc:sldMk cId="3874188101" sldId="433"/>
            <ac:spMk id="3" creationId="{418C2F4B-F53E-43EF-9A0C-72F40A6A858B}"/>
          </ac:spMkLst>
        </pc:spChg>
      </pc:sldChg>
      <pc:sldChg chg="delSp modSp mod">
        <pc:chgData name="Daniel Payne" userId="a306c00b-3d38-4e4a-b5a4-fe9dd7f49f82" providerId="ADAL" clId="{B60632A1-8C30-46E0-B942-058221FB8BE4}" dt="2023-10-05T08:51:12.428" v="123" actId="1076"/>
        <pc:sldMkLst>
          <pc:docMk/>
          <pc:sldMk cId="3144516200" sldId="434"/>
        </pc:sldMkLst>
        <pc:spChg chg="mod">
          <ac:chgData name="Daniel Payne" userId="a306c00b-3d38-4e4a-b5a4-fe9dd7f49f82" providerId="ADAL" clId="{B60632A1-8C30-46E0-B942-058221FB8BE4}" dt="2023-10-05T08:50:56.639" v="118" actId="122"/>
          <ac:spMkLst>
            <pc:docMk/>
            <pc:sldMk cId="3144516200" sldId="434"/>
            <ac:spMk id="2" creationId="{FD6F35BD-A369-5DBF-C355-C64DD8477388}"/>
          </ac:spMkLst>
        </pc:spChg>
        <pc:spChg chg="mod">
          <ac:chgData name="Daniel Payne" userId="a306c00b-3d38-4e4a-b5a4-fe9dd7f49f82" providerId="ADAL" clId="{B60632A1-8C30-46E0-B942-058221FB8BE4}" dt="2023-10-05T08:51:12.428" v="123" actId="1076"/>
          <ac:spMkLst>
            <pc:docMk/>
            <pc:sldMk cId="3144516200" sldId="434"/>
            <ac:spMk id="3" creationId="{8CF51673-47BF-3261-63AC-5C6E80AC39C3}"/>
          </ac:spMkLst>
        </pc:spChg>
        <pc:spChg chg="del">
          <ac:chgData name="Daniel Payne" userId="a306c00b-3d38-4e4a-b5a4-fe9dd7f49f82" providerId="ADAL" clId="{B60632A1-8C30-46E0-B942-058221FB8BE4}" dt="2023-10-05T08:51:03.537" v="120" actId="478"/>
          <ac:spMkLst>
            <pc:docMk/>
            <pc:sldMk cId="3144516200" sldId="434"/>
            <ac:spMk id="4" creationId="{24CAD66C-06BE-22C8-34C4-61C8131B2B4F}"/>
          </ac:spMkLst>
        </pc:spChg>
      </pc:sldChg>
      <pc:sldChg chg="modSp mod">
        <pc:chgData name="Daniel Payne" userId="a306c00b-3d38-4e4a-b5a4-fe9dd7f49f82" providerId="ADAL" clId="{B60632A1-8C30-46E0-B942-058221FB8BE4}" dt="2023-10-05T08:58:37.638" v="131" actId="12"/>
        <pc:sldMkLst>
          <pc:docMk/>
          <pc:sldMk cId="1688157650" sldId="435"/>
        </pc:sldMkLst>
        <pc:spChg chg="mod">
          <ac:chgData name="Daniel Payne" userId="a306c00b-3d38-4e4a-b5a4-fe9dd7f49f82" providerId="ADAL" clId="{B60632A1-8C30-46E0-B942-058221FB8BE4}" dt="2023-10-05T08:58:37.638" v="131" actId="12"/>
          <ac:spMkLst>
            <pc:docMk/>
            <pc:sldMk cId="1688157650" sldId="435"/>
            <ac:spMk id="3" creationId="{D34BC509-0959-7702-8DD2-DB86E740610D}"/>
          </ac:spMkLst>
        </pc:spChg>
      </pc:sldChg>
      <pc:sldChg chg="modSp mod">
        <pc:chgData name="Daniel Payne" userId="a306c00b-3d38-4e4a-b5a4-fe9dd7f49f82" providerId="ADAL" clId="{B60632A1-8C30-46E0-B942-058221FB8BE4}" dt="2023-10-08T16:41:54.225" v="211" actId="20577"/>
        <pc:sldMkLst>
          <pc:docMk/>
          <pc:sldMk cId="1075360908" sldId="436"/>
        </pc:sldMkLst>
        <pc:spChg chg="mod">
          <ac:chgData name="Daniel Payne" userId="a306c00b-3d38-4e4a-b5a4-fe9dd7f49f82" providerId="ADAL" clId="{B60632A1-8C30-46E0-B942-058221FB8BE4}" dt="2023-10-05T08:59:59.098" v="140" actId="122"/>
          <ac:spMkLst>
            <pc:docMk/>
            <pc:sldMk cId="1075360908" sldId="436"/>
            <ac:spMk id="2" creationId="{1EC62055-AB33-3B89-E8E7-B8B0F2FF8A17}"/>
          </ac:spMkLst>
        </pc:spChg>
        <pc:spChg chg="mod">
          <ac:chgData name="Daniel Payne" userId="a306c00b-3d38-4e4a-b5a4-fe9dd7f49f82" providerId="ADAL" clId="{B60632A1-8C30-46E0-B942-058221FB8BE4}" dt="2023-10-08T16:41:54.225" v="211" actId="20577"/>
          <ac:spMkLst>
            <pc:docMk/>
            <pc:sldMk cId="1075360908" sldId="436"/>
            <ac:spMk id="3" creationId="{1EA1EBDA-8F1E-1A63-7EF1-EEAC563A0C39}"/>
          </ac:spMkLst>
        </pc:spChg>
        <pc:picChg chg="mod">
          <ac:chgData name="Daniel Payne" userId="a306c00b-3d38-4e4a-b5a4-fe9dd7f49f82" providerId="ADAL" clId="{B60632A1-8C30-46E0-B942-058221FB8BE4}" dt="2023-10-05T09:00:34.115" v="148" actId="1076"/>
          <ac:picMkLst>
            <pc:docMk/>
            <pc:sldMk cId="1075360908" sldId="436"/>
            <ac:picMk id="8" creationId="{0916E7F0-81FC-5F5F-804E-A41862183C72}"/>
          </ac:picMkLst>
        </pc:picChg>
      </pc:sldChg>
      <pc:sldChg chg="modSp mod">
        <pc:chgData name="Daniel Payne" userId="a306c00b-3d38-4e4a-b5a4-fe9dd7f49f82" providerId="ADAL" clId="{B60632A1-8C30-46E0-B942-058221FB8BE4}" dt="2023-10-05T09:00:49.658" v="151" actId="2710"/>
        <pc:sldMkLst>
          <pc:docMk/>
          <pc:sldMk cId="2555360594" sldId="437"/>
        </pc:sldMkLst>
        <pc:spChg chg="mod">
          <ac:chgData name="Daniel Payne" userId="a306c00b-3d38-4e4a-b5a4-fe9dd7f49f82" providerId="ADAL" clId="{B60632A1-8C30-46E0-B942-058221FB8BE4}" dt="2023-10-05T09:00:49.658" v="151" actId="2710"/>
          <ac:spMkLst>
            <pc:docMk/>
            <pc:sldMk cId="2555360594" sldId="437"/>
            <ac:spMk id="3" creationId="{8FEAEB1A-79E9-59FE-BC8A-AE4B6F6A29ED}"/>
          </ac:spMkLst>
        </pc:spChg>
      </pc:sldChg>
      <pc:sldChg chg="modSp mod">
        <pc:chgData name="Daniel Payne" userId="a306c00b-3d38-4e4a-b5a4-fe9dd7f49f82" providerId="ADAL" clId="{B60632A1-8C30-46E0-B942-058221FB8BE4}" dt="2023-10-05T09:05:24.780" v="194" actId="12"/>
        <pc:sldMkLst>
          <pc:docMk/>
          <pc:sldMk cId="3862459025" sldId="438"/>
        </pc:sldMkLst>
        <pc:spChg chg="mod">
          <ac:chgData name="Daniel Payne" userId="a306c00b-3d38-4e4a-b5a4-fe9dd7f49f82" providerId="ADAL" clId="{B60632A1-8C30-46E0-B942-058221FB8BE4}" dt="2023-10-05T09:05:24.780" v="194" actId="12"/>
          <ac:spMkLst>
            <pc:docMk/>
            <pc:sldMk cId="3862459025" sldId="438"/>
            <ac:spMk id="3" creationId="{187CBAAB-02B0-44C9-8953-16C8B6F5CC99}"/>
          </ac:spMkLst>
        </pc:spChg>
      </pc:sldChg>
      <pc:sldChg chg="del setBg">
        <pc:chgData name="Daniel Payne" userId="a306c00b-3d38-4e4a-b5a4-fe9dd7f49f82" providerId="ADAL" clId="{B60632A1-8C30-46E0-B942-058221FB8BE4}" dt="2023-10-08T16:37:58.065" v="210" actId="2696"/>
        <pc:sldMkLst>
          <pc:docMk/>
          <pc:sldMk cId="945642842" sldId="439"/>
        </pc:sldMkLst>
      </pc:sldChg>
      <pc:sldChg chg="delSp modSp new mod">
        <pc:chgData name="Daniel Payne" userId="a306c00b-3d38-4e4a-b5a4-fe9dd7f49f82" providerId="ADAL" clId="{B60632A1-8C30-46E0-B942-058221FB8BE4}" dt="2023-10-05T09:03:45.064" v="177" actId="113"/>
        <pc:sldMkLst>
          <pc:docMk/>
          <pc:sldMk cId="1812512557" sldId="441"/>
        </pc:sldMkLst>
        <pc:spChg chg="del">
          <ac:chgData name="Daniel Payne" userId="a306c00b-3d38-4e4a-b5a4-fe9dd7f49f82" providerId="ADAL" clId="{B60632A1-8C30-46E0-B942-058221FB8BE4}" dt="2023-10-05T09:02:49.925" v="169" actId="478"/>
          <ac:spMkLst>
            <pc:docMk/>
            <pc:sldMk cId="1812512557" sldId="441"/>
            <ac:spMk id="2" creationId="{E9E43E6D-ECB1-DAA9-1899-81B6C2684F03}"/>
          </ac:spMkLst>
        </pc:spChg>
        <pc:spChg chg="mod">
          <ac:chgData name="Daniel Payne" userId="a306c00b-3d38-4e4a-b5a4-fe9dd7f49f82" providerId="ADAL" clId="{B60632A1-8C30-46E0-B942-058221FB8BE4}" dt="2023-10-05T09:03:45.064" v="177" actId="113"/>
          <ac:spMkLst>
            <pc:docMk/>
            <pc:sldMk cId="1812512557" sldId="441"/>
            <ac:spMk id="3" creationId="{017BF48C-3143-633A-A6CD-B91441D8A452}"/>
          </ac:spMkLst>
        </pc:spChg>
      </pc:sldChg>
      <pc:sldChg chg="new del">
        <pc:chgData name="Daniel Payne" userId="a306c00b-3d38-4e4a-b5a4-fe9dd7f49f82" providerId="ADAL" clId="{B60632A1-8C30-46E0-B942-058221FB8BE4}" dt="2023-10-09T13:59:58.215" v="215" actId="47"/>
        <pc:sldMkLst>
          <pc:docMk/>
          <pc:sldMk cId="3782781365" sldId="442"/>
        </pc:sldMkLst>
      </pc:sldChg>
      <pc:sldChg chg="new del">
        <pc:chgData name="Daniel Payne" userId="a306c00b-3d38-4e4a-b5a4-fe9dd7f49f82" providerId="ADAL" clId="{B60632A1-8C30-46E0-B942-058221FB8BE4}" dt="2023-10-09T14:00:00.712" v="216" actId="47"/>
        <pc:sldMkLst>
          <pc:docMk/>
          <pc:sldMk cId="3725247317" sldId="443"/>
        </pc:sldMkLst>
      </pc:sldChg>
      <pc:sldChg chg="add">
        <pc:chgData name="Daniel Payne" userId="a306c00b-3d38-4e4a-b5a4-fe9dd7f49f82" providerId="ADAL" clId="{B60632A1-8C30-46E0-B942-058221FB8BE4}" dt="2023-10-09T13:59:56.546" v="214"/>
        <pc:sldMkLst>
          <pc:docMk/>
          <pc:sldMk cId="673027059" sldId="732"/>
        </pc:sldMkLst>
      </pc:sldChg>
      <pc:sldChg chg="modSp add mod">
        <pc:chgData name="Daniel Payne" userId="a306c00b-3d38-4e4a-b5a4-fe9dd7f49f82" providerId="ADAL" clId="{B60632A1-8C30-46E0-B942-058221FB8BE4}" dt="2023-10-09T14:07:25.834" v="266" actId="20577"/>
        <pc:sldMkLst>
          <pc:docMk/>
          <pc:sldMk cId="2337053101" sldId="733"/>
        </pc:sldMkLst>
        <pc:spChg chg="mod">
          <ac:chgData name="Daniel Payne" userId="a306c00b-3d38-4e4a-b5a4-fe9dd7f49f82" providerId="ADAL" clId="{B60632A1-8C30-46E0-B942-058221FB8BE4}" dt="2023-10-09T14:07:15.497" v="255" actId="1076"/>
          <ac:spMkLst>
            <pc:docMk/>
            <pc:sldMk cId="2337053101" sldId="733"/>
            <ac:spMk id="2" creationId="{6A308748-CC6D-E2EB-03C8-782878D8602D}"/>
          </ac:spMkLst>
        </pc:spChg>
        <pc:spChg chg="mod">
          <ac:chgData name="Daniel Payne" userId="a306c00b-3d38-4e4a-b5a4-fe9dd7f49f82" providerId="ADAL" clId="{B60632A1-8C30-46E0-B942-058221FB8BE4}" dt="2023-10-09T14:07:25.834" v="266" actId="20577"/>
          <ac:spMkLst>
            <pc:docMk/>
            <pc:sldMk cId="2337053101" sldId="733"/>
            <ac:spMk id="3" creationId="{68718B90-0C86-750E-1F5F-1399C4796598}"/>
          </ac:spMkLst>
        </pc:spChg>
        <pc:spChg chg="mod">
          <ac:chgData name="Daniel Payne" userId="a306c00b-3d38-4e4a-b5a4-fe9dd7f49f82" providerId="ADAL" clId="{B60632A1-8C30-46E0-B942-058221FB8BE4}" dt="2023-10-09T14:00:21.595" v="221" actId="1076"/>
          <ac:spMkLst>
            <pc:docMk/>
            <pc:sldMk cId="2337053101" sldId="733"/>
            <ac:spMk id="5" creationId="{7676AB97-53DD-C2A2-9D63-3CD866E6728F}"/>
          </ac:spMkLst>
        </pc:spChg>
        <pc:spChg chg="mod">
          <ac:chgData name="Daniel Payne" userId="a306c00b-3d38-4e4a-b5a4-fe9dd7f49f82" providerId="ADAL" clId="{B60632A1-8C30-46E0-B942-058221FB8BE4}" dt="2023-10-09T14:07:18.566" v="256" actId="1076"/>
          <ac:spMkLst>
            <pc:docMk/>
            <pc:sldMk cId="2337053101" sldId="733"/>
            <ac:spMk id="15" creationId="{B153BFF8-F3A7-ADDF-21D1-A7BCEC5EA9BE}"/>
          </ac:spMkLst>
        </pc:spChg>
        <pc:graphicFrameChg chg="mod">
          <ac:chgData name="Daniel Payne" userId="a306c00b-3d38-4e4a-b5a4-fe9dd7f49f82" providerId="ADAL" clId="{B60632A1-8C30-46E0-B942-058221FB8BE4}" dt="2023-10-09T14:00:17.370" v="220" actId="1076"/>
          <ac:graphicFrameMkLst>
            <pc:docMk/>
            <pc:sldMk cId="2337053101" sldId="733"/>
            <ac:graphicFrameMk id="4" creationId="{23D30F49-AB7B-037E-298D-A0267EAAE046}"/>
          </ac:graphicFrameMkLst>
        </pc:graphicFrameChg>
      </pc:sldChg>
      <pc:sldChg chg="addSp delSp modSp new mod">
        <pc:chgData name="Daniel Payne" userId="a306c00b-3d38-4e4a-b5a4-fe9dd7f49f82" providerId="ADAL" clId="{B60632A1-8C30-46E0-B942-058221FB8BE4}" dt="2023-10-09T14:06:44.819" v="252" actId="1076"/>
        <pc:sldMkLst>
          <pc:docMk/>
          <pc:sldMk cId="2625340335" sldId="734"/>
        </pc:sldMkLst>
        <pc:spChg chg="mod">
          <ac:chgData name="Daniel Payne" userId="a306c00b-3d38-4e4a-b5a4-fe9dd7f49f82" providerId="ADAL" clId="{B60632A1-8C30-46E0-B942-058221FB8BE4}" dt="2023-10-09T14:06:44.819" v="252" actId="1076"/>
          <ac:spMkLst>
            <pc:docMk/>
            <pc:sldMk cId="2625340335" sldId="734"/>
            <ac:spMk id="2" creationId="{3F617BC0-B1E7-9271-DEE1-A310583B5E4D}"/>
          </ac:spMkLst>
        </pc:spChg>
        <pc:spChg chg="del mod">
          <ac:chgData name="Daniel Payne" userId="a306c00b-3d38-4e4a-b5a4-fe9dd7f49f82" providerId="ADAL" clId="{B60632A1-8C30-46E0-B942-058221FB8BE4}" dt="2023-10-09T14:06:21.053" v="226" actId="22"/>
          <ac:spMkLst>
            <pc:docMk/>
            <pc:sldMk cId="2625340335" sldId="734"/>
            <ac:spMk id="3" creationId="{39156415-6033-5205-EE3E-7B52906DB159}"/>
          </ac:spMkLst>
        </pc:spChg>
        <pc:picChg chg="add mod ord">
          <ac:chgData name="Daniel Payne" userId="a306c00b-3d38-4e4a-b5a4-fe9dd7f49f82" providerId="ADAL" clId="{B60632A1-8C30-46E0-B942-058221FB8BE4}" dt="2023-10-09T14:06:22.601" v="227" actId="1076"/>
          <ac:picMkLst>
            <pc:docMk/>
            <pc:sldMk cId="2625340335" sldId="734"/>
            <ac:picMk id="5" creationId="{D01A7601-E580-F95E-77FB-93487A8EC82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154018" y="1160"/>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Harassment</a:t>
          </a:r>
        </a:p>
      </dsp:txBody>
      <dsp:txXfrm>
        <a:off x="154018" y="1160"/>
        <a:ext cx="1212634" cy="727580"/>
      </dsp:txXfrm>
    </dsp:sp>
    <dsp:sp modelId="{94E3EF94-4C69-4220-AF10-5DBD4CAE0BBD}">
      <dsp:nvSpPr>
        <dsp:cNvPr id="0" name=""/>
        <dsp:cNvSpPr/>
      </dsp:nvSpPr>
      <dsp:spPr>
        <a:xfrm>
          <a:off x="1487916" y="1160"/>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Bullying</a:t>
          </a:r>
        </a:p>
      </dsp:txBody>
      <dsp:txXfrm>
        <a:off x="1487916" y="1160"/>
        <a:ext cx="1212634" cy="727580"/>
      </dsp:txXfrm>
    </dsp:sp>
    <dsp:sp modelId="{99941435-2E14-45A5-B14D-1808B42FB1E2}">
      <dsp:nvSpPr>
        <dsp:cNvPr id="0" name=""/>
        <dsp:cNvSpPr/>
      </dsp:nvSpPr>
      <dsp:spPr>
        <a:xfrm>
          <a:off x="154018" y="850004"/>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Victimisation</a:t>
          </a:r>
        </a:p>
      </dsp:txBody>
      <dsp:txXfrm>
        <a:off x="154018" y="850004"/>
        <a:ext cx="1212634" cy="727580"/>
      </dsp:txXfrm>
    </dsp:sp>
    <dsp:sp modelId="{D182F3C1-6495-417F-8A5E-C1A98BE1F74B}">
      <dsp:nvSpPr>
        <dsp:cNvPr id="0" name=""/>
        <dsp:cNvSpPr/>
      </dsp:nvSpPr>
      <dsp:spPr>
        <a:xfrm>
          <a:off x="1487916" y="850004"/>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Hate Crimes</a:t>
          </a:r>
        </a:p>
      </dsp:txBody>
      <dsp:txXfrm>
        <a:off x="1487916" y="850004"/>
        <a:ext cx="1212634" cy="727580"/>
      </dsp:txXfrm>
    </dsp:sp>
    <dsp:sp modelId="{11EF216B-7086-4A42-9F24-33A90CAC9C93}">
      <dsp:nvSpPr>
        <dsp:cNvPr id="0" name=""/>
        <dsp:cNvSpPr/>
      </dsp:nvSpPr>
      <dsp:spPr>
        <a:xfrm>
          <a:off x="154018" y="1698848"/>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Sexual Misconduct</a:t>
          </a:r>
        </a:p>
      </dsp:txBody>
      <dsp:txXfrm>
        <a:off x="154018" y="1698848"/>
        <a:ext cx="1212634" cy="727580"/>
      </dsp:txXfrm>
    </dsp:sp>
    <dsp:sp modelId="{6BF7C106-F89B-48AA-9E97-81956A29A472}">
      <dsp:nvSpPr>
        <dsp:cNvPr id="0" name=""/>
        <dsp:cNvSpPr/>
      </dsp:nvSpPr>
      <dsp:spPr>
        <a:xfrm>
          <a:off x="1487916" y="1698848"/>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Antisocial Behaviour</a:t>
          </a:r>
        </a:p>
      </dsp:txBody>
      <dsp:txXfrm>
        <a:off x="1487916" y="1698848"/>
        <a:ext cx="1212634" cy="727580"/>
      </dsp:txXfrm>
    </dsp:sp>
    <dsp:sp modelId="{FA2E272C-6187-467F-BF77-4B5863A133EF}">
      <dsp:nvSpPr>
        <dsp:cNvPr id="0" name=""/>
        <dsp:cNvSpPr/>
      </dsp:nvSpPr>
      <dsp:spPr>
        <a:xfrm>
          <a:off x="820967" y="2547692"/>
          <a:ext cx="1212634" cy="727580"/>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Damage to Property</a:t>
          </a:r>
        </a:p>
      </dsp:txBody>
      <dsp:txXfrm>
        <a:off x="820967" y="2547692"/>
        <a:ext cx="1212634" cy="7275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39E632-9AD0-4BD7-9973-A80BEE177E30}" type="datetimeFigureOut">
              <a:rPr lang="en-GB" smtClean="0"/>
              <a:t>09/10/2023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6D0F62-C7B9-499D-8D5F-F4ECCF7C5343}" type="slidenum">
              <a:rPr lang="en-GB" smtClean="0"/>
              <a:t>‹#›</a:t>
            </a:fld>
            <a:endParaRPr lang="en-GB"/>
          </a:p>
        </p:txBody>
      </p:sp>
    </p:spTree>
    <p:extLst>
      <p:ext uri="{BB962C8B-B14F-4D97-AF65-F5344CB8AC3E}">
        <p14:creationId xmlns:p14="http://schemas.microsoft.com/office/powerpoint/2010/main" val="1383827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accent1"/>
                </a:solidFill>
                <a:hlinkClick r:id="rId3">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a:p>
            <a:endParaRPr lang="en-GB" dirty="0"/>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82402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6118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500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1173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9359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84340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8799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7855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969449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021023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056776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96556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35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748481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82461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8580794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43503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641315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87835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10193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99785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55297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629520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303611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649927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588789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290235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124794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24312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15453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7785652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683072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270265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14623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05007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213288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4997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3860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63112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734547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096440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561230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4541309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828502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473053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738901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624560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778046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4360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817883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812339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113538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5459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825840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155831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1381922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59315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741220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194012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567898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0373225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142831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7824411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6343505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674740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5460721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7399258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slideLayout" Target="../slideLayouts/slideLayout69.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image" Target="../media/image11.png"/><Relationship Id="rId5" Type="http://schemas.openxmlformats.org/officeDocument/2006/relationships/theme" Target="../theme/theme17.xml"/><Relationship Id="rId4"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736952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5180599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727687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866884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2686957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693367298"/>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000172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11419494"/>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11983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047146390"/>
      </p:ext>
    </p:extLst>
  </p:cSld>
  <p:clrMap bg1="lt1" tx1="dk1" bg2="lt2" tx2="dk2" accent1="accent1" accent2="accent2" accent3="accent3" accent4="accent4" accent5="accent5" accent6="accent6" hlink="hlink" folHlink="folHlink"/>
  <p:sldLayoutIdLst>
    <p:sldLayoutId id="2147483685" r:id="rId1"/>
    <p:sldLayoutId id="2147483746" r:id="rId2"/>
    <p:sldLayoutId id="2147483743"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2255628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34156980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056528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9625389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099294702"/>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378591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6" r:id="rId1"/>
    <p:sldLayoutId id="2147483684" r:id="rId2"/>
    <p:sldLayoutId id="2147483682" r:id="rId3"/>
    <p:sldLayoutId id="214748368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6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69.xml"/></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9.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library%2Finfoskills%2F&amp;data=05%7C01%7Cd.lloyd%40uwtsd.ac.uk%7C94991d0a93f847ea61bb08dbb2b14e41%7C4e0f11f9046e45059cb8db2152311e21%7C0%7C0%7C638300246809978792%7CUnknown%7CTWFpbGZsb3d8eyJWIjoiMC4wLjAwMDAiLCJQIjoiV2luMzIiLCJBTiI6Ik1haWwiLCJXVCI6Mn0%3D%7C3000%7C%7C%7C&amp;sdata=Q%2BXHFg23UO2rinMwcelxShpOjWLxxGmxmvy0PGN9s8k%3D&amp;reserved=0" TargetMode="External"/><Relationship Id="rId2" Type="http://schemas.openxmlformats.org/officeDocument/2006/relationships/image" Target="../media/image27.png"/><Relationship Id="rId1" Type="http://schemas.openxmlformats.org/officeDocument/2006/relationships/slideLayout" Target="../slideLayouts/slideLayout69.xml"/><Relationship Id="rId5" Type="http://schemas.openxmlformats.org/officeDocument/2006/relationships/hyperlink" Target="https://eur01.safelinks.protection.outlook.com/?url=https%3A%2F%2Fwww.uwtsd.ac.uk%2Flibrary%2Finfoskills%2Freferencing-and-plagiarism%2F&amp;data=05%7C01%7Cd.lloyd%40uwtsd.ac.uk%7C94991d0a93f847ea61bb08dbb2b14e41%7C4e0f11f9046e45059cb8db2152311e21%7C0%7C0%7C638300246810135029%7CUnknown%7CTWFpbGZsb3d8eyJWIjoiMC4wLjAwMDAiLCJQIjoiV2luMzIiLCJBTiI6Ik1haWwiLCJXVCI6Mn0%3D%7C3000%7C%7C%7C&amp;sdata=IVC0IYqKl9YjTXwuhRVQ6SHd0wVTuwksnR1sI9dYBRI%3D&amp;reserved=0" TargetMode="External"/><Relationship Id="rId4" Type="http://schemas.openxmlformats.org/officeDocument/2006/relationships/hyperlink" Target="https://eur01.safelinks.protection.outlook.com/?url=https%3A%2F%2Fwww.uwtsd.ac.uk%2Flibrary%2Finfoskills%2Ffinding-and-using-information%2F&amp;data=05%7C01%7Cd.lloyd%40uwtsd.ac.uk%7C94991d0a93f847ea61bb08dbb2b14e41%7C4e0f11f9046e45059cb8db2152311e21%7C0%7C0%7C638300246809978792%7CUnknown%7CTWFpbGZsb3d8eyJWIjoiMC4wLjAwMDAiLCJQIjoiV2luMzIiLCJBTiI6Ik1haWwiLCJXVCI6Mn0%3D%7C3000%7C%7C%7C&amp;sdata=AHdZHomZFIcTVjvkeBtkF%2FJonZN3CkQ6bkdbitq2IPo%3D&amp;reserved=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hyperlink" Target="https://www-citethemrightonline-com.ezproxy.uwtsd.ac.uk/home" TargetMode="Externa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17.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hyperlink" Target="https://www.uwtsd.ac.uk/media/uwtsd-website/content-assets/documents/academic-office/misc-forms/Academic_Misconduct_Policy_2021-22.pdf" TargetMode="Externa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hyperlink" Target="https://www.uwtsd.ac.uk/library/infoskills/" TargetMode="Externa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www.uwtsd.ac.uk/library/student-essentials/meet-your-academic-liaison-librarian/" TargetMode="External"/><Relationship Id="rId2" Type="http://schemas.openxmlformats.org/officeDocument/2006/relationships/hyperlink" Target="mailto:library@uwtsd.ac.uk" TargetMode="Externa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3" Type="http://schemas.openxmlformats.org/officeDocument/2006/relationships/image" Target="../media/image32.tmp"/><Relationship Id="rId2" Type="http://schemas.openxmlformats.org/officeDocument/2006/relationships/hyperlink" Target="https://uwtsd.careercentre.me/elearning/scorm.aspx?CourseId=VzKVVHrQg/VKR+WI5GsiOg==" TargetMode="Externa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4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2" Type="http://schemas.openxmlformats.org/officeDocument/2006/relationships/hyperlink" Target="https://www.uwtsd.ac.uk/careers/"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57" y="1216205"/>
            <a:ext cx="3851074" cy="5381543"/>
          </a:xfrm>
        </p:spPr>
        <p:txBody>
          <a:bodyPr>
            <a:normAutofit/>
          </a:bodyPr>
          <a:lstStyle/>
          <a:p>
            <a:br>
              <a:rPr lang="en-GB" sz="3600" b="1" dirty="0">
                <a:latin typeface="+mj-lt"/>
              </a:rPr>
            </a:br>
            <a:r>
              <a:rPr lang="en-GB" sz="2800" b="1" dirty="0">
                <a:latin typeface="+mn-lt"/>
              </a:rPr>
              <a:t>Business Skills:</a:t>
            </a:r>
            <a:br>
              <a:rPr lang="en-GB" sz="2800" dirty="0">
                <a:latin typeface="+mn-lt"/>
              </a:rPr>
            </a:br>
            <a:br>
              <a:rPr lang="en-GB" sz="2800" dirty="0">
                <a:latin typeface="+mn-lt"/>
              </a:rPr>
            </a:br>
            <a:r>
              <a:rPr lang="en-GB" sz="2800" dirty="0">
                <a:latin typeface="+mn-lt"/>
              </a:rPr>
              <a:t>Part 1: Getting Started with Research and Referencing</a:t>
            </a:r>
            <a:br>
              <a:rPr lang="en-GB" sz="2800" dirty="0">
                <a:latin typeface="+mn-lt"/>
              </a:rPr>
            </a:br>
            <a:br>
              <a:rPr lang="en-GB" sz="2800" dirty="0">
                <a:latin typeface="+mn-lt"/>
              </a:rPr>
            </a:br>
            <a:r>
              <a:rPr lang="en-GB" sz="2800" dirty="0">
                <a:latin typeface="+mn-lt"/>
              </a:rPr>
              <a:t>Part 2: Graphs and Charts – How to!</a:t>
            </a:r>
            <a:br>
              <a:rPr lang="en-GB" sz="2800" dirty="0">
                <a:latin typeface="+mn-lt"/>
              </a:rPr>
            </a:br>
            <a:br>
              <a:rPr lang="en-GB" sz="3600" dirty="0">
                <a:latin typeface="+mn-lt"/>
              </a:rPr>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522E04F-4410-9F7D-B682-6AA840924C88}"/>
              </a:ext>
            </a:extLst>
          </p:cNvPr>
          <p:cNvSpPr>
            <a:spLocks noGrp="1"/>
          </p:cNvSpPr>
          <p:nvPr>
            <p:ph type="title"/>
          </p:nvPr>
        </p:nvSpPr>
        <p:spPr/>
        <p:txBody>
          <a:bodyPr/>
          <a:lstStyle/>
          <a:p>
            <a:pPr algn="ctr"/>
            <a:r>
              <a:rPr lang="en-GB" sz="4000" b="1" dirty="0"/>
              <a:t>Week 2: How did it go? </a:t>
            </a:r>
          </a:p>
        </p:txBody>
      </p:sp>
      <p:sp>
        <p:nvSpPr>
          <p:cNvPr id="6" name="Content Placeholder 5">
            <a:extLst>
              <a:ext uri="{FF2B5EF4-FFF2-40B4-BE49-F238E27FC236}">
                <a16:creationId xmlns:a16="http://schemas.microsoft.com/office/drawing/2014/main" id="{C6D6E1BC-BA39-AFF0-FFF3-226F79C0D176}"/>
              </a:ext>
            </a:extLst>
          </p:cNvPr>
          <p:cNvSpPr>
            <a:spLocks noGrp="1"/>
          </p:cNvSpPr>
          <p:nvPr>
            <p:ph idx="1"/>
          </p:nvPr>
        </p:nvSpPr>
        <p:spPr>
          <a:xfrm>
            <a:off x="468204" y="1253331"/>
            <a:ext cx="7886700" cy="4351338"/>
          </a:xfrm>
        </p:spPr>
        <p:txBody>
          <a:bodyPr/>
          <a:lstStyle/>
          <a:p>
            <a:pPr marL="0" indent="0">
              <a:buNone/>
            </a:pPr>
            <a:endParaRPr lang="en-GB" sz="2400" dirty="0">
              <a:ea typeface="Calibri" panose="020F0502020204030204" pitchFamily="34" charset="0"/>
              <a:cs typeface="Times New Roman" panose="02020603050405020304" pitchFamily="18" charset="0"/>
            </a:endParaRPr>
          </a:p>
          <a:p>
            <a:pPr marL="0" indent="0">
              <a:buNone/>
            </a:pPr>
            <a:r>
              <a:rPr lang="en-GB" sz="2400" dirty="0">
                <a:ea typeface="Calibri" panose="020F0502020204030204" pitchFamily="34" charset="0"/>
                <a:cs typeface="Times New Roman" panose="02020603050405020304" pitchFamily="18" charset="0"/>
              </a:rPr>
              <a:t>Recap - Week 1 Learning Outcome:</a:t>
            </a:r>
          </a:p>
          <a:p>
            <a:pPr marL="0" indent="0">
              <a:buNone/>
            </a:pPr>
            <a:endParaRPr lang="en-GB" sz="2400" dirty="0">
              <a:ea typeface="Calibri" panose="020F0502020204030204" pitchFamily="34" charset="0"/>
              <a:cs typeface="Times New Roman" panose="02020603050405020304" pitchFamily="18" charset="0"/>
            </a:endParaRPr>
          </a:p>
          <a:p>
            <a:pPr marL="0" indent="0">
              <a:lnSpc>
                <a:spcPct val="150000"/>
              </a:lnSpc>
              <a:buNone/>
            </a:pPr>
            <a:r>
              <a:rPr lang="en-GB" sz="2400" dirty="0"/>
              <a:t>Upon completion of the session, you will have developed an understanding of reflective practice and why it is important for personal and professional development.</a:t>
            </a:r>
          </a:p>
          <a:p>
            <a:pPr>
              <a:buFont typeface="Wingdings" panose="05000000000000000000" pitchFamily="2" charset="2"/>
              <a:buChar char="Ø"/>
            </a:pPr>
            <a:endParaRPr lang="en-US" sz="2400" dirty="0"/>
          </a:p>
          <a:p>
            <a:pPr marL="0" indent="0">
              <a:buNone/>
            </a:pP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9580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E3DD1-0F70-78E3-98EA-2B5BC8B81986}"/>
              </a:ext>
            </a:extLst>
          </p:cNvPr>
          <p:cNvSpPr>
            <a:spLocks noGrp="1"/>
          </p:cNvSpPr>
          <p:nvPr>
            <p:ph type="title"/>
          </p:nvPr>
        </p:nvSpPr>
        <p:spPr/>
        <p:txBody>
          <a:bodyPr/>
          <a:lstStyle/>
          <a:p>
            <a:pPr algn="ctr"/>
            <a:r>
              <a:rPr lang="en-GB" sz="4000" b="1" dirty="0"/>
              <a:t>UWTSD Careers Service</a:t>
            </a:r>
          </a:p>
        </p:txBody>
      </p:sp>
      <p:sp>
        <p:nvSpPr>
          <p:cNvPr id="3" name="Content Placeholder 2">
            <a:extLst>
              <a:ext uri="{FF2B5EF4-FFF2-40B4-BE49-F238E27FC236}">
                <a16:creationId xmlns:a16="http://schemas.microsoft.com/office/drawing/2014/main" id="{751B6281-ABC8-9C00-9074-B5E47199403E}"/>
              </a:ext>
            </a:extLst>
          </p:cNvPr>
          <p:cNvSpPr>
            <a:spLocks noGrp="1"/>
          </p:cNvSpPr>
          <p:nvPr>
            <p:ph idx="1"/>
          </p:nvPr>
        </p:nvSpPr>
        <p:spPr>
          <a:xfrm>
            <a:off x="461010" y="1268760"/>
            <a:ext cx="7886700" cy="4561769"/>
          </a:xfrm>
        </p:spPr>
        <p:txBody>
          <a:bodyPr/>
          <a:lstStyle/>
          <a:p>
            <a:pPr marL="0" indent="0">
              <a:lnSpc>
                <a:spcPct val="100000"/>
              </a:lnSpc>
              <a:buNone/>
            </a:pPr>
            <a:r>
              <a:rPr lang="en-GB" sz="2400" dirty="0"/>
              <a:t>During today's session and over the coming weeks you will be provided with a link to a variety of short courses. </a:t>
            </a:r>
          </a:p>
          <a:p>
            <a:pPr marL="0" indent="0">
              <a:lnSpc>
                <a:spcPct val="100000"/>
              </a:lnSpc>
              <a:buNone/>
            </a:pPr>
            <a:r>
              <a:rPr lang="en-GB" sz="2400" dirty="0"/>
              <a:t>Let’s take some time to sign in using your student email and password.</a:t>
            </a:r>
          </a:p>
          <a:p>
            <a:pPr>
              <a:lnSpc>
                <a:spcPct val="100000"/>
              </a:lnSpc>
            </a:pPr>
            <a:r>
              <a:rPr lang="en-GB" sz="2400" dirty="0"/>
              <a:t>Please ensure you have signed in otherwise you will not be able to complete the courses.</a:t>
            </a:r>
          </a:p>
          <a:p>
            <a:pPr>
              <a:lnSpc>
                <a:spcPct val="100000"/>
              </a:lnSpc>
            </a:pPr>
            <a:r>
              <a:rPr lang="en-GB" sz="2400" dirty="0"/>
              <a:t>You should only be required to sign in once. However, if you do need to sign in again, there is a UWTSD Careers Service user guide available within </a:t>
            </a:r>
            <a:r>
              <a:rPr lang="en-GB" sz="2400" b="1" i="1" dirty="0"/>
              <a:t>our Module Information Tab on our Business Skills Moodle page.</a:t>
            </a:r>
          </a:p>
          <a:p>
            <a:endParaRPr lang="en-GB" sz="2400" dirty="0"/>
          </a:p>
          <a:p>
            <a:pPr marL="0" indent="0">
              <a:buNone/>
            </a:pPr>
            <a:endParaRPr lang="en-GB" sz="1800" dirty="0"/>
          </a:p>
        </p:txBody>
      </p:sp>
    </p:spTree>
    <p:extLst>
      <p:ext uri="{BB962C8B-B14F-4D97-AF65-F5344CB8AC3E}">
        <p14:creationId xmlns:p14="http://schemas.microsoft.com/office/powerpoint/2010/main" val="2399534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1FDB6-0A50-4BD9-9E5B-2E10D286453C}"/>
              </a:ext>
            </a:extLst>
          </p:cNvPr>
          <p:cNvSpPr>
            <a:spLocks noGrp="1"/>
          </p:cNvSpPr>
          <p:nvPr>
            <p:ph type="title"/>
          </p:nvPr>
        </p:nvSpPr>
        <p:spPr/>
        <p:txBody>
          <a:bodyPr/>
          <a:lstStyle/>
          <a:p>
            <a:pPr algn="ctr"/>
            <a:r>
              <a:rPr lang="en-GB" sz="4000" b="1" dirty="0"/>
              <a:t>Week 2: Learning Outcomes</a:t>
            </a:r>
          </a:p>
        </p:txBody>
      </p:sp>
      <p:sp>
        <p:nvSpPr>
          <p:cNvPr id="3" name="Content Placeholder 2">
            <a:extLst>
              <a:ext uri="{FF2B5EF4-FFF2-40B4-BE49-F238E27FC236}">
                <a16:creationId xmlns:a16="http://schemas.microsoft.com/office/drawing/2014/main" id="{424108C2-AE13-444F-B325-14AE2E28A235}"/>
              </a:ext>
            </a:extLst>
          </p:cNvPr>
          <p:cNvSpPr>
            <a:spLocks noGrp="1"/>
          </p:cNvSpPr>
          <p:nvPr>
            <p:ph idx="1"/>
          </p:nvPr>
        </p:nvSpPr>
        <p:spPr>
          <a:xfrm>
            <a:off x="516109" y="1253330"/>
            <a:ext cx="7886700" cy="4866115"/>
          </a:xfrm>
        </p:spPr>
        <p:txBody>
          <a:bodyPr/>
          <a:lstStyle/>
          <a:p>
            <a:pPr marL="0" indent="0">
              <a:lnSpc>
                <a:spcPct val="150000"/>
              </a:lnSpc>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Upon completion of this session, you </a:t>
            </a:r>
            <a:r>
              <a:rPr lang="en-GB" sz="2400" dirty="0">
                <a:latin typeface="Calibri" panose="020F0502020204030204" pitchFamily="34" charset="0"/>
                <a:ea typeface="Calibri" panose="020F0502020204030204" pitchFamily="34" charset="0"/>
                <a:cs typeface="Times New Roman" panose="02020603050405020304" pitchFamily="18" charset="0"/>
              </a:rPr>
              <a:t>should</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have developed an understanding of</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r>
              <a:rPr lang="en-GB" sz="2400" dirty="0">
                <a:effectLst/>
                <a:latin typeface="Calibri" panose="020F0502020204030204" pitchFamily="34" charset="0"/>
                <a:ea typeface="Calibri" panose="020F0502020204030204" pitchFamily="34" charset="0"/>
                <a:cs typeface="Calibri" panose="020F0502020204030204" pitchFamily="34" charset="0"/>
              </a:rPr>
              <a:t> </a:t>
            </a:r>
          </a:p>
          <a:p>
            <a:pPr>
              <a:lnSpc>
                <a:spcPct val="150000"/>
              </a:lnSpc>
              <a:spcAft>
                <a:spcPts val="800"/>
              </a:spcAft>
            </a:pPr>
            <a:r>
              <a:rPr lang="en-GB" sz="2400" dirty="0"/>
              <a:t>the importance of research for academic writing  </a:t>
            </a:r>
            <a:r>
              <a:rPr lang="en-US" sz="2400" dirty="0"/>
              <a:t>​</a:t>
            </a:r>
          </a:p>
          <a:p>
            <a:pPr marL="0" indent="0">
              <a:lnSpc>
                <a:spcPct val="107000"/>
              </a:lnSpc>
              <a:spcAft>
                <a:spcPts val="800"/>
              </a:spcAft>
              <a:buNone/>
            </a:pPr>
            <a:endParaRPr lang="en-GB" sz="2400" dirty="0"/>
          </a:p>
          <a:p>
            <a:pPr marL="0" indent="0">
              <a:lnSpc>
                <a:spcPct val="107000"/>
              </a:lnSpc>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1234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628649" y="351501"/>
            <a:ext cx="7886700" cy="994172"/>
          </a:xfrm>
        </p:spPr>
        <p:txBody>
          <a:bodyPr/>
          <a:lstStyle/>
          <a:p>
            <a:pPr algn="ctr"/>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96195" y="1906709"/>
            <a:ext cx="6160153" cy="3263504"/>
          </a:xfrm>
        </p:spPr>
        <p:txBody>
          <a:bodyPr>
            <a:normAutofit/>
          </a:bodyPr>
          <a:lstStyle/>
          <a:p>
            <a:pPr marL="0" indent="0">
              <a:buNone/>
            </a:pPr>
            <a:r>
              <a:rPr lang="en-GB" sz="1800" dirty="0"/>
              <a:t>        Covers:</a:t>
            </a:r>
          </a:p>
          <a:p>
            <a:pPr lvl="1"/>
            <a:r>
              <a:rPr lang="en-GB" sz="1500" dirty="0"/>
              <a:t>Actions which cause actual or potential distress or harm to others; </a:t>
            </a:r>
          </a:p>
          <a:p>
            <a:pPr lvl="1"/>
            <a:r>
              <a:rPr lang="en-GB" sz="1500" dirty="0"/>
              <a:t>Actions which cause actual or potential damage to property of others; </a:t>
            </a:r>
          </a:p>
          <a:p>
            <a:pPr lvl="1"/>
            <a:r>
              <a:rPr lang="en-GB" sz="1500" dirty="0"/>
              <a:t>Actions which may prevent or disrupt the normal functioning of the University;</a:t>
            </a:r>
          </a:p>
          <a:p>
            <a:pPr lvl="1"/>
            <a:r>
              <a:rPr lang="en-GB" sz="1500" dirty="0"/>
              <a:t>Actions which may cause reputational damage to the University as a result of the misconduct of the alleged perpetrator; </a:t>
            </a:r>
          </a:p>
          <a:p>
            <a:pPr lvl="1"/>
            <a:r>
              <a:rPr lang="en-GB" sz="1500" dirty="0"/>
              <a:t>Actions which impede or interfere with the pursuance of work/ study of University members, or impact on normal operations of the University; </a:t>
            </a:r>
          </a:p>
          <a:p>
            <a:pPr lvl="1"/>
            <a:r>
              <a:rPr lang="en-GB" sz="15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extLst>
              <p:ext uri="{D42A27DB-BD31-4B8C-83A1-F6EECF244321}">
                <p14:modId xmlns:p14="http://schemas.microsoft.com/office/powerpoint/2010/main" val="3487502912"/>
              </p:ext>
            </p:extLst>
          </p:nvPr>
        </p:nvGraphicFramePr>
        <p:xfrm>
          <a:off x="6309164" y="1900244"/>
          <a:ext cx="2854569" cy="32764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1652246" y="1167026"/>
            <a:ext cx="5839505" cy="300082"/>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defRPr/>
            </a:pPr>
            <a:r>
              <a:rPr lang="en-GB" sz="1500" dirty="0">
                <a:solidFill>
                  <a:prstClr val="white"/>
                </a:solidFill>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466076" y="5298113"/>
            <a:ext cx="7878797" cy="507831"/>
          </a:xfrm>
          <a:prstGeom prst="rect">
            <a:avLst/>
          </a:prstGeom>
          <a:noFill/>
        </p:spPr>
        <p:txBody>
          <a:bodyPr wrap="square">
            <a:spAutoFit/>
          </a:bodyPr>
          <a:lstStyle/>
          <a:p>
            <a:r>
              <a:rPr lang="en-GB" sz="1350"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sz="1350" dirty="0">
              <a:solidFill>
                <a:schemeClr val="accent1"/>
              </a:solidFill>
            </a:endParaRPr>
          </a:p>
        </p:txBody>
      </p:sp>
    </p:spTree>
    <p:extLst>
      <p:ext uri="{BB962C8B-B14F-4D97-AF65-F5344CB8AC3E}">
        <p14:creationId xmlns:p14="http://schemas.microsoft.com/office/powerpoint/2010/main" val="2337053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6E38C-C40B-C9D0-47CF-0D298AC04F9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9CD6C39-DCE9-4FF6-0E49-E6FA88CB2043}"/>
              </a:ext>
            </a:extLst>
          </p:cNvPr>
          <p:cNvPicPr>
            <a:picLocks noGrp="1" noChangeAspect="1"/>
          </p:cNvPicPr>
          <p:nvPr>
            <p:ph idx="1"/>
          </p:nvPr>
        </p:nvPicPr>
        <p:blipFill rotWithShape="1">
          <a:blip r:embed="rId3"/>
          <a:srcRect l="6916" t="15256" r="66074" b="39846"/>
          <a:stretch/>
        </p:blipFill>
        <p:spPr>
          <a:xfrm>
            <a:off x="348885" y="1356"/>
            <a:ext cx="8737178" cy="5688515"/>
          </a:xfrm>
        </p:spPr>
      </p:pic>
    </p:spTree>
    <p:extLst>
      <p:ext uri="{BB962C8B-B14F-4D97-AF65-F5344CB8AC3E}">
        <p14:creationId xmlns:p14="http://schemas.microsoft.com/office/powerpoint/2010/main" val="673027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7BC0-B1E7-9271-DEE1-A310583B5E4D}"/>
              </a:ext>
            </a:extLst>
          </p:cNvPr>
          <p:cNvSpPr>
            <a:spLocks noGrp="1"/>
          </p:cNvSpPr>
          <p:nvPr>
            <p:ph type="title"/>
          </p:nvPr>
        </p:nvSpPr>
        <p:spPr>
          <a:xfrm>
            <a:off x="628649" y="584200"/>
            <a:ext cx="7886700" cy="1325563"/>
          </a:xfrm>
        </p:spPr>
        <p:txBody>
          <a:bodyPr/>
          <a:lstStyle/>
          <a:p>
            <a:pPr algn="ctr"/>
            <a:r>
              <a:rPr lang="en-GB" b="1" dirty="0">
                <a:latin typeface="+mn-lt"/>
              </a:rPr>
              <a:t>Library Tour Feedback</a:t>
            </a:r>
          </a:p>
        </p:txBody>
      </p:sp>
      <p:pic>
        <p:nvPicPr>
          <p:cNvPr id="5" name="Content Placeholder 4">
            <a:extLst>
              <a:ext uri="{FF2B5EF4-FFF2-40B4-BE49-F238E27FC236}">
                <a16:creationId xmlns:a16="http://schemas.microsoft.com/office/drawing/2014/main" id="{D01A7601-E580-F95E-77FB-93487A8EC828}"/>
              </a:ext>
            </a:extLst>
          </p:cNvPr>
          <p:cNvPicPr>
            <a:picLocks noGrp="1" noChangeAspect="1"/>
          </p:cNvPicPr>
          <p:nvPr>
            <p:ph idx="1"/>
          </p:nvPr>
        </p:nvPicPr>
        <p:blipFill>
          <a:blip r:embed="rId2"/>
          <a:stretch>
            <a:fillRect/>
          </a:stretch>
        </p:blipFill>
        <p:spPr>
          <a:xfrm>
            <a:off x="3143050" y="2491380"/>
            <a:ext cx="2857899" cy="2886478"/>
          </a:xfrm>
        </p:spPr>
      </p:pic>
    </p:spTree>
    <p:extLst>
      <p:ext uri="{BB962C8B-B14F-4D97-AF65-F5344CB8AC3E}">
        <p14:creationId xmlns:p14="http://schemas.microsoft.com/office/powerpoint/2010/main" val="2625340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0887E-2516-22D2-518A-86B36DCE267E}"/>
              </a:ext>
            </a:extLst>
          </p:cNvPr>
          <p:cNvSpPr>
            <a:spLocks noGrp="1"/>
          </p:cNvSpPr>
          <p:nvPr>
            <p:ph type="title"/>
          </p:nvPr>
        </p:nvSpPr>
        <p:spPr/>
        <p:txBody>
          <a:bodyPr/>
          <a:lstStyle/>
          <a:p>
            <a:r>
              <a:rPr lang="en-GB" sz="4000" b="1" i="1" dirty="0"/>
              <a:t>Coming up: </a:t>
            </a:r>
            <a:br>
              <a:rPr lang="en-GB" sz="4000" b="1" i="1" dirty="0"/>
            </a:br>
            <a:endParaRPr lang="en-GB" sz="4000" i="1" dirty="0"/>
          </a:p>
        </p:txBody>
      </p:sp>
      <p:sp>
        <p:nvSpPr>
          <p:cNvPr id="3" name="Content Placeholder 2">
            <a:extLst>
              <a:ext uri="{FF2B5EF4-FFF2-40B4-BE49-F238E27FC236}">
                <a16:creationId xmlns:a16="http://schemas.microsoft.com/office/drawing/2014/main" id="{62251031-EF6A-417F-B6AA-6BFEDB269657}"/>
              </a:ext>
            </a:extLst>
          </p:cNvPr>
          <p:cNvSpPr>
            <a:spLocks noGrp="1"/>
          </p:cNvSpPr>
          <p:nvPr>
            <p:ph idx="1"/>
          </p:nvPr>
        </p:nvSpPr>
        <p:spPr>
          <a:xfrm>
            <a:off x="498022" y="1488168"/>
            <a:ext cx="7886700" cy="4351338"/>
          </a:xfrm>
        </p:spPr>
        <p:txBody>
          <a:bodyPr/>
          <a:lstStyle/>
          <a:p>
            <a:pPr>
              <a:lnSpc>
                <a:spcPct val="107000"/>
              </a:lnSpc>
              <a:spcAft>
                <a:spcPts val="800"/>
              </a:spcAft>
            </a:pPr>
            <a:endParaRPr lang="en-GB" sz="2400" dirty="0"/>
          </a:p>
          <a:p>
            <a:pPr>
              <a:lnSpc>
                <a:spcPct val="107000"/>
              </a:lnSpc>
              <a:spcAft>
                <a:spcPts val="800"/>
              </a:spcAft>
            </a:pPr>
            <a:r>
              <a:rPr lang="en-GB" sz="2400" dirty="0"/>
              <a:t>What is Referencing </a:t>
            </a:r>
          </a:p>
          <a:p>
            <a:pPr>
              <a:lnSpc>
                <a:spcPct val="107000"/>
              </a:lnSpc>
              <a:spcAft>
                <a:spcPts val="800"/>
              </a:spcAft>
            </a:pPr>
            <a:endParaRPr lang="en-GB" sz="2400" dirty="0"/>
          </a:p>
          <a:p>
            <a:pPr>
              <a:lnSpc>
                <a:spcPct val="107000"/>
              </a:lnSpc>
              <a:spcAft>
                <a:spcPts val="800"/>
              </a:spcAft>
            </a:pPr>
            <a:r>
              <a:rPr lang="en-GB" sz="2400" dirty="0"/>
              <a:t>Graphs and Charts – How to!</a:t>
            </a:r>
          </a:p>
        </p:txBody>
      </p:sp>
    </p:spTree>
    <p:extLst>
      <p:ext uri="{BB962C8B-B14F-4D97-AF65-F5344CB8AC3E}">
        <p14:creationId xmlns:p14="http://schemas.microsoft.com/office/powerpoint/2010/main" val="3849530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26577-4BD6-A13C-55C0-3A0215CF2681}"/>
              </a:ext>
            </a:extLst>
          </p:cNvPr>
          <p:cNvSpPr>
            <a:spLocks noGrp="1"/>
          </p:cNvSpPr>
          <p:nvPr>
            <p:ph type="title"/>
          </p:nvPr>
        </p:nvSpPr>
        <p:spPr/>
        <p:txBody>
          <a:bodyPr/>
          <a:lstStyle/>
          <a:p>
            <a:pPr algn="ctr"/>
            <a:r>
              <a:rPr lang="en-GB" sz="4000" b="1" dirty="0"/>
              <a:t>Working your way through! Independent Learning</a:t>
            </a:r>
          </a:p>
        </p:txBody>
      </p:sp>
      <p:pic>
        <p:nvPicPr>
          <p:cNvPr id="1026" name="Picture 2" descr="Image preview">
            <a:extLst>
              <a:ext uri="{FF2B5EF4-FFF2-40B4-BE49-F238E27FC236}">
                <a16:creationId xmlns:a16="http://schemas.microsoft.com/office/drawing/2014/main" id="{CF0F2E2F-195C-C6FF-F546-B8CECF6843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3657" y="1552561"/>
            <a:ext cx="5106113" cy="14670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07DA95B-605C-94FA-E7DC-E9CD7375274A}"/>
              </a:ext>
            </a:extLst>
          </p:cNvPr>
          <p:cNvSpPr txBox="1"/>
          <p:nvPr/>
        </p:nvSpPr>
        <p:spPr>
          <a:xfrm>
            <a:off x="1017814" y="3054148"/>
            <a:ext cx="7497536" cy="878574"/>
          </a:xfrm>
          <a:prstGeom prst="rect">
            <a:avLst/>
          </a:prstGeom>
          <a:noFill/>
        </p:spPr>
        <p:txBody>
          <a:bodyPr wrap="square">
            <a:spAutoFit/>
          </a:bodyPr>
          <a:lstStyle/>
          <a:p>
            <a:pPr>
              <a:lnSpc>
                <a:spcPct val="150000"/>
              </a:lnSpc>
            </a:pPr>
            <a:r>
              <a:rPr lang="en-GB" b="0" i="0" dirty="0">
                <a:solidFill>
                  <a:srgbClr val="000000"/>
                </a:solidFill>
                <a:effectLst/>
                <a:latin typeface="Arial" panose="020B0604020202020204" pitchFamily="34" charset="0"/>
              </a:rPr>
              <a:t>The links to Moodle are all hosted on the </a:t>
            </a:r>
            <a:r>
              <a:rPr lang="en-GB" b="0" i="0" dirty="0" err="1">
                <a:effectLst/>
                <a:latin typeface="Arial" panose="020B0604020202020204" pitchFamily="34" charset="0"/>
                <a:hlinkClick r:id="rId3"/>
              </a:rPr>
              <a:t>Infoskills</a:t>
            </a:r>
            <a:r>
              <a:rPr lang="en-GB" b="0" i="0" dirty="0">
                <a:effectLst/>
                <a:latin typeface="Arial" panose="020B0604020202020204" pitchFamily="34" charset="0"/>
                <a:hlinkClick r:id="rId3"/>
              </a:rPr>
              <a:t> page</a:t>
            </a:r>
            <a:r>
              <a:rPr lang="en-GB" b="0" i="0" dirty="0">
                <a:solidFill>
                  <a:srgbClr val="000000"/>
                </a:solidFill>
                <a:effectLst/>
                <a:latin typeface="Arial" panose="020B0604020202020204" pitchFamily="34" charset="0"/>
              </a:rPr>
              <a:t> on the library webpage. From there just click on the following 2 sections:</a:t>
            </a:r>
            <a:endParaRPr lang="en-GB" dirty="0"/>
          </a:p>
        </p:txBody>
      </p:sp>
      <p:sp>
        <p:nvSpPr>
          <p:cNvPr id="9" name="TextBox 8">
            <a:extLst>
              <a:ext uri="{FF2B5EF4-FFF2-40B4-BE49-F238E27FC236}">
                <a16:creationId xmlns:a16="http://schemas.microsoft.com/office/drawing/2014/main" id="{901D1467-7133-BDB3-8C0E-2719D4B8661F}"/>
              </a:ext>
            </a:extLst>
          </p:cNvPr>
          <p:cNvSpPr txBox="1"/>
          <p:nvPr/>
        </p:nvSpPr>
        <p:spPr>
          <a:xfrm>
            <a:off x="1093657" y="4131153"/>
            <a:ext cx="4572000" cy="646331"/>
          </a:xfrm>
          <a:prstGeom prst="rect">
            <a:avLst/>
          </a:prstGeom>
          <a:noFill/>
        </p:spPr>
        <p:txBody>
          <a:bodyPr wrap="square">
            <a:spAutoFit/>
          </a:bodyPr>
          <a:lstStyle/>
          <a:p>
            <a:r>
              <a:rPr lang="en-GB" b="0" i="0" dirty="0">
                <a:effectLst/>
                <a:latin typeface="Arial" panose="020B0604020202020204" pitchFamily="34" charset="0"/>
                <a:hlinkClick r:id="rId4"/>
              </a:rPr>
              <a:t>Finding &amp; Using Information</a:t>
            </a:r>
            <a:r>
              <a:rPr lang="en-GB" b="0" i="0" dirty="0">
                <a:solidFill>
                  <a:srgbClr val="000000"/>
                </a:solidFill>
                <a:effectLst/>
                <a:latin typeface="Arial" panose="020B0604020202020204" pitchFamily="34" charset="0"/>
              </a:rPr>
              <a:t>: </a:t>
            </a:r>
            <a:br>
              <a:rPr lang="en-GB" dirty="0"/>
            </a:br>
            <a:endParaRPr lang="en-GB" dirty="0"/>
          </a:p>
        </p:txBody>
      </p:sp>
      <p:sp>
        <p:nvSpPr>
          <p:cNvPr id="11" name="TextBox 10">
            <a:extLst>
              <a:ext uri="{FF2B5EF4-FFF2-40B4-BE49-F238E27FC236}">
                <a16:creationId xmlns:a16="http://schemas.microsoft.com/office/drawing/2014/main" id="{63D84015-AD43-A6E5-9159-E5D8D26B2165}"/>
              </a:ext>
            </a:extLst>
          </p:cNvPr>
          <p:cNvSpPr txBox="1"/>
          <p:nvPr/>
        </p:nvSpPr>
        <p:spPr>
          <a:xfrm>
            <a:off x="1093657" y="4777484"/>
            <a:ext cx="4572000" cy="369332"/>
          </a:xfrm>
          <a:prstGeom prst="rect">
            <a:avLst/>
          </a:prstGeom>
          <a:noFill/>
        </p:spPr>
        <p:txBody>
          <a:bodyPr wrap="square">
            <a:spAutoFit/>
          </a:bodyPr>
          <a:lstStyle/>
          <a:p>
            <a:r>
              <a:rPr lang="en-GB" b="0" i="0" dirty="0">
                <a:effectLst/>
                <a:latin typeface="Arial" panose="020B0604020202020204" pitchFamily="34" charset="0"/>
                <a:hlinkClick r:id="rId5"/>
              </a:rPr>
              <a:t>Referencing</a:t>
            </a:r>
            <a:endParaRPr lang="en-GB" dirty="0"/>
          </a:p>
        </p:txBody>
      </p:sp>
    </p:spTree>
    <p:extLst>
      <p:ext uri="{BB962C8B-B14F-4D97-AF65-F5344CB8AC3E}">
        <p14:creationId xmlns:p14="http://schemas.microsoft.com/office/powerpoint/2010/main" val="3804080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32BE20-3ED7-4466-B130-BA5561D9BC23}"/>
              </a:ext>
            </a:extLst>
          </p:cNvPr>
          <p:cNvSpPr>
            <a:spLocks noGrp="1"/>
          </p:cNvSpPr>
          <p:nvPr>
            <p:ph type="title"/>
          </p:nvPr>
        </p:nvSpPr>
        <p:spPr>
          <a:xfrm>
            <a:off x="853733" y="2236128"/>
            <a:ext cx="7886700" cy="1325563"/>
          </a:xfrm>
        </p:spPr>
        <p:txBody>
          <a:bodyPr/>
          <a:lstStyle/>
          <a:p>
            <a:pPr algn="ctr"/>
            <a:r>
              <a:rPr lang="en-GB" sz="4000" b="1" dirty="0"/>
              <a:t>Overview: Referencing, Paraphrasing and Plagiarism </a:t>
            </a:r>
          </a:p>
        </p:txBody>
      </p:sp>
    </p:spTree>
    <p:extLst>
      <p:ext uri="{BB962C8B-B14F-4D97-AF65-F5344CB8AC3E}">
        <p14:creationId xmlns:p14="http://schemas.microsoft.com/office/powerpoint/2010/main" val="4211214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25F3A-B775-4D17-B49F-AB52F4221F8E}"/>
              </a:ext>
            </a:extLst>
          </p:cNvPr>
          <p:cNvSpPr>
            <a:spLocks noGrp="1"/>
          </p:cNvSpPr>
          <p:nvPr>
            <p:ph type="title"/>
          </p:nvPr>
        </p:nvSpPr>
        <p:spPr/>
        <p:txBody>
          <a:bodyPr/>
          <a:lstStyle/>
          <a:p>
            <a:pPr algn="ctr"/>
            <a:r>
              <a:rPr lang="en-GB" sz="4000" b="1" dirty="0"/>
              <a:t>What is Referencing </a:t>
            </a:r>
          </a:p>
        </p:txBody>
      </p:sp>
      <p:sp>
        <p:nvSpPr>
          <p:cNvPr id="3" name="Content Placeholder 2">
            <a:extLst>
              <a:ext uri="{FF2B5EF4-FFF2-40B4-BE49-F238E27FC236}">
                <a16:creationId xmlns:a16="http://schemas.microsoft.com/office/drawing/2014/main" id="{7C3D87BF-D2C6-421A-886D-DEBD41595077}"/>
              </a:ext>
            </a:extLst>
          </p:cNvPr>
          <p:cNvSpPr>
            <a:spLocks noGrp="1"/>
          </p:cNvSpPr>
          <p:nvPr>
            <p:ph idx="1"/>
          </p:nvPr>
        </p:nvSpPr>
        <p:spPr>
          <a:xfrm>
            <a:off x="628650" y="1266092"/>
            <a:ext cx="7886700" cy="4910871"/>
          </a:xfrm>
        </p:spPr>
        <p:txBody>
          <a:bodyPr/>
          <a:lstStyle/>
          <a:p>
            <a:pPr marL="0" indent="0">
              <a:lnSpc>
                <a:spcPct val="107000"/>
              </a:lnSpc>
              <a:spcAft>
                <a:spcPts val="800"/>
              </a:spcAft>
              <a:buNone/>
            </a:pPr>
            <a:r>
              <a:rPr lang="en-GB" sz="2000" dirty="0">
                <a:effectLst/>
                <a:ea typeface="Calibri" panose="020F0502020204030204" pitchFamily="34" charset="0"/>
                <a:cs typeface="Times New Roman" panose="02020603050405020304" pitchFamily="18" charset="0"/>
              </a:rPr>
              <a:t>When producing an academic assignment, you will be expected to acknowledge other people’s work by referencing them in a recognised and consistent format. You will also need to provide details of the resources you have read for your assignment. There are a number of reasons why this is necessary:</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To demonstrate the breadth of research you have undertaken.</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 To add academic credibility to your arguments. </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To enable readers to find the sources you have used in your work. </a:t>
            </a:r>
          </a:p>
          <a:p>
            <a:pPr>
              <a:lnSpc>
                <a:spcPct val="107000"/>
              </a:lnSpc>
              <a:spcAft>
                <a:spcPts val="800"/>
              </a:spcAft>
            </a:pPr>
            <a:r>
              <a:rPr lang="en-GB" sz="2000" dirty="0">
                <a:effectLst/>
                <a:ea typeface="Calibri" panose="020F0502020204030204" pitchFamily="34" charset="0"/>
                <a:cs typeface="Times New Roman" panose="02020603050405020304" pitchFamily="18" charset="0"/>
              </a:rPr>
              <a:t>To acknowledge the work of others and avoid accidental plagiarism.</a:t>
            </a:r>
          </a:p>
          <a:p>
            <a:pPr>
              <a:lnSpc>
                <a:spcPct val="107000"/>
              </a:lnSpc>
              <a:spcAft>
                <a:spcPts val="800"/>
              </a:spcAft>
            </a:pPr>
            <a:endParaRPr lang="en-GB" sz="20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19868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EFC37F8-51E6-4F34-8123-25C4737707A1}"/>
              </a:ext>
            </a:extLst>
          </p:cNvPr>
          <p:cNvSpPr>
            <a:spLocks noGrp="1"/>
          </p:cNvSpPr>
          <p:nvPr>
            <p:ph type="title"/>
          </p:nvPr>
        </p:nvSpPr>
        <p:spPr>
          <a:xfrm>
            <a:off x="627507" y="681037"/>
            <a:ext cx="7886700" cy="1325563"/>
          </a:xfrm>
        </p:spPr>
        <p:txBody>
          <a:bodyPr>
            <a:normAutofit/>
          </a:bodyPr>
          <a:lstStyle/>
          <a:p>
            <a:pPr algn="ctr"/>
            <a:r>
              <a:rPr lang="en-GB" sz="4000" b="1" dirty="0"/>
              <a:t>Make Notes</a:t>
            </a:r>
          </a:p>
        </p:txBody>
      </p:sp>
      <p:sp>
        <p:nvSpPr>
          <p:cNvPr id="6" name="Content Placeholder 5">
            <a:extLst>
              <a:ext uri="{FF2B5EF4-FFF2-40B4-BE49-F238E27FC236}">
                <a16:creationId xmlns:a16="http://schemas.microsoft.com/office/drawing/2014/main" id="{6F6EC770-A617-4FD7-BFC3-B821446EEBA0}"/>
              </a:ext>
            </a:extLst>
          </p:cNvPr>
          <p:cNvSpPr>
            <a:spLocks noGrp="1"/>
          </p:cNvSpPr>
          <p:nvPr>
            <p:ph idx="1"/>
          </p:nvPr>
        </p:nvSpPr>
        <p:spPr>
          <a:xfrm>
            <a:off x="718456" y="1534887"/>
            <a:ext cx="7324331" cy="4642076"/>
          </a:xfrm>
        </p:spPr>
        <p:txBody>
          <a:bodyPr>
            <a:normAutofit/>
          </a:bodyPr>
          <a:lstStyle/>
          <a:p>
            <a:pPr marL="0" indent="0">
              <a:lnSpc>
                <a:spcPct val="150000"/>
              </a:lnSpc>
              <a:spcAft>
                <a:spcPts val="30"/>
              </a:spcAft>
              <a:buNone/>
            </a:pPr>
            <a:endParaRPr lang="en-GB" sz="2400" dirty="0"/>
          </a:p>
          <a:p>
            <a:pPr marL="0" indent="0">
              <a:lnSpc>
                <a:spcPct val="150000"/>
              </a:lnSpc>
              <a:spcAft>
                <a:spcPts val="30"/>
              </a:spcAft>
              <a:buNone/>
            </a:pPr>
            <a:r>
              <a:rPr lang="en-GB" sz="2400" dirty="0"/>
              <a:t>Keep a record of the sources you read as you go along. This will make it easier to collate your references when writing your assignments.</a:t>
            </a:r>
          </a:p>
          <a:p>
            <a:pPr marL="457200">
              <a:spcAft>
                <a:spcPts val="30"/>
              </a:spcAft>
            </a:pPr>
            <a:endParaRPr lang="en-GB" sz="2400" dirty="0"/>
          </a:p>
          <a:p>
            <a:pPr marL="0" indent="0">
              <a:spcAft>
                <a:spcPts val="800"/>
              </a:spcAft>
              <a:buNone/>
            </a:pPr>
            <a:br>
              <a:rPr lang="en-GB" sz="1700" dirty="0"/>
            </a:br>
            <a:r>
              <a:rPr lang="en-GB" sz="1700" dirty="0"/>
              <a:t> </a:t>
            </a:r>
          </a:p>
          <a:p>
            <a:endParaRPr lang="en-GB" sz="1700" dirty="0"/>
          </a:p>
        </p:txBody>
      </p:sp>
      <p:pic>
        <p:nvPicPr>
          <p:cNvPr id="4" name="Graphic 3" descr="Clipboard with solid fill">
            <a:extLst>
              <a:ext uri="{FF2B5EF4-FFF2-40B4-BE49-F238E27FC236}">
                <a16:creationId xmlns:a16="http://schemas.microsoft.com/office/drawing/2014/main" id="{377B1D10-31F0-C13F-74FE-85D941C9D4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54446" y="3517491"/>
            <a:ext cx="2588341" cy="2588341"/>
          </a:xfrm>
          <a:prstGeom prst="rect">
            <a:avLst/>
          </a:prstGeom>
        </p:spPr>
      </p:pic>
    </p:spTree>
    <p:extLst>
      <p:ext uri="{BB962C8B-B14F-4D97-AF65-F5344CB8AC3E}">
        <p14:creationId xmlns:p14="http://schemas.microsoft.com/office/powerpoint/2010/main" val="4199666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8">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64E51544-E164-479F-8ED6-874024D82BDE}"/>
              </a:ext>
            </a:extLst>
          </p:cNvPr>
          <p:cNvSpPr>
            <a:spLocks noGrp="1"/>
          </p:cNvSpPr>
          <p:nvPr>
            <p:ph type="title"/>
          </p:nvPr>
        </p:nvSpPr>
        <p:spPr>
          <a:xfrm>
            <a:off x="435429" y="435430"/>
            <a:ext cx="8164286" cy="1316164"/>
          </a:xfrm>
        </p:spPr>
        <p:txBody>
          <a:bodyPr anchor="b">
            <a:normAutofit fontScale="90000"/>
          </a:bodyPr>
          <a:lstStyle/>
          <a:p>
            <a:pPr algn="ctr"/>
            <a:br>
              <a:rPr lang="en-GB" sz="3000" b="1" dirty="0"/>
            </a:br>
            <a:br>
              <a:rPr lang="en-GB" sz="3000" b="1" dirty="0"/>
            </a:br>
            <a:br>
              <a:rPr lang="en-GB" sz="3000" b="1" dirty="0"/>
            </a:br>
            <a:br>
              <a:rPr lang="en-GB" sz="3000" b="1" dirty="0"/>
            </a:br>
            <a:br>
              <a:rPr lang="en-GB" sz="3000" b="1" dirty="0"/>
            </a:br>
            <a:r>
              <a:rPr lang="en-GB" b="1" dirty="0"/>
              <a:t>It will get easier.</a:t>
            </a:r>
            <a:br>
              <a:rPr lang="en-GB" b="1" dirty="0"/>
            </a:br>
            <a:br>
              <a:rPr lang="en-GB" sz="3000" b="1" dirty="0"/>
            </a:br>
            <a:endParaRPr lang="en-GB" sz="3000" b="1" dirty="0"/>
          </a:p>
        </p:txBody>
      </p:sp>
      <p:sp>
        <p:nvSpPr>
          <p:cNvPr id="3" name="Content Placeholder 2">
            <a:extLst>
              <a:ext uri="{FF2B5EF4-FFF2-40B4-BE49-F238E27FC236}">
                <a16:creationId xmlns:a16="http://schemas.microsoft.com/office/drawing/2014/main" id="{2E24654C-20AE-4474-A747-7F217022304E}"/>
              </a:ext>
            </a:extLst>
          </p:cNvPr>
          <p:cNvSpPr>
            <a:spLocks noGrp="1"/>
          </p:cNvSpPr>
          <p:nvPr>
            <p:ph idx="1"/>
          </p:nvPr>
        </p:nvSpPr>
        <p:spPr>
          <a:xfrm>
            <a:off x="435429" y="1034143"/>
            <a:ext cx="8164286" cy="4741481"/>
          </a:xfrm>
        </p:spPr>
        <p:txBody>
          <a:bodyPr>
            <a:normAutofit/>
          </a:bodyPr>
          <a:lstStyle/>
          <a:p>
            <a:pPr marL="0" indent="0">
              <a:buNone/>
            </a:pPr>
            <a:endParaRPr lang="en-GB" sz="2000" dirty="0"/>
          </a:p>
          <a:p>
            <a:pPr marL="0" indent="0">
              <a:buNone/>
            </a:pPr>
            <a:r>
              <a:rPr lang="en-GB" sz="2000" dirty="0"/>
              <a:t>Referencing will get easier providing you practice, practice, practice!</a:t>
            </a:r>
          </a:p>
          <a:p>
            <a:pPr marL="0" indent="0">
              <a:buNone/>
            </a:pPr>
            <a:endParaRPr lang="en-GB" sz="2000" b="1" dirty="0"/>
          </a:p>
          <a:p>
            <a:pPr marL="0" indent="0">
              <a:buNone/>
            </a:pPr>
            <a:r>
              <a:rPr lang="en-GB" sz="2000" b="1" dirty="0"/>
              <a:t>Resources:</a:t>
            </a:r>
            <a:endParaRPr lang="en-GB" sz="2000" dirty="0"/>
          </a:p>
          <a:p>
            <a:pPr marL="0" indent="0">
              <a:buNone/>
            </a:pPr>
            <a:r>
              <a:rPr lang="en-GB" sz="2000" dirty="0"/>
              <a:t>The Harvard Referencing Handbook</a:t>
            </a:r>
          </a:p>
          <a:p>
            <a:pPr marL="0" indent="0">
              <a:buNone/>
            </a:pPr>
            <a:br>
              <a:rPr lang="en-GB" sz="2000" dirty="0"/>
            </a:br>
            <a:r>
              <a:rPr lang="en-GB" sz="2000" dirty="0"/>
              <a:t>The </a:t>
            </a:r>
            <a:r>
              <a:rPr lang="en-GB" sz="2000" b="1" dirty="0">
                <a:hlinkClick r:id="rId2"/>
              </a:rPr>
              <a:t>Cite Them Right </a:t>
            </a:r>
            <a:r>
              <a:rPr lang="en-GB" sz="2000" dirty="0"/>
              <a:t>website provided free by the UWTSD </a:t>
            </a:r>
            <a:r>
              <a:rPr lang="en-GB" sz="2000" i="1" dirty="0"/>
              <a:t>Library (login to library using your usual login first) </a:t>
            </a:r>
            <a:r>
              <a:rPr lang="en-GB" sz="2000" dirty="0"/>
              <a:t>will now help you enormously - both now and all through your time at university.</a:t>
            </a:r>
          </a:p>
          <a:p>
            <a:pPr marL="0" indent="0">
              <a:buNone/>
            </a:pPr>
            <a:endParaRPr lang="en-GB" sz="2000" dirty="0"/>
          </a:p>
          <a:p>
            <a:pPr marL="0" indent="0">
              <a:buNone/>
            </a:pPr>
            <a:r>
              <a:rPr lang="en-GB" sz="2000" dirty="0"/>
              <a:t>If in doubt…ask! </a:t>
            </a:r>
            <a:r>
              <a:rPr lang="en-GB" sz="2000" dirty="0">
                <a:sym typeface="Wingdings" panose="05000000000000000000" pitchFamily="2" charset="2"/>
              </a:rPr>
              <a:t></a:t>
            </a:r>
            <a:endParaRPr lang="en-GB" sz="2000" dirty="0"/>
          </a:p>
        </p:txBody>
      </p:sp>
    </p:spTree>
    <p:extLst>
      <p:ext uri="{BB962C8B-B14F-4D97-AF65-F5344CB8AC3E}">
        <p14:creationId xmlns:p14="http://schemas.microsoft.com/office/powerpoint/2010/main" val="2460991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4C560-AE3B-4F3A-B43C-F978EC54299D}"/>
              </a:ext>
            </a:extLst>
          </p:cNvPr>
          <p:cNvSpPr>
            <a:spLocks noGrp="1"/>
          </p:cNvSpPr>
          <p:nvPr>
            <p:ph type="title"/>
          </p:nvPr>
        </p:nvSpPr>
        <p:spPr/>
        <p:txBody>
          <a:bodyPr/>
          <a:lstStyle/>
          <a:p>
            <a:pPr algn="ctr"/>
            <a:r>
              <a:rPr lang="en-GB" sz="4000" b="1" dirty="0"/>
              <a:t>The Art of Paraphrasing!</a:t>
            </a:r>
          </a:p>
        </p:txBody>
      </p:sp>
      <p:sp>
        <p:nvSpPr>
          <p:cNvPr id="3" name="Content Placeholder 2">
            <a:extLst>
              <a:ext uri="{FF2B5EF4-FFF2-40B4-BE49-F238E27FC236}">
                <a16:creationId xmlns:a16="http://schemas.microsoft.com/office/drawing/2014/main" id="{07E80DA5-BB8D-49B3-849E-FBD345F9F3EB}"/>
              </a:ext>
            </a:extLst>
          </p:cNvPr>
          <p:cNvSpPr>
            <a:spLocks noGrp="1"/>
          </p:cNvSpPr>
          <p:nvPr>
            <p:ph idx="1"/>
          </p:nvPr>
        </p:nvSpPr>
        <p:spPr>
          <a:xfrm>
            <a:off x="628650" y="1361391"/>
            <a:ext cx="7886700" cy="4351338"/>
          </a:xfrm>
        </p:spPr>
        <p:txBody>
          <a:bodyPr/>
          <a:lstStyle/>
          <a:p>
            <a:pPr marL="0" indent="0">
              <a:lnSpc>
                <a:spcPct val="107000"/>
              </a:lnSpc>
              <a:spcAft>
                <a:spcPts val="800"/>
              </a:spcAft>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Paraphrasing is the art of putting something that you have read or learnt into your own words. </a:t>
            </a:r>
          </a:p>
          <a:p>
            <a:pPr>
              <a:lnSpc>
                <a:spcPct val="107000"/>
              </a:lnSpc>
              <a:spcAft>
                <a:spcPts val="800"/>
              </a:spcAft>
            </a:pPr>
            <a:r>
              <a:rPr lang="en-GB" sz="2400" dirty="0"/>
              <a:t>Paraphrasing effectively and respectfully is an important part of good academic practice.</a:t>
            </a:r>
          </a:p>
          <a:p>
            <a:pPr>
              <a:lnSpc>
                <a:spcPct val="107000"/>
              </a:lnSpc>
              <a:spcAft>
                <a:spcPts val="800"/>
              </a:spcAft>
            </a:pPr>
            <a:r>
              <a:rPr lang="en-GB" sz="2400" dirty="0"/>
              <a:t>The best way to paraphrase is to develop an understanding of what has been written first.</a:t>
            </a:r>
          </a:p>
          <a:p>
            <a:pPr marL="0" indent="0">
              <a:lnSpc>
                <a:spcPct val="107000"/>
              </a:lnSpc>
              <a:spcAft>
                <a:spcPts val="800"/>
              </a:spcAft>
              <a:buNone/>
            </a:pPr>
            <a:endParaRPr lang="en-GB" dirty="0"/>
          </a:p>
        </p:txBody>
      </p:sp>
    </p:spTree>
    <p:extLst>
      <p:ext uri="{BB962C8B-B14F-4D97-AF65-F5344CB8AC3E}">
        <p14:creationId xmlns:p14="http://schemas.microsoft.com/office/powerpoint/2010/main" val="36747618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8AB8-36FD-4A71-883F-C0FDABD2EFBE}"/>
              </a:ext>
            </a:extLst>
          </p:cNvPr>
          <p:cNvSpPr>
            <a:spLocks noGrp="1"/>
          </p:cNvSpPr>
          <p:nvPr>
            <p:ph type="title"/>
          </p:nvPr>
        </p:nvSpPr>
        <p:spPr/>
        <p:txBody>
          <a:bodyPr/>
          <a:lstStyle/>
          <a:p>
            <a:pPr algn="ctr"/>
            <a:r>
              <a:rPr lang="en-GB" sz="4000" b="1" dirty="0">
                <a:effectLst/>
                <a:ea typeface="Calibri" panose="020F0502020204030204" pitchFamily="34" charset="0"/>
                <a:cs typeface="Calibri" panose="020F0502020204030204" pitchFamily="34" charset="0"/>
              </a:rPr>
              <a:t>What is the difference between and paraphrasing and plagiarism?</a:t>
            </a:r>
            <a:br>
              <a:rPr lang="en-GB" sz="4000" dirty="0">
                <a:effectLst/>
                <a:ea typeface="Calibri" panose="020F0502020204030204" pitchFamily="34" charset="0"/>
                <a:cs typeface="Times New Roman" panose="02020603050405020304" pitchFamily="18" charset="0"/>
              </a:rPr>
            </a:br>
            <a:endParaRPr lang="en-GB" sz="4000" dirty="0"/>
          </a:p>
        </p:txBody>
      </p:sp>
      <p:sp>
        <p:nvSpPr>
          <p:cNvPr id="3" name="Content Placeholder 2">
            <a:extLst>
              <a:ext uri="{FF2B5EF4-FFF2-40B4-BE49-F238E27FC236}">
                <a16:creationId xmlns:a16="http://schemas.microsoft.com/office/drawing/2014/main" id="{7FDF7849-51E6-40FA-B5B4-A963FC328B42}"/>
              </a:ext>
            </a:extLst>
          </p:cNvPr>
          <p:cNvSpPr>
            <a:spLocks noGrp="1"/>
          </p:cNvSpPr>
          <p:nvPr>
            <p:ph idx="1"/>
          </p:nvPr>
        </p:nvSpPr>
        <p:spPr/>
        <p:txBody>
          <a:bodyPr/>
          <a:lstStyle/>
          <a:p>
            <a:pPr>
              <a:lnSpc>
                <a:spcPct val="107000"/>
              </a:lnSpc>
              <a:spcAft>
                <a:spcPts val="800"/>
              </a:spcAft>
            </a:pPr>
            <a:r>
              <a:rPr lang="en-GB" sz="2400" b="1" i="1" dirty="0">
                <a:latin typeface="Calibri" panose="020F0502020204030204" pitchFamily="34" charset="0"/>
                <a:ea typeface="Calibri" panose="020F0502020204030204" pitchFamily="34" charset="0"/>
                <a:cs typeface="Calibri" panose="020F0502020204030204" pitchFamily="34" charset="0"/>
              </a:rPr>
              <a:t>P</a:t>
            </a:r>
            <a:r>
              <a:rPr lang="en-GB" sz="2400" b="1" i="1" dirty="0">
                <a:effectLst/>
                <a:latin typeface="Calibri" panose="020F0502020204030204" pitchFamily="34" charset="0"/>
                <a:ea typeface="Calibri" panose="020F0502020204030204" pitchFamily="34" charset="0"/>
                <a:cs typeface="Calibri" panose="020F0502020204030204" pitchFamily="34" charset="0"/>
              </a:rPr>
              <a:t>araphrasing</a:t>
            </a:r>
            <a:r>
              <a:rPr lang="en-GB" sz="2400" dirty="0">
                <a:effectLst/>
                <a:latin typeface="Calibri" panose="020F0502020204030204" pitchFamily="34" charset="0"/>
                <a:ea typeface="Calibri" panose="020F0502020204030204" pitchFamily="34" charset="0"/>
                <a:cs typeface="Calibri" panose="020F0502020204030204" pitchFamily="34" charset="0"/>
              </a:rPr>
              <a:t> means taking somebody’s words or ideas and putting them into your own words. It is important to paraphrase any information you wish to include, rather than to insert it word for word into your own work.</a:t>
            </a:r>
            <a:endParaRPr lang="en-GB" sz="2400" b="1" i="1"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b="1" i="1" dirty="0">
                <a:latin typeface="Calibri" panose="020F0502020204030204" pitchFamily="34" charset="0"/>
                <a:ea typeface="Calibri" panose="020F0502020204030204" pitchFamily="34" charset="0"/>
                <a:cs typeface="Calibri" panose="020F0502020204030204" pitchFamily="34" charset="0"/>
              </a:rPr>
              <a:t>P</a:t>
            </a:r>
            <a:r>
              <a:rPr lang="en-GB" sz="2400" b="1" i="1" dirty="0">
                <a:effectLst/>
                <a:latin typeface="Calibri" panose="020F0502020204030204" pitchFamily="34" charset="0"/>
                <a:ea typeface="Calibri" panose="020F0502020204030204" pitchFamily="34" charset="0"/>
                <a:cs typeface="Calibri" panose="020F0502020204030204" pitchFamily="34" charset="0"/>
              </a:rPr>
              <a:t>lagiarism</a:t>
            </a:r>
            <a:r>
              <a:rPr lang="en-GB" sz="2400" dirty="0">
                <a:effectLst/>
                <a:latin typeface="Calibri" panose="020F0502020204030204" pitchFamily="34" charset="0"/>
                <a:ea typeface="Calibri" panose="020F0502020204030204" pitchFamily="34" charset="0"/>
                <a:cs typeface="Calibri" panose="020F0502020204030204" pitchFamily="34" charset="0"/>
              </a:rPr>
              <a:t> refers to using somebody else’s work and passing it off as your own, whether intentionally or otherwise. </a:t>
            </a:r>
            <a:r>
              <a:rPr lang="en-GB" sz="2400" dirty="0"/>
              <a:t>It is a serious academic offence, which could ultimately lead to you being asked to leave university.</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315944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5FE7B-1BE2-5E02-C638-9294C1A133B4}"/>
              </a:ext>
            </a:extLst>
          </p:cNvPr>
          <p:cNvSpPr>
            <a:spLocks noGrp="1"/>
          </p:cNvSpPr>
          <p:nvPr>
            <p:ph type="title"/>
          </p:nvPr>
        </p:nvSpPr>
        <p:spPr>
          <a:xfrm>
            <a:off x="628650" y="551938"/>
            <a:ext cx="7886700" cy="1325563"/>
          </a:xfrm>
        </p:spPr>
        <p:txBody>
          <a:bodyPr/>
          <a:lstStyle/>
          <a:p>
            <a:pPr algn="ctr"/>
            <a:r>
              <a:rPr lang="en-GB" sz="4000" b="1" dirty="0"/>
              <a:t>Knowledge Check!</a:t>
            </a:r>
          </a:p>
        </p:txBody>
      </p:sp>
      <p:sp>
        <p:nvSpPr>
          <p:cNvPr id="3" name="Content Placeholder 2">
            <a:extLst>
              <a:ext uri="{FF2B5EF4-FFF2-40B4-BE49-F238E27FC236}">
                <a16:creationId xmlns:a16="http://schemas.microsoft.com/office/drawing/2014/main" id="{F236D170-5F6B-EA6D-52C2-D727A1292DEE}"/>
              </a:ext>
            </a:extLst>
          </p:cNvPr>
          <p:cNvSpPr>
            <a:spLocks noGrp="1"/>
          </p:cNvSpPr>
          <p:nvPr>
            <p:ph idx="1"/>
          </p:nvPr>
        </p:nvSpPr>
        <p:spPr>
          <a:xfrm>
            <a:off x="498021" y="1499054"/>
            <a:ext cx="7886700" cy="4351338"/>
          </a:xfrm>
        </p:spPr>
        <p:txBody>
          <a:bodyPr/>
          <a:lstStyle/>
          <a:p>
            <a:pPr marL="0" indent="0">
              <a:buNone/>
            </a:pPr>
            <a:endParaRPr lang="en-GB" dirty="0"/>
          </a:p>
          <a:p>
            <a:pPr marL="0" indent="0" algn="ctr">
              <a:buNone/>
            </a:pPr>
            <a:endParaRPr lang="en-GB" sz="3600" dirty="0"/>
          </a:p>
          <a:p>
            <a:pPr marL="0" indent="0" algn="ctr">
              <a:buNone/>
            </a:pPr>
            <a:r>
              <a:rPr lang="en-GB" sz="3600" dirty="0"/>
              <a:t>What is Academic Misconduct?</a:t>
            </a:r>
          </a:p>
          <a:p>
            <a:endParaRPr lang="en-GB" sz="2400" dirty="0"/>
          </a:p>
          <a:p>
            <a:pPr marL="0" indent="0">
              <a:buNone/>
            </a:pPr>
            <a:endParaRPr lang="en-GB" sz="2400" dirty="0"/>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835025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9F8A1-E51F-4379-AF81-512F2C87DD90}"/>
              </a:ext>
            </a:extLst>
          </p:cNvPr>
          <p:cNvSpPr>
            <a:spLocks noGrp="1"/>
          </p:cNvSpPr>
          <p:nvPr>
            <p:ph type="title"/>
          </p:nvPr>
        </p:nvSpPr>
        <p:spPr>
          <a:xfrm>
            <a:off x="657519" y="741391"/>
            <a:ext cx="2591866" cy="1616203"/>
          </a:xfrm>
        </p:spPr>
        <p:txBody>
          <a:bodyPr anchor="b">
            <a:normAutofit/>
          </a:bodyPr>
          <a:lstStyle/>
          <a:p>
            <a:r>
              <a:rPr lang="en-GB" sz="3200" b="1" dirty="0"/>
              <a:t>More Information…</a:t>
            </a:r>
          </a:p>
        </p:txBody>
      </p:sp>
      <p:sp>
        <p:nvSpPr>
          <p:cNvPr id="3" name="Content Placeholder 2">
            <a:extLst>
              <a:ext uri="{FF2B5EF4-FFF2-40B4-BE49-F238E27FC236}">
                <a16:creationId xmlns:a16="http://schemas.microsoft.com/office/drawing/2014/main" id="{2393F777-AC37-4593-A7B6-9CC29E20A62D}"/>
              </a:ext>
            </a:extLst>
          </p:cNvPr>
          <p:cNvSpPr>
            <a:spLocks noGrp="1"/>
          </p:cNvSpPr>
          <p:nvPr>
            <p:ph idx="1"/>
          </p:nvPr>
        </p:nvSpPr>
        <p:spPr>
          <a:xfrm>
            <a:off x="657519" y="2533476"/>
            <a:ext cx="2591866" cy="3447832"/>
          </a:xfrm>
        </p:spPr>
        <p:txBody>
          <a:bodyPr anchor="t">
            <a:normAutofit/>
          </a:bodyPr>
          <a:lstStyle/>
          <a:p>
            <a:pPr marL="0" indent="0">
              <a:buNone/>
            </a:pPr>
            <a:endParaRPr lang="en-GB" sz="1700" dirty="0">
              <a:hlinkClick r:id="rId2"/>
            </a:endParaRPr>
          </a:p>
          <a:p>
            <a:pPr marL="0" indent="0">
              <a:buNone/>
            </a:pPr>
            <a:r>
              <a:rPr lang="en-GB" sz="2000" dirty="0">
                <a:latin typeface="Calibri" panose="020F0502020204030204" pitchFamily="34" charset="0"/>
                <a:ea typeface="Calibri" panose="020F0502020204030204" pitchFamily="34" charset="0"/>
                <a:cs typeface="Calibri" panose="020F0502020204030204" pitchFamily="34" charset="0"/>
              </a:rPr>
              <a:t>Please refer to the Academic Misconduct Policy handbook within the assessment tab on our Business Skills Moodle page.</a:t>
            </a:r>
          </a:p>
          <a:p>
            <a:pPr marL="0" indent="0">
              <a:buNone/>
            </a:pPr>
            <a:endParaRPr lang="en-GB" sz="1700" dirty="0"/>
          </a:p>
        </p:txBody>
      </p:sp>
      <p:pic>
        <p:nvPicPr>
          <p:cNvPr id="6" name="Picture 5" descr="A close up of a sign&#10;&#10;Description automatically generated">
            <a:extLst>
              <a:ext uri="{FF2B5EF4-FFF2-40B4-BE49-F238E27FC236}">
                <a16:creationId xmlns:a16="http://schemas.microsoft.com/office/drawing/2014/main" id="{041DE82E-2085-4DA6-2A59-9CCF02DD53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40754" y="1804373"/>
            <a:ext cx="4792009" cy="3258564"/>
          </a:xfrm>
          <a:prstGeom prst="rect">
            <a:avLst/>
          </a:prstGeom>
        </p:spPr>
      </p:pic>
      <p:grpSp>
        <p:nvGrpSpPr>
          <p:cNvPr id="23" name="Group 22">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24" name="Rectangle 23">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73724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F77F1-D101-4B1B-8F3C-7B10F0CFFC24}"/>
              </a:ext>
            </a:extLst>
          </p:cNvPr>
          <p:cNvSpPr>
            <a:spLocks noGrp="1"/>
          </p:cNvSpPr>
          <p:nvPr>
            <p:ph type="title"/>
          </p:nvPr>
        </p:nvSpPr>
        <p:spPr/>
        <p:txBody>
          <a:bodyPr/>
          <a:lstStyle/>
          <a:p>
            <a:pPr algn="ctr"/>
            <a:r>
              <a:rPr lang="en-GB" sz="4000" b="1" dirty="0"/>
              <a:t>Evaluating Information…</a:t>
            </a:r>
          </a:p>
        </p:txBody>
      </p:sp>
      <p:sp>
        <p:nvSpPr>
          <p:cNvPr id="3" name="Content Placeholder 2">
            <a:extLst>
              <a:ext uri="{FF2B5EF4-FFF2-40B4-BE49-F238E27FC236}">
                <a16:creationId xmlns:a16="http://schemas.microsoft.com/office/drawing/2014/main" id="{3DFB319E-BAA9-4476-BF9C-E90B6A06F581}"/>
              </a:ext>
            </a:extLst>
          </p:cNvPr>
          <p:cNvSpPr>
            <a:spLocks noGrp="1"/>
          </p:cNvSpPr>
          <p:nvPr>
            <p:ph idx="1"/>
          </p:nvPr>
        </p:nvSpPr>
        <p:spPr>
          <a:xfrm>
            <a:off x="628650" y="1662839"/>
            <a:ext cx="7886700" cy="4351338"/>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Using a search engine like Google is very easy and will return a lot of hits but you need to be aware there is no quality control – anyone can publish content on the internet, so it’s up to you to determine if the content you have found is accurate and reliable. </a:t>
            </a: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When you search for information, you are going to find a lot of it. What you must consider is whether it is trustworthy accurate and suitable for your assignment.</a:t>
            </a: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05651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0116F-C280-435D-91BC-82D09D18D95D}"/>
              </a:ext>
            </a:extLst>
          </p:cNvPr>
          <p:cNvSpPr>
            <a:spLocks noGrp="1"/>
          </p:cNvSpPr>
          <p:nvPr>
            <p:ph type="title"/>
          </p:nvPr>
        </p:nvSpPr>
        <p:spPr/>
        <p:txBody>
          <a:bodyPr/>
          <a:lstStyle/>
          <a:p>
            <a:pPr algn="ctr"/>
            <a:r>
              <a:rPr lang="en-GB" sz="4000" b="1" dirty="0"/>
              <a:t>The CRAAP Test</a:t>
            </a:r>
          </a:p>
        </p:txBody>
      </p:sp>
      <p:sp>
        <p:nvSpPr>
          <p:cNvPr id="3" name="Content Placeholder 2">
            <a:extLst>
              <a:ext uri="{FF2B5EF4-FFF2-40B4-BE49-F238E27FC236}">
                <a16:creationId xmlns:a16="http://schemas.microsoft.com/office/drawing/2014/main" id="{9559AB7A-88D9-4B9C-B49B-AD5C33E741CE}"/>
              </a:ext>
            </a:extLst>
          </p:cNvPr>
          <p:cNvSpPr>
            <a:spLocks noGrp="1"/>
          </p:cNvSpPr>
          <p:nvPr>
            <p:ph idx="1"/>
          </p:nvPr>
        </p:nvSpPr>
        <p:spPr>
          <a:xfrm>
            <a:off x="628650" y="1253330"/>
            <a:ext cx="7886700" cy="4623941"/>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Ask yourself the following. Is the information: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Currency</a:t>
            </a:r>
            <a:r>
              <a:rPr lang="en-GB" sz="2400" dirty="0">
                <a:effectLst/>
                <a:latin typeface="Calibri" panose="020F0502020204030204" pitchFamily="34" charset="0"/>
                <a:ea typeface="Calibri" panose="020F0502020204030204" pitchFamily="34" charset="0"/>
                <a:cs typeface="Calibri" panose="020F0502020204030204" pitchFamily="34" charset="0"/>
              </a:rPr>
              <a:t>: is it up to date? Does it reflect any changes that might have occurred?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Relevancy:</a:t>
            </a:r>
            <a:r>
              <a:rPr lang="en-GB" sz="2400" dirty="0">
                <a:effectLst/>
                <a:latin typeface="Calibri" panose="020F0502020204030204" pitchFamily="34" charset="0"/>
                <a:ea typeface="Calibri" panose="020F0502020204030204" pitchFamily="34" charset="0"/>
                <a:cs typeface="Calibri" panose="020F0502020204030204" pitchFamily="34" charset="0"/>
              </a:rPr>
              <a:t> who is the intended audience?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Authority</a:t>
            </a:r>
            <a:r>
              <a:rPr lang="en-GB" sz="2400" dirty="0">
                <a:effectLst/>
                <a:latin typeface="Calibri" panose="020F0502020204030204" pitchFamily="34" charset="0"/>
                <a:ea typeface="Calibri" panose="020F0502020204030204" pitchFamily="34" charset="0"/>
                <a:cs typeface="Calibri" panose="020F0502020204030204" pitchFamily="34" charset="0"/>
              </a:rPr>
              <a:t>: what are the author’s credentials?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Accuracy</a:t>
            </a:r>
            <a:r>
              <a:rPr lang="en-GB" sz="2400" dirty="0">
                <a:effectLst/>
                <a:latin typeface="Calibri" panose="020F0502020204030204" pitchFamily="34" charset="0"/>
                <a:ea typeface="Calibri" panose="020F0502020204030204" pitchFamily="34" charset="0"/>
                <a:cs typeface="Calibri" panose="020F0502020204030204" pitchFamily="34" charset="0"/>
              </a:rPr>
              <a:t>: can the information be verified?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Purpose</a:t>
            </a:r>
            <a:r>
              <a:rPr lang="en-GB" sz="2400" dirty="0">
                <a:effectLst/>
                <a:latin typeface="Calibri" panose="020F0502020204030204" pitchFamily="34" charset="0"/>
                <a:ea typeface="Calibri" panose="020F0502020204030204" pitchFamily="34" charset="0"/>
                <a:cs typeface="Calibri" panose="020F0502020204030204" pitchFamily="34" charset="0"/>
              </a:rPr>
              <a:t> - Is the information objective? Are they trying to persuade you to see a particular perspective?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19477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8FA97-2E31-4694-B1C5-50D5AEF9432B}"/>
              </a:ext>
            </a:extLst>
          </p:cNvPr>
          <p:cNvSpPr>
            <a:spLocks noGrp="1"/>
          </p:cNvSpPr>
          <p:nvPr>
            <p:ph type="title"/>
          </p:nvPr>
        </p:nvSpPr>
        <p:spPr>
          <a:xfrm>
            <a:off x="628650" y="365125"/>
            <a:ext cx="7886700" cy="1047651"/>
          </a:xfrm>
        </p:spPr>
        <p:txBody>
          <a:bodyPr/>
          <a:lstStyle/>
          <a:p>
            <a:pPr algn="ctr"/>
            <a:r>
              <a:rPr lang="en-GB" sz="4000" b="1" dirty="0"/>
              <a:t>Evaluation Information – </a:t>
            </a:r>
            <a:br>
              <a:rPr lang="en-GB" sz="4000" b="1" dirty="0"/>
            </a:br>
            <a:r>
              <a:rPr lang="en-GB" sz="4000" b="1" dirty="0"/>
              <a:t>The CRAAP Test</a:t>
            </a:r>
          </a:p>
        </p:txBody>
      </p:sp>
      <p:sp>
        <p:nvSpPr>
          <p:cNvPr id="3" name="Content Placeholder 2">
            <a:extLst>
              <a:ext uri="{FF2B5EF4-FFF2-40B4-BE49-F238E27FC236}">
                <a16:creationId xmlns:a16="http://schemas.microsoft.com/office/drawing/2014/main" id="{4D6BB889-4DB0-431D-B6C3-4C39CF28CBF5}"/>
              </a:ext>
            </a:extLst>
          </p:cNvPr>
          <p:cNvSpPr>
            <a:spLocks noGrp="1"/>
          </p:cNvSpPr>
          <p:nvPr>
            <p:ph idx="1"/>
          </p:nvPr>
        </p:nvSpPr>
        <p:spPr>
          <a:xfrm>
            <a:off x="628650" y="1711849"/>
            <a:ext cx="7886700" cy="4309440"/>
          </a:xfrm>
        </p:spPr>
        <p:txBody>
          <a:bodyPr/>
          <a:lstStyle/>
          <a:p>
            <a:pPr marL="0" indent="0">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The use of information in our society is widespread, but how do we know what is good information? </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effectLst/>
                <a:latin typeface="Calibri" panose="020F0502020204030204" pitchFamily="34" charset="0"/>
                <a:ea typeface="Calibri" panose="020F0502020204030204" pitchFamily="34" charset="0"/>
                <a:cs typeface="Calibri" panose="020F0502020204030204" pitchFamily="34" charset="0"/>
              </a:rPr>
              <a:t>Currently, misinformation and ‘fake news’ are frequently discussed in society, so being able to identify credible sources of information is becoming increasingly important.</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4051484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D8779-03D9-0453-1F34-BE1AAFEA4186}"/>
              </a:ext>
            </a:extLst>
          </p:cNvPr>
          <p:cNvSpPr>
            <a:spLocks noGrp="1"/>
          </p:cNvSpPr>
          <p:nvPr>
            <p:ph type="title"/>
          </p:nvPr>
        </p:nvSpPr>
        <p:spPr>
          <a:xfrm>
            <a:off x="628650" y="365125"/>
            <a:ext cx="3938487" cy="1807305"/>
          </a:xfrm>
        </p:spPr>
        <p:txBody>
          <a:bodyPr>
            <a:normAutofit/>
          </a:bodyPr>
          <a:lstStyle/>
          <a:p>
            <a:r>
              <a:rPr lang="en-GB" sz="4000" b="1" dirty="0"/>
              <a:t>The Library</a:t>
            </a:r>
          </a:p>
        </p:txBody>
      </p:sp>
      <p:sp>
        <p:nvSpPr>
          <p:cNvPr id="3" name="Content Placeholder 2">
            <a:extLst>
              <a:ext uri="{FF2B5EF4-FFF2-40B4-BE49-F238E27FC236}">
                <a16:creationId xmlns:a16="http://schemas.microsoft.com/office/drawing/2014/main" id="{DE5D738A-2909-68E4-4943-F836C02E49CB}"/>
              </a:ext>
            </a:extLst>
          </p:cNvPr>
          <p:cNvSpPr>
            <a:spLocks noGrp="1"/>
          </p:cNvSpPr>
          <p:nvPr>
            <p:ph idx="1"/>
          </p:nvPr>
        </p:nvSpPr>
        <p:spPr>
          <a:xfrm>
            <a:off x="626364" y="1513995"/>
            <a:ext cx="3845726" cy="4476155"/>
          </a:xfrm>
        </p:spPr>
        <p:txBody>
          <a:bodyPr>
            <a:normAutofit/>
          </a:bodyPr>
          <a:lstStyle/>
          <a:p>
            <a:pPr>
              <a:lnSpc>
                <a:spcPct val="150000"/>
              </a:lnSpc>
            </a:pPr>
            <a:r>
              <a:rPr lang="en-GB" sz="2000" dirty="0"/>
              <a:t>The library is full of credible resources and can be accessed via Moodle or Quick Links</a:t>
            </a:r>
          </a:p>
          <a:p>
            <a:pPr>
              <a:lnSpc>
                <a:spcPct val="150000"/>
              </a:lnSpc>
            </a:pPr>
            <a:endParaRPr lang="en-GB" sz="2000" dirty="0"/>
          </a:p>
          <a:p>
            <a:pPr>
              <a:lnSpc>
                <a:spcPct val="150000"/>
              </a:lnSpc>
            </a:pPr>
            <a:r>
              <a:rPr lang="en-GB" sz="2000" dirty="0"/>
              <a:t>You will be provided with ‘</a:t>
            </a:r>
            <a:r>
              <a:rPr lang="en-GB" sz="2000" b="1" i="1" dirty="0"/>
              <a:t>how to</a:t>
            </a:r>
            <a:r>
              <a:rPr lang="en-GB" sz="2000" dirty="0"/>
              <a:t>’ information during your Workshop week.</a:t>
            </a:r>
          </a:p>
          <a:p>
            <a:endParaRPr lang="en-GB" sz="1700" dirty="0"/>
          </a:p>
        </p:txBody>
      </p:sp>
      <p:pic>
        <p:nvPicPr>
          <p:cNvPr id="5" name="Picture 4" descr="Books on a shelf">
            <a:extLst>
              <a:ext uri="{FF2B5EF4-FFF2-40B4-BE49-F238E27FC236}">
                <a16:creationId xmlns:a16="http://schemas.microsoft.com/office/drawing/2014/main" id="{E4E895A9-E192-4722-ABA2-02DC92A51503}"/>
              </a:ext>
            </a:extLst>
          </p:cNvPr>
          <p:cNvPicPr>
            <a:picLocks noChangeAspect="1"/>
          </p:cNvPicPr>
          <p:nvPr/>
        </p:nvPicPr>
        <p:blipFill rotWithShape="1">
          <a:blip r:embed="rId2"/>
          <a:srcRect l="31180" r="25292"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767335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438CA-2387-4960-AF42-A57983518B82}"/>
              </a:ext>
            </a:extLst>
          </p:cNvPr>
          <p:cNvSpPr>
            <a:spLocks noGrp="1"/>
          </p:cNvSpPr>
          <p:nvPr>
            <p:ph type="title"/>
          </p:nvPr>
        </p:nvSpPr>
        <p:spPr/>
        <p:txBody>
          <a:bodyPr/>
          <a:lstStyle/>
          <a:p>
            <a:pPr algn="ctr"/>
            <a:r>
              <a:rPr lang="en-GB" sz="4000" b="1" dirty="0"/>
              <a:t>Academic Liaison Librarians</a:t>
            </a:r>
          </a:p>
        </p:txBody>
      </p:sp>
      <p:sp>
        <p:nvSpPr>
          <p:cNvPr id="3" name="Content Placeholder 2">
            <a:extLst>
              <a:ext uri="{FF2B5EF4-FFF2-40B4-BE49-F238E27FC236}">
                <a16:creationId xmlns:a16="http://schemas.microsoft.com/office/drawing/2014/main" id="{6B0CFE1E-D72F-4D34-AA59-656AE7D09F4A}"/>
              </a:ext>
            </a:extLst>
          </p:cNvPr>
          <p:cNvSpPr>
            <a:spLocks noGrp="1"/>
          </p:cNvSpPr>
          <p:nvPr>
            <p:ph idx="1"/>
          </p:nvPr>
        </p:nvSpPr>
        <p:spPr>
          <a:xfrm>
            <a:off x="755576" y="1196752"/>
            <a:ext cx="7886700" cy="4464496"/>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They </a:t>
            </a:r>
            <a:r>
              <a:rPr lang="en-GB" sz="2400" dirty="0">
                <a:latin typeface="Calibri" panose="020F0502020204030204" pitchFamily="34" charset="0"/>
                <a:ea typeface="Calibri" panose="020F0502020204030204" pitchFamily="34" charset="0"/>
                <a:cs typeface="Calibri" panose="020F0502020204030204" pitchFamily="34" charset="0"/>
              </a:rPr>
              <a:t>are</a:t>
            </a:r>
            <a:r>
              <a:rPr lang="en-GB" sz="2400" dirty="0">
                <a:effectLst/>
                <a:latin typeface="Calibri" panose="020F0502020204030204" pitchFamily="34" charset="0"/>
                <a:ea typeface="Calibri" panose="020F0502020204030204" pitchFamily="34" charset="0"/>
                <a:cs typeface="Calibri" panose="020F0502020204030204" pitchFamily="34" charset="0"/>
              </a:rPr>
              <a:t> able to help you with more specialist enquiries, such as: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Finding, using, and evaluating information 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Referencing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Locating accessible resources.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They also provide a wider</a:t>
            </a:r>
            <a:r>
              <a:rPr lang="en-GB" sz="2400" u="sng"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Academic and </a:t>
            </a:r>
            <a:r>
              <a:rPr lang="en-GB" sz="2400" dirty="0" err="1">
                <a:effectLst/>
                <a:latin typeface="Calibri" panose="020F0502020204030204" pitchFamily="34" charset="0"/>
                <a:ea typeface="Calibri" panose="020F0502020204030204" pitchFamily="34" charset="0"/>
                <a:cs typeface="Calibri" panose="020F0502020204030204" pitchFamily="34" charset="0"/>
                <a:hlinkClick r:id="rId2"/>
              </a:rPr>
              <a:t>InfoSkills</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  </a:t>
            </a:r>
            <a:r>
              <a:rPr lang="en-GB" sz="2400" dirty="0">
                <a:effectLst/>
                <a:latin typeface="Calibri" panose="020F0502020204030204" pitchFamily="34" charset="0"/>
                <a:ea typeface="Calibri" panose="020F0502020204030204" pitchFamily="34" charset="0"/>
                <a:cs typeface="Calibri" panose="020F0502020204030204" pitchFamily="34" charset="0"/>
              </a:rPr>
              <a:t>programme</a:t>
            </a:r>
            <a:r>
              <a:rPr lang="en-GB" sz="2400" u="sng" dirty="0">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rPr>
              <a:t>focusing on transferable employability skills and academic skills.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Support is available via email or Microsoft Teams.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49490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8B8AA6-A695-46FC-8712-9990ABF53955}"/>
              </a:ext>
            </a:extLst>
          </p:cNvPr>
          <p:cNvSpPr>
            <a:spLocks noGrp="1"/>
          </p:cNvSpPr>
          <p:nvPr>
            <p:ph type="title"/>
          </p:nvPr>
        </p:nvSpPr>
        <p:spPr>
          <a:xfrm>
            <a:off x="628650" y="365125"/>
            <a:ext cx="7886700" cy="728761"/>
          </a:xfrm>
        </p:spPr>
        <p:txBody>
          <a:bodyPr/>
          <a:lstStyle/>
          <a:p>
            <a:pPr algn="ctr"/>
            <a:r>
              <a:rPr lang="en-GB" sz="4000" b="1" dirty="0"/>
              <a:t>Finding Help – General Enquiries</a:t>
            </a:r>
          </a:p>
        </p:txBody>
      </p:sp>
      <p:sp>
        <p:nvSpPr>
          <p:cNvPr id="4" name="Content Placeholder 3">
            <a:extLst>
              <a:ext uri="{FF2B5EF4-FFF2-40B4-BE49-F238E27FC236}">
                <a16:creationId xmlns:a16="http://schemas.microsoft.com/office/drawing/2014/main" id="{6F6702B3-48E4-4B42-ACDE-B5E830B8F372}"/>
              </a:ext>
            </a:extLst>
          </p:cNvPr>
          <p:cNvSpPr>
            <a:spLocks noGrp="1"/>
          </p:cNvSpPr>
          <p:nvPr>
            <p:ph idx="1"/>
          </p:nvPr>
        </p:nvSpPr>
        <p:spPr>
          <a:xfrm>
            <a:off x="628650" y="1093886"/>
            <a:ext cx="7886700" cy="4855394"/>
          </a:xfrm>
        </p:spPr>
        <p:txBody>
          <a:bodyPr/>
          <a:lstStyle/>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Calibri" panose="020F0502020204030204" pitchFamily="34" charset="0"/>
              </a:rPr>
              <a:t>If you need further assistance, the library staff will be happy to help!</a:t>
            </a:r>
          </a:p>
          <a:p>
            <a:pPr marL="0" indent="0">
              <a:lnSpc>
                <a:spcPct val="107000"/>
              </a:lnSpc>
              <a:spcAft>
                <a:spcPts val="800"/>
              </a:spcAft>
              <a:buNone/>
            </a:pPr>
            <a:br>
              <a:rPr lang="en-GB" sz="2000" dirty="0">
                <a:latin typeface="Calibri" panose="020F0502020204030204" pitchFamily="34" charset="0"/>
                <a:ea typeface="Calibri" panose="020F0502020204030204" pitchFamily="34" charset="0"/>
                <a:cs typeface="Times New Roman" panose="02020603050405020304" pitchFamily="18" charset="0"/>
              </a:rPr>
            </a:br>
            <a:r>
              <a:rPr lang="en-GB" sz="2000" b="1" dirty="0">
                <a:effectLst/>
                <a:latin typeface="Calibri" panose="020F0502020204030204" pitchFamily="34" charset="0"/>
                <a:ea typeface="Calibri" panose="020F0502020204030204" pitchFamily="34" charset="0"/>
                <a:cs typeface="Calibri" panose="020F0502020204030204" pitchFamily="34" charset="0"/>
              </a:rPr>
              <a:t>Email </a:t>
            </a:r>
            <a:br>
              <a:rPr lang="en-GB" sz="2000" b="1" dirty="0">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cs typeface="Calibri" panose="020F0502020204030204" pitchFamily="34" charset="0"/>
              </a:rPr>
              <a:t>You can contact the library via email at </a:t>
            </a:r>
            <a:r>
              <a:rPr lang="en-GB" sz="20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library@uwtsd.ac.uk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b="1" dirty="0">
                <a:effectLst/>
                <a:latin typeface="Calibri" panose="020F0502020204030204" pitchFamily="34" charset="0"/>
                <a:ea typeface="Calibri" panose="020F0502020204030204" pitchFamily="34" charset="0"/>
                <a:cs typeface="Calibri" panose="020F0502020204030204" pitchFamily="34" charset="0"/>
              </a:rPr>
              <a:t>Social media</a:t>
            </a:r>
            <a:br>
              <a:rPr lang="en-GB" sz="2000" b="1" dirty="0">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cs typeface="Calibri" panose="020F0502020204030204" pitchFamily="34" charset="0"/>
              </a:rPr>
              <a:t>You can message the Library on Facebook, Twitter, or Instagram (@UWTSDLib).</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b="1" dirty="0">
                <a:effectLst/>
                <a:latin typeface="Calibri" panose="020F0502020204030204" pitchFamily="34" charset="0"/>
                <a:ea typeface="Calibri" panose="020F0502020204030204" pitchFamily="34" charset="0"/>
                <a:cs typeface="Calibri" panose="020F0502020204030204" pitchFamily="34" charset="0"/>
              </a:rPr>
              <a:t>Finding help – Academic Liaison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dirty="0">
                <a:effectLst/>
                <a:latin typeface="Calibri" panose="020F0502020204030204" pitchFamily="34" charset="0"/>
                <a:ea typeface="Calibri" panose="020F0502020204030204" pitchFamily="34" charset="0"/>
                <a:cs typeface="Calibri" panose="020F0502020204030204" pitchFamily="34" charset="0"/>
              </a:rPr>
              <a:t>For in-depth research help, you should contact the Library's </a:t>
            </a:r>
            <a:r>
              <a:rPr lang="en-GB" sz="2000" b="1"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Academic Liaison Librarians</a:t>
            </a:r>
            <a:r>
              <a:rPr lang="en-GB" sz="2000" dirty="0">
                <a:effectLst/>
                <a:latin typeface="Calibri" panose="020F0502020204030204" pitchFamily="34" charset="0"/>
                <a:ea typeface="Calibri" panose="020F0502020204030204" pitchFamily="34" charset="0"/>
                <a:cs typeface="Calibri" panose="020F0502020204030204" pitchFamily="34"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4718277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C8CB1-544B-41EF-8C71-6631F7E0A552}"/>
              </a:ext>
            </a:extLst>
          </p:cNvPr>
          <p:cNvSpPr>
            <a:spLocks noGrp="1"/>
          </p:cNvSpPr>
          <p:nvPr>
            <p:ph type="title"/>
          </p:nvPr>
        </p:nvSpPr>
        <p:spPr/>
        <p:txBody>
          <a:bodyPr/>
          <a:lstStyle/>
          <a:p>
            <a:pPr algn="ctr"/>
            <a:r>
              <a:rPr lang="en-GB" sz="4000" b="1" dirty="0"/>
              <a:t>It’s all about the Research!</a:t>
            </a:r>
          </a:p>
        </p:txBody>
      </p:sp>
      <p:sp>
        <p:nvSpPr>
          <p:cNvPr id="3" name="Content Placeholder 2">
            <a:extLst>
              <a:ext uri="{FF2B5EF4-FFF2-40B4-BE49-F238E27FC236}">
                <a16:creationId xmlns:a16="http://schemas.microsoft.com/office/drawing/2014/main" id="{B8F99E73-A82E-4787-A54B-E42FC3A089F7}"/>
              </a:ext>
            </a:extLst>
          </p:cNvPr>
          <p:cNvSpPr>
            <a:spLocks noGrp="1"/>
          </p:cNvSpPr>
          <p:nvPr>
            <p:ph idx="1"/>
          </p:nvPr>
        </p:nvSpPr>
        <p:spPr>
          <a:xfrm>
            <a:off x="628650" y="1825625"/>
            <a:ext cx="7886700" cy="3475583"/>
          </a:xfrm>
        </p:spPr>
        <p:txBody>
          <a:bodyPr/>
          <a:lstStyle/>
          <a:p>
            <a:pPr marL="0" indent="0">
              <a:buNone/>
            </a:pPr>
            <a:r>
              <a:rPr lang="en-GB" sz="2400" dirty="0"/>
              <a:t>During your time at university, you will be expected to </a:t>
            </a:r>
            <a:r>
              <a:rPr lang="en-GB" sz="2400" dirty="0">
                <a:effectLst/>
                <a:latin typeface="Calibri" panose="020F0502020204030204" pitchFamily="34" charset="0"/>
                <a:ea typeface="Calibri" panose="020F0502020204030204" pitchFamily="34" charset="0"/>
                <a:cs typeface="Calibri" panose="020F0502020204030204" pitchFamily="34" charset="0"/>
              </a:rPr>
              <a:t>evaluate and use information appropriately, which involves a significant amount of research! </a:t>
            </a:r>
          </a:p>
          <a:p>
            <a:pPr marL="0" indent="0">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t>However, it is important to note that research is a process of enquiry and investigation. It is not just about collecting interesting facts. </a:t>
            </a:r>
          </a:p>
          <a:p>
            <a:endParaRPr lang="en-GB" sz="2400" dirty="0"/>
          </a:p>
          <a:p>
            <a:endParaRPr lang="en-GB" sz="2400" dirty="0">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8261609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8E9D5-4CDC-4E1C-B63A-2D13A9FF6A74}"/>
              </a:ext>
            </a:extLst>
          </p:cNvPr>
          <p:cNvSpPr>
            <a:spLocks noGrp="1"/>
          </p:cNvSpPr>
          <p:nvPr>
            <p:ph type="title"/>
          </p:nvPr>
        </p:nvSpPr>
        <p:spPr/>
        <p:txBody>
          <a:bodyPr/>
          <a:lstStyle/>
          <a:p>
            <a:pPr algn="ctr"/>
            <a:r>
              <a:rPr lang="en-GB" sz="4000" b="1" dirty="0"/>
              <a:t>The Purpose of Research </a:t>
            </a:r>
          </a:p>
        </p:txBody>
      </p:sp>
      <p:sp>
        <p:nvSpPr>
          <p:cNvPr id="3" name="Content Placeholder 2">
            <a:extLst>
              <a:ext uri="{FF2B5EF4-FFF2-40B4-BE49-F238E27FC236}">
                <a16:creationId xmlns:a16="http://schemas.microsoft.com/office/drawing/2014/main" id="{B5506254-96EE-419E-A311-4AF8C6850912}"/>
              </a:ext>
            </a:extLst>
          </p:cNvPr>
          <p:cNvSpPr>
            <a:spLocks noGrp="1"/>
          </p:cNvSpPr>
          <p:nvPr>
            <p:ph idx="1"/>
          </p:nvPr>
        </p:nvSpPr>
        <p:spPr/>
        <p:txBody>
          <a:bodyPr/>
          <a:lstStyle/>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endParaRPr lang="en-GB" dirty="0"/>
          </a:p>
        </p:txBody>
      </p:sp>
    </p:spTree>
    <p:extLst>
      <p:ext uri="{BB962C8B-B14F-4D97-AF65-F5344CB8AC3E}">
        <p14:creationId xmlns:p14="http://schemas.microsoft.com/office/powerpoint/2010/main" val="2227906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D6F8-844B-461B-9BCF-A42BB89EF092}"/>
              </a:ext>
            </a:extLst>
          </p:cNvPr>
          <p:cNvSpPr>
            <a:spLocks noGrp="1"/>
          </p:cNvSpPr>
          <p:nvPr>
            <p:ph type="title"/>
          </p:nvPr>
        </p:nvSpPr>
        <p:spPr>
          <a:xfrm>
            <a:off x="628650" y="365125"/>
            <a:ext cx="7886700" cy="975643"/>
          </a:xfrm>
        </p:spPr>
        <p:txBody>
          <a:bodyPr/>
          <a:lstStyle/>
          <a:p>
            <a:pPr algn="ctr"/>
            <a:r>
              <a:rPr lang="en-GB" sz="4000" b="1" dirty="0">
                <a:effectLst/>
                <a:ea typeface="Calibri" panose="020F0502020204030204" pitchFamily="34" charset="0"/>
                <a:cs typeface="Times New Roman" panose="02020603050405020304" pitchFamily="18" charset="0"/>
              </a:rPr>
              <a:t>Research and Academic Writing</a:t>
            </a:r>
            <a:br>
              <a:rPr lang="en-GB" sz="3200" b="1" dirty="0">
                <a:effectLst/>
                <a:ea typeface="Calibri" panose="020F0502020204030204" pitchFamily="34" charset="0"/>
                <a:cs typeface="Times New Roman" panose="02020603050405020304" pitchFamily="18" charset="0"/>
              </a:rPr>
            </a:br>
            <a:endParaRPr lang="en-GB" sz="3200" b="1" dirty="0"/>
          </a:p>
        </p:txBody>
      </p:sp>
      <p:sp>
        <p:nvSpPr>
          <p:cNvPr id="3" name="Content Placeholder 2">
            <a:extLst>
              <a:ext uri="{FF2B5EF4-FFF2-40B4-BE49-F238E27FC236}">
                <a16:creationId xmlns:a16="http://schemas.microsoft.com/office/drawing/2014/main" id="{8E298B73-3AB1-4AE2-8BBB-688375DA275F}"/>
              </a:ext>
            </a:extLst>
          </p:cNvPr>
          <p:cNvSpPr>
            <a:spLocks noGrp="1"/>
          </p:cNvSpPr>
          <p:nvPr>
            <p:ph idx="1"/>
          </p:nvPr>
        </p:nvSpPr>
        <p:spPr>
          <a:xfrm>
            <a:off x="628650" y="1016732"/>
            <a:ext cx="7975798" cy="5220580"/>
          </a:xfrm>
        </p:spPr>
        <p:txBody>
          <a:bodyPr/>
          <a:lstStyle/>
          <a:p>
            <a:pPr>
              <a:lnSpc>
                <a:spcPct val="107000"/>
              </a:lnSpc>
              <a:spcAft>
                <a:spcPts val="600"/>
              </a:spcAft>
            </a:pP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600"/>
              </a:spcAft>
            </a:pPr>
            <a:r>
              <a:rPr lang="en-GB" sz="2000" dirty="0">
                <a:latin typeface="Calibri" panose="020F0502020204030204" pitchFamily="34" charset="0"/>
                <a:ea typeface="Calibri" panose="020F0502020204030204" pitchFamily="34" charset="0"/>
                <a:cs typeface="Calibri" panose="020F0502020204030204" pitchFamily="34" charset="0"/>
              </a:rPr>
              <a:t>When</a:t>
            </a:r>
            <a:r>
              <a:rPr lang="en-GB" sz="2000" dirty="0">
                <a:effectLst/>
                <a:latin typeface="Calibri" panose="020F0502020204030204" pitchFamily="34" charset="0"/>
                <a:ea typeface="Calibri" panose="020F0502020204030204" pitchFamily="34" charset="0"/>
                <a:cs typeface="Calibri" panose="020F0502020204030204" pitchFamily="34" charset="0"/>
              </a:rPr>
              <a:t> writing an academic </a:t>
            </a:r>
            <a:r>
              <a:rPr lang="en-GB" sz="2000" dirty="0">
                <a:latin typeface="Calibri" panose="020F0502020204030204" pitchFamily="34" charset="0"/>
                <a:ea typeface="Calibri" panose="020F0502020204030204" pitchFamily="34" charset="0"/>
                <a:cs typeface="Calibri" panose="020F0502020204030204" pitchFamily="34" charset="0"/>
              </a:rPr>
              <a:t>assignment</a:t>
            </a:r>
            <a:r>
              <a:rPr lang="en-GB" sz="2000" dirty="0">
                <a:effectLst/>
                <a:latin typeface="Calibri" panose="020F0502020204030204" pitchFamily="34" charset="0"/>
                <a:ea typeface="Calibri" panose="020F0502020204030204" pitchFamily="34" charset="0"/>
                <a:cs typeface="Calibri" panose="020F0502020204030204" pitchFamily="34" charset="0"/>
              </a:rPr>
              <a:t> for university, you need to show that you have read what other professionals in the field and established academics have found as a result of their reliable and unbiased research.  </a:t>
            </a:r>
            <a:endParaRPr lang="en-GB" sz="20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600"/>
              </a:spcAft>
            </a:pPr>
            <a:r>
              <a:rPr lang="en-GB" sz="2000" dirty="0">
                <a:effectLst/>
                <a:latin typeface="Calibri" panose="020F0502020204030204" pitchFamily="34" charset="0"/>
                <a:ea typeface="Calibri" panose="020F0502020204030204" pitchFamily="34" charset="0"/>
                <a:cs typeface="Calibri" panose="020F0502020204030204" pitchFamily="34" charset="0"/>
              </a:rPr>
              <a:t>This will allow you to develop</a:t>
            </a:r>
            <a:r>
              <a:rPr lang="en-GB" sz="2000" dirty="0">
                <a:latin typeface="Calibri" panose="020F0502020204030204" pitchFamily="34" charset="0"/>
                <a:ea typeface="Calibri" panose="020F0502020204030204" pitchFamily="34" charset="0"/>
                <a:cs typeface="Calibri" panose="020F0502020204030204" pitchFamily="34" charset="0"/>
              </a:rPr>
              <a:t> a deeper understanding of the topic leading to effective paraphrasing  - </a:t>
            </a:r>
            <a:r>
              <a:rPr lang="en-GB" sz="2000" dirty="0">
                <a:effectLst/>
                <a:latin typeface="Calibri" panose="020F0502020204030204" pitchFamily="34" charset="0"/>
                <a:ea typeface="Calibri" panose="020F0502020204030204" pitchFamily="34" charset="0"/>
                <a:cs typeface="Calibri" panose="020F0502020204030204" pitchFamily="34" charset="0"/>
              </a:rPr>
              <a:t>putting something that you have read or learnt into your own words. </a:t>
            </a:r>
          </a:p>
          <a:p>
            <a:pPr>
              <a:lnSpc>
                <a:spcPct val="107000"/>
              </a:lnSpc>
              <a:spcAft>
                <a:spcPts val="800"/>
              </a:spcAft>
            </a:pPr>
            <a:r>
              <a:rPr lang="en-GB" sz="2000" dirty="0"/>
              <a:t>Paraphrasing effectively and respectfully is an important part of good academic practice. The best way to paraphrase is to develop an understanding of what has been written first.</a:t>
            </a:r>
          </a:p>
          <a:p>
            <a:pPr marL="0" indent="0">
              <a:lnSpc>
                <a:spcPct val="107000"/>
              </a:lnSpc>
              <a:spcAft>
                <a:spcPts val="800"/>
              </a:spcAft>
              <a:buNone/>
            </a:pPr>
            <a:endParaRPr lang="en-GB" sz="2400" b="1" i="1" dirty="0"/>
          </a:p>
          <a:p>
            <a:pPr>
              <a:lnSpc>
                <a:spcPct val="107000"/>
              </a:lnSpc>
              <a:spcAft>
                <a:spcPts val="6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82193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D745E-5DE3-4A4B-BC44-B1907DE28F92}"/>
              </a:ext>
            </a:extLst>
          </p:cNvPr>
          <p:cNvSpPr>
            <a:spLocks noGrp="1"/>
          </p:cNvSpPr>
          <p:nvPr>
            <p:ph type="title"/>
          </p:nvPr>
        </p:nvSpPr>
        <p:spPr>
          <a:xfrm>
            <a:off x="323527" y="365125"/>
            <a:ext cx="8191823" cy="1325563"/>
          </a:xfrm>
        </p:spPr>
        <p:txBody>
          <a:bodyPr/>
          <a:lstStyle/>
          <a:p>
            <a:pPr algn="ctr"/>
            <a:r>
              <a:rPr lang="en-GB" sz="4000" b="1" dirty="0"/>
              <a:t>Analytical Skills</a:t>
            </a:r>
          </a:p>
        </p:txBody>
      </p:sp>
      <p:sp>
        <p:nvSpPr>
          <p:cNvPr id="3" name="Content Placeholder 2">
            <a:extLst>
              <a:ext uri="{FF2B5EF4-FFF2-40B4-BE49-F238E27FC236}">
                <a16:creationId xmlns:a16="http://schemas.microsoft.com/office/drawing/2014/main" id="{D804F32B-9075-4739-8A23-EB0972B9DF4C}"/>
              </a:ext>
            </a:extLst>
          </p:cNvPr>
          <p:cNvSpPr>
            <a:spLocks noGrp="1"/>
          </p:cNvSpPr>
          <p:nvPr>
            <p:ph idx="1"/>
          </p:nvPr>
        </p:nvSpPr>
        <p:spPr>
          <a:xfrm>
            <a:off x="323527" y="1209368"/>
            <a:ext cx="8191823" cy="4678925"/>
          </a:xfrm>
        </p:spPr>
        <p:txBody>
          <a:bodyPr/>
          <a:lstStyle/>
          <a:p>
            <a:pPr>
              <a:lnSpc>
                <a:spcPct val="150000"/>
              </a:lnSpc>
            </a:pPr>
            <a:r>
              <a:rPr lang="en-GB" sz="2000" dirty="0"/>
              <a:t>Analytical skills and research skills go hand in hand. As you work on collating relevant information into your assignments you also need to be able to evaluate, interpret and synthesise your findings.</a:t>
            </a:r>
          </a:p>
          <a:p>
            <a:pPr fontAlgn="base">
              <a:lnSpc>
                <a:spcPct val="150000"/>
              </a:lnSpc>
            </a:pPr>
            <a:r>
              <a:rPr lang="en-GB" sz="2000" dirty="0"/>
              <a:t>Analytical thinkers never assume, they will question the significance of the information by breaking the information down into smaller parts. </a:t>
            </a:r>
          </a:p>
          <a:p>
            <a:pPr marL="0" indent="0" algn="l" fontAlgn="base">
              <a:lnSpc>
                <a:spcPct val="150000"/>
              </a:lnSpc>
              <a:buNone/>
            </a:pPr>
            <a:r>
              <a:rPr lang="en-GB" sz="2000" b="1" dirty="0"/>
              <a:t>Examples of Analytical Skills:</a:t>
            </a:r>
          </a:p>
          <a:p>
            <a:pPr algn="l" fontAlgn="base">
              <a:lnSpc>
                <a:spcPct val="150000"/>
              </a:lnSpc>
            </a:pPr>
            <a:r>
              <a:rPr lang="en-GB" sz="2000" dirty="0"/>
              <a:t>Critical Thinking</a:t>
            </a:r>
          </a:p>
          <a:p>
            <a:pPr algn="l" fontAlgn="base">
              <a:lnSpc>
                <a:spcPct val="150000"/>
              </a:lnSpc>
            </a:pPr>
            <a:r>
              <a:rPr lang="it-IT" sz="2000" dirty="0"/>
              <a:t>Interpreting Qualitative and Quantitative Data </a:t>
            </a:r>
            <a:br>
              <a:rPr lang="en-GB" sz="2400" dirty="0"/>
            </a:br>
            <a:endParaRPr lang="en-GB" sz="2400" dirty="0"/>
          </a:p>
          <a:p>
            <a:endParaRPr lang="en-GB" sz="2400" dirty="0"/>
          </a:p>
          <a:p>
            <a:endParaRPr lang="en-GB" dirty="0"/>
          </a:p>
        </p:txBody>
      </p:sp>
    </p:spTree>
    <p:extLst>
      <p:ext uri="{BB962C8B-B14F-4D97-AF65-F5344CB8AC3E}">
        <p14:creationId xmlns:p14="http://schemas.microsoft.com/office/powerpoint/2010/main" val="3184379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1812E-922A-4437-9B9A-30894EB292C6}"/>
              </a:ext>
            </a:extLst>
          </p:cNvPr>
          <p:cNvSpPr>
            <a:spLocks noGrp="1"/>
          </p:cNvSpPr>
          <p:nvPr>
            <p:ph type="title"/>
          </p:nvPr>
        </p:nvSpPr>
        <p:spPr/>
        <p:txBody>
          <a:bodyPr/>
          <a:lstStyle/>
          <a:p>
            <a:pPr algn="ctr"/>
            <a:r>
              <a:rPr lang="en-GB" sz="4000" b="1" dirty="0"/>
              <a:t>Critical Thinking  </a:t>
            </a:r>
          </a:p>
        </p:txBody>
      </p:sp>
      <p:sp>
        <p:nvSpPr>
          <p:cNvPr id="3" name="Content Placeholder 2">
            <a:extLst>
              <a:ext uri="{FF2B5EF4-FFF2-40B4-BE49-F238E27FC236}">
                <a16:creationId xmlns:a16="http://schemas.microsoft.com/office/drawing/2014/main" id="{57D853FF-E9B5-479E-893F-AAB5E7782625}"/>
              </a:ext>
            </a:extLst>
          </p:cNvPr>
          <p:cNvSpPr>
            <a:spLocks noGrp="1"/>
          </p:cNvSpPr>
          <p:nvPr>
            <p:ph idx="1"/>
          </p:nvPr>
        </p:nvSpPr>
        <p:spPr>
          <a:xfrm>
            <a:off x="628650" y="1347019"/>
            <a:ext cx="7886700" cy="4829944"/>
          </a:xfrm>
        </p:spPr>
        <p:txBody>
          <a:bodyPr/>
          <a:lstStyle/>
          <a:p>
            <a:r>
              <a:rPr lang="en-GB" sz="2400" dirty="0"/>
              <a:t>Critical thinking gives you the tools to use scepticism and doubt constructively so that you can analyse what is before you. It helps you to make better and more informed decisions about whether something is likely to be true, effective or productive (Cottrell, 2023).</a:t>
            </a:r>
          </a:p>
          <a:p>
            <a:endParaRPr lang="en-GB" sz="2400" dirty="0"/>
          </a:p>
          <a:p>
            <a:r>
              <a:rPr lang="en-GB" sz="2400" dirty="0"/>
              <a:t>Critical thinking skills involve trying to grasp a situation as objectively as possible: setting aside our own immediate feelings and preferences and trying to identify the relevant facts (Chatfield, 2018).</a:t>
            </a:r>
          </a:p>
        </p:txBody>
      </p:sp>
    </p:spTree>
    <p:extLst>
      <p:ext uri="{BB962C8B-B14F-4D97-AF65-F5344CB8AC3E}">
        <p14:creationId xmlns:p14="http://schemas.microsoft.com/office/powerpoint/2010/main" val="3039683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A46C5-AFEC-4E36-956C-69A043C60004}"/>
              </a:ext>
            </a:extLst>
          </p:cNvPr>
          <p:cNvSpPr>
            <a:spLocks noGrp="1"/>
          </p:cNvSpPr>
          <p:nvPr>
            <p:ph type="title"/>
          </p:nvPr>
        </p:nvSpPr>
        <p:spPr>
          <a:xfrm>
            <a:off x="628650" y="471685"/>
            <a:ext cx="7886700" cy="1325563"/>
          </a:xfrm>
        </p:spPr>
        <p:txBody>
          <a:bodyPr/>
          <a:lstStyle/>
          <a:p>
            <a:pPr algn="ctr"/>
            <a:r>
              <a:rPr lang="en-GB" sz="4000" b="1" dirty="0"/>
              <a:t>Definition - Objectively</a:t>
            </a:r>
            <a:endParaRPr lang="en-GB" sz="6000" dirty="0"/>
          </a:p>
        </p:txBody>
      </p:sp>
      <p:sp>
        <p:nvSpPr>
          <p:cNvPr id="3" name="Content Placeholder 2">
            <a:extLst>
              <a:ext uri="{FF2B5EF4-FFF2-40B4-BE49-F238E27FC236}">
                <a16:creationId xmlns:a16="http://schemas.microsoft.com/office/drawing/2014/main" id="{0DAFA7C3-42C8-4A15-89B8-65BDB915DE02}"/>
              </a:ext>
            </a:extLst>
          </p:cNvPr>
          <p:cNvSpPr>
            <a:spLocks noGrp="1"/>
          </p:cNvSpPr>
          <p:nvPr>
            <p:ph idx="1"/>
          </p:nvPr>
        </p:nvSpPr>
        <p:spPr>
          <a:xfrm>
            <a:off x="628650" y="1797248"/>
            <a:ext cx="7886700" cy="3263504"/>
          </a:xfrm>
        </p:spPr>
        <p:txBody>
          <a:bodyPr/>
          <a:lstStyle/>
          <a:p>
            <a:pPr>
              <a:lnSpc>
                <a:spcPct val="150000"/>
              </a:lnSpc>
            </a:pPr>
            <a:endParaRPr lang="en-GB" sz="1800" dirty="0"/>
          </a:p>
          <a:p>
            <a:pPr marL="0" indent="0">
              <a:lnSpc>
                <a:spcPct val="150000"/>
              </a:lnSpc>
              <a:buNone/>
            </a:pPr>
            <a:r>
              <a:rPr lang="en-GB" sz="2400" dirty="0"/>
              <a:t>Trying to understand something from a more neutral perspective, rather than relying on a single opinion or first piece of information that has come to hand (Chatfield, 2018).</a:t>
            </a:r>
          </a:p>
          <a:p>
            <a:endParaRPr lang="en-GB" dirty="0"/>
          </a:p>
        </p:txBody>
      </p:sp>
    </p:spTree>
    <p:extLst>
      <p:ext uri="{BB962C8B-B14F-4D97-AF65-F5344CB8AC3E}">
        <p14:creationId xmlns:p14="http://schemas.microsoft.com/office/powerpoint/2010/main" val="31496559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2339C-2BC2-419C-B2CE-A3EB5804140B}"/>
              </a:ext>
            </a:extLst>
          </p:cNvPr>
          <p:cNvSpPr>
            <a:spLocks noGrp="1"/>
          </p:cNvSpPr>
          <p:nvPr>
            <p:ph type="title"/>
          </p:nvPr>
        </p:nvSpPr>
        <p:spPr>
          <a:xfrm>
            <a:off x="628650" y="471685"/>
            <a:ext cx="7886700" cy="1325563"/>
          </a:xfrm>
        </p:spPr>
        <p:txBody>
          <a:bodyPr/>
          <a:lstStyle/>
          <a:p>
            <a:pPr algn="ctr"/>
            <a:r>
              <a:rPr lang="en-GB" sz="4000" b="1" dirty="0"/>
              <a:t>Definition – Scepticism </a:t>
            </a:r>
            <a:br>
              <a:rPr lang="en-GB" dirty="0"/>
            </a:br>
            <a:endParaRPr lang="en-GB" b="1" dirty="0"/>
          </a:p>
        </p:txBody>
      </p:sp>
      <p:sp>
        <p:nvSpPr>
          <p:cNvPr id="3" name="Content Placeholder 2">
            <a:extLst>
              <a:ext uri="{FF2B5EF4-FFF2-40B4-BE49-F238E27FC236}">
                <a16:creationId xmlns:a16="http://schemas.microsoft.com/office/drawing/2014/main" id="{418C2F4B-F53E-43EF-9A0C-72F40A6A858B}"/>
              </a:ext>
            </a:extLst>
          </p:cNvPr>
          <p:cNvSpPr>
            <a:spLocks noGrp="1"/>
          </p:cNvSpPr>
          <p:nvPr>
            <p:ph idx="1"/>
          </p:nvPr>
        </p:nvSpPr>
        <p:spPr>
          <a:xfrm>
            <a:off x="628650" y="1580938"/>
            <a:ext cx="7886700" cy="3263504"/>
          </a:xfrm>
        </p:spPr>
        <p:txBody>
          <a:bodyPr/>
          <a:lstStyle/>
          <a:p>
            <a:pPr marL="0" indent="0">
              <a:buNone/>
            </a:pPr>
            <a:endParaRPr lang="en-GB" sz="1800" dirty="0"/>
          </a:p>
          <a:p>
            <a:pPr>
              <a:lnSpc>
                <a:spcPct val="150000"/>
              </a:lnSpc>
            </a:pPr>
            <a:r>
              <a:rPr lang="en-GB" sz="2000" dirty="0"/>
              <a:t>Refusing to take things at face value:</a:t>
            </a:r>
          </a:p>
          <a:p>
            <a:pPr lvl="0">
              <a:lnSpc>
                <a:spcPct val="150000"/>
              </a:lnSpc>
            </a:pPr>
            <a:r>
              <a:rPr lang="en-GB" sz="2000" dirty="0"/>
              <a:t>Why should I trust this claim?</a:t>
            </a:r>
          </a:p>
          <a:p>
            <a:pPr lvl="0">
              <a:lnSpc>
                <a:spcPct val="150000"/>
              </a:lnSpc>
            </a:pPr>
            <a:r>
              <a:rPr lang="en-GB" sz="2000" dirty="0"/>
              <a:t>Why does the person making this claim believe it – or want me to believe it?</a:t>
            </a:r>
          </a:p>
          <a:p>
            <a:pPr lvl="0">
              <a:lnSpc>
                <a:spcPct val="150000"/>
              </a:lnSpc>
            </a:pPr>
            <a:r>
              <a:rPr lang="en-GB" sz="2000" dirty="0"/>
              <a:t>What else has been said, written or reported about this?</a:t>
            </a:r>
          </a:p>
          <a:p>
            <a:pPr lvl="0">
              <a:lnSpc>
                <a:spcPct val="150000"/>
              </a:lnSpc>
            </a:pPr>
            <a:r>
              <a:rPr lang="en-GB" sz="2000" dirty="0"/>
              <a:t>Do I know enough to answer all of the above questions confidently?</a:t>
            </a:r>
          </a:p>
          <a:p>
            <a:pPr marL="0" indent="0" algn="r">
              <a:buNone/>
            </a:pPr>
            <a:r>
              <a:rPr lang="en-GB" sz="1800" dirty="0"/>
              <a:t>(Chatfield, 2018)</a:t>
            </a:r>
          </a:p>
          <a:p>
            <a:endParaRPr lang="en-GB" dirty="0"/>
          </a:p>
        </p:txBody>
      </p:sp>
    </p:spTree>
    <p:extLst>
      <p:ext uri="{BB962C8B-B14F-4D97-AF65-F5344CB8AC3E}">
        <p14:creationId xmlns:p14="http://schemas.microsoft.com/office/powerpoint/2010/main" val="38741881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F35BD-A369-5DBF-C355-C64DD8477388}"/>
              </a:ext>
            </a:extLst>
          </p:cNvPr>
          <p:cNvSpPr>
            <a:spLocks noGrp="1"/>
          </p:cNvSpPr>
          <p:nvPr>
            <p:ph type="title"/>
          </p:nvPr>
        </p:nvSpPr>
        <p:spPr/>
        <p:txBody>
          <a:bodyPr/>
          <a:lstStyle/>
          <a:p>
            <a:pPr algn="ctr"/>
            <a:r>
              <a:rPr lang="it-IT" sz="4000" b="1" dirty="0"/>
              <a:t>Interpreting Qualitative and Quantitative Data</a:t>
            </a:r>
            <a:endParaRPr lang="en-GB" sz="4000" dirty="0"/>
          </a:p>
        </p:txBody>
      </p:sp>
      <p:sp>
        <p:nvSpPr>
          <p:cNvPr id="3" name="Content Placeholder 2">
            <a:extLst>
              <a:ext uri="{FF2B5EF4-FFF2-40B4-BE49-F238E27FC236}">
                <a16:creationId xmlns:a16="http://schemas.microsoft.com/office/drawing/2014/main" id="{8CF51673-47BF-3261-63AC-5C6E80AC39C3}"/>
              </a:ext>
            </a:extLst>
          </p:cNvPr>
          <p:cNvSpPr>
            <a:spLocks noGrp="1"/>
          </p:cNvSpPr>
          <p:nvPr>
            <p:ph idx="1"/>
          </p:nvPr>
        </p:nvSpPr>
        <p:spPr>
          <a:xfrm>
            <a:off x="628650" y="2238580"/>
            <a:ext cx="7886700" cy="2195769"/>
          </a:xfrm>
        </p:spPr>
        <p:txBody>
          <a:bodyPr lIns="91440" tIns="45720" rIns="91440" bIns="45720" anchor="t"/>
          <a:lstStyle/>
          <a:p>
            <a:pPr marL="0" indent="0">
              <a:lnSpc>
                <a:spcPct val="150000"/>
              </a:lnSpc>
              <a:buNone/>
            </a:pPr>
            <a:r>
              <a:rPr lang="en-GB" sz="2400" dirty="0"/>
              <a:t>We can use data analysis to categorise and summarise information to enable us to make more informed decisions or conclusions.  There are two types of data:</a:t>
            </a:r>
          </a:p>
          <a:p>
            <a:endParaRPr lang="en-GB" dirty="0"/>
          </a:p>
        </p:txBody>
      </p:sp>
    </p:spTree>
    <p:extLst>
      <p:ext uri="{BB962C8B-B14F-4D97-AF65-F5344CB8AC3E}">
        <p14:creationId xmlns:p14="http://schemas.microsoft.com/office/powerpoint/2010/main" val="3144516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1D9E-EB82-AA3C-8DAE-9443E220742D}"/>
              </a:ext>
            </a:extLst>
          </p:cNvPr>
          <p:cNvSpPr>
            <a:spLocks noGrp="1"/>
          </p:cNvSpPr>
          <p:nvPr>
            <p:ph type="title"/>
          </p:nvPr>
        </p:nvSpPr>
        <p:spPr>
          <a:xfrm>
            <a:off x="628650" y="365125"/>
            <a:ext cx="8407846" cy="1325563"/>
          </a:xfrm>
        </p:spPr>
        <p:txBody>
          <a:bodyPr/>
          <a:lstStyle/>
          <a:p>
            <a:r>
              <a:rPr lang="it-IT" sz="4000" b="1" dirty="0"/>
              <a:t>Qualitative and Quantitative Data</a:t>
            </a:r>
            <a:endParaRPr lang="en-GB" sz="4000" b="1" dirty="0"/>
          </a:p>
        </p:txBody>
      </p:sp>
      <p:sp>
        <p:nvSpPr>
          <p:cNvPr id="3" name="Content Placeholder 2">
            <a:extLst>
              <a:ext uri="{FF2B5EF4-FFF2-40B4-BE49-F238E27FC236}">
                <a16:creationId xmlns:a16="http://schemas.microsoft.com/office/drawing/2014/main" id="{D34BC509-0959-7702-8DD2-DB86E740610D}"/>
              </a:ext>
            </a:extLst>
          </p:cNvPr>
          <p:cNvSpPr>
            <a:spLocks noGrp="1"/>
          </p:cNvSpPr>
          <p:nvPr>
            <p:ph idx="1"/>
          </p:nvPr>
        </p:nvSpPr>
        <p:spPr>
          <a:xfrm>
            <a:off x="628650" y="1253331"/>
            <a:ext cx="7886700" cy="4351338"/>
          </a:xfrm>
        </p:spPr>
        <p:txBody>
          <a:bodyPr/>
          <a:lstStyle/>
          <a:p>
            <a:pPr marL="0" indent="0" eaLnBrk="1" hangingPunct="1">
              <a:lnSpc>
                <a:spcPct val="150000"/>
              </a:lnSpc>
              <a:buNone/>
            </a:pPr>
            <a:r>
              <a:rPr lang="en-GB" sz="2000" b="1" dirty="0"/>
              <a:t>Qualitative</a:t>
            </a:r>
            <a:r>
              <a:rPr lang="en-GB" sz="2000" dirty="0"/>
              <a:t> data uses words or images to describe something.</a:t>
            </a:r>
          </a:p>
          <a:p>
            <a:pPr marL="342900" lvl="1" indent="0">
              <a:lnSpc>
                <a:spcPct val="150000"/>
              </a:lnSpc>
              <a:buNone/>
            </a:pPr>
            <a:r>
              <a:rPr lang="en-US" sz="2000" dirty="0"/>
              <a:t>Not in numerical form – For example:</a:t>
            </a:r>
          </a:p>
          <a:p>
            <a:pPr lvl="1" eaLnBrk="1" hangingPunct="1">
              <a:lnSpc>
                <a:spcPct val="150000"/>
              </a:lnSpc>
            </a:pPr>
            <a:r>
              <a:rPr lang="en-US" sz="2000" dirty="0"/>
              <a:t> Open-ended questionnaires ‘What did you think of our service?’</a:t>
            </a:r>
          </a:p>
          <a:p>
            <a:pPr lvl="1" eaLnBrk="1" hangingPunct="1">
              <a:lnSpc>
                <a:spcPct val="150000"/>
              </a:lnSpc>
              <a:buFont typeface="Wingdings" panose="05000000000000000000" pitchFamily="2" charset="2"/>
              <a:buChar char="Ø"/>
            </a:pPr>
            <a:endParaRPr lang="en-GB" sz="2000" dirty="0"/>
          </a:p>
          <a:p>
            <a:pPr marL="0" indent="0" eaLnBrk="1" hangingPunct="1">
              <a:lnSpc>
                <a:spcPct val="150000"/>
              </a:lnSpc>
              <a:buNone/>
            </a:pPr>
            <a:r>
              <a:rPr lang="en-GB" sz="2000" b="1" dirty="0"/>
              <a:t>Quantitative</a:t>
            </a:r>
            <a:r>
              <a:rPr lang="en-GB" sz="2000" dirty="0"/>
              <a:t> data uses numbers, or categories, that can be labelled with a number.</a:t>
            </a:r>
          </a:p>
          <a:p>
            <a:pPr lvl="1" eaLnBrk="1" hangingPunct="1">
              <a:lnSpc>
                <a:spcPct val="150000"/>
              </a:lnSpc>
            </a:pPr>
            <a:r>
              <a:rPr lang="en-US" sz="2000" dirty="0"/>
              <a:t>This type of data can be used to construct graphs and tables of raw data.</a:t>
            </a:r>
            <a:endParaRPr lang="en-GB" sz="2800" dirty="0"/>
          </a:p>
        </p:txBody>
      </p:sp>
    </p:spTree>
    <p:extLst>
      <p:ext uri="{BB962C8B-B14F-4D97-AF65-F5344CB8AC3E}">
        <p14:creationId xmlns:p14="http://schemas.microsoft.com/office/powerpoint/2010/main" val="1688157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B2DF2D0-BF7C-4738-A41D-4F14A3DB4D9D}"/>
              </a:ext>
            </a:extLst>
          </p:cNvPr>
          <p:cNvSpPr>
            <a:spLocks noGrp="1"/>
          </p:cNvSpPr>
          <p:nvPr>
            <p:ph type="title"/>
          </p:nvPr>
        </p:nvSpPr>
        <p:spPr>
          <a:xfrm>
            <a:off x="986118" y="735106"/>
            <a:ext cx="7540322" cy="2928470"/>
          </a:xfrm>
        </p:spPr>
        <p:txBody>
          <a:bodyPr vert="horz" lIns="91440" tIns="45720" rIns="91440" bIns="45720" rtlCol="0" anchor="b">
            <a:normAutofit/>
          </a:bodyPr>
          <a:lstStyle/>
          <a:p>
            <a:pPr algn="ctr"/>
            <a:r>
              <a:rPr lang="en-US" sz="4200" kern="1200">
                <a:solidFill>
                  <a:srgbClr val="FFFFFF"/>
                </a:solidFill>
                <a:latin typeface="+mj-lt"/>
                <a:ea typeface="+mj-ea"/>
                <a:cs typeface="+mj-cs"/>
              </a:rPr>
              <a:t>Any Questions? </a:t>
            </a:r>
          </a:p>
        </p:txBody>
      </p:sp>
    </p:spTree>
    <p:extLst>
      <p:ext uri="{BB962C8B-B14F-4D97-AF65-F5344CB8AC3E}">
        <p14:creationId xmlns:p14="http://schemas.microsoft.com/office/powerpoint/2010/main" val="10244312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2152-B2EC-E1EB-0A99-63292CE877B3}"/>
              </a:ext>
            </a:extLst>
          </p:cNvPr>
          <p:cNvSpPr>
            <a:spLocks noGrp="1"/>
          </p:cNvSpPr>
          <p:nvPr>
            <p:ph type="title"/>
          </p:nvPr>
        </p:nvSpPr>
        <p:spPr>
          <a:xfrm>
            <a:off x="571500" y="761998"/>
            <a:ext cx="4000500" cy="1708246"/>
          </a:xfrm>
        </p:spPr>
        <p:txBody>
          <a:bodyPr anchor="ctr">
            <a:normAutofit/>
          </a:bodyPr>
          <a:lstStyle/>
          <a:p>
            <a:pPr algn="ctr"/>
            <a:r>
              <a:rPr lang="en-GB" sz="3600" b="1" dirty="0"/>
              <a:t>Graphs and Charts – How to!</a:t>
            </a:r>
          </a:p>
        </p:txBody>
      </p:sp>
      <p:sp>
        <p:nvSpPr>
          <p:cNvPr id="3" name="Content Placeholder 2">
            <a:extLst>
              <a:ext uri="{FF2B5EF4-FFF2-40B4-BE49-F238E27FC236}">
                <a16:creationId xmlns:a16="http://schemas.microsoft.com/office/drawing/2014/main" id="{6EBABDDC-C932-B000-3B7D-3E30DB878016}"/>
              </a:ext>
            </a:extLst>
          </p:cNvPr>
          <p:cNvSpPr>
            <a:spLocks noGrp="1"/>
          </p:cNvSpPr>
          <p:nvPr>
            <p:ph idx="1"/>
          </p:nvPr>
        </p:nvSpPr>
        <p:spPr>
          <a:xfrm>
            <a:off x="571495" y="2399071"/>
            <a:ext cx="4000505" cy="3266659"/>
          </a:xfrm>
        </p:spPr>
        <p:txBody>
          <a:bodyPr anchor="ctr">
            <a:normAutofit/>
          </a:bodyPr>
          <a:lstStyle/>
          <a:p>
            <a:r>
              <a:rPr lang="en-GB" sz="2400" dirty="0"/>
              <a:t>Let’s complete the following 40-minute course developed by the UWTSD Careers Centre</a:t>
            </a:r>
          </a:p>
          <a:p>
            <a:r>
              <a:rPr lang="en-GB" sz="2400" dirty="0">
                <a:hlinkClick r:id="rId2"/>
              </a:rPr>
              <a:t>https://uwtsd.careercentre.me/elearning/scorm.aspx?CourseId=VzKVVHrQg/VKR+WI5GsiOg==</a:t>
            </a:r>
            <a:r>
              <a:rPr lang="en-GB" sz="2400" dirty="0"/>
              <a:t> </a:t>
            </a:r>
          </a:p>
        </p:txBody>
      </p:sp>
      <p:sp>
        <p:nvSpPr>
          <p:cNvPr id="15" name="Rectangle 14">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6350" y="-1"/>
            <a:ext cx="405765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calculator and pen on a paper&#10;&#10;Description automatically generated">
            <a:extLst>
              <a:ext uri="{FF2B5EF4-FFF2-40B4-BE49-F238E27FC236}">
                <a16:creationId xmlns:a16="http://schemas.microsoft.com/office/drawing/2014/main" id="{A27E87A0-339B-4956-4ABC-F66EF50DA3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6375" y="1616121"/>
            <a:ext cx="3357600" cy="363967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4146087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62055-AB33-3B89-E8E7-B8B0F2FF8A17}"/>
              </a:ext>
            </a:extLst>
          </p:cNvPr>
          <p:cNvSpPr>
            <a:spLocks noGrp="1"/>
          </p:cNvSpPr>
          <p:nvPr>
            <p:ph type="title"/>
          </p:nvPr>
        </p:nvSpPr>
        <p:spPr>
          <a:xfrm>
            <a:off x="565041" y="1138265"/>
            <a:ext cx="3632822" cy="1401183"/>
          </a:xfrm>
        </p:spPr>
        <p:txBody>
          <a:bodyPr anchor="t">
            <a:normAutofit/>
          </a:bodyPr>
          <a:lstStyle/>
          <a:p>
            <a:pPr algn="ctr"/>
            <a:r>
              <a:rPr lang="en-GB" sz="2800" b="1" dirty="0"/>
              <a:t>Activity: Introduction to Excel</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6096"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A1EBDA-8F1E-1A63-7EF1-EEAC563A0C39}"/>
              </a:ext>
            </a:extLst>
          </p:cNvPr>
          <p:cNvSpPr>
            <a:spLocks noGrp="1"/>
          </p:cNvSpPr>
          <p:nvPr>
            <p:ph idx="1"/>
          </p:nvPr>
        </p:nvSpPr>
        <p:spPr>
          <a:xfrm>
            <a:off x="646096" y="2740742"/>
            <a:ext cx="3632822" cy="1298237"/>
          </a:xfrm>
        </p:spPr>
        <p:txBody>
          <a:bodyPr>
            <a:normAutofit/>
          </a:bodyPr>
          <a:lstStyle/>
          <a:p>
            <a:pPr marL="0" indent="0">
              <a:lnSpc>
                <a:spcPct val="150000"/>
              </a:lnSpc>
              <a:buNone/>
            </a:pPr>
            <a:r>
              <a:rPr lang="en-GB" sz="2400" dirty="0"/>
              <a:t>Let’s practice inserting graphs and charts on Excel</a:t>
            </a:r>
          </a:p>
        </p:txBody>
      </p:sp>
      <p:pic>
        <p:nvPicPr>
          <p:cNvPr id="8" name="Picture 7" descr="A green square with a white x on it&#10;&#10;Description automatically generated">
            <a:extLst>
              <a:ext uri="{FF2B5EF4-FFF2-40B4-BE49-F238E27FC236}">
                <a16:creationId xmlns:a16="http://schemas.microsoft.com/office/drawing/2014/main" id="{0916E7F0-81FC-5F5F-804E-A41862183C72}"/>
              </a:ext>
            </a:extLst>
          </p:cNvPr>
          <p:cNvPicPr>
            <a:picLocks noChangeAspect="1"/>
          </p:cNvPicPr>
          <p:nvPr/>
        </p:nvPicPr>
        <p:blipFill rotWithShape="1">
          <a:blip r:embed="rId2">
            <a:extLst>
              <a:ext uri="{28A0092B-C50C-407E-A947-70E740481C1C}">
                <a14:useLocalDpi xmlns:a14="http://schemas.microsoft.com/office/drawing/2010/main" val="0"/>
              </a:ext>
            </a:extLst>
          </a:blip>
          <a:srcRect r="14529" b="-1"/>
          <a:stretch/>
        </p:blipFill>
        <p:spPr>
          <a:xfrm>
            <a:off x="4971127" y="335521"/>
            <a:ext cx="360783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p:spPr>
      </p:pic>
    </p:spTree>
    <p:extLst>
      <p:ext uri="{BB962C8B-B14F-4D97-AF65-F5344CB8AC3E}">
        <p14:creationId xmlns:p14="http://schemas.microsoft.com/office/powerpoint/2010/main" val="1075360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0428F-7582-74D2-7CEF-2734C72601DC}"/>
              </a:ext>
            </a:extLst>
          </p:cNvPr>
          <p:cNvSpPr>
            <a:spLocks noGrp="1"/>
          </p:cNvSpPr>
          <p:nvPr>
            <p:ph type="title"/>
          </p:nvPr>
        </p:nvSpPr>
        <p:spPr/>
        <p:txBody>
          <a:bodyPr/>
          <a:lstStyle/>
          <a:p>
            <a:r>
              <a:rPr lang="en-GB" sz="4000" b="1" dirty="0"/>
              <a:t>Before we go…</a:t>
            </a:r>
          </a:p>
        </p:txBody>
      </p:sp>
      <p:sp>
        <p:nvSpPr>
          <p:cNvPr id="3" name="Content Placeholder 2">
            <a:extLst>
              <a:ext uri="{FF2B5EF4-FFF2-40B4-BE49-F238E27FC236}">
                <a16:creationId xmlns:a16="http://schemas.microsoft.com/office/drawing/2014/main" id="{8FEAEB1A-79E9-59FE-BC8A-AE4B6F6A29ED}"/>
              </a:ext>
            </a:extLst>
          </p:cNvPr>
          <p:cNvSpPr>
            <a:spLocks noGrp="1"/>
          </p:cNvSpPr>
          <p:nvPr>
            <p:ph idx="1"/>
          </p:nvPr>
        </p:nvSpPr>
        <p:spPr>
          <a:xfrm>
            <a:off x="541287" y="1120897"/>
            <a:ext cx="7886700" cy="4351338"/>
          </a:xfrm>
        </p:spPr>
        <p:txBody>
          <a:bodyPr/>
          <a:lstStyle/>
          <a:p>
            <a:pPr>
              <a:buFont typeface="Wingdings" panose="05000000000000000000" pitchFamily="2" charset="2"/>
              <a:buChar char="Ø"/>
            </a:pPr>
            <a:endParaRPr lang="en-GB" sz="2400" dirty="0"/>
          </a:p>
          <a:p>
            <a:pPr marL="0" indent="0">
              <a:buNone/>
            </a:pPr>
            <a:r>
              <a:rPr lang="en-GB" b="1" dirty="0"/>
              <a:t>Turnitin – a brief overview!</a:t>
            </a:r>
          </a:p>
          <a:p>
            <a:pPr algn="l" rtl="0" fontAlgn="base">
              <a:lnSpc>
                <a:spcPct val="150000"/>
              </a:lnSpc>
            </a:pPr>
            <a:r>
              <a:rPr lang="en-GB" sz="2000" b="0" i="0" u="none" strike="noStrike" dirty="0">
                <a:solidFill>
                  <a:srgbClr val="000000"/>
                </a:solidFill>
                <a:effectLst/>
                <a:latin typeface="Calibri" panose="020F0502020204030204" pitchFamily="34" charset="0"/>
              </a:rPr>
              <a:t>You will submit your assessments electronically via Turnitin.</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Segoe UI" panose="020B0502040204020203" pitchFamily="34" charset="0"/>
            </a:endParaRPr>
          </a:p>
          <a:p>
            <a:pPr algn="l" rtl="0" fontAlgn="base">
              <a:lnSpc>
                <a:spcPct val="150000"/>
              </a:lnSpc>
            </a:pPr>
            <a:r>
              <a:rPr lang="en-GB" sz="2000" b="0" i="0" u="none" strike="noStrike" dirty="0">
                <a:solidFill>
                  <a:srgbClr val="000000"/>
                </a:solidFill>
                <a:effectLst/>
                <a:latin typeface="Calibri" panose="020F0502020204030204" pitchFamily="34" charset="0"/>
              </a:rPr>
              <a:t>This is an online service that enables universities and lecturers to compare their students' assignments with a range of electronic sources, including other students' work.</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Segoe UI" panose="020B0502040204020203" pitchFamily="34" charset="0"/>
            </a:endParaRPr>
          </a:p>
          <a:p>
            <a:pPr algn="l" rtl="0" fontAlgn="base">
              <a:lnSpc>
                <a:spcPct val="150000"/>
              </a:lnSpc>
            </a:pPr>
            <a:r>
              <a:rPr lang="en-GB" sz="2000" b="0" i="0" u="none" strike="noStrike" dirty="0">
                <a:solidFill>
                  <a:srgbClr val="000000"/>
                </a:solidFill>
                <a:effectLst/>
                <a:latin typeface="Calibri" panose="020F0502020204030204" pitchFamily="34" charset="0"/>
              </a:rPr>
              <a:t>The service is a valuable tool to help institutions, staff and students prevent and detect plagiarism (the taking of someone else’s work or ideas and passing it off as one’s own). </a:t>
            </a:r>
            <a:r>
              <a:rPr lang="en-US" sz="2000" b="0" i="0" dirty="0">
                <a:solidFill>
                  <a:srgbClr val="000000"/>
                </a:solidFill>
                <a:effectLst/>
                <a:latin typeface="Calibri" panose="020F0502020204030204" pitchFamily="34" charset="0"/>
              </a:rPr>
              <a:t>​</a:t>
            </a:r>
            <a:endParaRPr lang="en-US" sz="2000" b="0" i="0" dirty="0">
              <a:solidFill>
                <a:srgbClr val="000000"/>
              </a:solidFill>
              <a:effectLst/>
              <a:latin typeface="Segoe UI" panose="020B0502040204020203" pitchFamily="34" charset="0"/>
            </a:endParaRPr>
          </a:p>
          <a:p>
            <a:pPr marL="0" indent="0" algn="l" rtl="0" fontAlgn="base">
              <a:buNone/>
            </a:pPr>
            <a:endParaRPr lang="en-GB" sz="24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5553605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E2C5C-67AD-4C97-8706-AB4801EBA081}"/>
              </a:ext>
            </a:extLst>
          </p:cNvPr>
          <p:cNvSpPr>
            <a:spLocks noGrp="1"/>
          </p:cNvSpPr>
          <p:nvPr>
            <p:ph type="title"/>
          </p:nvPr>
        </p:nvSpPr>
        <p:spPr/>
        <p:txBody>
          <a:bodyPr/>
          <a:lstStyle/>
          <a:p>
            <a:pPr algn="ctr"/>
            <a:r>
              <a:rPr lang="en-GB" sz="4000" b="1" dirty="0"/>
              <a:t>Turnitin </a:t>
            </a:r>
          </a:p>
        </p:txBody>
      </p:sp>
      <p:sp>
        <p:nvSpPr>
          <p:cNvPr id="3" name="Content Placeholder 2">
            <a:extLst>
              <a:ext uri="{FF2B5EF4-FFF2-40B4-BE49-F238E27FC236}">
                <a16:creationId xmlns:a16="http://schemas.microsoft.com/office/drawing/2014/main" id="{9DE77E88-EF3E-44C7-8666-01296BDC8BA5}"/>
              </a:ext>
            </a:extLst>
          </p:cNvPr>
          <p:cNvSpPr>
            <a:spLocks noGrp="1"/>
          </p:cNvSpPr>
          <p:nvPr>
            <p:ph idx="1"/>
          </p:nvPr>
        </p:nvSpPr>
        <p:spPr>
          <a:xfrm>
            <a:off x="513209" y="1376011"/>
            <a:ext cx="8117582" cy="4506664"/>
          </a:xfrm>
        </p:spPr>
        <p:txBody>
          <a:bodyPr/>
          <a:lstStyle/>
          <a:p>
            <a:pPr marL="0" indent="0">
              <a:lnSpc>
                <a:spcPct val="150000"/>
              </a:lnSpc>
              <a:buNone/>
            </a:pPr>
            <a:r>
              <a:rPr lang="en-GB" sz="2000" dirty="0"/>
              <a:t>Assignments submitted to Turnitin are matched against a database of more than 15 billion documents worldwide including websites, journals, books, periodicals, as well as work created by other students.</a:t>
            </a:r>
          </a:p>
          <a:p>
            <a:pPr marL="0" indent="0">
              <a:lnSpc>
                <a:spcPct val="100000"/>
              </a:lnSpc>
              <a:buNone/>
            </a:pPr>
            <a:endParaRPr lang="en-GB" sz="2000" dirty="0"/>
          </a:p>
          <a:p>
            <a:pPr marL="0" indent="0">
              <a:lnSpc>
                <a:spcPct val="150000"/>
              </a:lnSpc>
              <a:buNone/>
            </a:pPr>
            <a:r>
              <a:rPr lang="en-GB" sz="2000" dirty="0"/>
              <a:t>Your Business Skills Turnitin similarity check link and final submission link can be found under the April 23 Starters Assessment tab on our Business Skills Moodle Page. Let’s take a look as a group.</a:t>
            </a:r>
          </a:p>
          <a:p>
            <a:pPr marL="0" indent="0">
              <a:lnSpc>
                <a:spcPct val="150000"/>
              </a:lnSpc>
              <a:buNone/>
            </a:pPr>
            <a:r>
              <a:rPr lang="en-GB" sz="2000" b="1" i="1" dirty="0"/>
              <a:t>Also, within the assessment tab you will find some useful ’how to’ guides.</a:t>
            </a:r>
          </a:p>
        </p:txBody>
      </p:sp>
    </p:spTree>
    <p:extLst>
      <p:ext uri="{BB962C8B-B14F-4D97-AF65-F5344CB8AC3E}">
        <p14:creationId xmlns:p14="http://schemas.microsoft.com/office/powerpoint/2010/main" val="14586174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t>Features</a:t>
            </a:r>
            <a:endParaRPr lang="en-GB" b="1" dirty="0"/>
          </a:p>
        </p:txBody>
      </p:sp>
      <p:sp>
        <p:nvSpPr>
          <p:cNvPr id="3" name="Content Placeholder 2"/>
          <p:cNvSpPr>
            <a:spLocks noGrp="1"/>
          </p:cNvSpPr>
          <p:nvPr>
            <p:ph idx="1"/>
          </p:nvPr>
        </p:nvSpPr>
        <p:spPr>
          <a:xfrm>
            <a:off x="628650" y="1241730"/>
            <a:ext cx="7886700" cy="4722971"/>
          </a:xfrm>
        </p:spPr>
        <p:txBody>
          <a:bodyPr/>
          <a:lstStyle/>
          <a:p>
            <a:pPr>
              <a:lnSpc>
                <a:spcPct val="150000"/>
              </a:lnSpc>
            </a:pPr>
            <a:r>
              <a:rPr lang="en-GB" sz="2400" dirty="0"/>
              <a:t>Each module has its own links to Turnitin within the assessment tab on Moodle.</a:t>
            </a:r>
          </a:p>
          <a:p>
            <a:pPr>
              <a:lnSpc>
                <a:spcPct val="150000"/>
              </a:lnSpc>
            </a:pPr>
            <a:r>
              <a:rPr lang="en-GB" sz="2400" dirty="0"/>
              <a:t>You will receive a receipt via your </a:t>
            </a:r>
            <a:r>
              <a:rPr lang="en-GB" sz="2400" b="1" i="1" dirty="0"/>
              <a:t>student email </a:t>
            </a:r>
            <a:r>
              <a:rPr lang="en-GB" sz="2400" dirty="0"/>
              <a:t>when you submit work online.</a:t>
            </a:r>
          </a:p>
          <a:p>
            <a:pPr>
              <a:lnSpc>
                <a:spcPct val="150000"/>
              </a:lnSpc>
            </a:pPr>
            <a:r>
              <a:rPr lang="en-GB" sz="2400" dirty="0"/>
              <a:t>Lecturers enter student grades through Turnitin, and use the system to provide feedback on their work.</a:t>
            </a:r>
          </a:p>
          <a:p>
            <a:endParaRPr lang="en-GB" dirty="0"/>
          </a:p>
        </p:txBody>
      </p:sp>
    </p:spTree>
    <p:extLst>
      <p:ext uri="{BB962C8B-B14F-4D97-AF65-F5344CB8AC3E}">
        <p14:creationId xmlns:p14="http://schemas.microsoft.com/office/powerpoint/2010/main" val="17029454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084B209-1897-4224-88D5-C7B4B795C348}"/>
              </a:ext>
            </a:extLst>
          </p:cNvPr>
          <p:cNvSpPr>
            <a:spLocks noGrp="1"/>
          </p:cNvSpPr>
          <p:nvPr>
            <p:ph type="title"/>
          </p:nvPr>
        </p:nvSpPr>
        <p:spPr/>
        <p:txBody>
          <a:bodyPr/>
          <a:lstStyle/>
          <a:p>
            <a:pPr algn="ctr"/>
            <a:r>
              <a:rPr lang="en-GB" sz="4000" b="1" dirty="0"/>
              <a:t>Similarity Scores</a:t>
            </a:r>
          </a:p>
        </p:txBody>
      </p:sp>
      <p:sp>
        <p:nvSpPr>
          <p:cNvPr id="6" name="Content Placeholder 5">
            <a:extLst>
              <a:ext uri="{FF2B5EF4-FFF2-40B4-BE49-F238E27FC236}">
                <a16:creationId xmlns:a16="http://schemas.microsoft.com/office/drawing/2014/main" id="{AF9B1D0A-3A46-4CC2-85BD-104607952796}"/>
              </a:ext>
            </a:extLst>
          </p:cNvPr>
          <p:cNvSpPr>
            <a:spLocks noGrp="1"/>
          </p:cNvSpPr>
          <p:nvPr>
            <p:ph idx="1"/>
          </p:nvPr>
        </p:nvSpPr>
        <p:spPr>
          <a:xfrm>
            <a:off x="628650" y="1253331"/>
            <a:ext cx="7886700" cy="4351338"/>
          </a:xfrm>
        </p:spPr>
        <p:txBody>
          <a:bodyPr/>
          <a:lstStyle/>
          <a:p>
            <a:pPr marL="0" indent="0">
              <a:lnSpc>
                <a:spcPct val="150000"/>
              </a:lnSpc>
              <a:buNone/>
            </a:pPr>
            <a:r>
              <a:rPr lang="en-GB" sz="2400" dirty="0"/>
              <a:t>Please ensure you submit to similarity check before final submission. This will allow you to check your score and make the necessary changes. This resource is unlimited although after the third check it can take up to 24 hours for the check to be completed.</a:t>
            </a:r>
          </a:p>
          <a:p>
            <a:pPr marL="0" indent="0">
              <a:buNone/>
            </a:pPr>
            <a:endParaRPr lang="en-GB" sz="2400" b="1" dirty="0"/>
          </a:p>
        </p:txBody>
      </p:sp>
    </p:spTree>
    <p:extLst>
      <p:ext uri="{BB962C8B-B14F-4D97-AF65-F5344CB8AC3E}">
        <p14:creationId xmlns:p14="http://schemas.microsoft.com/office/powerpoint/2010/main" val="33990083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7BF48C-3143-633A-A6CD-B91441D8A452}"/>
              </a:ext>
            </a:extLst>
          </p:cNvPr>
          <p:cNvSpPr>
            <a:spLocks noGrp="1"/>
          </p:cNvSpPr>
          <p:nvPr>
            <p:ph idx="1"/>
          </p:nvPr>
        </p:nvSpPr>
        <p:spPr>
          <a:xfrm>
            <a:off x="628650" y="619291"/>
            <a:ext cx="7886700" cy="3987263"/>
          </a:xfrm>
        </p:spPr>
        <p:txBody>
          <a:bodyPr/>
          <a:lstStyle/>
          <a:p>
            <a:pPr>
              <a:lnSpc>
                <a:spcPct val="150000"/>
              </a:lnSpc>
            </a:pPr>
            <a:r>
              <a:rPr lang="en-GB" sz="2800" dirty="0"/>
              <a:t>Always check to see where the similarities are. Asking your lecturer what score is acceptable is not best practice. </a:t>
            </a:r>
          </a:p>
          <a:p>
            <a:pPr>
              <a:lnSpc>
                <a:spcPct val="100000"/>
              </a:lnSpc>
            </a:pPr>
            <a:endParaRPr lang="en-GB" sz="2800" dirty="0"/>
          </a:p>
          <a:p>
            <a:pPr>
              <a:lnSpc>
                <a:spcPct val="150000"/>
              </a:lnSpc>
            </a:pPr>
            <a:r>
              <a:rPr lang="en-GB" sz="2800" dirty="0"/>
              <a:t>It is your responsibility to ensure you have checked your score and submitted correctly – not your lecturers!</a:t>
            </a:r>
          </a:p>
          <a:p>
            <a:endParaRPr lang="en-GB" dirty="0"/>
          </a:p>
        </p:txBody>
      </p:sp>
    </p:spTree>
    <p:extLst>
      <p:ext uri="{BB962C8B-B14F-4D97-AF65-F5344CB8AC3E}">
        <p14:creationId xmlns:p14="http://schemas.microsoft.com/office/powerpoint/2010/main" val="18125125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62E84-9557-1654-6916-D1B0D79BADD6}"/>
              </a:ext>
            </a:extLst>
          </p:cNvPr>
          <p:cNvSpPr>
            <a:spLocks noGrp="1"/>
          </p:cNvSpPr>
          <p:nvPr>
            <p:ph type="title"/>
          </p:nvPr>
        </p:nvSpPr>
        <p:spPr/>
        <p:txBody>
          <a:bodyPr/>
          <a:lstStyle/>
          <a:p>
            <a:pPr algn="ctr"/>
            <a:r>
              <a:rPr lang="en-GB" sz="4000" b="1" dirty="0"/>
              <a:t>Final Submission</a:t>
            </a:r>
          </a:p>
        </p:txBody>
      </p:sp>
      <p:sp>
        <p:nvSpPr>
          <p:cNvPr id="3" name="Content Placeholder 2">
            <a:extLst>
              <a:ext uri="{FF2B5EF4-FFF2-40B4-BE49-F238E27FC236}">
                <a16:creationId xmlns:a16="http://schemas.microsoft.com/office/drawing/2014/main" id="{F08E27CC-9DB6-F7BA-DC95-A474DB2D054F}"/>
              </a:ext>
            </a:extLst>
          </p:cNvPr>
          <p:cNvSpPr>
            <a:spLocks noGrp="1"/>
          </p:cNvSpPr>
          <p:nvPr>
            <p:ph idx="1"/>
          </p:nvPr>
        </p:nvSpPr>
        <p:spPr>
          <a:xfrm>
            <a:off x="628650" y="1150711"/>
            <a:ext cx="7886700" cy="4351338"/>
          </a:xfrm>
        </p:spPr>
        <p:txBody>
          <a:bodyPr/>
          <a:lstStyle/>
          <a:p>
            <a:pPr>
              <a:lnSpc>
                <a:spcPct val="150000"/>
              </a:lnSpc>
            </a:pPr>
            <a:r>
              <a:rPr lang="en-GB" sz="2000" dirty="0"/>
              <a:t>Lecturers are not permitted to mark your work from the similarity check submission. After you have checked all is well with your document, please ensure you submit to the final submission, or you risk zero marks.</a:t>
            </a:r>
          </a:p>
          <a:p>
            <a:pPr>
              <a:lnSpc>
                <a:spcPct val="150000"/>
              </a:lnSpc>
            </a:pPr>
            <a:r>
              <a:rPr lang="en-GB" sz="2000" dirty="0"/>
              <a:t>Please be aware that final submission means final submission. “Requests by students to resubmit to the final section before the submission deadline are only allowed in exceptional cases, based on the individual circumstances.” (UWTSD, 2022 p. 20)</a:t>
            </a:r>
          </a:p>
          <a:p>
            <a:endParaRPr lang="en-GB" dirty="0"/>
          </a:p>
        </p:txBody>
      </p:sp>
    </p:spTree>
    <p:extLst>
      <p:ext uri="{BB962C8B-B14F-4D97-AF65-F5344CB8AC3E}">
        <p14:creationId xmlns:p14="http://schemas.microsoft.com/office/powerpoint/2010/main" val="40088138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2E24654C-20AE-4474-A747-7F217022304E}"/>
              </a:ext>
            </a:extLst>
          </p:cNvPr>
          <p:cNvSpPr>
            <a:spLocks noGrp="1"/>
          </p:cNvSpPr>
          <p:nvPr>
            <p:ph idx="1"/>
          </p:nvPr>
        </p:nvSpPr>
        <p:spPr>
          <a:xfrm>
            <a:off x="676460" y="857250"/>
            <a:ext cx="4580453" cy="4277955"/>
          </a:xfrm>
        </p:spPr>
        <p:txBody>
          <a:bodyPr>
            <a:normAutofit/>
          </a:bodyPr>
          <a:lstStyle/>
          <a:p>
            <a:pPr marL="0" indent="0">
              <a:lnSpc>
                <a:spcPct val="150000"/>
              </a:lnSpc>
              <a:buNone/>
            </a:pPr>
            <a:r>
              <a:rPr lang="en-GB" sz="2400" dirty="0">
                <a:latin typeface="Calibri" panose="020F0502020204030204" pitchFamily="34" charset="0"/>
                <a:cs typeface="Calibri" panose="020F0502020204030204" pitchFamily="34" charset="0"/>
              </a:rPr>
              <a:t>To excel on this course, you must continue to develop your academic writing, research, and referencing skills. </a:t>
            </a:r>
          </a:p>
          <a:p>
            <a:pPr marL="0" indent="0">
              <a:lnSpc>
                <a:spcPct val="150000"/>
              </a:lnSpc>
              <a:buNone/>
            </a:pPr>
            <a:r>
              <a:rPr lang="en-GB" sz="2400" dirty="0">
                <a:latin typeface="Calibri" panose="020F0502020204030204" pitchFamily="34" charset="0"/>
                <a:cs typeface="Calibri" panose="020F0502020204030204" pitchFamily="34" charset="0"/>
              </a:rPr>
              <a:t>Please ask your lecturer if you need support/guidance with this.</a:t>
            </a:r>
          </a:p>
          <a:p>
            <a:pPr marL="0" indent="0">
              <a:lnSpc>
                <a:spcPct val="150000"/>
              </a:lnSpc>
              <a:buNone/>
            </a:pPr>
            <a:r>
              <a:rPr lang="en-GB" sz="2400" dirty="0">
                <a:latin typeface="Calibri" panose="020F0502020204030204" pitchFamily="34" charset="0"/>
                <a:cs typeface="Calibri" panose="020F0502020204030204" pitchFamily="34" charset="0"/>
              </a:rPr>
              <a:t>You can do this! </a:t>
            </a:r>
            <a:r>
              <a:rPr lang="en-GB" sz="2400" dirty="0">
                <a:latin typeface="Calibri" panose="020F0502020204030204" pitchFamily="34" charset="0"/>
                <a:cs typeface="Calibri" panose="020F0502020204030204" pitchFamily="34" charset="0"/>
                <a:sym typeface="Wingdings" panose="05000000000000000000" pitchFamily="2" charset="2"/>
              </a:rPr>
              <a:t></a:t>
            </a:r>
            <a:endParaRPr lang="en-GB" sz="2400" dirty="0">
              <a:latin typeface="Calibri" panose="020F0502020204030204" pitchFamily="34" charset="0"/>
              <a:cs typeface="Calibri" panose="020F0502020204030204" pitchFamily="34" charset="0"/>
            </a:endParaRPr>
          </a:p>
          <a:p>
            <a:pPr marL="0" indent="0">
              <a:buNone/>
            </a:pPr>
            <a:endParaRPr lang="en-GB" sz="1500" dirty="0"/>
          </a:p>
        </p:txBody>
      </p:sp>
      <p:pic>
        <p:nvPicPr>
          <p:cNvPr id="4" name="Picture 3" descr="Reading cartoon bee">
            <a:extLst>
              <a:ext uri="{FF2B5EF4-FFF2-40B4-BE49-F238E27FC236}">
                <a16:creationId xmlns:a16="http://schemas.microsoft.com/office/drawing/2014/main" id="{9020545C-1F8A-AF29-1BA3-DE2B1DE7AA89}"/>
              </a:ext>
            </a:extLst>
          </p:cNvPr>
          <p:cNvPicPr>
            <a:picLocks noChangeAspect="1"/>
          </p:cNvPicPr>
          <p:nvPr/>
        </p:nvPicPr>
        <p:blipFill rotWithShape="1">
          <a:blip r:embed="rId2">
            <a:extLst>
              <a:ext uri="{28A0092B-C50C-407E-A947-70E740481C1C}">
                <a14:useLocalDpi xmlns:a14="http://schemas.microsoft.com/office/drawing/2010/main" val="0"/>
              </a:ext>
            </a:extLst>
          </a:blip>
          <a:srcRect l="3257"/>
          <a:stretch/>
        </p:blipFill>
        <p:spPr>
          <a:xfrm>
            <a:off x="5433893" y="758928"/>
            <a:ext cx="3293484" cy="4524068"/>
          </a:xfrm>
          <a:prstGeom prst="rect">
            <a:avLst/>
          </a:prstGeom>
          <a:effectLst/>
        </p:spPr>
      </p:pic>
    </p:spTree>
    <p:extLst>
      <p:ext uri="{BB962C8B-B14F-4D97-AF65-F5344CB8AC3E}">
        <p14:creationId xmlns:p14="http://schemas.microsoft.com/office/powerpoint/2010/main" val="17592285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8C46-1689-4F90-BBAE-D18289BABA9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87CBAAB-02B0-44C9-8953-16C8B6F5CC99}"/>
              </a:ext>
            </a:extLst>
          </p:cNvPr>
          <p:cNvSpPr>
            <a:spLocks noGrp="1"/>
          </p:cNvSpPr>
          <p:nvPr>
            <p:ph idx="1"/>
          </p:nvPr>
        </p:nvSpPr>
        <p:spPr>
          <a:xfrm>
            <a:off x="755576" y="1253331"/>
            <a:ext cx="7886700" cy="4351338"/>
          </a:xfrm>
        </p:spPr>
        <p:txBody>
          <a:bodyPr/>
          <a:lstStyle/>
          <a:p>
            <a:r>
              <a:rPr lang="en-GB" sz="2000" dirty="0"/>
              <a:t>Chatfield, T. (2018) Critical Thinking</a:t>
            </a:r>
            <a:r>
              <a:rPr lang="en-GB" sz="2000" i="1" dirty="0"/>
              <a:t>: Your guide to effective argument successful analysis and independent study. </a:t>
            </a:r>
            <a:r>
              <a:rPr lang="en-GB" sz="2000" dirty="0"/>
              <a:t>London: Sage Publications Ltd.</a:t>
            </a:r>
          </a:p>
          <a:p>
            <a:r>
              <a:rPr lang="en-GB" sz="2000" dirty="0"/>
              <a:t>Cottrell, S. (2023) </a:t>
            </a:r>
            <a:r>
              <a:rPr lang="en-GB" sz="2000" i="1" dirty="0"/>
              <a:t>Critical Thinking Skills</a:t>
            </a:r>
            <a:r>
              <a:rPr lang="en-GB" sz="2000" dirty="0"/>
              <a:t>. </a:t>
            </a:r>
            <a:r>
              <a:rPr lang="en-GB" sz="2000" i="1" dirty="0"/>
              <a:t>Developing effective analysis, argument and reflection </a:t>
            </a:r>
            <a:r>
              <a:rPr lang="en-GB" sz="2000" dirty="0"/>
              <a:t>London: Bloomsbury Publishing.</a:t>
            </a:r>
          </a:p>
          <a:p>
            <a:r>
              <a:rPr lang="en-GB" sz="2000" dirty="0"/>
              <a:t>Cottrell, S. (2019) The </a:t>
            </a:r>
            <a:r>
              <a:rPr lang="en-GB" sz="2000" i="1" dirty="0"/>
              <a:t>Study Skills Handbook. Fifth edition. </a:t>
            </a:r>
            <a:r>
              <a:rPr lang="en-GB" sz="2000" dirty="0"/>
              <a:t>London: Macmillan International Higher Education/Red Globe Press.</a:t>
            </a:r>
          </a:p>
          <a:p>
            <a:r>
              <a:rPr lang="en-GB" sz="2000" dirty="0"/>
              <a:t>McMillan, K, &amp; Weyers, J (2021) </a:t>
            </a:r>
            <a:r>
              <a:rPr lang="en-GB" sz="2000" i="1" dirty="0"/>
              <a:t>The Study Skills Book. </a:t>
            </a:r>
            <a:r>
              <a:rPr lang="en-GB" sz="2000" dirty="0"/>
              <a:t>Harlow</a:t>
            </a:r>
            <a:r>
              <a:rPr lang="en-GB" sz="2000" i="1" dirty="0"/>
              <a:t>: </a:t>
            </a:r>
            <a:r>
              <a:rPr lang="en-GB" sz="2000" dirty="0"/>
              <a:t>Pearson Education Limited.</a:t>
            </a:r>
          </a:p>
          <a:p>
            <a:r>
              <a:rPr lang="en-GB" sz="2000" dirty="0"/>
              <a:t>Saunders, M.N.K., Lewis, P. and Thornhill, A. (2019) </a:t>
            </a:r>
            <a:r>
              <a:rPr lang="en-GB" sz="2000" i="1" dirty="0"/>
              <a:t>Research methods for business students</a:t>
            </a:r>
            <a:r>
              <a:rPr lang="en-GB" sz="2000" dirty="0"/>
              <a:t>. Eighth Edition. New York: Pearson.</a:t>
            </a:r>
          </a:p>
          <a:p>
            <a:r>
              <a:rPr lang="en-GB" sz="2000" dirty="0"/>
              <a:t>UWTSD (2023) </a:t>
            </a:r>
            <a:r>
              <a:rPr lang="en-GB" sz="2000" i="1" dirty="0"/>
              <a:t>Student Careers Service. </a:t>
            </a:r>
            <a:r>
              <a:rPr lang="en-GB" sz="2000" dirty="0"/>
              <a:t>Available at: </a:t>
            </a:r>
            <a:r>
              <a:rPr lang="en-GB" sz="2000" dirty="0">
                <a:hlinkClick r:id="rId2"/>
              </a:rPr>
              <a:t>https://www.uwtsd.ac.uk/careers/</a:t>
            </a:r>
            <a:r>
              <a:rPr lang="en-GB" sz="2000" dirty="0"/>
              <a:t> (Accessed: 3 August 2023)</a:t>
            </a:r>
            <a:r>
              <a:rPr lang="en-US" sz="2000" dirty="0"/>
              <a:t>​</a:t>
            </a:r>
          </a:p>
          <a:p>
            <a:pPr>
              <a:buFont typeface="Wingdings" panose="05000000000000000000" pitchFamily="2" charset="2"/>
              <a:buChar char="Ø"/>
            </a:pPr>
            <a:endParaRPr lang="en-GB" sz="2000" dirty="0"/>
          </a:p>
          <a:p>
            <a:pPr>
              <a:buFont typeface="Wingdings" panose="05000000000000000000" pitchFamily="2" charset="2"/>
              <a:buChar char="Ø"/>
            </a:pPr>
            <a:endParaRPr lang="en-GB" sz="2000" dirty="0"/>
          </a:p>
          <a:p>
            <a:endParaRPr lang="en-GB" sz="2400" dirty="0"/>
          </a:p>
        </p:txBody>
      </p:sp>
    </p:spTree>
    <p:extLst>
      <p:ext uri="{BB962C8B-B14F-4D97-AF65-F5344CB8AC3E}">
        <p14:creationId xmlns:p14="http://schemas.microsoft.com/office/powerpoint/2010/main" val="3862459025"/>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4" ma:contentTypeDescription="Create a new document." ma:contentTypeScope="" ma:versionID="45e7513a6a6730f82110e07bdc9d8451">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d6d298152381d167ba0e9d5adf454c9f"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4B1740EB-F72E-46B6-A9DA-394D9F6060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openxmlformats.org/package/2006/metadata/core-properties"/>
    <ds:schemaRef ds:uri="http://schemas.microsoft.com/office/2006/documentManagement/types"/>
    <ds:schemaRef ds:uri="http://schemas.microsoft.com/office/2006/metadata/properties"/>
    <ds:schemaRef ds:uri="http://www.w3.org/XML/1998/namespace"/>
    <ds:schemaRef ds:uri="3e7a15d4-c698-4f99-9f68-49b1414f3841"/>
    <ds:schemaRef ds:uri="http://purl.org/dc/elements/1.1/"/>
    <ds:schemaRef ds:uri="http://schemas.microsoft.com/office/infopath/2007/PartnerControls"/>
    <ds:schemaRef ds:uri="6e64d6fd-104f-4775-b027-3bb9d4227659"/>
    <ds:schemaRef ds:uri="http://purl.org/dc/te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2408</Words>
  <Application>Microsoft Office PowerPoint</Application>
  <PresentationFormat>On-screen Show (4:3)</PresentationFormat>
  <Paragraphs>206</Paragraphs>
  <Slides>43</Slides>
  <Notes>1</Notes>
  <HiddenSlides>0</HiddenSlides>
  <MMClips>0</MMClips>
  <ScaleCrop>false</ScaleCrop>
  <HeadingPairs>
    <vt:vector size="6" baseType="variant">
      <vt:variant>
        <vt:lpstr>Fonts Used</vt:lpstr>
      </vt:variant>
      <vt:variant>
        <vt:i4>5</vt:i4>
      </vt:variant>
      <vt:variant>
        <vt:lpstr>Theme</vt:lpstr>
      </vt:variant>
      <vt:variant>
        <vt:i4>17</vt:i4>
      </vt:variant>
      <vt:variant>
        <vt:lpstr>Slide Titles</vt:lpstr>
      </vt:variant>
      <vt:variant>
        <vt:i4>43</vt:i4>
      </vt:variant>
    </vt:vector>
  </HeadingPairs>
  <TitlesOfParts>
    <vt:vector size="65" baseType="lpstr">
      <vt:lpstr>Arial</vt:lpstr>
      <vt:lpstr>Calibri</vt:lpstr>
      <vt:lpstr>Calibri Light</vt:lpstr>
      <vt:lpstr>Segoe UI</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Text 1</vt:lpstr>
      <vt:lpstr> Business Skills:  Part 1: Getting Started with Research and Referencing  Part 2: Graphs and Charts – How to!   </vt:lpstr>
      <vt:lpstr>Week 2: How did it go? </vt:lpstr>
      <vt:lpstr>UWTSD Careers Service</vt:lpstr>
      <vt:lpstr>Week 2: Learning Outcomes</vt:lpstr>
      <vt:lpstr>Non-Academic Misconduct</vt:lpstr>
      <vt:lpstr>PowerPoint Presentation</vt:lpstr>
      <vt:lpstr>Library Tour Feedback</vt:lpstr>
      <vt:lpstr>Coming up:  </vt:lpstr>
      <vt:lpstr>Working your way through! Independent Learning</vt:lpstr>
      <vt:lpstr>Overview: Referencing, Paraphrasing and Plagiarism </vt:lpstr>
      <vt:lpstr>What is Referencing </vt:lpstr>
      <vt:lpstr>Make Notes</vt:lpstr>
      <vt:lpstr>     It will get easier.  </vt:lpstr>
      <vt:lpstr>The Art of Paraphrasing!</vt:lpstr>
      <vt:lpstr>What is the difference between and paraphrasing and plagiarism? </vt:lpstr>
      <vt:lpstr>Knowledge Check!</vt:lpstr>
      <vt:lpstr>More Information…</vt:lpstr>
      <vt:lpstr>Evaluating Information…</vt:lpstr>
      <vt:lpstr>The CRAAP Test</vt:lpstr>
      <vt:lpstr>Evaluation Information –  The CRAAP Test</vt:lpstr>
      <vt:lpstr>The Library</vt:lpstr>
      <vt:lpstr>Academic Liaison Librarians</vt:lpstr>
      <vt:lpstr>Finding Help – General Enquiries</vt:lpstr>
      <vt:lpstr>It’s all about the Research!</vt:lpstr>
      <vt:lpstr>The Purpose of Research </vt:lpstr>
      <vt:lpstr>Research and Academic Writing </vt:lpstr>
      <vt:lpstr>Analytical Skills</vt:lpstr>
      <vt:lpstr>Critical Thinking  </vt:lpstr>
      <vt:lpstr>Definition - Objectively</vt:lpstr>
      <vt:lpstr>Definition – Scepticism  </vt:lpstr>
      <vt:lpstr>Interpreting Qualitative and Quantitative Data</vt:lpstr>
      <vt:lpstr>Qualitative and Quantitative Data</vt:lpstr>
      <vt:lpstr>Any Questions? </vt:lpstr>
      <vt:lpstr>Graphs and Charts – How to!</vt:lpstr>
      <vt:lpstr>Activity: Introduction to Excel</vt:lpstr>
      <vt:lpstr>Before we go…</vt:lpstr>
      <vt:lpstr>Turnitin </vt:lpstr>
      <vt:lpstr>Features</vt:lpstr>
      <vt:lpstr>Similarity Scores</vt:lpstr>
      <vt:lpstr>PowerPoint Presentation</vt:lpstr>
      <vt:lpstr>Final Submission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3 Paraphrasing Plagiarism and Referencin</dc:title>
  <dc:creator>Deborah Lloyd;Julia Ault</dc:creator>
  <cp:lastModifiedBy>Daniel Payne</cp:lastModifiedBy>
  <cp:revision>122</cp:revision>
  <cp:lastPrinted>2020-09-16T11:34:26Z</cp:lastPrinted>
  <dcterms:created xsi:type="dcterms:W3CDTF">2015-04-14T15:21:28Z</dcterms:created>
  <dcterms:modified xsi:type="dcterms:W3CDTF">2023-10-09T14:07:55Z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y fmtid="{D5CDD505-2E9C-101B-9397-08002B2CF9AE}" pid="3" name="MediaServiceImageTags">
    <vt:lpwstr/>
  </property>
</Properties>
</file>