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0"/>
  </p:notesMasterIdLst>
  <p:sldIdLst>
    <p:sldId id="257" r:id="rId5"/>
    <p:sldId id="263" r:id="rId6"/>
    <p:sldId id="780" r:id="rId7"/>
    <p:sldId id="781" r:id="rId8"/>
    <p:sldId id="782" r:id="rId9"/>
    <p:sldId id="812" r:id="rId10"/>
    <p:sldId id="779" r:id="rId11"/>
    <p:sldId id="621" r:id="rId12"/>
    <p:sldId id="796" r:id="rId13"/>
    <p:sldId id="806" r:id="rId14"/>
    <p:sldId id="810" r:id="rId15"/>
    <p:sldId id="785" r:id="rId16"/>
    <p:sldId id="787" r:id="rId17"/>
    <p:sldId id="786" r:id="rId18"/>
    <p:sldId id="789" r:id="rId19"/>
    <p:sldId id="788" r:id="rId20"/>
    <p:sldId id="790" r:id="rId21"/>
    <p:sldId id="809" r:id="rId22"/>
    <p:sldId id="791" r:id="rId23"/>
    <p:sldId id="793" r:id="rId24"/>
    <p:sldId id="792" r:id="rId25"/>
    <p:sldId id="795" r:id="rId26"/>
    <p:sldId id="802" r:id="rId27"/>
    <p:sldId id="595" r:id="rId28"/>
    <p:sldId id="803" r:id="rId29"/>
    <p:sldId id="584" r:id="rId30"/>
    <p:sldId id="804" r:id="rId31"/>
    <p:sldId id="799" r:id="rId32"/>
    <p:sldId id="800" r:id="rId33"/>
    <p:sldId id="801" r:id="rId34"/>
    <p:sldId id="805" r:id="rId35"/>
    <p:sldId id="798" r:id="rId36"/>
    <p:sldId id="797" r:id="rId37"/>
    <p:sldId id="623" r:id="rId38"/>
    <p:sldId id="81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youtu.be/jBaH_g4QKAc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F9pv7YTIik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aDgaRI79YE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youtu.be/Hp0Q8Z5Isz4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MBA Marketing management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BMMB7012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July 2023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</a:rPr>
              <a:t>Marketing Developments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developments</a:t>
            </a:r>
            <a:endParaRPr lang="en-US" b="0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explore: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Digital Marketing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800" b="1" dirty="0">
                <a:solidFill>
                  <a:srgbClr val="335B74"/>
                </a:solidFill>
                <a:latin typeface="Franklin Gothic Book" panose="020B0502020104020203"/>
              </a:rPr>
              <a:t>Digital Marketing Developments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E6EE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66D27-9F8E-E2B3-AEB3-DD82920D003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86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E5CC8-9473-9CFE-C3DF-73B55C4F2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8120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BF69B-9E12-F7CE-B255-F55F74124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666240"/>
            <a:ext cx="7024758" cy="4309110"/>
          </a:xfrm>
        </p:spPr>
        <p:txBody>
          <a:bodyPr>
            <a:normAutofit/>
          </a:bodyPr>
          <a:lstStyle/>
          <a:p>
            <a:r>
              <a:rPr lang="en-GB" sz="2000" dirty="0"/>
              <a:t>Developments in communications technology in recent years have led to the increasing use of the term ‘</a:t>
            </a:r>
            <a:r>
              <a:rPr lang="en-GB" sz="2000" b="1" i="1" dirty="0">
                <a:solidFill>
                  <a:srgbClr val="0070C0"/>
                </a:solidFill>
              </a:rPr>
              <a:t>Digital Marketing</a:t>
            </a:r>
            <a:r>
              <a:rPr lang="en-GB" sz="2000" dirty="0"/>
              <a:t>‘.</a:t>
            </a:r>
          </a:p>
          <a:p>
            <a:r>
              <a:rPr lang="en-GB" sz="2000" dirty="0"/>
              <a:t>It is not necessarily such a new phenomenon in terms of the scale of social change it may be causing across the globe.</a:t>
            </a:r>
          </a:p>
          <a:p>
            <a:r>
              <a:rPr lang="en-GB" sz="2000" dirty="0"/>
              <a:t>Consider for example, the impact that </a:t>
            </a:r>
            <a:r>
              <a:rPr lang="en-GB" sz="2000" b="1" i="1" dirty="0"/>
              <a:t>cinema, radio or even television </a:t>
            </a:r>
            <a:r>
              <a:rPr lang="en-GB" sz="2000" dirty="0"/>
              <a:t>had on society when they were introduced or were still new.</a:t>
            </a:r>
          </a:p>
          <a:p>
            <a:r>
              <a:rPr lang="en-GB" sz="2000" dirty="0"/>
              <a:t>Changes in consumer behaviour and buying patterns have been directly influenced and altered by the changes affecting social patterns as the speed of communications increased.</a:t>
            </a:r>
          </a:p>
        </p:txBody>
      </p:sp>
      <p:pic>
        <p:nvPicPr>
          <p:cNvPr id="6" name="Picture 2" descr="Introduction to Digital Marketing | Find out how to get started -  FutureLearn">
            <a:extLst>
              <a:ext uri="{FF2B5EF4-FFF2-40B4-BE49-F238E27FC236}">
                <a16:creationId xmlns:a16="http://schemas.microsoft.com/office/drawing/2014/main" id="{9E245C06-A073-B9B0-CEA3-ED6A7A35C7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8051799" y="1910080"/>
            <a:ext cx="3683001" cy="40652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29A6FB-F171-7827-C3C4-76F2819BE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96375-ED6E-7192-6D3D-073EA7CC3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4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5586-6A5A-9649-1450-23CB896F3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82804"/>
          </a:xfrm>
        </p:spPr>
        <p:txBody>
          <a:bodyPr>
            <a:normAutofit/>
          </a:bodyPr>
          <a:lstStyle/>
          <a:p>
            <a:r>
              <a:rPr lang="en-GB" dirty="0"/>
              <a:t>Link between non-digital and 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10FB7-D1D8-F8A5-3DFD-4E4293528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869440"/>
            <a:ext cx="7024758" cy="4105910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Yet these technological developments do not exist on their own.</a:t>
            </a:r>
          </a:p>
          <a:p>
            <a:r>
              <a:rPr lang="en-GB" sz="2000" dirty="0"/>
              <a:t>Many digital marketing activities can be considered to be improvements on non-digital marketing activities.</a:t>
            </a:r>
          </a:p>
          <a:p>
            <a:r>
              <a:rPr lang="en-GB" sz="2000" dirty="0"/>
              <a:t>They are making them more efficient and effective through improved communications – such as feedback from consumers via email, blogs or forums.</a:t>
            </a:r>
          </a:p>
          <a:p>
            <a:r>
              <a:rPr lang="en-GB" sz="2000" dirty="0"/>
              <a:t>Hence, the digital area can be seen as complimentary to existing activities, perhaps simply another channel or method of communication, rather than being wholly independent of existing marketing theories and models.</a:t>
            </a:r>
          </a:p>
          <a:p>
            <a:endParaRPr lang="en-GB" dirty="0"/>
          </a:p>
        </p:txBody>
      </p:sp>
      <p:pic>
        <p:nvPicPr>
          <p:cNvPr id="6" name="Picture 2" descr="Top 25 Digital Marketing Agencies and Services - Influencive">
            <a:extLst>
              <a:ext uri="{FF2B5EF4-FFF2-40B4-BE49-F238E27FC236}">
                <a16:creationId xmlns:a16="http://schemas.microsoft.com/office/drawing/2014/main" id="{50A5010C-7D9E-7589-CC32-AC57D22C5E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"/>
          <a:stretch/>
        </p:blipFill>
        <p:spPr bwMode="auto">
          <a:xfrm>
            <a:off x="8051799" y="2032000"/>
            <a:ext cx="3683001" cy="39433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42F927-1DAF-2C95-F8CE-8C9D90EEE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07E71D-049A-0F2C-FF37-FF3BD4241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438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53621-2D4C-C772-AE60-EA62DD42A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Marketing activities at all levels keep changing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BBA29-456F-560B-3D91-7E42CA0BB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chemeClr val="tx2"/>
                </a:solidFill>
              </a:rPr>
              <a:t>As more and more people across the globe use Facebook, Twitter, Google, msn and so on, there is no doubt that </a:t>
            </a:r>
            <a:r>
              <a:rPr lang="en-GB" sz="2400" b="1" i="1" dirty="0">
                <a:solidFill>
                  <a:srgbClr val="0070C0"/>
                </a:solidFill>
              </a:rPr>
              <a:t>the way people communicate will continue to have a huge impact </a:t>
            </a:r>
            <a:r>
              <a:rPr lang="en-GB" sz="2400" dirty="0">
                <a:solidFill>
                  <a:schemeClr val="tx2"/>
                </a:solidFill>
              </a:rPr>
              <a:t>on marketing activities at all levels.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A4D913-AD16-176A-7742-7D8B66FC4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367AC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41F4B-033C-22E4-6AEA-4876DA24A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367AC8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367AC8"/>
              </a:solidFill>
            </a:endParaRPr>
          </a:p>
        </p:txBody>
      </p:sp>
      <p:pic>
        <p:nvPicPr>
          <p:cNvPr id="6" name="Picture 2" descr="Social Media Marketing: The Ultimate Guide">
            <a:extLst>
              <a:ext uri="{FF2B5EF4-FFF2-40B4-BE49-F238E27FC236}">
                <a16:creationId xmlns:a16="http://schemas.microsoft.com/office/drawing/2014/main" id="{9C6E2502-6CE6-0EA6-0D1D-99BD0155B2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 bwMode="auto">
          <a:xfrm>
            <a:off x="7521283" y="10"/>
            <a:ext cx="4670717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36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B6177-950E-2F24-00E5-75F9F96D4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65763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Digital marketing</a:t>
            </a:r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Human eye seen through transparent digital chart">
            <a:extLst>
              <a:ext uri="{FF2B5EF4-FFF2-40B4-BE49-F238E27FC236}">
                <a16:creationId xmlns:a16="http://schemas.microsoft.com/office/drawing/2014/main" id="{09376240-4D80-C93C-571D-2B58ED0BA08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D9365-33B3-7654-F0C4-3BA156183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509754"/>
            <a:ext cx="6878108" cy="4442057"/>
          </a:xfrm>
        </p:spPr>
        <p:txBody>
          <a:bodyPr>
            <a:normAutofit/>
          </a:bodyPr>
          <a:lstStyle/>
          <a:p>
            <a:r>
              <a:rPr lang="en-GB" sz="2000" dirty="0"/>
              <a:t>Digital marketing tools include websites, social media, mobile apps, and online videos, emails, blogs etc.</a:t>
            </a:r>
          </a:p>
          <a:p>
            <a:r>
              <a:rPr lang="en-GB" sz="2000" dirty="0"/>
              <a:t>Typically, several are used in conjunction with one another (multichannel marketing) - combining traditional and digital marketing modes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Digital marketing </a:t>
            </a:r>
            <a:r>
              <a:rPr lang="en-GB" sz="2000" dirty="0"/>
              <a:t>can be categorised into:</a:t>
            </a:r>
          </a:p>
          <a:p>
            <a:pPr lvl="1"/>
            <a:r>
              <a:rPr lang="en-GB" sz="2000" b="1" dirty="0">
                <a:solidFill>
                  <a:srgbClr val="0070C0"/>
                </a:solidFill>
              </a:rPr>
              <a:t>Online marketing </a:t>
            </a:r>
            <a:r>
              <a:rPr lang="en-GB" sz="2000" dirty="0"/>
              <a:t>(via internet using company websites, online advertisements, emails, and blogs)</a:t>
            </a:r>
          </a:p>
          <a:p>
            <a:pPr lvl="1"/>
            <a:r>
              <a:rPr lang="en-GB" sz="2000" b="1" dirty="0">
                <a:solidFill>
                  <a:srgbClr val="0070C0"/>
                </a:solidFill>
              </a:rPr>
              <a:t>Social media marketing </a:t>
            </a:r>
            <a:r>
              <a:rPr lang="en-GB" sz="2000" dirty="0"/>
              <a:t>(e.g. social media platforms)</a:t>
            </a:r>
          </a:p>
          <a:p>
            <a:pPr lvl="1"/>
            <a:r>
              <a:rPr lang="en-GB" sz="2000" b="1" dirty="0">
                <a:solidFill>
                  <a:srgbClr val="0070C0"/>
                </a:solidFill>
              </a:rPr>
              <a:t>Mobile marketing </a:t>
            </a:r>
            <a:r>
              <a:rPr lang="en-GB" sz="2000" dirty="0"/>
              <a:t>(e.g. smartphones, tablets, or any other related devices through websites)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A08C87-0AD1-7209-AF1A-ED7B7F316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2786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6B8FA6-FB25-0BD9-07E1-0B6BF4B02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278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2786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2715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7E0BF-2469-3182-8783-20717D211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81204"/>
          </a:xfrm>
        </p:spPr>
        <p:txBody>
          <a:bodyPr/>
          <a:lstStyle/>
          <a:p>
            <a:r>
              <a:rPr lang="en-GB" dirty="0"/>
              <a:t>Benefits of 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9EB93-1148-692C-EF1D-F6BB564DB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06880"/>
            <a:ext cx="11029615" cy="46146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 include…:</a:t>
            </a:r>
          </a:p>
          <a:p>
            <a:r>
              <a:rPr lang="en-GB" sz="2000" dirty="0"/>
              <a:t>Equal opportunity to big and small business alike</a:t>
            </a:r>
          </a:p>
          <a:p>
            <a:r>
              <a:rPr lang="en-GB" sz="2000" dirty="0"/>
              <a:t>Cost-effective</a:t>
            </a:r>
          </a:p>
          <a:p>
            <a:r>
              <a:rPr lang="en-GB" sz="2000" dirty="0"/>
              <a:t>Convenient in measuring success or failure</a:t>
            </a:r>
          </a:p>
          <a:p>
            <a:r>
              <a:rPr lang="en-GB" sz="2000" dirty="0"/>
              <a:t>Provides results in real-time</a:t>
            </a:r>
          </a:p>
          <a:p>
            <a:r>
              <a:rPr lang="en-GB" sz="2000" dirty="0"/>
              <a:t>Helps in brand development</a:t>
            </a:r>
          </a:p>
          <a:p>
            <a:r>
              <a:rPr lang="en-GB" sz="2000" dirty="0"/>
              <a:t>Has much more personal exposure than traditional marketing mediums</a:t>
            </a:r>
          </a:p>
          <a:p>
            <a:r>
              <a:rPr lang="en-GB" sz="2000" dirty="0"/>
              <a:t>Has the ability to turn any campaign viral</a:t>
            </a:r>
          </a:p>
          <a:p>
            <a:r>
              <a:rPr lang="en-GB" sz="2000" dirty="0"/>
              <a:t>Has a far greater engagement rate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ED360-7326-1CAF-ABA0-80261416A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6DA7A2-FBA7-C346-10A1-CDD29699E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8313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B6177-950E-2F24-00E5-75F9F96D4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11684"/>
          </a:xfrm>
        </p:spPr>
        <p:txBody>
          <a:bodyPr/>
          <a:lstStyle/>
          <a:p>
            <a:r>
              <a:rPr lang="en-GB" dirty="0"/>
              <a:t>Social media – why use it in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D9365-33B3-7654-F0C4-3BA156183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57680"/>
            <a:ext cx="11029615" cy="4217670"/>
          </a:xfrm>
        </p:spPr>
        <p:txBody>
          <a:bodyPr>
            <a:normAutofit/>
          </a:bodyPr>
          <a:lstStyle/>
          <a:p>
            <a:r>
              <a:rPr lang="en-GB" sz="2000" dirty="0"/>
              <a:t>43% of the people who are connected to the internet use social platforms</a:t>
            </a:r>
          </a:p>
          <a:p>
            <a:r>
              <a:rPr lang="en-GB" sz="2000" dirty="0"/>
              <a:t>More than 70% of online users interact with brands by following their posts on Facebook</a:t>
            </a:r>
          </a:p>
          <a:p>
            <a:r>
              <a:rPr lang="en-GB" sz="2000" dirty="0"/>
              <a:t>17% of these users share insight, experience and news about these brands with others</a:t>
            </a:r>
          </a:p>
          <a:p>
            <a:r>
              <a:rPr lang="en-GB" sz="2000" dirty="0"/>
              <a:t>13% of people post about the brand they have connected with</a:t>
            </a:r>
          </a:p>
          <a:p>
            <a:r>
              <a:rPr lang="en-GB" sz="2000" dirty="0"/>
              <a:t>56% of online users said they would recommend a brand to others once they follow them on Facebook</a:t>
            </a:r>
          </a:p>
          <a:p>
            <a:r>
              <a:rPr lang="en-GB" sz="2000" dirty="0"/>
              <a:t>34% of brands who’ve employed digital marketing have generated leads from social networks such as Twitter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A08C87-0AD1-7209-AF1A-ED7B7F316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6B8FA6-FB25-0BD9-07E1-0B6BF4B02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7291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0EAE2-E686-EDC3-203A-41BEEE4BA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10084"/>
          </a:xfrm>
        </p:spPr>
        <p:txBody>
          <a:bodyPr/>
          <a:lstStyle/>
          <a:p>
            <a:r>
              <a:rPr lang="en-GB" dirty="0"/>
              <a:t>Digital marketing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50BC7-19FA-CAEF-1D6E-D23D52264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645920"/>
            <a:ext cx="11029615" cy="4509924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Artificial Intelligence (AI)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Chatbots 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Influencer Marketing </a:t>
            </a:r>
          </a:p>
          <a:p>
            <a:r>
              <a:rPr lang="en-GB" sz="2000" dirty="0"/>
              <a:t>VR - Virtual Reality  </a:t>
            </a:r>
          </a:p>
          <a:p>
            <a:r>
              <a:rPr lang="en-GB" sz="2000" dirty="0"/>
              <a:t>Video Marketing </a:t>
            </a:r>
          </a:p>
          <a:p>
            <a:r>
              <a:rPr lang="en-GB" sz="2000" dirty="0"/>
              <a:t>Smart Speakers / Voice Search</a:t>
            </a:r>
          </a:p>
          <a:p>
            <a:r>
              <a:rPr lang="en-GB" sz="2000" dirty="0"/>
              <a:t>Big Data</a:t>
            </a:r>
          </a:p>
          <a:p>
            <a:r>
              <a:rPr lang="en-GB" sz="2000" dirty="0"/>
              <a:t>Better Analytics </a:t>
            </a:r>
          </a:p>
          <a:p>
            <a:pPr lvl="1"/>
            <a:r>
              <a:rPr lang="en-GB" sz="1800" dirty="0"/>
              <a:t>Search Engine Optimisation</a:t>
            </a:r>
          </a:p>
          <a:p>
            <a:pPr lvl="1"/>
            <a:r>
              <a:rPr lang="en-GB" sz="1800" dirty="0"/>
              <a:t>Pay Per Click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1D6636-33C7-3822-7A3A-039EDE974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20A86-9606-8F3C-40C2-000AB049A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859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4D7B-EFDC-AD7D-B3A8-97D8CBAA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79604"/>
          </a:xfrm>
        </p:spPr>
        <p:txBody>
          <a:bodyPr>
            <a:normAutofit/>
          </a:bodyPr>
          <a:lstStyle/>
          <a:p>
            <a:r>
              <a:rPr lang="en-GB" dirty="0"/>
              <a:t>Artificial intelligence (AI)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AI: What Is it, What Are The Benefits &amp; Challenges, And What Can You Do To  Prepare For It | by Jacob Morgan | Jacob Morgan | Medium">
            <a:extLst>
              <a:ext uri="{FF2B5EF4-FFF2-40B4-BE49-F238E27FC236}">
                <a16:creationId xmlns:a16="http://schemas.microsoft.com/office/drawing/2014/main" id="{2B1F2CE5-42A2-3F2B-774A-49FA173D8B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611392" y="2296160"/>
            <a:ext cx="5074920" cy="376340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13565-2AEC-BD9A-A217-6F11B66DB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According to IBM (2021):</a:t>
            </a:r>
          </a:p>
          <a:p>
            <a:r>
              <a:rPr lang="en-GB" sz="2800" dirty="0"/>
              <a:t>“</a:t>
            </a:r>
            <a:r>
              <a:rPr lang="en-GB" sz="2800" b="1" i="1" dirty="0">
                <a:solidFill>
                  <a:srgbClr val="0070C0"/>
                </a:solidFill>
              </a:rPr>
              <a:t>Artificial Intelligence </a:t>
            </a:r>
            <a:r>
              <a:rPr lang="en-GB" sz="2800" dirty="0"/>
              <a:t>enables computers and machines to </a:t>
            </a:r>
            <a:r>
              <a:rPr lang="en-GB" sz="2800" b="1" i="1" dirty="0">
                <a:solidFill>
                  <a:srgbClr val="0070C0"/>
                </a:solidFill>
              </a:rPr>
              <a:t>mimic</a:t>
            </a:r>
            <a:r>
              <a:rPr lang="en-GB" sz="2800" dirty="0"/>
              <a:t> the perception, learning, problem-solving, and decision-making capabilities of </a:t>
            </a:r>
            <a:r>
              <a:rPr lang="en-GB" sz="2800" b="1" i="1" dirty="0">
                <a:solidFill>
                  <a:srgbClr val="0070C0"/>
                </a:solidFill>
              </a:rPr>
              <a:t>the human mind</a:t>
            </a:r>
            <a:r>
              <a:rPr lang="en-GB" sz="2800" dirty="0"/>
              <a:t>”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494494-754F-1F40-0AD4-6CF0DE058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srgbClr val="5CD6E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https://www.ibm.com/uk-en/cloud/learn/what-is-artificial-intelligence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E9CA1-E4E8-D984-527D-D70023C57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5CD6E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5CD6E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1470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974715"/>
          </a:xfrm>
        </p:spPr>
        <p:txBody>
          <a:bodyPr>
            <a:normAutofit/>
          </a:bodyPr>
          <a:lstStyle/>
          <a:p>
            <a:r>
              <a:rPr lang="en-GB" dirty="0"/>
              <a:t>Artificial intelligence explained – linked to marketing</a:t>
            </a: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Digital Marketing Made Easy</a:t>
            </a:r>
          </a:p>
          <a:p>
            <a:r>
              <a:rPr lang="en-GB" sz="2000" dirty="0"/>
              <a:t>Discusses the use of AI in our daily lives and linking it to marketing</a:t>
            </a:r>
          </a:p>
          <a:p>
            <a:r>
              <a:rPr lang="en-GB" sz="2000" dirty="0">
                <a:hlinkClick r:id="rId2"/>
              </a:rPr>
              <a:t>https://youtu.be/jBaH_g4QKAc</a:t>
            </a: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E1A22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3:00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E1A22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1A22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060B771-B34F-6E97-1AB3-30FF1B51A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242" y="3308727"/>
            <a:ext cx="1789220" cy="178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167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F83E4-CC0C-E28E-22A9-38C331A75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92964"/>
          </a:xfrm>
        </p:spPr>
        <p:txBody>
          <a:bodyPr>
            <a:normAutofit/>
          </a:bodyPr>
          <a:lstStyle/>
          <a:p>
            <a:r>
              <a:rPr lang="en-GB" dirty="0"/>
              <a:t>Ai as a commercial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1CAC8-4A44-C1B1-045F-30A6286D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r>
              <a:rPr lang="en-GB" sz="2000" dirty="0"/>
              <a:t>“</a:t>
            </a:r>
            <a:r>
              <a:rPr lang="en-GB" sz="2000" b="1" i="1" dirty="0"/>
              <a:t>Artificial Intelligence </a:t>
            </a:r>
            <a:r>
              <a:rPr lang="en-GB" sz="2000" dirty="0"/>
              <a:t>is the </a:t>
            </a:r>
            <a:r>
              <a:rPr lang="en-GB" sz="2000" b="1" i="1" dirty="0"/>
              <a:t>biggest commercial opportunity </a:t>
            </a:r>
            <a:r>
              <a:rPr lang="en-GB" sz="2000" dirty="0"/>
              <a:t>for companies, industries, and nations over the next few decades” and “</a:t>
            </a:r>
            <a:r>
              <a:rPr lang="en-GB" sz="2000" b="1" i="1" dirty="0"/>
              <a:t>will increase global GDP by up to 14% between now and 2030</a:t>
            </a:r>
            <a:r>
              <a:rPr lang="en-GB" sz="2000" dirty="0"/>
              <a:t>,” which means that “AI latecomers will find themselves at a serious competitive disadvantage within the next several years.” (according to </a:t>
            </a:r>
            <a:r>
              <a:rPr lang="en-GB" sz="2000" dirty="0" err="1"/>
              <a:t>Techgrabyte</a:t>
            </a:r>
            <a:r>
              <a:rPr lang="en-GB" sz="2000" dirty="0"/>
              <a:t> (2021))</a:t>
            </a:r>
          </a:p>
        </p:txBody>
      </p:sp>
      <p:pic>
        <p:nvPicPr>
          <p:cNvPr id="7" name="Picture 6" descr="Angle view of circuit shaped like a brain">
            <a:extLst>
              <a:ext uri="{FF2B5EF4-FFF2-40B4-BE49-F238E27FC236}">
                <a16:creationId xmlns:a16="http://schemas.microsoft.com/office/drawing/2014/main" id="{090B29CF-A9E9-BCB9-296D-CBBB376D684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780DC-F005-A79F-1E23-87F025893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9F49F8-CEC8-EF21-9AC8-A15EE95DB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030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A23BD-E960-F1F2-B68A-ED563364B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Revenue from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170DD-8DCD-78AF-C24C-ED651ED3D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As illustrated by </a:t>
            </a:r>
            <a:r>
              <a:rPr lang="en-GB" sz="2800" dirty="0" err="1">
                <a:solidFill>
                  <a:srgbClr val="FFFFFF"/>
                </a:solidFill>
              </a:rPr>
              <a:t>Statistica</a:t>
            </a:r>
            <a:r>
              <a:rPr lang="en-GB" sz="2800" dirty="0">
                <a:solidFill>
                  <a:srgbClr val="FFFFFF"/>
                </a:solidFill>
              </a:rPr>
              <a:t> (2021):</a:t>
            </a:r>
          </a:p>
          <a:p>
            <a:r>
              <a:rPr lang="en-GB" sz="2800" dirty="0">
                <a:solidFill>
                  <a:srgbClr val="FFFFFF"/>
                </a:solidFill>
              </a:rPr>
              <a:t>Revenue from AI software market worldwide from 2018 – 2025</a:t>
            </a:r>
          </a:p>
        </p:txBody>
      </p:sp>
      <p:pic>
        <p:nvPicPr>
          <p:cNvPr id="6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0D5F9697-E293-3B64-BD21-BFA98359B2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1131740"/>
            <a:ext cx="6831503" cy="457710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317A20-1209-5ECF-8288-637B37640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4284E4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ADB54-F19B-B6F8-7690-290551436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4284E4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4284E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766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0EE71-83D7-F8AD-661D-F1308F9F7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81204"/>
          </a:xfrm>
        </p:spPr>
        <p:txBody>
          <a:bodyPr>
            <a:normAutofit/>
          </a:bodyPr>
          <a:lstStyle/>
          <a:p>
            <a:r>
              <a:rPr lang="en-GB" dirty="0"/>
              <a:t>Ai can learn about personal preferences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Can AI surpass Human Intelligence with Superintelligent AI?">
            <a:extLst>
              <a:ext uri="{FF2B5EF4-FFF2-40B4-BE49-F238E27FC236}">
                <a16:creationId xmlns:a16="http://schemas.microsoft.com/office/drawing/2014/main" id="{1C59DDCA-1E95-7DB9-EA05-137D8862ED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611392" y="2347105"/>
            <a:ext cx="5074920" cy="371246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DCC2F-23FD-E57E-2258-5B54A17D1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2340864"/>
            <a:ext cx="5269977" cy="3634486"/>
          </a:xfrm>
        </p:spPr>
        <p:txBody>
          <a:bodyPr>
            <a:noAutofit/>
          </a:bodyPr>
          <a:lstStyle/>
          <a:p>
            <a:r>
              <a:rPr lang="en-GB" sz="2000" dirty="0"/>
              <a:t>AI can separate and </a:t>
            </a:r>
            <a:r>
              <a:rPr lang="en-GB" sz="2000" b="1" i="1" dirty="0"/>
              <a:t>analyse behavioural and demographic data </a:t>
            </a:r>
            <a:r>
              <a:rPr lang="en-GB" sz="2000" dirty="0"/>
              <a:t>much </a:t>
            </a:r>
            <a:r>
              <a:rPr lang="en-GB" sz="2000" b="1" i="1" dirty="0"/>
              <a:t>more efficiently </a:t>
            </a:r>
            <a:r>
              <a:rPr lang="en-GB" sz="2000" dirty="0"/>
              <a:t>than humans doing it manually. </a:t>
            </a:r>
          </a:p>
          <a:p>
            <a:r>
              <a:rPr lang="en-GB" sz="2000" dirty="0"/>
              <a:t>AI can learn about every detail of the personal preference of a user:</a:t>
            </a:r>
          </a:p>
          <a:p>
            <a:pPr lvl="1"/>
            <a:r>
              <a:rPr lang="en-GB" sz="2000" dirty="0"/>
              <a:t>Your profile information</a:t>
            </a:r>
          </a:p>
          <a:p>
            <a:pPr lvl="1"/>
            <a:r>
              <a:rPr lang="en-GB" sz="2000" dirty="0"/>
              <a:t>purchases</a:t>
            </a:r>
          </a:p>
          <a:p>
            <a:pPr lvl="1"/>
            <a:r>
              <a:rPr lang="en-GB" sz="2000" dirty="0"/>
              <a:t>demographic information</a:t>
            </a:r>
          </a:p>
          <a:p>
            <a:pPr lvl="1"/>
            <a:r>
              <a:rPr lang="en-GB" sz="2000" dirty="0"/>
              <a:t>browsing history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4950C0-4D55-676B-0A2A-EF1AADC2E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29A9C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5EBDC5-6AC6-9F29-D940-BCEC14BD3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29A9C2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29A9C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137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64EC0-CE61-E25F-61B8-32AE39B68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Personalisation of marketing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3BE18-F3AD-C62A-0006-2B6490513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Key to driving engagement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AI can digest and crunch large amounts of data per user to personalize content for them.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Look at Netflix, for example. Each user is shown video content based on their interest and history.</a:t>
            </a:r>
          </a:p>
        </p:txBody>
      </p:sp>
      <p:pic>
        <p:nvPicPr>
          <p:cNvPr id="6" name="Picture 5" descr="A person sitting at a desk&#10;&#10;Description automatically generated with low confidence">
            <a:extLst>
              <a:ext uri="{FF2B5EF4-FFF2-40B4-BE49-F238E27FC236}">
                <a16:creationId xmlns:a16="http://schemas.microsoft.com/office/drawing/2014/main" id="{16D622C6-3365-EE97-06DF-EB3B98D53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1456236"/>
            <a:ext cx="6831503" cy="3928114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06FAFE-E0F2-838E-598B-EA06A85AE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76D5E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587311-3DF3-81AD-D124-2A61DF5AB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76D5E2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76D5E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537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6D5C63-1645-F8B3-55F8-7BC8740F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Reasons for adopting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31F78-7B8E-C521-D021-C80368F8B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AI can help businesses understand how customers find their products and services by analysing: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consumer behaviour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consumer search patterns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use data from social media platforms and blog posts</a:t>
            </a:r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CF9FE331-97E4-CE82-6E13-0A7BBB222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1830" y="936141"/>
            <a:ext cx="7503637" cy="5290038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1CD74C-23ED-443B-9F95-E6966F4E0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9D8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B91B3D-AB94-112D-1F74-720686A1C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19D8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19D8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3118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503119-A36B-D997-3B22-B914ADF9D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>
            <a:normAutofit/>
          </a:bodyPr>
          <a:lstStyle/>
          <a:p>
            <a:r>
              <a:rPr lang="en-GB" dirty="0"/>
              <a:t>Ai and marketing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594601-FD52-329E-CF1E-6A36799AA1B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698" y="2990821"/>
            <a:ext cx="4748741" cy="242185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35E04-1E83-DCE8-5BCD-6439C1CD1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AI will soon be the driving force behind many marketing services:</a:t>
            </a:r>
          </a:p>
          <a:p>
            <a:pPr lvl="1"/>
            <a:r>
              <a:rPr lang="en-GB" sz="2000" dirty="0"/>
              <a:t>Basic communication</a:t>
            </a:r>
          </a:p>
          <a:p>
            <a:pPr lvl="1"/>
            <a:r>
              <a:rPr lang="en-GB" sz="2000" dirty="0"/>
              <a:t>Product recommendations</a:t>
            </a:r>
          </a:p>
          <a:p>
            <a:pPr lvl="1"/>
            <a:r>
              <a:rPr lang="en-GB" sz="2000" dirty="0"/>
              <a:t>Email personalization</a:t>
            </a:r>
          </a:p>
          <a:p>
            <a:pPr lvl="1"/>
            <a:r>
              <a:rPr lang="en-GB" sz="2000" dirty="0"/>
              <a:t>E-commerce transactions</a:t>
            </a:r>
          </a:p>
          <a:p>
            <a:pPr lvl="1"/>
            <a:r>
              <a:rPr lang="en-GB" sz="2000" dirty="0"/>
              <a:t>Content creation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20546E-A21C-ABC9-B32B-D4CC1D991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D614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F711C6-CB66-A81A-35C2-0465FA3A0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D6140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US">
              <a:solidFill>
                <a:srgbClr val="FD61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013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71044"/>
          </a:xfrm>
        </p:spPr>
        <p:txBody>
          <a:bodyPr>
            <a:normAutofit/>
          </a:bodyPr>
          <a:lstStyle/>
          <a:p>
            <a:r>
              <a:rPr lang="en-GB" dirty="0"/>
              <a:t>A framework for using AI in marketing</a:t>
            </a: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California Management Review">
            <a:extLst>
              <a:ext uri="{FF2B5EF4-FFF2-40B4-BE49-F238E27FC236}">
                <a16:creationId xmlns:a16="http://schemas.microsoft.com/office/drawing/2014/main" id="{A20B4237-65BC-4710-34C3-604A55544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452372" y="2499053"/>
            <a:ext cx="3405393" cy="340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California Management Review</a:t>
            </a:r>
          </a:p>
          <a:p>
            <a:r>
              <a:rPr lang="en-GB" sz="2000" dirty="0"/>
              <a:t>Discusses a framework for the use of AI to provide support for marketing decisions</a:t>
            </a:r>
          </a:p>
          <a:p>
            <a:r>
              <a:rPr lang="en-GB" sz="2000" dirty="0">
                <a:hlinkClick r:id="rId3"/>
              </a:rPr>
              <a:t>https://youtu.be/9F9pv7YTIik</a:t>
            </a: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srgbClr val="E1A22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2:44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E1A22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1A22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9062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BC700-40E3-9176-ECDB-7D525E07B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Chatbots – for basic communication and product/service recommendations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D094E-4EAD-A3BF-6807-B4AC8E0B9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GB" sz="2000" dirty="0"/>
              <a:t>One example of AI in practice is Chatbots. </a:t>
            </a:r>
          </a:p>
          <a:p>
            <a:r>
              <a:rPr lang="en-GB" sz="2000" dirty="0"/>
              <a:t>Mastercard created a Facebook messenger bot – which uses natural language processing software to decipher what the customer wants and respond as if it were a real person.</a:t>
            </a:r>
          </a:p>
        </p:txBody>
      </p:sp>
      <p:pic>
        <p:nvPicPr>
          <p:cNvPr id="6" name="Picture 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9FC35B60-41AC-564B-C9FA-8441BFA4EC5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4296" y="1166628"/>
            <a:ext cx="6735272" cy="4344250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C7AE52-4467-9689-3113-3ECE00311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510664-D2B2-04E0-C618-2A6D6EF19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802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7D26DA-9773-4A0E-B213-DDF20A1F1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Implementing AI into your Marketing Strategy">
            <a:extLst>
              <a:ext uri="{FF2B5EF4-FFF2-40B4-BE49-F238E27FC236}">
                <a16:creationId xmlns:a16="http://schemas.microsoft.com/office/drawing/2014/main" id="{C8F270C5-E8AD-7150-0D49-CD09878146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693995"/>
            <a:ext cx="10905066" cy="5470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16B46E-C70A-A1DE-BC2E-7DCD6DC31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AD6030-1843-B796-07F6-3A5C226A3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41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F29881-FD8A-C212-43BD-820E86CB1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>
            <a:normAutofit/>
          </a:bodyPr>
          <a:lstStyle/>
          <a:p>
            <a:r>
              <a:rPr lang="en-GB" dirty="0"/>
              <a:t>What are chatbots?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69F6FD2-BFEC-311C-A143-304A435C071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698" y="3252001"/>
            <a:ext cx="4748741" cy="189949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A6D56-547E-3AFE-FC6A-308262689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AI-based technology uses instant messaging to chat in real-time, day or night, with your customers or site visitors.</a:t>
            </a:r>
          </a:p>
          <a:p>
            <a:r>
              <a:rPr lang="en-GB" sz="2000" dirty="0"/>
              <a:t>Chatbots will continue to be an important part of digital marketing.</a:t>
            </a:r>
          </a:p>
          <a:p>
            <a:r>
              <a:rPr lang="en-GB" sz="2000" dirty="0"/>
              <a:t>It was estimated that Chatbots powered 85% of customer service in 2020.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4B046-64BE-C0B1-B4BF-6D735283C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FA08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F87EC3-B5B8-5A2B-DB93-856F7BC34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FA088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A08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719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C7615-2E07-1038-2484-CF8026802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6A42E-F3DD-01CD-6718-B56132F3E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https://hbr.org/sponsored/2019/02/</a:t>
            </a:r>
            <a:r>
              <a:rPr lang="en-GB" sz="2000" dirty="0">
                <a:solidFill>
                  <a:srgbClr val="00B0F0"/>
                </a:solidFill>
              </a:rPr>
              <a:t>ai-is-not-just-getting-better-its-becoming-more-pervasive</a:t>
            </a:r>
          </a:p>
          <a:p>
            <a:r>
              <a:rPr lang="en-GB" sz="2000" dirty="0"/>
              <a:t>https://www.imd.org/contentassets/0e76bd212b13481798750714b1c326cf/tc078-16_</a:t>
            </a:r>
            <a:r>
              <a:rPr lang="en-GB" sz="2000" dirty="0">
                <a:solidFill>
                  <a:srgbClr val="00B0F0"/>
                </a:solidFill>
              </a:rPr>
              <a:t>seven-trends-that-will-affect-the-future-of-marketing</a:t>
            </a:r>
            <a:r>
              <a:rPr lang="en-GB" sz="2000" dirty="0"/>
              <a:t>_turpin.pdf</a:t>
            </a:r>
          </a:p>
          <a:p>
            <a:r>
              <a:rPr lang="en-GB" sz="2000" dirty="0"/>
              <a:t>https://www.accenture.com/_acnmedia/Accenture/Designlogic/16-3360/documents/Accenture-2017-</a:t>
            </a:r>
            <a:r>
              <a:rPr lang="en-GB" sz="2000" dirty="0">
                <a:solidFill>
                  <a:srgbClr val="00B0F0"/>
                </a:solidFill>
              </a:rPr>
              <a:t>Top-10-Challenges-Introduction</a:t>
            </a:r>
            <a:r>
              <a:rPr lang="en-GB" sz="2000" dirty="0"/>
              <a:t>.pdfla=en-GB</a:t>
            </a:r>
          </a:p>
          <a:p>
            <a:r>
              <a:rPr lang="en-GB" sz="2000" dirty="0"/>
              <a:t>https://www.ibm.com/uk-en/cloud/learn/</a:t>
            </a:r>
            <a:r>
              <a:rPr lang="en-GB" sz="2000" dirty="0">
                <a:solidFill>
                  <a:srgbClr val="00B0F0"/>
                </a:solidFill>
              </a:rPr>
              <a:t>what-is-artificial-intelligence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AC568-D905-CF2D-BD25-4FAE05BD8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5C0034-E9A9-ED85-8558-D7E1DC8CC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700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Marketing developments</a:t>
            </a:r>
            <a:endParaRPr lang="en-US" b="0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explore: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Influencers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E6EE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66D27-9F8E-E2B3-AEB3-DD82920D003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728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>
            <a:normAutofit/>
          </a:bodyPr>
          <a:lstStyle/>
          <a:p>
            <a:r>
              <a:rPr lang="en-GB" dirty="0"/>
              <a:t>Influencers – why do brands work with them?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C71972-1330-7C60-F544-F19CFE24A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2777127"/>
            <a:ext cx="4748741" cy="28492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Forbes</a:t>
            </a:r>
          </a:p>
          <a:p>
            <a:r>
              <a:rPr lang="en-GB" sz="2000" b="1" dirty="0">
                <a:hlinkClick r:id="rId3"/>
              </a:rPr>
              <a:t>https://youtu.be/yaDgaRI79YE</a:t>
            </a:r>
            <a:endParaRPr lang="en-GB" sz="2000" b="1" dirty="0"/>
          </a:p>
          <a:p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3:54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05332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Service branding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E6EE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66D27-9F8E-E2B3-AEB3-DD82920D003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944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657B-84FC-BB9D-4A35-3D83B11C0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Marketing mix – 4p and 7p introduction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F1B963-1139-51D7-D96E-739D2FC96A5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49454" y="2005875"/>
            <a:ext cx="5459516" cy="40946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3A7C5-C3F5-F5F4-3688-0D608AA24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6917210" cy="4045683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Marketing Mix </a:t>
            </a:r>
            <a:r>
              <a:rPr lang="en-GB" sz="2000" dirty="0"/>
              <a:t>is a set of tactical marketing tools that an organisation uses to get the response it is seeking for its product</a:t>
            </a:r>
          </a:p>
          <a:p>
            <a:r>
              <a:rPr lang="en-GB" sz="2000" dirty="0"/>
              <a:t>Traditionally referred to as the </a:t>
            </a:r>
            <a:r>
              <a:rPr lang="en-GB" sz="2000" b="1" dirty="0"/>
              <a:t>Four Ps of Marketing</a:t>
            </a:r>
            <a:r>
              <a:rPr lang="en-GB" sz="2000" dirty="0"/>
              <a:t>: Price, Product, Place, Promotion </a:t>
            </a:r>
            <a:r>
              <a:rPr lang="en-GB" sz="1600" dirty="0"/>
              <a:t>(The ‘4 Ps’ of product marketing (McCarthy, 1960))</a:t>
            </a:r>
          </a:p>
          <a:p>
            <a:r>
              <a:rPr lang="en-GB" sz="2000" dirty="0"/>
              <a:t>To account for the rise in the service economy: </a:t>
            </a:r>
            <a:r>
              <a:rPr lang="en-GB" sz="2000" b="1" dirty="0"/>
              <a:t>Seven Ps of Marketing </a:t>
            </a:r>
            <a:r>
              <a:rPr lang="en-GB" sz="2000" dirty="0"/>
              <a:t>now also include People, Process, Physical </a:t>
            </a:r>
            <a:r>
              <a:rPr lang="en-GB" sz="1600" dirty="0"/>
              <a:t>(The ‘7 Ps’ of services marketing (Booms &amp; Bitner, 1981))</a:t>
            </a:r>
          </a:p>
          <a:p>
            <a:r>
              <a:rPr lang="en-GB" sz="2000" b="1" dirty="0"/>
              <a:t>Marketing Strategy </a:t>
            </a:r>
            <a:r>
              <a:rPr lang="en-GB" sz="2000" dirty="0"/>
              <a:t>must be based on these factors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36151-3A38-4CEF-EE97-5FD68138F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EA61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555304-D664-8717-A278-512A20BE9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EA61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EA61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4611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service characteristics</a:t>
            </a:r>
          </a:p>
        </p:txBody>
      </p:sp>
      <p:sp>
        <p:nvSpPr>
          <p:cNvPr id="31" name="Rectangle 1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Service refers to an activity, benefit, or satisfaction offered for sale that is essentially intangible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Does not result in ownership of anything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2CAA0A7-9FAB-485B-6CDB-7AFA791CC308}"/>
              </a:ext>
            </a:extLst>
          </p:cNvPr>
          <p:cNvGraphicFramePr>
            <a:graphicFrameLocks noGrp="1"/>
          </p:cNvGraphicFramePr>
          <p:nvPr/>
        </p:nvGraphicFramePr>
        <p:xfrm>
          <a:off x="4654296" y="2673388"/>
          <a:ext cx="6735274" cy="2839936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697628">
                  <a:extLst>
                    <a:ext uri="{9D8B030D-6E8A-4147-A177-3AD203B41FA5}">
                      <a16:colId xmlns:a16="http://schemas.microsoft.com/office/drawing/2014/main" val="1153792383"/>
                    </a:ext>
                  </a:extLst>
                </a:gridCol>
                <a:gridCol w="1820377">
                  <a:extLst>
                    <a:ext uri="{9D8B030D-6E8A-4147-A177-3AD203B41FA5}">
                      <a16:colId xmlns:a16="http://schemas.microsoft.com/office/drawing/2014/main" val="2539369271"/>
                    </a:ext>
                  </a:extLst>
                </a:gridCol>
                <a:gridCol w="1746728">
                  <a:extLst>
                    <a:ext uri="{9D8B030D-6E8A-4147-A177-3AD203B41FA5}">
                      <a16:colId xmlns:a16="http://schemas.microsoft.com/office/drawing/2014/main" val="3754784206"/>
                    </a:ext>
                  </a:extLst>
                </a:gridCol>
                <a:gridCol w="1470541">
                  <a:extLst>
                    <a:ext uri="{9D8B030D-6E8A-4147-A177-3AD203B41FA5}">
                      <a16:colId xmlns:a16="http://schemas.microsoft.com/office/drawing/2014/main" val="1538658123"/>
                    </a:ext>
                  </a:extLst>
                </a:gridCol>
              </a:tblGrid>
              <a:tr h="654010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Intangibility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Inseparability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Variability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Perishability</a:t>
                      </a:r>
                    </a:p>
                  </a:txBody>
                  <a:tcPr marL="88380" marR="88380" marT="44190" marB="44190" anchor="b"/>
                </a:tc>
                <a:extLst>
                  <a:ext uri="{0D108BD9-81ED-4DB2-BD59-A6C34878D82A}">
                    <a16:rowId xmlns:a16="http://schemas.microsoft.com/office/drawing/2014/main" val="2687610851"/>
                  </a:ext>
                </a:extLst>
              </a:tr>
              <a:tr h="2185926"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solidFill>
                            <a:srgbClr val="595959"/>
                          </a:solidFill>
                          <a:effectLst/>
                        </a:rPr>
                        <a:t>Service cannot be seen, tasted, touched or heard.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Service is produced and consumed at the same time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Cannot be separated from providers.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solidFill>
                            <a:srgbClr val="595959"/>
                          </a:solidFill>
                          <a:effectLst/>
                        </a:rPr>
                        <a:t>Service may vary greatly depending upon who specifically provides it and how they provide it.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Service cannot be stored for later sale or use.</a:t>
                      </a:r>
                    </a:p>
                  </a:txBody>
                  <a:tcPr marL="14730" marR="14730" marT="14730" marB="14730"/>
                </a:tc>
                <a:extLst>
                  <a:ext uri="{0D108BD9-81ED-4DB2-BD59-A6C34878D82A}">
                    <a16:rowId xmlns:a16="http://schemas.microsoft.com/office/drawing/2014/main" val="136844696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A8FF04E-19B9-A3DA-4319-7ED6453BFC8B}"/>
              </a:ext>
            </a:extLst>
          </p:cNvPr>
          <p:cNvSpPr txBox="1"/>
          <p:nvPr/>
        </p:nvSpPr>
        <p:spPr>
          <a:xfrm>
            <a:off x="4654297" y="1756438"/>
            <a:ext cx="67352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characteristics distinguish services:</a:t>
            </a:r>
          </a:p>
        </p:txBody>
      </p:sp>
    </p:spTree>
    <p:extLst>
      <p:ext uri="{BB962C8B-B14F-4D97-AF65-F5344CB8AC3E}">
        <p14:creationId xmlns:p14="http://schemas.microsoft.com/office/powerpoint/2010/main" val="13759382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9E259-0495-50CA-03BF-5D6401C6E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service quality model (</a:t>
            </a:r>
            <a:r>
              <a:rPr lang="en-GB" dirty="0" err="1">
                <a:solidFill>
                  <a:srgbClr val="FFFFFF"/>
                </a:solidFill>
              </a:rPr>
              <a:t>servqual</a:t>
            </a:r>
            <a:r>
              <a:rPr lang="en-GB" dirty="0">
                <a:solidFill>
                  <a:srgbClr val="FFFFFF"/>
                </a:solidFill>
              </a:rPr>
              <a:t>)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666CD-C3CD-E523-BD3E-28F9923AD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899"/>
            <a:ext cx="7183597" cy="347565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dirty="0"/>
              <a:t>5 dimensions to the model:</a:t>
            </a:r>
          </a:p>
          <a:p>
            <a:pPr lvl="1"/>
            <a:r>
              <a:rPr lang="en-GB" sz="1600" b="1" i="1" dirty="0">
                <a:solidFill>
                  <a:srgbClr val="00B0F0"/>
                </a:solidFill>
              </a:rPr>
              <a:t>Reliability</a:t>
            </a:r>
            <a:r>
              <a:rPr lang="en-GB" sz="1600" dirty="0"/>
              <a:t> - the accuracy and dependability of repeated performances of service delivery. </a:t>
            </a:r>
          </a:p>
          <a:p>
            <a:pPr lvl="1"/>
            <a:r>
              <a:rPr lang="en-GB" sz="1600" b="1" i="1" dirty="0">
                <a:solidFill>
                  <a:srgbClr val="00B0F0"/>
                </a:solidFill>
              </a:rPr>
              <a:t>Responsiveness</a:t>
            </a:r>
            <a:r>
              <a:rPr lang="en-GB" sz="1600" dirty="0"/>
              <a:t> - the helpfulness and willingness of staff to provide prompt service.</a:t>
            </a:r>
          </a:p>
          <a:p>
            <a:pPr lvl="1"/>
            <a:r>
              <a:rPr lang="en-GB" sz="1600" b="1" i="1" dirty="0">
                <a:solidFill>
                  <a:srgbClr val="00B0F0"/>
                </a:solidFill>
              </a:rPr>
              <a:t>Empathy</a:t>
            </a:r>
            <a:r>
              <a:rPr lang="en-GB" sz="1600" dirty="0"/>
              <a:t> - the ease and individualised care shown towards customers.</a:t>
            </a:r>
          </a:p>
          <a:p>
            <a:pPr lvl="1"/>
            <a:r>
              <a:rPr lang="en-GB" sz="1600" b="1" i="1" dirty="0">
                <a:solidFill>
                  <a:srgbClr val="00B0F0"/>
                </a:solidFill>
              </a:rPr>
              <a:t>Assurance</a:t>
            </a:r>
            <a:r>
              <a:rPr lang="en-GB" sz="1600" dirty="0"/>
              <a:t> - the courtesy, confidence and competence of employees.</a:t>
            </a:r>
          </a:p>
          <a:p>
            <a:pPr lvl="1"/>
            <a:r>
              <a:rPr lang="en-GB" sz="1600" b="1" i="1" dirty="0">
                <a:solidFill>
                  <a:srgbClr val="00B0F0"/>
                </a:solidFill>
              </a:rPr>
              <a:t>Tangibles </a:t>
            </a:r>
            <a:r>
              <a:rPr lang="en-GB" sz="1600" dirty="0"/>
              <a:t>- the appearance of employees, the physical location and any facilities and equipment, and the communication materials.</a:t>
            </a:r>
          </a:p>
        </p:txBody>
      </p:sp>
      <p:pic>
        <p:nvPicPr>
          <p:cNvPr id="6" name="Picture 2" descr="SERVQUAL model (Parasuraman et al., 1988) | Download Scientific Diagram">
            <a:extLst>
              <a:ext uri="{FF2B5EF4-FFF2-40B4-BE49-F238E27FC236}">
                <a16:creationId xmlns:a16="http://schemas.microsoft.com/office/drawing/2014/main" id="{3B3DFA68-16A3-3CF9-B3AD-DC236689F2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952972" y="3986074"/>
            <a:ext cx="6274441" cy="250239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53D724-548A-7DEC-BC9C-FB39F6E51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9BA7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2BA3F-06CF-C333-82B1-869F983FD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9BA78"/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rgbClr val="F9BA78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EA1FD1-D2E9-1CFA-F6A3-75F6351E19F9}"/>
              </a:ext>
            </a:extLst>
          </p:cNvPr>
          <p:cNvSpPr txBox="1"/>
          <p:nvPr/>
        </p:nvSpPr>
        <p:spPr>
          <a:xfrm>
            <a:off x="721361" y="3312160"/>
            <a:ext cx="317101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</a:rPr>
              <a:t>A model to capture and measure the quality of service (expected and perceived) experienced by customers</a:t>
            </a:r>
          </a:p>
        </p:txBody>
      </p:sp>
    </p:spTree>
    <p:extLst>
      <p:ext uri="{BB962C8B-B14F-4D97-AF65-F5344CB8AC3E}">
        <p14:creationId xmlns:p14="http://schemas.microsoft.com/office/powerpoint/2010/main" val="36100135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8DB55-1413-91D8-8004-3BB499171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01524"/>
          </a:xfrm>
        </p:spPr>
        <p:txBody>
          <a:bodyPr>
            <a:normAutofit/>
          </a:bodyPr>
          <a:lstStyle/>
          <a:p>
            <a:r>
              <a:rPr lang="en-GB" dirty="0"/>
              <a:t>Successful Service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74EF5-0D06-60D0-6660-599E7514E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r>
              <a:rPr lang="en-GB" sz="2000" dirty="0"/>
              <a:t>Starbucks’ brand imagery has become so strong that the actual brand name is no longer required to identify the company.</a:t>
            </a:r>
          </a:p>
        </p:txBody>
      </p:sp>
      <p:pic>
        <p:nvPicPr>
          <p:cNvPr id="6" name="Picture 2" descr="Starbucks cups are getting an environmentally-friendly makeover">
            <a:extLst>
              <a:ext uri="{FF2B5EF4-FFF2-40B4-BE49-F238E27FC236}">
                <a16:creationId xmlns:a16="http://schemas.microsoft.com/office/drawing/2014/main" id="{C74289CE-BE90-195C-F5F6-41BF5A2594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8051799" y="2340864"/>
            <a:ext cx="3683001" cy="363448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92F63-D9F4-30FD-998F-876600073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E77953-74B0-EB19-8F44-F00EFB81B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8787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4DABD-E497-98E8-E5A2-5EF3E90B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7405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Successful Service branding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7EAF1-D7E0-D2A1-C348-D786FE825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1" y="1920240"/>
            <a:ext cx="7168356" cy="4014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Research on service organisations has identified four characteristics of successful brand names:</a:t>
            </a:r>
          </a:p>
          <a:p>
            <a:r>
              <a:rPr lang="en-GB" sz="2000" b="1" i="1" dirty="0">
                <a:solidFill>
                  <a:srgbClr val="0070C0"/>
                </a:solidFill>
              </a:rPr>
              <a:t>Distinctiveness</a:t>
            </a:r>
            <a:r>
              <a:rPr lang="en-GB" sz="2000" dirty="0"/>
              <a:t>: it immediately identifies the service provider and differentiates it from the competition;</a:t>
            </a:r>
          </a:p>
          <a:p>
            <a:r>
              <a:rPr lang="en-GB" sz="2000" b="1" i="1" dirty="0">
                <a:solidFill>
                  <a:srgbClr val="0070C0"/>
                </a:solidFill>
              </a:rPr>
              <a:t>Relevance</a:t>
            </a:r>
            <a:r>
              <a:rPr lang="en-GB" sz="2000" dirty="0"/>
              <a:t>: it communicates the nature of the service and the service benefit;</a:t>
            </a:r>
          </a:p>
          <a:p>
            <a:r>
              <a:rPr lang="en-GB" sz="2000" b="1" i="1" dirty="0">
                <a:solidFill>
                  <a:srgbClr val="0070C0"/>
                </a:solidFill>
              </a:rPr>
              <a:t>Memorability</a:t>
            </a:r>
            <a:r>
              <a:rPr lang="en-GB" sz="2000" dirty="0"/>
              <a:t>: it is easily understood and remembered;</a:t>
            </a:r>
          </a:p>
          <a:p>
            <a:r>
              <a:rPr lang="en-GB" sz="2000" b="1" i="1" dirty="0">
                <a:solidFill>
                  <a:srgbClr val="0070C0"/>
                </a:solidFill>
              </a:rPr>
              <a:t>Flexibility</a:t>
            </a:r>
            <a:r>
              <a:rPr lang="en-GB" sz="2000" dirty="0"/>
              <a:t>: it not only expresses the service organisation’s current business but also is broad enough to cover foreseeable new ventures.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1CEE67-B5D8-BF5F-2717-050CB49CE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39D8F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D80B5D-FD92-06BF-755F-228EC311E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39D8F1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39D8F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3825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relationship marketing to drive customer loyalty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1E6EE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1E6EE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966D27-9F8E-E2B3-AEB3-DD82920D003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5034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E6646-1D63-DEE2-EFD8-0DE2BBB3D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72644"/>
          </a:xfrm>
        </p:spPr>
        <p:txBody>
          <a:bodyPr>
            <a:normAutofit/>
          </a:bodyPr>
          <a:lstStyle/>
          <a:p>
            <a:r>
              <a:rPr lang="en-GB" dirty="0"/>
              <a:t>The customer relationship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C346D-27E2-DEDE-16BC-4901F9F7B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9600"/>
            <a:ext cx="7024759" cy="42762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To understand how a person becomes a loyal customer.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Maximising </a:t>
            </a:r>
            <a:r>
              <a:rPr lang="en-GB" sz="2000" b="1" i="1" dirty="0">
                <a:solidFill>
                  <a:srgbClr val="00B0F0"/>
                </a:solidFill>
              </a:rPr>
              <a:t>reach</a:t>
            </a:r>
            <a:r>
              <a:rPr lang="en-GB" sz="2000" dirty="0"/>
              <a:t> to generate brand awareness via targeted marketing campaigns.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b="1" i="1" dirty="0">
                <a:solidFill>
                  <a:srgbClr val="00B0F0"/>
                </a:solidFill>
              </a:rPr>
              <a:t>Acquisition</a:t>
            </a:r>
            <a:r>
              <a:rPr lang="en-GB" sz="2000" dirty="0"/>
              <a:t>: encourage customers to learn more about your business and engage with it.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You’ve successfully engaged with your leads, and they’re interested. Now it’s time to </a:t>
            </a:r>
            <a:r>
              <a:rPr lang="en-GB" sz="2000" b="1" i="1" dirty="0">
                <a:solidFill>
                  <a:srgbClr val="00B0F0"/>
                </a:solidFill>
              </a:rPr>
              <a:t>convert</a:t>
            </a:r>
            <a:r>
              <a:rPr lang="en-GB" sz="2000" dirty="0"/>
              <a:t> those leads into customers.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You now need to </a:t>
            </a:r>
            <a:r>
              <a:rPr lang="en-GB" sz="2000" b="1" i="1" dirty="0">
                <a:solidFill>
                  <a:srgbClr val="00B0F0"/>
                </a:solidFill>
              </a:rPr>
              <a:t>retain</a:t>
            </a:r>
            <a:r>
              <a:rPr lang="en-GB" sz="2000" dirty="0"/>
              <a:t> customers. How do you keep the customer coming back?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Reward the </a:t>
            </a:r>
            <a:r>
              <a:rPr lang="en-GB" sz="2000" b="1" i="1" dirty="0">
                <a:solidFill>
                  <a:srgbClr val="00B0F0"/>
                </a:solidFill>
              </a:rPr>
              <a:t>loyalty </a:t>
            </a:r>
            <a:r>
              <a:rPr lang="en-GB" sz="2000" dirty="0"/>
              <a:t>of your customers.</a:t>
            </a:r>
          </a:p>
        </p:txBody>
      </p:sp>
      <p:pic>
        <p:nvPicPr>
          <p:cNvPr id="6" name="Picture 2" descr="Diagram&#10;&#10;Description automatically generated">
            <a:extLst>
              <a:ext uri="{FF2B5EF4-FFF2-40B4-BE49-F238E27FC236}">
                <a16:creationId xmlns:a16="http://schemas.microsoft.com/office/drawing/2014/main" id="{3CB8519A-F655-0B1F-A922-37B3678D8D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17" r="9" b="9"/>
          <a:stretch/>
        </p:blipFill>
        <p:spPr bwMode="auto">
          <a:xfrm>
            <a:off x="7741921" y="1868443"/>
            <a:ext cx="4161728" cy="41069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FDBAC6-F38C-021D-E264-D14AC6301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91D316-7D14-8473-0D93-8D1B55B9B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34018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2006F-A02D-C834-F29D-C55217D6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52324"/>
          </a:xfrm>
        </p:spPr>
        <p:txBody>
          <a:bodyPr/>
          <a:lstStyle/>
          <a:p>
            <a:r>
              <a:rPr lang="en-GB" dirty="0"/>
              <a:t>Relationship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B94E4-0F18-C7BB-CE9C-48452600B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 of strong Customer Loyalty &amp; Relationships include:</a:t>
            </a:r>
          </a:p>
          <a:p>
            <a:r>
              <a:rPr lang="en-GB" sz="2000" dirty="0"/>
              <a:t>Increased purchases</a:t>
            </a:r>
          </a:p>
          <a:p>
            <a:r>
              <a:rPr lang="en-GB" sz="2000" dirty="0"/>
              <a:t>Lower costs</a:t>
            </a:r>
          </a:p>
          <a:p>
            <a:r>
              <a:rPr lang="en-GB" sz="2000" dirty="0"/>
              <a:t>Lifetime value</a:t>
            </a:r>
          </a:p>
          <a:p>
            <a:r>
              <a:rPr lang="en-GB" sz="2000" dirty="0"/>
              <a:t>Word of mouth promotion</a:t>
            </a:r>
          </a:p>
          <a:p>
            <a:r>
              <a:rPr lang="en-GB" sz="2000" dirty="0"/>
              <a:t>Sustainable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CA6841-4AEA-FADD-EBA5-C45303A4C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83F74-EEBC-2B05-DA3F-096B73F90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46665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1">
            <a:extLst>
              <a:ext uri="{FF2B5EF4-FFF2-40B4-BE49-F238E27FC236}">
                <a16:creationId xmlns:a16="http://schemas.microsoft.com/office/drawing/2014/main" id="{8D2B4922-7602-46A0-9EEB-1F737C65F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>
            <a:normAutofit/>
          </a:bodyPr>
          <a:lstStyle/>
          <a:p>
            <a:r>
              <a:rPr lang="en-GB" dirty="0"/>
              <a:t>Relationship marketing</a:t>
            </a:r>
          </a:p>
        </p:txBody>
      </p:sp>
      <p:sp>
        <p:nvSpPr>
          <p:cNvPr id="22" name="Rectangle 13">
            <a:extLst>
              <a:ext uri="{FF2B5EF4-FFF2-40B4-BE49-F238E27FC236}">
                <a16:creationId xmlns:a16="http://schemas.microsoft.com/office/drawing/2014/main" id="{970450C2-785F-4B9A-ADCF-A3081A1CF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6616FE08-2FA4-454F-8805-C2B340EE8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AD6FD8DB-BEB0-487A-910E-E4D3E89D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F0B04F-9887-478F-B1F0-5B28D467D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6" y="2180496"/>
            <a:ext cx="6755510" cy="4045683"/>
          </a:xfrm>
        </p:spPr>
        <p:txBody>
          <a:bodyPr>
            <a:normAutofit/>
          </a:bodyPr>
          <a:lstStyle/>
          <a:p>
            <a:r>
              <a:rPr lang="en-GB" sz="2000" dirty="0" err="1"/>
              <a:t>TEDxLaval</a:t>
            </a:r>
            <a:r>
              <a:rPr lang="en-GB" sz="2000" dirty="0"/>
              <a:t> Talks</a:t>
            </a:r>
          </a:p>
          <a:p>
            <a:r>
              <a:rPr lang="en-GB" sz="2000" dirty="0"/>
              <a:t>Mark Morin is teaching Relationship Marketing at Université de Montréal since 1998</a:t>
            </a:r>
          </a:p>
          <a:p>
            <a:r>
              <a:rPr lang="en-GB" sz="2000" dirty="0"/>
              <a:t>Watch this video and take notes:</a:t>
            </a:r>
          </a:p>
          <a:p>
            <a:pPr lvl="1"/>
            <a:r>
              <a:rPr lang="en-GB" sz="2000" dirty="0"/>
              <a:t>What are the key messages that you take away from this?</a:t>
            </a:r>
          </a:p>
          <a:p>
            <a:pPr lvl="1"/>
            <a:r>
              <a:rPr lang="en-GB" sz="2000" dirty="0"/>
              <a:t>We will discuss this together after the video</a:t>
            </a:r>
          </a:p>
          <a:p>
            <a:r>
              <a:rPr lang="en-GB" sz="2000" dirty="0">
                <a:hlinkClick r:id="rId2"/>
              </a:rPr>
              <a:t>https://youtu.be/Hp0Q8Z5Isz4</a:t>
            </a:r>
            <a:endParaRPr lang="en-GB" sz="2000" dirty="0"/>
          </a:p>
          <a:p>
            <a:pPr lvl="1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D6AB68"/>
                </a:solidFill>
                <a:latin typeface="Franklin Gothic Book" panose="020B0502020104020203"/>
              </a:rPr>
              <a:t>15:18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D6AB6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6AB6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6AB6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95E495C-2CCC-E2D3-B7F4-5165ED936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639" y="3347250"/>
            <a:ext cx="1641999" cy="164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03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2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6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28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30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3" name="Rectangle 32">
            <a:extLst>
              <a:ext uri="{FF2B5EF4-FFF2-40B4-BE49-F238E27FC236}">
                <a16:creationId xmlns:a16="http://schemas.microsoft.com/office/drawing/2014/main" id="{80D86991-D954-4203-B1B2-F82EB9A49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4" name="Rectangle 34">
            <a:extLst>
              <a:ext uri="{FF2B5EF4-FFF2-40B4-BE49-F238E27FC236}">
                <a16:creationId xmlns:a16="http://schemas.microsoft.com/office/drawing/2014/main" id="{FCE206D8-A0FC-49E2-A766-57CA15517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0" y="457200"/>
            <a:ext cx="7460998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6">
            <a:extLst>
              <a:ext uri="{FF2B5EF4-FFF2-40B4-BE49-F238E27FC236}">
                <a16:creationId xmlns:a16="http://schemas.microsoft.com/office/drawing/2014/main" id="{01C652EF-88C8-4D0C-A321-D21B8C34C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0" y="596147"/>
            <a:ext cx="7460998" cy="576070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5E4D3-6D44-8090-0353-A25BD51F8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336" y="940858"/>
            <a:ext cx="7173157" cy="35644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This concludes our Marketing management </a:t>
            </a:r>
            <a:br>
              <a:rPr lang="en-US" sz="44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lectures</a:t>
            </a:r>
          </a:p>
        </p:txBody>
      </p:sp>
      <p:pic>
        <p:nvPicPr>
          <p:cNvPr id="7" name="Content Placeholder 6" descr="Quizzical burrowing owl looking forward">
            <a:extLst>
              <a:ext uri="{FF2B5EF4-FFF2-40B4-BE49-F238E27FC236}">
                <a16:creationId xmlns:a16="http://schemas.microsoft.com/office/drawing/2014/main" id="{ACB5E2A7-8C9E-6BBC-A346-786E5481BA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98971" y="457200"/>
            <a:ext cx="3641475" cy="589965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B2B71-6D8A-E866-0AA1-84A3F8FE2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B4223F-CE5B-F3FD-449C-62C7AC2D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123638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1709</Words>
  <Application>Microsoft Office PowerPoint</Application>
  <PresentationFormat>Widescreen</PresentationFormat>
  <Paragraphs>211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Franklin Gothic Book</vt:lpstr>
      <vt:lpstr>Franklin Gothic Demi</vt:lpstr>
      <vt:lpstr>Gill Sans MT</vt:lpstr>
      <vt:lpstr>Wingdings 2</vt:lpstr>
      <vt:lpstr>DividendVTI</vt:lpstr>
      <vt:lpstr>MBA Marketing management BMMB7012</vt:lpstr>
      <vt:lpstr>Marketing developments</vt:lpstr>
      <vt:lpstr>introduction</vt:lpstr>
      <vt:lpstr>Link between non-digital and digital marketing</vt:lpstr>
      <vt:lpstr>Marketing activities at all levels keep changing</vt:lpstr>
      <vt:lpstr>Digital marketing</vt:lpstr>
      <vt:lpstr>Benefits of digital marketing</vt:lpstr>
      <vt:lpstr>Social media – why use it in marketing?</vt:lpstr>
      <vt:lpstr>Digital marketing developments</vt:lpstr>
      <vt:lpstr>Artificial intelligence (AI)</vt:lpstr>
      <vt:lpstr>Artificial intelligence explained – linked to marketing</vt:lpstr>
      <vt:lpstr>Ai as a commercial opportunity</vt:lpstr>
      <vt:lpstr>Revenue from ai</vt:lpstr>
      <vt:lpstr>Ai can learn about personal preferences</vt:lpstr>
      <vt:lpstr>Personalisation of marketing content</vt:lpstr>
      <vt:lpstr>Reasons for adopting ai</vt:lpstr>
      <vt:lpstr>Ai and marketing</vt:lpstr>
      <vt:lpstr>A framework for using AI in marketing</vt:lpstr>
      <vt:lpstr>Chatbots – for basic communication and product/service recommendations</vt:lpstr>
      <vt:lpstr>PowerPoint Presentation</vt:lpstr>
      <vt:lpstr>What are chatbots?</vt:lpstr>
      <vt:lpstr>Additional reading</vt:lpstr>
      <vt:lpstr>Marketing developments</vt:lpstr>
      <vt:lpstr>Influencers – why do brands work with them?</vt:lpstr>
      <vt:lpstr>Service branding</vt:lpstr>
      <vt:lpstr>Marketing mix – 4p and 7p introduction</vt:lpstr>
      <vt:lpstr>service characteristics</vt:lpstr>
      <vt:lpstr>The service quality model (servqual)      </vt:lpstr>
      <vt:lpstr>Successful Service branding</vt:lpstr>
      <vt:lpstr>Successful Service branding</vt:lpstr>
      <vt:lpstr>relationship marketing to drive customer loyalty</vt:lpstr>
      <vt:lpstr>The customer relationship lifecycle</vt:lpstr>
      <vt:lpstr>Relationship marketing</vt:lpstr>
      <vt:lpstr>Relationship marketing</vt:lpstr>
      <vt:lpstr>This concludes our Marketing management  lectures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238</cp:revision>
  <dcterms:created xsi:type="dcterms:W3CDTF">2021-11-30T09:35:50Z</dcterms:created>
  <dcterms:modified xsi:type="dcterms:W3CDTF">2023-06-26T12:35:20Z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