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389" r:id="rId2"/>
    <p:sldId id="476" r:id="rId3"/>
    <p:sldId id="390" r:id="rId4"/>
    <p:sldId id="483" r:id="rId5"/>
    <p:sldId id="554" r:id="rId6"/>
    <p:sldId id="553" r:id="rId7"/>
    <p:sldId id="604" r:id="rId8"/>
    <p:sldId id="478" r:id="rId9"/>
    <p:sldId id="583" r:id="rId10"/>
    <p:sldId id="269" r:id="rId11"/>
    <p:sldId id="584" r:id="rId12"/>
    <p:sldId id="585" r:id="rId13"/>
    <p:sldId id="267" r:id="rId14"/>
    <p:sldId id="586" r:id="rId15"/>
    <p:sldId id="587" r:id="rId16"/>
    <p:sldId id="588" r:id="rId17"/>
    <p:sldId id="589" r:id="rId18"/>
    <p:sldId id="274" r:id="rId19"/>
    <p:sldId id="590" r:id="rId20"/>
    <p:sldId id="475" r:id="rId21"/>
    <p:sldId id="555" r:id="rId22"/>
    <p:sldId id="470" r:id="rId23"/>
    <p:sldId id="480" r:id="rId24"/>
    <p:sldId id="591" r:id="rId25"/>
    <p:sldId id="592" r:id="rId26"/>
    <p:sldId id="605" r:id="rId27"/>
    <p:sldId id="606" r:id="rId28"/>
    <p:sldId id="593" r:id="rId29"/>
    <p:sldId id="278" r:id="rId30"/>
    <p:sldId id="595" r:id="rId31"/>
    <p:sldId id="306" r:id="rId32"/>
    <p:sldId id="602" r:id="rId33"/>
    <p:sldId id="598" r:id="rId34"/>
    <p:sldId id="599" r:id="rId35"/>
    <p:sldId id="603" r:id="rId36"/>
    <p:sldId id="578" r:id="rId37"/>
    <p:sldId id="579" r:id="rId38"/>
    <p:sldId id="31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35C861-C900-43E0-BC71-242ADF9AA04B}" type="datetimeFigureOut">
              <a:rPr lang="en-GB" smtClean="0"/>
              <a:t>30/05/2022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9259C-4908-4885-B456-51D3051E1A5C}" type="slidenum">
              <a:rPr lang="en-GB" smtClean="0"/>
              <a:t>‹#›</a:t>
            </a:fld>
            <a:endParaRPr lang="en-GB"/>
          </a:p>
        </p:txBody>
      </p:sp>
    </p:spTree>
    <p:extLst>
      <p:ext uri="{BB962C8B-B14F-4D97-AF65-F5344CB8AC3E}">
        <p14:creationId xmlns:p14="http://schemas.microsoft.com/office/powerpoint/2010/main" val="85357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CC360AD0-E835-48E5-AF86-0C80C3E80FC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7421D6BD-FB1A-4AC0-BA4E-B8C45A551B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a:ea typeface="ＭＳ Ｐゴシック" panose="020B0600070205080204" pitchFamily="34" charset="-128"/>
              </a:rPr>
              <a:t>Proposal for research grant</a:t>
            </a:r>
          </a:p>
          <a:p>
            <a:pPr lvl="1">
              <a:lnSpc>
                <a:spcPct val="90000"/>
              </a:lnSpc>
            </a:pPr>
            <a:r>
              <a:rPr lang="en-US" altLang="en-US">
                <a:ea typeface="ＭＳ Ｐゴシック" panose="020B0600070205080204" pitchFamily="34" charset="-128"/>
              </a:rPr>
              <a:t>What are you going to do to contribute new knowledge / findings / applications to a scientific field</a:t>
            </a:r>
          </a:p>
          <a:p>
            <a:pPr lvl="1">
              <a:lnSpc>
                <a:spcPct val="90000"/>
              </a:lnSpc>
            </a:pPr>
            <a:r>
              <a:rPr lang="en-US" altLang="en-US">
                <a:ea typeface="ＭＳ Ｐゴシック" panose="020B0600070205080204" pitchFamily="34" charset="-128"/>
              </a:rPr>
              <a:t>Obtain MONEY to do this</a:t>
            </a:r>
          </a:p>
          <a:p>
            <a:pPr lvl="1">
              <a:lnSpc>
                <a:spcPct val="90000"/>
              </a:lnSpc>
            </a:pPr>
            <a:r>
              <a:rPr lang="en-US" altLang="en-US">
                <a:ea typeface="ＭＳ Ｐゴシック" panose="020B0600070205080204" pitchFamily="34" charset="-128"/>
              </a:rPr>
              <a:t>Audience: peers, grant review panel</a:t>
            </a:r>
          </a:p>
        </p:txBody>
      </p:sp>
      <p:sp>
        <p:nvSpPr>
          <p:cNvPr id="25604" name="Slide Number Placeholder 3">
            <a:extLst>
              <a:ext uri="{FF2B5EF4-FFF2-40B4-BE49-F238E27FC236}">
                <a16:creationId xmlns:a16="http://schemas.microsoft.com/office/drawing/2014/main" id="{354D9042-F586-4ABF-8630-5D35794EC4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A66B258-E2C8-41BA-A470-54BC776A3D73}"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F505EFE-2BEF-49F3-9F76-BF51EFA91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6ABDBC95-32EF-4010-A55A-6D1B89D84B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ZA" altLang="en-US">
                <a:ea typeface="ＭＳ Ｐゴシック" panose="020B0600070205080204" pitchFamily="34" charset="-128"/>
              </a:rPr>
              <a:t>Issue/ Purpose </a:t>
            </a:r>
          </a:p>
          <a:p>
            <a:pPr eaLnBrk="1" hangingPunct="1"/>
            <a:r>
              <a:rPr lang="en-ZA" altLang="en-US">
                <a:ea typeface="ＭＳ Ｐゴシック" panose="020B0600070205080204" pitchFamily="34" charset="-128"/>
              </a:rPr>
              <a:t>Original and relevant research problem</a:t>
            </a:r>
          </a:p>
          <a:p>
            <a:pPr eaLnBrk="1" hangingPunct="1"/>
            <a:r>
              <a:rPr lang="en-ZA" altLang="en-US">
                <a:ea typeface="ＭＳ Ｐゴシック" panose="020B0600070205080204" pitchFamily="34" charset="-128"/>
              </a:rPr>
              <a:t>Comprehension of important material</a:t>
            </a:r>
          </a:p>
          <a:p>
            <a:pPr eaLnBrk="1" hangingPunct="1"/>
            <a:endParaRPr lang="en-ZA" altLang="en-US">
              <a:ea typeface="ＭＳ Ｐゴシック" panose="020B0600070205080204" pitchFamily="34" charset="-128"/>
            </a:endParaRPr>
          </a:p>
          <a:p>
            <a:pPr eaLnBrk="1" hangingPunct="1"/>
            <a:r>
              <a:rPr lang="en-ZA" altLang="en-US">
                <a:ea typeface="ＭＳ Ｐゴシック" panose="020B0600070205080204" pitchFamily="34" charset="-128"/>
              </a:rPr>
              <a:t>(Map) Understanding of proposed methodology </a:t>
            </a:r>
          </a:p>
          <a:p>
            <a:pPr eaLnBrk="1" hangingPunct="1"/>
            <a:r>
              <a:rPr lang="en-ZA" altLang="en-US">
                <a:ea typeface="ＭＳ Ｐゴシック" panose="020B0600070205080204" pitchFamily="34" charset="-128"/>
              </a:rPr>
              <a:t>Technical skills required</a:t>
            </a:r>
            <a:endParaRPr lang="en-US" altLang="en-US">
              <a:ea typeface="ＭＳ Ｐゴシック" panose="020B0600070205080204" pitchFamily="34" charset="-128"/>
            </a:endParaRPr>
          </a:p>
          <a:p>
            <a:endParaRPr lang="en-ZA" altLang="en-US">
              <a:ea typeface="ＭＳ Ｐゴシック" panose="020B0600070205080204" pitchFamily="34" charset="-128"/>
            </a:endParaRPr>
          </a:p>
          <a:p>
            <a:r>
              <a:rPr lang="en-ZA" altLang="en-US">
                <a:ea typeface="ＭＳ Ｐゴシック" panose="020B0600070205080204" pitchFamily="34" charset="-128"/>
              </a:rPr>
              <a:t>(Petrol/financing) Benefit </a:t>
            </a:r>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52123528-5835-403E-81F5-0E46CEC86C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2326FA-1D1F-48CD-B194-12CEE76C249E}"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EF50F13-A000-4C88-8A12-4E75D502FB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A664B555-25B0-47DE-8369-56AE42DC708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Outline</a:t>
            </a:r>
            <a:r>
              <a:rPr lang="en-ZA" altLang="en-US">
                <a:ea typeface="ＭＳ Ｐゴシック" panose="020B0600070205080204" pitchFamily="34" charset="-128"/>
              </a:rPr>
              <a:t>: Clarify Thoughts and Develop Ideas  ---- Beginning to end– See the whole picture</a:t>
            </a:r>
          </a:p>
          <a:p>
            <a:r>
              <a:rPr lang="en-ZA" altLang="en-US" b="1">
                <a:ea typeface="ＭＳ Ｐゴシック" panose="020B0600070205080204" pitchFamily="34" charset="-128"/>
              </a:rPr>
              <a:t>Teach yourself</a:t>
            </a:r>
            <a:r>
              <a:rPr lang="en-ZA" altLang="en-US">
                <a:ea typeface="ＭＳ Ｐゴシック" panose="020B0600070205080204" pitchFamily="34" charset="-128"/>
              </a:rPr>
              <a:t>: Figure out and find what is important to know. </a:t>
            </a:r>
          </a:p>
          <a:p>
            <a:r>
              <a:rPr lang="en-ZA" altLang="en-US" b="1">
                <a:ea typeface="ＭＳ Ｐゴシック" panose="020B0600070205080204" pitchFamily="34" charset="-128"/>
              </a:rPr>
              <a:t>Aspect creativity: </a:t>
            </a:r>
            <a:r>
              <a:rPr lang="en-ZA" altLang="en-US">
                <a:ea typeface="ＭＳ Ｐゴシック" panose="020B0600070205080204" pitchFamily="34" charset="-128"/>
              </a:rPr>
              <a:t>No one is telling you what you need to know.</a:t>
            </a:r>
          </a:p>
          <a:p>
            <a:r>
              <a:rPr lang="en-ZA" altLang="en-US" b="1">
                <a:ea typeface="ＭＳ Ｐゴシック" panose="020B0600070205080204" pitchFamily="34" charset="-128"/>
              </a:rPr>
              <a:t>Justify: </a:t>
            </a:r>
            <a:r>
              <a:rPr lang="en-ZA" altLang="en-US">
                <a:ea typeface="ＭＳ Ｐゴシック" panose="020B0600070205080204" pitchFamily="34" charset="-128"/>
              </a:rPr>
              <a:t>Why is this work important. If your work doesn’t matter to you,  it shows.</a:t>
            </a:r>
          </a:p>
          <a:p>
            <a:r>
              <a:rPr lang="en-ZA" altLang="en-US" b="1">
                <a:ea typeface="ＭＳ Ｐゴシック" panose="020B0600070205080204" pitchFamily="34" charset="-128"/>
              </a:rPr>
              <a:t>Experiments:  </a:t>
            </a:r>
            <a:r>
              <a:rPr lang="en-ZA" altLang="en-US">
                <a:ea typeface="ＭＳ Ｐゴシック" panose="020B0600070205080204" pitchFamily="34" charset="-128"/>
              </a:rPr>
              <a:t>What do you need to order?</a:t>
            </a:r>
          </a:p>
        </p:txBody>
      </p:sp>
      <p:sp>
        <p:nvSpPr>
          <p:cNvPr id="33796" name="Slide Number Placeholder 3">
            <a:extLst>
              <a:ext uri="{FF2B5EF4-FFF2-40B4-BE49-F238E27FC236}">
                <a16:creationId xmlns:a16="http://schemas.microsoft.com/office/drawing/2014/main" id="{9AE63377-B3CA-4B42-A7F4-F84820C1E5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B8E089-750A-42BF-B364-E2AD4E525D49}"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61086020-1E37-46F3-8F45-4C191A05F6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9BCAC02-4726-4521-95DA-5928FC1E06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a:ea typeface="ＭＳ Ｐゴシック" panose="020B0600070205080204" pitchFamily="34" charset="-128"/>
              </a:rPr>
              <a:t>The title is like the </a:t>
            </a:r>
            <a:r>
              <a:rPr lang="en-ZA" altLang="en-US" b="1">
                <a:ea typeface="ＭＳ Ｐゴシック" panose="020B0600070205080204" pitchFamily="34" charset="-128"/>
              </a:rPr>
              <a:t>address you type into your garmin-</a:t>
            </a:r>
            <a:r>
              <a:rPr lang="en-ZA" altLang="en-US">
                <a:ea typeface="ＭＳ Ｐゴシック" panose="020B0600070205080204" pitchFamily="34" charset="-128"/>
                <a:sym typeface="Wingdings" panose="05000000000000000000" pitchFamily="2" charset="2"/>
              </a:rPr>
              <a:t> everything is positioned according to it</a:t>
            </a:r>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D4E23F19-A9B0-4AF1-844D-E4EC3BCF41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F281A2F-2CD3-4372-BF31-4052AAEC5CD4}"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2B23376-EE7C-4A08-9C7E-08F6341FD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BECAB37D-1E63-404F-B26A-FE5248AE7B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Get everyone on the same page</a:t>
            </a:r>
            <a:endParaRPr lang="en-US" altLang="en-US" b="1">
              <a:ea typeface="ＭＳ Ｐゴシック" panose="020B0600070205080204" pitchFamily="34" charset="-128"/>
            </a:endParaRPr>
          </a:p>
        </p:txBody>
      </p:sp>
      <p:sp>
        <p:nvSpPr>
          <p:cNvPr id="39940" name="Slide Number Placeholder 3">
            <a:extLst>
              <a:ext uri="{FF2B5EF4-FFF2-40B4-BE49-F238E27FC236}">
                <a16:creationId xmlns:a16="http://schemas.microsoft.com/office/drawing/2014/main" id="{963FA140-A991-4F67-88D4-EDB1DF04E2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5A8FAF0-FEFB-4F27-A53D-6A9538753B5A}"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060610B-46A2-461D-B0E9-0BF26B63C9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1E446396-8F34-4498-9323-B6DF9BB0E7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a:ea typeface="ＭＳ Ｐゴシック" panose="020B0600070205080204" pitchFamily="34" charset="-128"/>
              </a:rPr>
              <a:t>The introduction should lead the reader step by step, sentence by sentence, </a:t>
            </a:r>
            <a:r>
              <a:rPr lang="en-ZA" altLang="en-US" b="1">
                <a:ea typeface="ＭＳ Ｐゴシック" panose="020B0600070205080204" pitchFamily="34" charset="-128"/>
              </a:rPr>
              <a:t>through a chain of connected sentences that leads to the most important sentence in the entire thing: the thesis</a:t>
            </a:r>
            <a:r>
              <a:rPr lang="en-ZA" altLang="en-US">
                <a:ea typeface="ＭＳ Ｐゴシック" panose="020B0600070205080204" pitchFamily="34" charset="-128"/>
              </a:rPr>
              <a:t>. This should be at the end. If the thesis is not at the end, then you're not writing a funnel-shaped introduction</a:t>
            </a:r>
            <a:endParaRPr lang="en-US" altLang="en-US">
              <a:ea typeface="ＭＳ Ｐゴシック" panose="020B0600070205080204" pitchFamily="34" charset="-128"/>
            </a:endParaRPr>
          </a:p>
        </p:txBody>
      </p:sp>
      <p:sp>
        <p:nvSpPr>
          <p:cNvPr id="46084" name="Slide Number Placeholder 3">
            <a:extLst>
              <a:ext uri="{FF2B5EF4-FFF2-40B4-BE49-F238E27FC236}">
                <a16:creationId xmlns:a16="http://schemas.microsoft.com/office/drawing/2014/main" id="{C36EFFA2-B186-4479-BD6B-20F6749B63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2ED888F-A416-4B3F-9783-1B1632A10C4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76519E9-18D6-4B08-971D-AFEE366B2B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B3CA50DC-3786-4FFB-96C7-BC963046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a:ea typeface="ＭＳ Ｐゴシック" panose="020B0600070205080204" pitchFamily="34" charset="-128"/>
              </a:rPr>
              <a:t>Focus everyone</a:t>
            </a:r>
            <a:r>
              <a:rPr lang="en-ZA" altLang="en-US">
                <a:ea typeface="ＭＳ Ｐゴシック" panose="020B0600070205080204" pitchFamily="34" charset="-128"/>
                <a:sym typeface="Wingdings" panose="05000000000000000000" pitchFamily="2" charset="2"/>
              </a:rPr>
              <a:t> get them back to same page.</a:t>
            </a:r>
            <a:endParaRPr lang="en-US" altLang="en-US">
              <a:ea typeface="ＭＳ Ｐゴシック" panose="020B0600070205080204" pitchFamily="34" charset="-128"/>
            </a:endParaRPr>
          </a:p>
        </p:txBody>
      </p:sp>
      <p:sp>
        <p:nvSpPr>
          <p:cNvPr id="70660" name="Slide Number Placeholder 3">
            <a:extLst>
              <a:ext uri="{FF2B5EF4-FFF2-40B4-BE49-F238E27FC236}">
                <a16:creationId xmlns:a16="http://schemas.microsoft.com/office/drawing/2014/main" id="{FAB0E98A-A365-4477-91F8-C5E39BBEDD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F231361-9406-4DAA-9C3E-2217016AD077}"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69D3302A-D52E-4220-AE5D-6954691E18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AA32F99E-D617-49CE-B88E-EC320B05B6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sz="1300" b="1">
                <a:ea typeface="ＭＳ Ｐゴシック" panose="020B0600070205080204" pitchFamily="34" charset="-128"/>
              </a:rPr>
              <a:t>Strict evaluation</a:t>
            </a:r>
          </a:p>
          <a:p>
            <a:endParaRPr lang="en-ZA" altLang="en-US" sz="1300" b="1">
              <a:ea typeface="ＭＳ Ｐゴシック" panose="020B0600070205080204" pitchFamily="34" charset="-128"/>
            </a:endParaRPr>
          </a:p>
          <a:p>
            <a:r>
              <a:rPr lang="en-ZA" altLang="en-US" sz="1300" b="1">
                <a:ea typeface="ＭＳ Ｐゴシック" panose="020B0600070205080204" pitchFamily="34" charset="-128"/>
              </a:rPr>
              <a:t>If your scientific methods aren’t good your science isn’t good </a:t>
            </a:r>
          </a:p>
          <a:p>
            <a:endParaRPr lang="en-ZA" altLang="en-US" sz="1300" b="1">
              <a:ea typeface="ＭＳ Ｐゴシック" panose="020B0600070205080204" pitchFamily="34" charset="-128"/>
            </a:endParaRPr>
          </a:p>
          <a:p>
            <a:r>
              <a:rPr lang="en-ZA" altLang="en-US" sz="1300" b="1">
                <a:ea typeface="ＭＳ Ｐゴシック" panose="020B0600070205080204" pitchFamily="34" charset="-128"/>
              </a:rPr>
              <a:t>Pull the plug on your project</a:t>
            </a:r>
            <a:endParaRPr lang="en-US" altLang="en-US" sz="1300" b="1">
              <a:ea typeface="ＭＳ Ｐゴシック" panose="020B0600070205080204" pitchFamily="34" charset="-128"/>
            </a:endParaRPr>
          </a:p>
        </p:txBody>
      </p:sp>
      <p:sp>
        <p:nvSpPr>
          <p:cNvPr id="72708" name="Slide Number Placeholder 3">
            <a:extLst>
              <a:ext uri="{FF2B5EF4-FFF2-40B4-BE49-F238E27FC236}">
                <a16:creationId xmlns:a16="http://schemas.microsoft.com/office/drawing/2014/main" id="{C5EE10D2-9895-47AF-B560-C8F0B51361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8445D4D-29BA-4FD2-844A-4509E5D4DE03}"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B0014943-33E2-44CD-88AC-819CA446A7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49D07011-3634-449F-A6D8-C269B42975F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76804" name="Slide Number Placeholder 3">
            <a:extLst>
              <a:ext uri="{FF2B5EF4-FFF2-40B4-BE49-F238E27FC236}">
                <a16:creationId xmlns:a16="http://schemas.microsoft.com/office/drawing/2014/main" id="{B3ABEBE9-2B41-45B5-8A8B-30E9C6D33EE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F98007F-FF32-40D6-8CF7-937C36F569A2}"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7A0023EE-1776-4604-A30D-B110F94FF2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917F9D7F-89AB-4A6E-AB9D-1B06E4418C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a:ea typeface="ＭＳ Ｐゴシック" panose="020B0600070205080204" pitchFamily="34" charset="-128"/>
              </a:rPr>
              <a:t>One sentence one thought</a:t>
            </a:r>
            <a:endParaRPr lang="en-US" altLang="en-US">
              <a:ea typeface="ＭＳ Ｐゴシック" panose="020B0600070205080204" pitchFamily="34" charset="-128"/>
            </a:endParaRPr>
          </a:p>
        </p:txBody>
      </p:sp>
      <p:sp>
        <p:nvSpPr>
          <p:cNvPr id="82948" name="Slide Number Placeholder 3">
            <a:extLst>
              <a:ext uri="{FF2B5EF4-FFF2-40B4-BE49-F238E27FC236}">
                <a16:creationId xmlns:a16="http://schemas.microsoft.com/office/drawing/2014/main" id="{362B3291-5E2F-42C3-BD92-93C93A67FD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B7F15C2-8F43-4211-BB6E-3E0E19187774}"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1379EB23-16F3-4096-857A-7F652B5408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3A187AC-51D5-4346-A0AC-CCAC9037B650}"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38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2643" name="Rectangle 2">
            <a:extLst>
              <a:ext uri="{FF2B5EF4-FFF2-40B4-BE49-F238E27FC236}">
                <a16:creationId xmlns:a16="http://schemas.microsoft.com/office/drawing/2014/main" id="{463C3CFE-BEAC-42A7-9C16-858AFFD17563}"/>
              </a:ext>
            </a:extLst>
          </p:cNvPr>
          <p:cNvSpPr>
            <a:spLocks noRot="1" noChangeArrowheads="1" noTextEdit="1"/>
          </p:cNvSpPr>
          <p:nvPr>
            <p:ph type="sldImg"/>
          </p:nvPr>
        </p:nvSpPr>
        <p:spPr>
          <a:ln/>
        </p:spPr>
      </p:sp>
      <p:sp>
        <p:nvSpPr>
          <p:cNvPr id="112644" name="Rectangle 3">
            <a:extLst>
              <a:ext uri="{FF2B5EF4-FFF2-40B4-BE49-F238E27FC236}">
                <a16:creationId xmlns:a16="http://schemas.microsoft.com/office/drawing/2014/main" id="{598937C2-D1F1-491D-BC4C-C6F145FF8B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3853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4083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1109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3821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356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83696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910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09663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637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542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60475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2138855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424723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771539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63104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011069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oogle.co.za/url?sa=i&amp;rct=j&amp;q=&amp;esrc=s&amp;source=images&amp;cd=&amp;cad=rja&amp;uact=8&amp;ved=0ahUKEwjtvbLc3uPLAhWHbRQKHWUJBXEQjRwIBw&amp;url=http://www.gpsmagazine.com/2009/06/garmin_nuvi_1390t_review.php?page=6&amp;psig=AFQjCNFDbV6ymrJS4c9wBxyP6CkQ2Ld2Og&amp;ust=1459266820512853"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za/url?sa=i&amp;rct=j&amp;q=&amp;esrc=s&amp;source=images&amp;cd=&amp;cad=rja&amp;uact=8&amp;ved=0CAcQjRw&amp;url=http://www.google.co.za/url?sa=i&amp;rct=j&amp;q=&amp;esrc=s&amp;source=images&amp;cd=&amp;cad=rja&amp;uact=8&amp;ved=&amp;url=http%253A%252F%252Fcutthroatcrossfit.com%252F2015%252F03%252F22%252Ffocus-and-the-box-32315%252F&amp;ei=-zwUVcmoBsfaUafdgvAG&amp;bvm=bv.89217033,d.d24&amp;psig=AFQjCNFz83FYE6yii-hWhDybZDgkZGWdNg&amp;ust=1427476091307620&amp;ei=BT0UVf34JszWU5_ZgsAN&amp;bvm=bv.89217033,d.d24&amp;psig=AFQjCNFz83FYE6yii-hWhDybZDgkZGWdNg&amp;ust=142747609130762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google.co.za/url?sa=i&amp;rct=j&amp;q=&amp;esrc=s&amp;source=images&amp;cd=&amp;cad=rja&amp;uact=8&amp;ved=0CAcQjRw&amp;url=http://www.diytrade.com/china/pd/6404045/TG_0558_Wall_Clock.html&amp;ei=iUgUVcOFKMX2UNqpgMgG&amp;bvm=bv.89217033,d.d24&amp;psig=AFQjCNHVjHGtP1K7nrY-tJScES-bxkPVDA&amp;ust=142747904623272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7.xml.rels><?xml version="1.0" encoding="UTF-8" standalone="yes"?>
<Relationships xmlns="http://schemas.openxmlformats.org/package/2006/relationships"><Relationship Id="rId3" Type="http://schemas.openxmlformats.org/officeDocument/2006/relationships/hyperlink" Target="http://www.google.co.za/url?sa=i&amp;rct=j&amp;q=&amp;esrc=s&amp;source=images&amp;cd=&amp;cad=rja&amp;uact=8&amp;ved=&amp;url=http://www.morlingcollege.com/student-support-services/student-card-services/&amp;bvm=bv.117868183,d.d24&amp;psig=AFQjCNE5koqEXXbh60w-ie6EEDYOhcmK1w&amp;ust=1459268586457979"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www.google.co.za/url?sa=i&amp;rct=j&amp;q=&amp;esrc=s&amp;source=images&amp;cd=&amp;cad=rja&amp;uact=8&amp;ved=0ahUKEwiA2_-_5ePLAhXB8RQKHWWAD9IQjRwIBw&amp;url=http://clipartion.com/free-clipart-694/&amp;bvm=bv.117868183,d.d24&amp;psig=AFQjCNHscHX3M_98bB4oGCMuwpYs3Zsxxw&amp;ust=1459268652118661" TargetMode="External"/><Relationship Id="rId4" Type="http://schemas.openxmlformats.org/officeDocument/2006/relationships/image" Target="../media/image12.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2b</a:t>
            </a:r>
            <a:br>
              <a:rPr lang="en-GB" sz="6000" b="1" dirty="0">
                <a:solidFill>
                  <a:schemeClr val="accent2">
                    <a:lumMod val="40000"/>
                    <a:lumOff val="60000"/>
                  </a:schemeClr>
                </a:solidFill>
              </a:rPr>
            </a:br>
            <a:r>
              <a:rPr lang="en-GB" sz="6000" b="1" dirty="0">
                <a:solidFill>
                  <a:schemeClr val="accent2">
                    <a:lumMod val="40000"/>
                    <a:lumOff val="60000"/>
                  </a:schemeClr>
                </a:solidFill>
              </a:rPr>
              <a:t>Proposal Writing</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47573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08894D5-50A0-4BCB-9B13-6998FB7EC60C}"/>
              </a:ext>
            </a:extLst>
          </p:cNvPr>
          <p:cNvSpPr>
            <a:spLocks noGrp="1"/>
          </p:cNvSpPr>
          <p:nvPr>
            <p:ph type="title"/>
          </p:nvPr>
        </p:nvSpPr>
        <p:spPr>
          <a:xfrm>
            <a:off x="609600" y="274638"/>
            <a:ext cx="10972800" cy="1143000"/>
          </a:xfrm>
        </p:spPr>
        <p:txBody>
          <a:bodyPr anchor="ctr">
            <a:normAutofit/>
          </a:bodyPr>
          <a:lstStyle/>
          <a:p>
            <a:pPr eaLnBrk="1" hangingPunct="1"/>
            <a:r>
              <a:rPr lang="en-US" altLang="en-US"/>
              <a:t>What is a research proposal?</a:t>
            </a:r>
          </a:p>
        </p:txBody>
      </p:sp>
      <p:sp>
        <p:nvSpPr>
          <p:cNvPr id="24579" name="Content Placeholder 2">
            <a:extLst>
              <a:ext uri="{FF2B5EF4-FFF2-40B4-BE49-F238E27FC236}">
                <a16:creationId xmlns:a16="http://schemas.microsoft.com/office/drawing/2014/main" id="{B277305F-6108-45DB-963A-E415677FE605}"/>
              </a:ext>
            </a:extLst>
          </p:cNvPr>
          <p:cNvSpPr>
            <a:spLocks noGrp="1"/>
          </p:cNvSpPr>
          <p:nvPr>
            <p:ph sz="half" idx="1"/>
          </p:nvPr>
        </p:nvSpPr>
        <p:spPr>
          <a:xfrm>
            <a:off x="609600" y="1600201"/>
            <a:ext cx="5384800" cy="3989040"/>
          </a:xfrm>
        </p:spPr>
        <p:txBody>
          <a:bodyPr>
            <a:normAutofit/>
          </a:bodyPr>
          <a:lstStyle/>
          <a:p>
            <a:pPr eaLnBrk="1" hangingPunct="1"/>
            <a:r>
              <a:rPr lang="en-ZA" altLang="en-US"/>
              <a:t>Statement of intent</a:t>
            </a:r>
          </a:p>
          <a:p>
            <a:pPr eaLnBrk="1" hangingPunct="1">
              <a:buFont typeface="Arial" panose="020B0604020202020204" pitchFamily="34" charset="0"/>
              <a:buNone/>
            </a:pPr>
            <a:endParaRPr lang="en-ZA" altLang="en-US"/>
          </a:p>
          <a:p>
            <a:pPr eaLnBrk="1" hangingPunct="1">
              <a:buFont typeface="Arial" panose="020B0604020202020204" pitchFamily="34" charset="0"/>
              <a:buNone/>
            </a:pPr>
            <a:endParaRPr lang="en-US" altLang="en-US"/>
          </a:p>
          <a:p>
            <a:pPr lvl="1" eaLnBrk="1" hangingPunct="1"/>
            <a:r>
              <a:rPr lang="en-ZA" altLang="en-US" sz="2800"/>
              <a:t>Academically prepared to complete the research</a:t>
            </a:r>
            <a:endParaRPr lang="en-US" altLang="en-US" sz="2800"/>
          </a:p>
          <a:p>
            <a:pPr lvl="1" eaLnBrk="1" hangingPunct="1"/>
            <a:r>
              <a:rPr lang="en-US" altLang="en-US" sz="2800"/>
              <a:t>Audience: peers, supervisors, examiners</a:t>
            </a:r>
          </a:p>
          <a:p>
            <a:pPr eaLnBrk="1" hangingPunct="1"/>
            <a:endParaRPr lang="en-US" altLang="en-US"/>
          </a:p>
          <a:p>
            <a:pPr eaLnBrk="1" hangingPunct="1"/>
            <a:endParaRPr lang="en-US" altLang="en-US"/>
          </a:p>
        </p:txBody>
      </p:sp>
      <p:pic>
        <p:nvPicPr>
          <p:cNvPr id="2" name="Picture 1">
            <a:extLst>
              <a:ext uri="{FF2B5EF4-FFF2-40B4-BE49-F238E27FC236}">
                <a16:creationId xmlns:a16="http://schemas.microsoft.com/office/drawing/2014/main" id="{FD3C5275-93C9-4B70-9995-745F1438B861}"/>
              </a:ext>
            </a:extLst>
          </p:cNvPr>
          <p:cNvPicPr>
            <a:picLocks noChangeAspect="1"/>
          </p:cNvPicPr>
          <p:nvPr/>
        </p:nvPicPr>
        <p:blipFill rotWithShape="1">
          <a:blip r:embed="rId3"/>
          <a:srcRect l="10935" r="4695" b="-1"/>
          <a:stretch/>
        </p:blipFill>
        <p:spPr>
          <a:xfrm>
            <a:off x="6197600" y="1600201"/>
            <a:ext cx="5384800" cy="3989040"/>
          </a:xfrm>
          <a:prstGeom prst="rect">
            <a:avLst/>
          </a:prstGeom>
          <a:noFill/>
        </p:spPr>
      </p:pic>
      <p:sp>
        <p:nvSpPr>
          <p:cNvPr id="24580" name="Slide Number Placeholder 1" hidden="1">
            <a:extLst>
              <a:ext uri="{FF2B5EF4-FFF2-40B4-BE49-F238E27FC236}">
                <a16:creationId xmlns:a16="http://schemas.microsoft.com/office/drawing/2014/main" id="{4AA6162D-130E-490D-BE1B-EBDC4449600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600"/>
              </a:spcAft>
              <a:buClrTx/>
              <a:buSzTx/>
              <a:buFontTx/>
              <a:buNone/>
              <a:tabLst/>
              <a:defRPr/>
            </a:pPr>
            <a:fld id="{54ACE432-9AA3-4EC2-A700-809528BFB269}"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F53B5-26E1-4851-BE19-9EE3CC500C42}"/>
              </a:ext>
            </a:extLst>
          </p:cNvPr>
          <p:cNvSpPr>
            <a:spLocks noGrp="1"/>
          </p:cNvSpPr>
          <p:nvPr>
            <p:ph type="title"/>
          </p:nvPr>
        </p:nvSpPr>
        <p:spPr/>
        <p:txBody>
          <a:bodyPr/>
          <a:lstStyle/>
          <a:p>
            <a:r>
              <a:rPr lang="en-GB" dirty="0"/>
              <a:t>Research Proposal </a:t>
            </a:r>
          </a:p>
        </p:txBody>
      </p:sp>
      <p:sp>
        <p:nvSpPr>
          <p:cNvPr id="3" name="Content Placeholder 2">
            <a:extLst>
              <a:ext uri="{FF2B5EF4-FFF2-40B4-BE49-F238E27FC236}">
                <a16:creationId xmlns:a16="http://schemas.microsoft.com/office/drawing/2014/main" id="{3280A26F-80C3-4595-8256-F07D81250F5F}"/>
              </a:ext>
            </a:extLst>
          </p:cNvPr>
          <p:cNvSpPr>
            <a:spLocks noGrp="1"/>
          </p:cNvSpPr>
          <p:nvPr>
            <p:ph idx="1"/>
          </p:nvPr>
        </p:nvSpPr>
        <p:spPr/>
        <p:txBody>
          <a:bodyPr/>
          <a:lstStyle/>
          <a:p>
            <a:pPr marL="609600" indent="-609600" eaLnBrk="1" hangingPunct="1">
              <a:buFontTx/>
              <a:buNone/>
            </a:pPr>
            <a:r>
              <a:rPr lang="en-US" altLang="en-US" sz="3200" b="1" dirty="0"/>
              <a:t>“A research proposal is a document that describes the essential features of a study to be conducted in the future, as well as the strategy whereby the inquiry may be logically and successfully accomplished.” </a:t>
            </a:r>
          </a:p>
          <a:p>
            <a:pPr marL="609600" indent="-609600" eaLnBrk="1" hangingPunct="1">
              <a:buFontTx/>
              <a:buNone/>
            </a:pPr>
            <a:r>
              <a:rPr lang="en-US" altLang="en-US" sz="3200" b="1" dirty="0"/>
              <a:t>	</a:t>
            </a:r>
            <a:r>
              <a:rPr lang="en-US" altLang="en-US" sz="2800" b="1" dirty="0" err="1"/>
              <a:t>Busha</a:t>
            </a:r>
            <a:r>
              <a:rPr lang="en-US" altLang="en-US" sz="2800" b="1" dirty="0"/>
              <a:t> &amp; Harter, </a:t>
            </a:r>
            <a:r>
              <a:rPr lang="en-US" altLang="en-US" sz="2800" b="1" i="1" dirty="0"/>
              <a:t>Research Methods in </a:t>
            </a:r>
            <a:r>
              <a:rPr lang="en-US" altLang="en-US" sz="2800" b="1" dirty="0"/>
              <a:t>Librarianship, p. 343</a:t>
            </a:r>
            <a:endParaRPr lang="en-GB" dirty="0"/>
          </a:p>
        </p:txBody>
      </p:sp>
    </p:spTree>
    <p:extLst>
      <p:ext uri="{BB962C8B-B14F-4D97-AF65-F5344CB8AC3E}">
        <p14:creationId xmlns:p14="http://schemas.microsoft.com/office/powerpoint/2010/main" val="1221954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eaLnBrk="1" hangingPunct="1"/>
            <a:r>
              <a:rPr lang="en-US" altLang="en-US" sz="3400" dirty="0">
                <a:ea typeface="ＭＳ Ｐゴシック" panose="020B0600070205080204" pitchFamily="34" charset="-128"/>
              </a:rPr>
              <a:t>A research proposal is your PLAN </a:t>
            </a:r>
          </a:p>
          <a:p>
            <a:pPr lvl="1" eaLnBrk="1" hangingPunct="1"/>
            <a:r>
              <a:rPr lang="en-US" altLang="en-US" sz="3200" dirty="0">
                <a:ea typeface="ＭＳ Ｐゴシック" panose="020B0600070205080204" pitchFamily="34" charset="-128"/>
              </a:rPr>
              <a:t>It describes in detail your study</a:t>
            </a:r>
          </a:p>
          <a:p>
            <a:pPr lvl="1" eaLnBrk="1" hangingPunct="1"/>
            <a:r>
              <a:rPr lang="en-US" altLang="en-US" sz="3200" dirty="0">
                <a:ea typeface="ＭＳ Ｐゴシック" panose="020B0600070205080204" pitchFamily="34" charset="-128"/>
              </a:rPr>
              <a:t>Decisions about your study are based on the quality of the proposal</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133600" y="427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44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rPr>
              <a:t>What is a research proposal?</a:t>
            </a:r>
          </a:p>
        </p:txBody>
      </p:sp>
      <p:sp>
        <p:nvSpPr>
          <p:cNvPr id="26628" name="Slide Number Placeholder 2">
            <a:extLst>
              <a:ext uri="{FF2B5EF4-FFF2-40B4-BE49-F238E27FC236}">
                <a16:creationId xmlns:a16="http://schemas.microsoft.com/office/drawing/2014/main" id="{29F454BE-6529-4174-A7FE-2065E305D2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B320D6E-8BC4-4772-9BF7-DFDBE2E39A32}"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pic>
        <p:nvPicPr>
          <p:cNvPr id="26629" name="Picture 15">
            <a:extLst>
              <a:ext uri="{FF2B5EF4-FFF2-40B4-BE49-F238E27FC236}">
                <a16:creationId xmlns:a16="http://schemas.microsoft.com/office/drawing/2014/main" id="{A382ADBE-2EEB-44D8-BDB1-1650E17576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336235"/>
            <a:ext cx="2743200" cy="275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D31F7E9-0C6D-464B-8B3D-4348056D117D}"/>
              </a:ext>
            </a:extLst>
          </p:cNvPr>
          <p:cNvSpPr>
            <a:spLocks noGrp="1"/>
          </p:cNvSpPr>
          <p:nvPr>
            <p:ph type="title"/>
          </p:nvPr>
        </p:nvSpPr>
        <p:spPr/>
        <p:txBody>
          <a:bodyPr/>
          <a:lstStyle/>
          <a:p>
            <a:r>
              <a:rPr lang="en-ZA" altLang="en-US" dirty="0">
                <a:ea typeface="ＭＳ Ｐゴシック" panose="020B0600070205080204" pitchFamily="34" charset="-128"/>
              </a:rPr>
              <a:t>What are the essential ingredients</a:t>
            </a:r>
            <a:r>
              <a:rPr lang="en-ZA" altLang="en-US" dirty="0">
                <a:solidFill>
                  <a:srgbClr val="953735"/>
                </a:solidFill>
                <a:ea typeface="ＭＳ Ｐゴシック" panose="020B0600070205080204" pitchFamily="34" charset="-128"/>
              </a:rPr>
              <a:t>?</a:t>
            </a:r>
            <a:endParaRPr lang="en-US" altLang="en-US" dirty="0">
              <a:solidFill>
                <a:srgbClr val="953735"/>
              </a:solidFill>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761C8C15-DA5C-4690-A88C-814318A7FEF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DE9FC69-726C-413A-9D16-B938C95A3BD1}"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Oval 4">
            <a:extLst>
              <a:ext uri="{FF2B5EF4-FFF2-40B4-BE49-F238E27FC236}">
                <a16:creationId xmlns:a16="http://schemas.microsoft.com/office/drawing/2014/main" id="{33A31FCA-5704-449D-AD40-ABE007AFF2B3}"/>
              </a:ext>
            </a:extLst>
          </p:cNvPr>
          <p:cNvSpPr>
            <a:spLocks noChangeArrowheads="1"/>
          </p:cNvSpPr>
          <p:nvPr/>
        </p:nvSpPr>
        <p:spPr bwMode="auto">
          <a:xfrm>
            <a:off x="4419600" y="1981200"/>
            <a:ext cx="3581400" cy="2209800"/>
          </a:xfrm>
          <a:prstGeom prst="ellipse">
            <a:avLst/>
          </a:prstGeom>
          <a:solidFill>
            <a:srgbClr val="93CDDD"/>
          </a:solidFill>
          <a:ln w="9525">
            <a:solidFill>
              <a:srgbClr val="21596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The Issue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problem does your research address?</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 name="Oval 5">
            <a:extLst>
              <a:ext uri="{FF2B5EF4-FFF2-40B4-BE49-F238E27FC236}">
                <a16:creationId xmlns:a16="http://schemas.microsoft.com/office/drawing/2014/main" id="{C8560FE3-D757-46B3-92B9-7B150C16CEBA}"/>
              </a:ext>
            </a:extLst>
          </p:cNvPr>
          <p:cNvSpPr>
            <a:spLocks noChangeArrowheads="1"/>
          </p:cNvSpPr>
          <p:nvPr/>
        </p:nvSpPr>
        <p:spPr bwMode="auto">
          <a:xfrm>
            <a:off x="2514600" y="3657600"/>
            <a:ext cx="3937000" cy="2438400"/>
          </a:xfrm>
          <a:prstGeom prst="ellipse">
            <a:avLst/>
          </a:prstGeom>
          <a:solidFill>
            <a:srgbClr val="B3A2C7"/>
          </a:solidFill>
          <a:ln w="9525">
            <a:solidFill>
              <a:srgbClr val="7030A0"/>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Research 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How will the research achieve its objective?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Oval 6">
            <a:extLst>
              <a:ext uri="{FF2B5EF4-FFF2-40B4-BE49-F238E27FC236}">
                <a16:creationId xmlns:a16="http://schemas.microsoft.com/office/drawing/2014/main" id="{76961423-DD03-4F68-98CC-A0095934DCE8}"/>
              </a:ext>
            </a:extLst>
          </p:cNvPr>
          <p:cNvSpPr>
            <a:spLocks noChangeArrowheads="1"/>
          </p:cNvSpPr>
          <p:nvPr/>
        </p:nvSpPr>
        <p:spPr bwMode="auto">
          <a:xfrm>
            <a:off x="6172200" y="3657600"/>
            <a:ext cx="3937000" cy="2438400"/>
          </a:xfrm>
          <a:prstGeom prst="ellipse">
            <a:avLst/>
          </a:prstGeom>
          <a:solidFill>
            <a:srgbClr val="C3D69B"/>
          </a:solidFill>
          <a:ln w="9525">
            <a:solidFill>
              <a:srgbClr val="4F6228"/>
            </a:solidFill>
            <a:round/>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Benefit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What will the research contribute?</a:t>
            </a:r>
            <a:endParaRPr kumimoji="0" lang="en-US" altLang="en-US" sz="2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909F137A-96EB-40BB-B807-09F0F1731508}"/>
              </a:ext>
            </a:extLst>
          </p:cNvPr>
          <p:cNvSpPr>
            <a:spLocks noGrp="1"/>
          </p:cNvSpPr>
          <p:nvPr>
            <p:ph type="title"/>
          </p:nvPr>
        </p:nvSpPr>
        <p:spPr>
          <a:xfrm>
            <a:off x="1828800" y="190500"/>
            <a:ext cx="8229600" cy="1143000"/>
          </a:xfrm>
        </p:spPr>
        <p:txBody>
          <a:bodyPr/>
          <a:lstStyle/>
          <a:p>
            <a:r>
              <a:rPr lang="en-ZA" altLang="en-US">
                <a:solidFill>
                  <a:srgbClr val="953735"/>
                </a:solidFill>
                <a:ea typeface="ＭＳ Ｐゴシック" panose="020B0600070205080204" pitchFamily="34" charset="-128"/>
              </a:rPr>
              <a:t>Research proposals make you:</a:t>
            </a:r>
            <a:endParaRPr lang="en-US" altLang="en-US">
              <a:solidFill>
                <a:srgbClr val="953735"/>
              </a:solidFill>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3537DDD3-6ADD-4206-B969-26FDEAA03C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E22596E-E167-49DF-A395-241EB77696BE}"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Rectangle 4">
            <a:extLst>
              <a:ext uri="{FF2B5EF4-FFF2-40B4-BE49-F238E27FC236}">
                <a16:creationId xmlns:a16="http://schemas.microsoft.com/office/drawing/2014/main" id="{4279B6BC-F744-4751-84D4-7A2AE1A178ED}"/>
              </a:ext>
            </a:extLst>
          </p:cNvPr>
          <p:cNvSpPr>
            <a:spLocks noChangeArrowheads="1"/>
          </p:cNvSpPr>
          <p:nvPr/>
        </p:nvSpPr>
        <p:spPr bwMode="auto">
          <a:xfrm>
            <a:off x="1676400" y="1371600"/>
            <a:ext cx="7391400" cy="914400"/>
          </a:xfrm>
          <a:prstGeom prst="rect">
            <a:avLst/>
          </a:prstGeom>
          <a:gradFill rotWithShape="1">
            <a:gsLst>
              <a:gs pos="0">
                <a:srgbClr val="9BC1FF"/>
              </a:gs>
              <a:gs pos="90401">
                <a:srgbClr val="BBD2EE"/>
              </a:gs>
              <a:gs pos="100000">
                <a:srgbClr val="3F80CD"/>
              </a:gs>
            </a:gsLst>
            <a:lin ang="5400000"/>
          </a:gradFill>
          <a:ln w="9525">
            <a:solidFill>
              <a:srgbClr val="4A7EBB"/>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OUTLINE</a:t>
            </a: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 steps in your proposed research</a:t>
            </a:r>
            <a:endParaRPr kumimoji="0" lang="en-US"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6" name="Rectangle 5">
            <a:extLst>
              <a:ext uri="{FF2B5EF4-FFF2-40B4-BE49-F238E27FC236}">
                <a16:creationId xmlns:a16="http://schemas.microsoft.com/office/drawing/2014/main" id="{A72568B8-524B-4118-9DE3-62A21CC8177D}"/>
              </a:ext>
            </a:extLst>
          </p:cNvPr>
          <p:cNvSpPr>
            <a:spLocks noChangeArrowheads="1"/>
          </p:cNvSpPr>
          <p:nvPr/>
        </p:nvSpPr>
        <p:spPr bwMode="auto">
          <a:xfrm>
            <a:off x="3200400" y="2514600"/>
            <a:ext cx="7391400" cy="698500"/>
          </a:xfrm>
          <a:prstGeom prst="rect">
            <a:avLst/>
          </a:prstGeom>
          <a:solidFill>
            <a:srgbClr val="E6B9B8"/>
          </a:solidFill>
          <a:ln w="9525">
            <a:solidFill>
              <a:srgbClr val="D99694"/>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Provide yourself with intellectual </a:t>
            </a: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CONTEXT</a:t>
            </a:r>
            <a:endParaRPr kumimoji="0" lang="en-US"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7" name="Rectangle 6">
            <a:extLst>
              <a:ext uri="{FF2B5EF4-FFF2-40B4-BE49-F238E27FC236}">
                <a16:creationId xmlns:a16="http://schemas.microsoft.com/office/drawing/2014/main" id="{351A82BD-65D5-4283-B657-ACDBD7AA8A18}"/>
              </a:ext>
            </a:extLst>
          </p:cNvPr>
          <p:cNvSpPr>
            <a:spLocks noChangeArrowheads="1"/>
          </p:cNvSpPr>
          <p:nvPr/>
        </p:nvSpPr>
        <p:spPr bwMode="auto">
          <a:xfrm>
            <a:off x="1524000" y="3213100"/>
            <a:ext cx="2706688" cy="990600"/>
          </a:xfrm>
          <a:prstGeom prst="rect">
            <a:avLst/>
          </a:prstGeom>
          <a:solidFill>
            <a:srgbClr val="C3D69B"/>
          </a:solidFill>
          <a:ln w="9525">
            <a:solidFill>
              <a:srgbClr val="4F6228"/>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JUSTIFY</a:t>
            </a: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  your research</a:t>
            </a:r>
            <a:endParaRPr kumimoji="0" lang="en-US"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8" name="Rectangle 7">
            <a:extLst>
              <a:ext uri="{FF2B5EF4-FFF2-40B4-BE49-F238E27FC236}">
                <a16:creationId xmlns:a16="http://schemas.microsoft.com/office/drawing/2014/main" id="{CE9CB1F3-66E4-4A95-B84E-2535826C8302}"/>
              </a:ext>
            </a:extLst>
          </p:cNvPr>
          <p:cNvSpPr>
            <a:spLocks noChangeArrowheads="1"/>
          </p:cNvSpPr>
          <p:nvPr/>
        </p:nvSpPr>
        <p:spPr bwMode="auto">
          <a:xfrm>
            <a:off x="4419600" y="4406900"/>
            <a:ext cx="6172200" cy="698500"/>
          </a:xfrm>
          <a:prstGeom prst="rect">
            <a:avLst/>
          </a:prstGeom>
          <a:solidFill>
            <a:srgbClr val="FAC090"/>
          </a:solidFill>
          <a:ln w="9525">
            <a:solidFill>
              <a:srgbClr val="E46C0A"/>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THINK through your experiments</a:t>
            </a:r>
            <a:endParaRPr kumimoji="0" lang="en-US"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9" name="Rectangle 8">
            <a:extLst>
              <a:ext uri="{FF2B5EF4-FFF2-40B4-BE49-F238E27FC236}">
                <a16:creationId xmlns:a16="http://schemas.microsoft.com/office/drawing/2014/main" id="{17C50FAC-AB8A-46BE-95FA-91AC78A18941}"/>
              </a:ext>
            </a:extLst>
          </p:cNvPr>
          <p:cNvSpPr>
            <a:spLocks noChangeArrowheads="1"/>
          </p:cNvSpPr>
          <p:nvPr/>
        </p:nvSpPr>
        <p:spPr bwMode="auto">
          <a:xfrm>
            <a:off x="1846264" y="5105400"/>
            <a:ext cx="2708275" cy="1371600"/>
          </a:xfrm>
          <a:prstGeom prst="rect">
            <a:avLst/>
          </a:prstGeom>
          <a:solidFill>
            <a:srgbClr val="B7DEE8"/>
          </a:solidFill>
          <a:ln w="9525">
            <a:solidFill>
              <a:srgbClr val="215968"/>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Anticipate  potential PROBLEMS</a:t>
            </a:r>
            <a:endParaRPr kumimoji="0" lang="en-US"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10" name="Rectangle 9">
            <a:extLst>
              <a:ext uri="{FF2B5EF4-FFF2-40B4-BE49-F238E27FC236}">
                <a16:creationId xmlns:a16="http://schemas.microsoft.com/office/drawing/2014/main" id="{352C8C91-D498-4472-940B-7E6AF99B1A0F}"/>
              </a:ext>
            </a:extLst>
          </p:cNvPr>
          <p:cNvSpPr>
            <a:spLocks noChangeArrowheads="1"/>
          </p:cNvSpPr>
          <p:nvPr/>
        </p:nvSpPr>
        <p:spPr bwMode="auto">
          <a:xfrm>
            <a:off x="5943600" y="3213100"/>
            <a:ext cx="2706688" cy="762000"/>
          </a:xfrm>
          <a:prstGeom prst="rect">
            <a:avLst/>
          </a:prstGeom>
          <a:solidFill>
            <a:srgbClr val="B3A2C7"/>
          </a:solidFill>
          <a:ln w="9525">
            <a:solidFill>
              <a:srgbClr val="604A7B"/>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Be CREATIVE</a:t>
            </a: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  </a:t>
            </a:r>
            <a:endParaRPr kumimoji="0" lang="en-US"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11" name="Rectangle 10">
            <a:extLst>
              <a:ext uri="{FF2B5EF4-FFF2-40B4-BE49-F238E27FC236}">
                <a16:creationId xmlns:a16="http://schemas.microsoft.com/office/drawing/2014/main" id="{C0F9528E-EDFC-4B56-881C-4A1EB77D5126}"/>
              </a:ext>
            </a:extLst>
          </p:cNvPr>
          <p:cNvSpPr>
            <a:spLocks noChangeArrowheads="1"/>
          </p:cNvSpPr>
          <p:nvPr/>
        </p:nvSpPr>
        <p:spPr bwMode="auto">
          <a:xfrm>
            <a:off x="6859589" y="5108575"/>
            <a:ext cx="2706687" cy="1371600"/>
          </a:xfrm>
          <a:prstGeom prst="rect">
            <a:avLst/>
          </a:prstGeom>
          <a:solidFill>
            <a:srgbClr val="FAFAA6"/>
          </a:solidFill>
          <a:ln w="9525">
            <a:solidFill>
              <a:srgbClr val="FFFF00"/>
            </a:solidFill>
            <a:miter lim="800000"/>
            <a:headEnd/>
            <a:tailEnd/>
          </a:ln>
          <a:effectLst>
            <a:outerShdw blurRad="40000" dist="23000" dir="5400000" rotWithShape="0">
              <a:srgbClr val="808080">
                <a:alpha val="34998"/>
              </a:srgbClr>
            </a:outerShdw>
          </a:effectLst>
        </p:spPr>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Anticipate  a realistic TIMETABLE</a:t>
            </a:r>
            <a:endParaRPr kumimoji="0" lang="en-US" altLang="en-US" sz="3000" b="1"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
        <p:nvSpPr>
          <p:cNvPr id="12" name="TextBox 11">
            <a:extLst>
              <a:ext uri="{FF2B5EF4-FFF2-40B4-BE49-F238E27FC236}">
                <a16:creationId xmlns:a16="http://schemas.microsoft.com/office/drawing/2014/main" id="{89BB2321-CA09-409C-A886-4AA5DD8075FC}"/>
              </a:ext>
            </a:extLst>
          </p:cNvPr>
          <p:cNvSpPr txBox="1">
            <a:spLocks noChangeArrowheads="1"/>
          </p:cNvSpPr>
          <p:nvPr/>
        </p:nvSpPr>
        <p:spPr bwMode="auto">
          <a:xfrm>
            <a:off x="4495800" y="6477000"/>
            <a:ext cx="4495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ZA" alt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t>Figure adapted from MIT OCW</a:t>
            </a:r>
            <a:endParaRPr kumimoji="0" lang="en-US" altLang="en-US" sz="18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p:txBody>
          <a:bodyPr/>
          <a:lstStyle/>
          <a:p>
            <a:r>
              <a:rPr lang="en-GB" dirty="0"/>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a:normAutofit fontScale="92500" lnSpcReduction="20000"/>
          </a:bodyPr>
          <a:lstStyle/>
          <a:p>
            <a:r>
              <a:rPr lang="en-GB" dirty="0"/>
              <a:t>Title </a:t>
            </a:r>
          </a:p>
          <a:p>
            <a:r>
              <a:rPr lang="en-GB" dirty="0"/>
              <a:t>Introduction/Background/Research problem </a:t>
            </a:r>
          </a:p>
          <a:p>
            <a:r>
              <a:rPr lang="en-GB" dirty="0"/>
              <a:t>Research aim, objectives, questions/hypothesis</a:t>
            </a:r>
          </a:p>
          <a:p>
            <a:r>
              <a:rPr lang="en-GB" dirty="0"/>
              <a:t>Literature review </a:t>
            </a:r>
          </a:p>
          <a:p>
            <a:r>
              <a:rPr lang="en-GB" dirty="0"/>
              <a:t>Methodology (including ethics)</a:t>
            </a:r>
          </a:p>
          <a:p>
            <a:r>
              <a:rPr lang="en-GB" dirty="0"/>
              <a:t>Project management of the research (including potential risks, timeline)</a:t>
            </a:r>
          </a:p>
          <a:p>
            <a:r>
              <a:rPr lang="en-GB" dirty="0"/>
              <a:t>Conclusion  </a:t>
            </a:r>
          </a:p>
        </p:txBody>
      </p:sp>
    </p:spTree>
    <p:extLst>
      <p:ext uri="{BB962C8B-B14F-4D97-AF65-F5344CB8AC3E}">
        <p14:creationId xmlns:p14="http://schemas.microsoft.com/office/powerpoint/2010/main" val="2898577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a:extLst>
              <a:ext uri="{FF2B5EF4-FFF2-40B4-BE49-F238E27FC236}">
                <a16:creationId xmlns:a16="http://schemas.microsoft.com/office/drawing/2014/main" id="{FB603FEC-5C6F-4A10-9E19-9125FD366869}"/>
              </a:ext>
            </a:extLst>
          </p:cNvPr>
          <p:cNvSpPr>
            <a:spLocks noGrp="1"/>
          </p:cNvSpPr>
          <p:nvPr>
            <p:ph type="title"/>
          </p:nvPr>
        </p:nvSpPr>
        <p:spPr>
          <a:xfrm>
            <a:off x="1981200" y="350838"/>
            <a:ext cx="8229600" cy="639763"/>
          </a:xfrm>
        </p:spPr>
        <p:txBody>
          <a:bodyPr>
            <a:normAutofit fontScale="90000"/>
          </a:bodyPr>
          <a:lstStyle/>
          <a:p>
            <a:pPr eaLnBrk="1" hangingPunct="1"/>
            <a:r>
              <a:rPr lang="en-US" altLang="en-US" dirty="0">
                <a:ea typeface="ＭＳ Ｐゴシック" panose="020B0600070205080204" pitchFamily="34" charset="-128"/>
              </a:rPr>
              <a:t>Title</a:t>
            </a:r>
            <a:br>
              <a:rPr lang="en-US" altLang="en-US" dirty="0">
                <a:solidFill>
                  <a:srgbClr val="953735"/>
                </a:solidFill>
                <a:ea typeface="ＭＳ Ｐゴシック" panose="020B0600070205080204" pitchFamily="34" charset="-128"/>
              </a:rPr>
            </a:br>
            <a:endParaRPr lang="en-US" altLang="en-US" dirty="0">
              <a:solidFill>
                <a:srgbClr val="953735"/>
              </a:solidFill>
              <a:ea typeface="ＭＳ Ｐゴシック" panose="020B0600070205080204" pitchFamily="34" charset="-128"/>
            </a:endParaRPr>
          </a:p>
        </p:txBody>
      </p:sp>
      <p:sp>
        <p:nvSpPr>
          <p:cNvPr id="36867" name="Content Placeholder 6">
            <a:extLst>
              <a:ext uri="{FF2B5EF4-FFF2-40B4-BE49-F238E27FC236}">
                <a16:creationId xmlns:a16="http://schemas.microsoft.com/office/drawing/2014/main" id="{22BF823E-883B-4CBF-B24C-B6555D1CBC53}"/>
              </a:ext>
            </a:extLst>
          </p:cNvPr>
          <p:cNvSpPr>
            <a:spLocks noGrp="1"/>
          </p:cNvSpPr>
          <p:nvPr>
            <p:ph sz="half" idx="2"/>
          </p:nvPr>
        </p:nvSpPr>
        <p:spPr>
          <a:xfrm>
            <a:off x="6400800" y="1905001"/>
            <a:ext cx="4038600" cy="4525963"/>
          </a:xfrm>
        </p:spPr>
        <p:txBody>
          <a:bodyPr/>
          <a:lstStyle/>
          <a:p>
            <a:pPr marL="457200" lvl="1" indent="0">
              <a:lnSpc>
                <a:spcPct val="90000"/>
              </a:lnSpc>
              <a:buNone/>
            </a:pPr>
            <a:r>
              <a:rPr lang="en-ZA" altLang="en-US" sz="3400" dirty="0">
                <a:ea typeface="ＭＳ Ｐゴシック" panose="020B0600070205080204" pitchFamily="34" charset="-128"/>
              </a:rPr>
              <a:t> </a:t>
            </a:r>
          </a:p>
          <a:p>
            <a:pPr marL="457200" lvl="1" indent="0">
              <a:lnSpc>
                <a:spcPct val="90000"/>
              </a:lnSpc>
            </a:pPr>
            <a:r>
              <a:rPr lang="en-ZA" altLang="en-US" sz="3400" dirty="0">
                <a:ea typeface="ＭＳ Ｐゴシック" panose="020B0600070205080204" pitchFamily="34" charset="-128"/>
              </a:rPr>
              <a:t>Mini-abstract</a:t>
            </a:r>
            <a:endParaRPr lang="en-US" altLang="en-US" sz="3400" dirty="0">
              <a:ea typeface="ＭＳ Ｐゴシック" panose="020B0600070205080204" pitchFamily="34" charset="-128"/>
            </a:endParaRPr>
          </a:p>
          <a:p>
            <a:pPr marL="457200" lvl="1" indent="0">
              <a:lnSpc>
                <a:spcPct val="90000"/>
              </a:lnSpc>
            </a:pPr>
            <a:r>
              <a:rPr lang="en-US" altLang="en-US" sz="3400" dirty="0">
                <a:ea typeface="ＭＳ Ｐゴシック" panose="020B0600070205080204" pitchFamily="34" charset="-128"/>
              </a:rPr>
              <a:t>Clear</a:t>
            </a:r>
          </a:p>
          <a:p>
            <a:pPr marL="457200" lvl="1" indent="0">
              <a:lnSpc>
                <a:spcPct val="90000"/>
              </a:lnSpc>
            </a:pPr>
            <a:r>
              <a:rPr lang="en-US" altLang="en-US" sz="3400" dirty="0">
                <a:ea typeface="ＭＳ Ｐゴシック" panose="020B0600070205080204" pitchFamily="34" charset="-128"/>
              </a:rPr>
              <a:t>Concise</a:t>
            </a:r>
          </a:p>
          <a:p>
            <a:pPr marL="457200" lvl="1" indent="0">
              <a:lnSpc>
                <a:spcPct val="90000"/>
              </a:lnSpc>
            </a:pPr>
            <a:r>
              <a:rPr lang="en-ZA" altLang="en-US" sz="3400" dirty="0">
                <a:ea typeface="ＭＳ Ｐゴシック" panose="020B0600070205080204" pitchFamily="34" charset="-128"/>
              </a:rPr>
              <a:t>Subject 1st</a:t>
            </a:r>
            <a:endParaRPr lang="en-US" altLang="en-US" sz="3400" dirty="0">
              <a:ea typeface="ＭＳ Ｐゴシック" panose="020B0600070205080204" pitchFamily="34" charset="-128"/>
            </a:endParaRPr>
          </a:p>
          <a:p>
            <a:pPr marL="0" indent="0">
              <a:lnSpc>
                <a:spcPct val="90000"/>
              </a:lnSpc>
              <a:buNone/>
            </a:pPr>
            <a:endParaRPr lang="en-US" altLang="en-US" sz="2600" dirty="0">
              <a:ea typeface="ＭＳ Ｐゴシック" panose="020B0600070205080204" pitchFamily="34" charset="-128"/>
            </a:endParaRPr>
          </a:p>
          <a:p>
            <a:pPr marL="0" indent="0">
              <a:lnSpc>
                <a:spcPct val="90000"/>
              </a:lnSpc>
            </a:pPr>
            <a:endParaRPr lang="en-US" altLang="en-US" sz="2600" dirty="0">
              <a:ea typeface="ＭＳ Ｐゴシック" panose="020B0600070205080204" pitchFamily="34" charset="-128"/>
            </a:endParaRPr>
          </a:p>
        </p:txBody>
      </p:sp>
      <p:sp>
        <p:nvSpPr>
          <p:cNvPr id="36868" name="Slide Number Placeholder 1">
            <a:extLst>
              <a:ext uri="{FF2B5EF4-FFF2-40B4-BE49-F238E27FC236}">
                <a16:creationId xmlns:a16="http://schemas.microsoft.com/office/drawing/2014/main" id="{34159719-BADD-4ECE-A0BF-9F83621BC6F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DA6E26F-239A-4768-9156-D51B8643C75B}" type="slidenum">
              <a:rPr kumimoji="0" lang="en-US" altLang="en-US" sz="12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36869" name="Content Placeholder 2">
            <a:extLst>
              <a:ext uri="{FF2B5EF4-FFF2-40B4-BE49-F238E27FC236}">
                <a16:creationId xmlns:a16="http://schemas.microsoft.com/office/drawing/2014/main" id="{21FFCF2F-5CDB-4F7F-B015-F5E378D6C44B}"/>
              </a:ext>
            </a:extLst>
          </p:cNvPr>
          <p:cNvSpPr>
            <a:spLocks noGrp="1"/>
          </p:cNvSpPr>
          <p:nvPr>
            <p:ph sz="half" idx="1"/>
          </p:nvPr>
        </p:nvSpPr>
        <p:spPr>
          <a:xfrm>
            <a:off x="3200400" y="1447801"/>
            <a:ext cx="4038600" cy="4525963"/>
          </a:xfrm>
        </p:spPr>
        <p:txBody>
          <a:bodyPr/>
          <a:lstStyle/>
          <a:p>
            <a:pPr marL="0" indent="0">
              <a:buNone/>
            </a:pPr>
            <a:r>
              <a:rPr lang="en-US" altLang="en-US" sz="3200">
                <a:ea typeface="ＭＳ Ｐゴシック" panose="020B0600070205080204" pitchFamily="34" charset="-128"/>
              </a:rPr>
              <a:t>GPS address</a:t>
            </a:r>
          </a:p>
          <a:p>
            <a:pPr marL="0" indent="0"/>
            <a:endParaRPr lang="en-US" altLang="en-US" sz="3200">
              <a:ea typeface="ＭＳ Ｐゴシック" panose="020B0600070205080204" pitchFamily="34" charset="-128"/>
            </a:endParaRPr>
          </a:p>
        </p:txBody>
      </p:sp>
      <p:pic>
        <p:nvPicPr>
          <p:cNvPr id="36870" name="Picture 8" descr="http://www.gpsmagazine.com/assets/review-nuvi1390t/address1.jpg">
            <a:hlinkClick r:id="rId3"/>
            <a:extLst>
              <a:ext uri="{FF2B5EF4-FFF2-40B4-BE49-F238E27FC236}">
                <a16:creationId xmlns:a16="http://schemas.microsoft.com/office/drawing/2014/main" id="{75A77BDA-5617-4AEE-965C-019DC631D9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3075" y="2209800"/>
            <a:ext cx="514350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79385D26-9F09-4D61-8620-5D9888170101}"/>
              </a:ext>
            </a:extLst>
          </p:cNvPr>
          <p:cNvSpPr>
            <a:spLocks noGrp="1" noChangeArrowheads="1"/>
          </p:cNvSpPr>
          <p:nvPr>
            <p:ph type="title"/>
          </p:nvPr>
        </p:nvSpPr>
        <p:spPr/>
        <p:txBody>
          <a:bodyPr/>
          <a:lstStyle/>
          <a:p>
            <a:pPr eaLnBrk="1" hangingPunct="1"/>
            <a:r>
              <a:rPr lang="en-GB" altLang="en-US" b="1" dirty="0"/>
              <a:t>Identifying a Research Title</a:t>
            </a:r>
            <a:endParaRPr lang="en-US" altLang="en-US" dirty="0"/>
          </a:p>
        </p:txBody>
      </p:sp>
      <p:sp>
        <p:nvSpPr>
          <p:cNvPr id="3075" name="Rectangle 3">
            <a:extLst>
              <a:ext uri="{FF2B5EF4-FFF2-40B4-BE49-F238E27FC236}">
                <a16:creationId xmlns:a16="http://schemas.microsoft.com/office/drawing/2014/main" id="{B9A83B5A-F4B2-409E-B177-26C24E66BEBB}"/>
              </a:ext>
            </a:extLst>
          </p:cNvPr>
          <p:cNvSpPr>
            <a:spLocks noGrp="1" noChangeArrowheads="1"/>
          </p:cNvSpPr>
          <p:nvPr>
            <p:ph type="body" idx="1"/>
          </p:nvPr>
        </p:nvSpPr>
        <p:spPr/>
        <p:txBody>
          <a:bodyPr/>
          <a:lstStyle/>
          <a:p>
            <a:pPr eaLnBrk="1" hangingPunct="1">
              <a:lnSpc>
                <a:spcPct val="80000"/>
              </a:lnSpc>
            </a:pPr>
            <a:r>
              <a:rPr lang="en-GB" altLang="en-US" sz="2400" b="1"/>
              <a:t>Personal Interest</a:t>
            </a:r>
            <a:r>
              <a:rPr lang="en-GB" altLang="en-US" sz="2400"/>
              <a:t> – </a:t>
            </a:r>
            <a:r>
              <a:rPr lang="en-GB" altLang="en-US" sz="2400">
                <a:cs typeface="Arial" panose="020B0604020202020204" pitchFamily="34" charset="0"/>
              </a:rPr>
              <a:t>and you should expect that the ideas you come up with to be influenced by your background, culture, education and experience.</a:t>
            </a:r>
            <a:endParaRPr lang="en-GB" altLang="en-US" sz="2400"/>
          </a:p>
          <a:p>
            <a:pPr eaLnBrk="1" hangingPunct="1">
              <a:lnSpc>
                <a:spcPct val="80000"/>
              </a:lnSpc>
            </a:pPr>
            <a:r>
              <a:rPr lang="en-GB" altLang="en-US" sz="2400" b="1"/>
              <a:t>Relevance</a:t>
            </a:r>
            <a:r>
              <a:rPr lang="en-GB" altLang="en-US" sz="2400"/>
              <a:t> to field, your work or the course</a:t>
            </a:r>
          </a:p>
          <a:p>
            <a:pPr eaLnBrk="1" hangingPunct="1">
              <a:lnSpc>
                <a:spcPct val="80000"/>
              </a:lnSpc>
            </a:pPr>
            <a:r>
              <a:rPr lang="en-GB" altLang="en-US" sz="2400" b="1">
                <a:cs typeface="Times New Roman" panose="02020603050405020304" pitchFamily="18" charset="0"/>
              </a:rPr>
              <a:t>Experience - </a:t>
            </a:r>
            <a:r>
              <a:rPr lang="en-GB" altLang="en-US" sz="2400">
                <a:cs typeface="Times New Roman" panose="02020603050405020304" pitchFamily="18" charset="0"/>
              </a:rPr>
              <a:t>topics based on what you have seen happening around you</a:t>
            </a:r>
            <a:r>
              <a:rPr lang="en-GB" altLang="en-US" sz="2400"/>
              <a:t> </a:t>
            </a:r>
          </a:p>
          <a:p>
            <a:pPr eaLnBrk="1" hangingPunct="1">
              <a:lnSpc>
                <a:spcPct val="80000"/>
              </a:lnSpc>
            </a:pPr>
            <a:r>
              <a:rPr lang="en-GB" altLang="en-US" sz="2400" b="1"/>
              <a:t>Need</a:t>
            </a:r>
            <a:r>
              <a:rPr lang="en-GB" altLang="en-US" sz="2400"/>
              <a:t> or Purpose</a:t>
            </a:r>
          </a:p>
          <a:p>
            <a:pPr eaLnBrk="1" hangingPunct="1">
              <a:lnSpc>
                <a:spcPct val="80000"/>
              </a:lnSpc>
            </a:pPr>
            <a:r>
              <a:rPr lang="en-GB" altLang="en-US" sz="2400" b="1">
                <a:cs typeface="Arial" panose="020B0604020202020204" pitchFamily="34" charset="0"/>
              </a:rPr>
              <a:t>Debates and controversies</a:t>
            </a:r>
            <a:r>
              <a:rPr lang="en-GB" altLang="en-US" sz="2400">
                <a:cs typeface="Arial" panose="020B0604020202020204" pitchFamily="34" charset="0"/>
              </a:rPr>
              <a:t> in your field</a:t>
            </a:r>
            <a:r>
              <a:rPr lang="en-GB" altLang="en-US" sz="2400" b="1">
                <a:cs typeface="Arial" panose="020B0604020202020204" pitchFamily="34" charset="0"/>
              </a:rPr>
              <a:t> </a:t>
            </a:r>
            <a:r>
              <a:rPr lang="en-GB" altLang="en-US" sz="2400">
                <a:cs typeface="Arial" panose="020B0604020202020204" pitchFamily="34" charset="0"/>
              </a:rPr>
              <a:t> - what are there disagreements about?</a:t>
            </a:r>
          </a:p>
          <a:p>
            <a:pPr eaLnBrk="1" hangingPunct="1">
              <a:lnSpc>
                <a:spcPct val="80000"/>
              </a:lnSpc>
            </a:pPr>
            <a:r>
              <a:rPr lang="en-GB" altLang="en-US" sz="2400" b="1">
                <a:cs typeface="Times New Roman" panose="02020603050405020304" pitchFamily="18" charset="0"/>
              </a:rPr>
              <a:t>Literature </a:t>
            </a:r>
            <a:r>
              <a:rPr lang="en-GB" altLang="en-US" sz="2400">
                <a:cs typeface="Arial" panose="020B0604020202020204" pitchFamily="34" charset="0"/>
              </a:rPr>
              <a:t>– on </a:t>
            </a:r>
            <a:r>
              <a:rPr lang="en-GB" altLang="en-US" sz="2400">
                <a:cs typeface="Times New Roman" panose="02020603050405020304" pitchFamily="18" charset="0"/>
              </a:rPr>
              <a:t>reading the literature are there ways to extend or refine previous research? Are there gaps?</a:t>
            </a:r>
            <a:endParaRPr lang="en-GB" altLang="en-US" sz="2400"/>
          </a:p>
          <a:p>
            <a:pPr eaLnBrk="1" hangingPunct="1">
              <a:lnSpc>
                <a:spcPct val="80000"/>
              </a:lnSpc>
            </a:pPr>
            <a:r>
              <a:rPr lang="en-GB" altLang="en-US" sz="2400" b="1"/>
              <a:t>Epistemology</a:t>
            </a:r>
            <a:r>
              <a:rPr lang="en-GB" altLang="en-US" sz="2400"/>
              <a:t> – “how do we know issues”</a:t>
            </a:r>
          </a:p>
          <a:p>
            <a:pPr eaLnBrk="1" hangingPunct="1">
              <a:lnSpc>
                <a:spcPct val="80000"/>
              </a:lnSpc>
            </a:pPr>
            <a:r>
              <a:rPr lang="en-GB" altLang="en-US" sz="2400" b="1"/>
              <a:t>Resources</a:t>
            </a:r>
            <a:r>
              <a:rPr lang="en-GB" altLang="en-US" sz="2400"/>
              <a:t> &amp; Access</a:t>
            </a:r>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61CF8D2-511B-4EAD-A01E-CE968234C7AA}"/>
              </a:ext>
            </a:extLst>
          </p:cNvPr>
          <p:cNvSpPr>
            <a:spLocks noGrp="1" noChangeArrowheads="1"/>
          </p:cNvSpPr>
          <p:nvPr>
            <p:ph type="title"/>
          </p:nvPr>
        </p:nvSpPr>
        <p:spPr/>
        <p:txBody>
          <a:bodyPr/>
          <a:lstStyle/>
          <a:p>
            <a:pPr eaLnBrk="1" hangingPunct="1"/>
            <a:r>
              <a:rPr lang="en-GB" altLang="en-US"/>
              <a:t>Traps and Pitfalls</a:t>
            </a:r>
          </a:p>
        </p:txBody>
      </p:sp>
      <p:sp>
        <p:nvSpPr>
          <p:cNvPr id="17411" name="Rectangle 3">
            <a:extLst>
              <a:ext uri="{FF2B5EF4-FFF2-40B4-BE49-F238E27FC236}">
                <a16:creationId xmlns:a16="http://schemas.microsoft.com/office/drawing/2014/main" id="{C0366091-1CDE-495F-A089-3767C6D69B3A}"/>
              </a:ext>
            </a:extLst>
          </p:cNvPr>
          <p:cNvSpPr>
            <a:spLocks noGrp="1" noChangeArrowheads="1"/>
          </p:cNvSpPr>
          <p:nvPr>
            <p:ph type="body" idx="1"/>
          </p:nvPr>
        </p:nvSpPr>
        <p:spPr/>
        <p:txBody>
          <a:bodyPr>
            <a:normAutofit lnSpcReduction="10000"/>
          </a:bodyPr>
          <a:lstStyle/>
          <a:p>
            <a:pPr eaLnBrk="1" hangingPunct="1">
              <a:lnSpc>
                <a:spcPct val="90000"/>
              </a:lnSpc>
            </a:pPr>
            <a:r>
              <a:rPr lang="en-GB" altLang="en-US" sz="2800" dirty="0"/>
              <a:t>Beware of</a:t>
            </a:r>
          </a:p>
          <a:p>
            <a:pPr lvl="1" eaLnBrk="1" hangingPunct="1">
              <a:lnSpc>
                <a:spcPct val="90000"/>
              </a:lnSpc>
            </a:pPr>
            <a:r>
              <a:rPr lang="en-GB" altLang="en-US" sz="2400" dirty="0"/>
              <a:t>Very new topics – you won’t get much help from the literature: this is MBA/Level 7 work, not a PhD</a:t>
            </a:r>
          </a:p>
          <a:p>
            <a:pPr lvl="1" eaLnBrk="1" hangingPunct="1">
              <a:lnSpc>
                <a:spcPct val="90000"/>
              </a:lnSpc>
            </a:pPr>
            <a:r>
              <a:rPr lang="en-GB" altLang="en-US" sz="2400" dirty="0"/>
              <a:t>Very well covered topics – you will have trouble finding something different</a:t>
            </a:r>
          </a:p>
          <a:p>
            <a:pPr eaLnBrk="1" hangingPunct="1">
              <a:lnSpc>
                <a:spcPct val="90000"/>
              </a:lnSpc>
            </a:pPr>
            <a:r>
              <a:rPr lang="en-GB" altLang="en-US" sz="2800" dirty="0"/>
              <a:t>Resist</a:t>
            </a:r>
          </a:p>
          <a:p>
            <a:pPr lvl="1" eaLnBrk="1" hangingPunct="1">
              <a:lnSpc>
                <a:spcPct val="90000"/>
              </a:lnSpc>
            </a:pPr>
            <a:r>
              <a:rPr lang="en-GB" altLang="en-US" sz="2400" dirty="0"/>
              <a:t>Pressure from tutors</a:t>
            </a:r>
          </a:p>
          <a:p>
            <a:pPr lvl="1" eaLnBrk="1" hangingPunct="1">
              <a:lnSpc>
                <a:spcPct val="90000"/>
              </a:lnSpc>
            </a:pPr>
            <a:r>
              <a:rPr lang="en-GB" altLang="en-US" sz="2400" dirty="0"/>
              <a:t>Pressure from other students</a:t>
            </a:r>
          </a:p>
          <a:p>
            <a:pPr lvl="1" eaLnBrk="1" hangingPunct="1">
              <a:lnSpc>
                <a:spcPct val="90000"/>
              </a:lnSpc>
            </a:pPr>
            <a:r>
              <a:rPr lang="en-GB" altLang="en-US" sz="2400" dirty="0"/>
              <a:t>Pressure from an employer</a:t>
            </a:r>
          </a:p>
          <a:p>
            <a:pPr lvl="1" eaLnBrk="1" hangingPunct="1">
              <a:lnSpc>
                <a:spcPct val="90000"/>
              </a:lnSpc>
            </a:pPr>
            <a:r>
              <a:rPr lang="en-GB" altLang="en-US" sz="2400" dirty="0"/>
              <a:t>Pressure from yourself – don’t choose a topic </a:t>
            </a:r>
            <a:r>
              <a:rPr lang="en-GB" altLang="en-US" sz="2400" b="1" i="1" dirty="0"/>
              <a:t>just</a:t>
            </a:r>
            <a:r>
              <a:rPr lang="en-GB" altLang="en-US" sz="2400" dirty="0"/>
              <a:t> because you think you do well in that subject area</a:t>
            </a:r>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wipe(left)">
                                      <p:cBhvr>
                                        <p:cTn id="7" dur="500"/>
                                        <p:tgtEl>
                                          <p:spTgt spid="17411">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wipe(left)">
                                      <p:cBhvr>
                                        <p:cTn id="10" dur="500"/>
                                        <p:tgtEl>
                                          <p:spTgt spid="17411">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wipe(left)">
                                      <p:cBhvr>
                                        <p:cTn id="13" dur="500"/>
                                        <p:tgtEl>
                                          <p:spTgt spid="1741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7411">
                                            <p:txEl>
                                              <p:pRg st="3" end="3"/>
                                            </p:txEl>
                                          </p:spTgt>
                                        </p:tgtEl>
                                        <p:attrNameLst>
                                          <p:attrName>style.visibility</p:attrName>
                                        </p:attrNameLst>
                                      </p:cBhvr>
                                      <p:to>
                                        <p:strVal val="visible"/>
                                      </p:to>
                                    </p:set>
                                    <p:animEffect transition="in" filter="wipe(left)">
                                      <p:cBhvr>
                                        <p:cTn id="18" dur="500"/>
                                        <p:tgtEl>
                                          <p:spTgt spid="17411">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wipe(left)">
                                      <p:cBhvr>
                                        <p:cTn id="21" dur="500"/>
                                        <p:tgtEl>
                                          <p:spTgt spid="17411">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7411">
                                            <p:txEl>
                                              <p:pRg st="5" end="5"/>
                                            </p:txEl>
                                          </p:spTgt>
                                        </p:tgtEl>
                                        <p:attrNameLst>
                                          <p:attrName>style.visibility</p:attrName>
                                        </p:attrNameLst>
                                      </p:cBhvr>
                                      <p:to>
                                        <p:strVal val="visible"/>
                                      </p:to>
                                    </p:set>
                                    <p:animEffect transition="in" filter="wipe(left)">
                                      <p:cBhvr>
                                        <p:cTn id="24" dur="500"/>
                                        <p:tgtEl>
                                          <p:spTgt spid="17411">
                                            <p:txEl>
                                              <p:pRg st="5" end="5"/>
                                            </p:tx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17411">
                                            <p:txEl>
                                              <p:pRg st="6" end="6"/>
                                            </p:txEl>
                                          </p:spTgt>
                                        </p:tgtEl>
                                        <p:attrNameLst>
                                          <p:attrName>style.visibility</p:attrName>
                                        </p:attrNameLst>
                                      </p:cBhvr>
                                      <p:to>
                                        <p:strVal val="visible"/>
                                      </p:to>
                                    </p:set>
                                    <p:animEffect transition="in" filter="wipe(left)">
                                      <p:cBhvr>
                                        <p:cTn id="27" dur="500"/>
                                        <p:tgtEl>
                                          <p:spTgt spid="17411">
                                            <p:txEl>
                                              <p:pRg st="6" end="6"/>
                                            </p:tx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17411">
                                            <p:txEl>
                                              <p:pRg st="7" end="7"/>
                                            </p:txEl>
                                          </p:spTgt>
                                        </p:tgtEl>
                                        <p:attrNameLst>
                                          <p:attrName>style.visibility</p:attrName>
                                        </p:attrNameLst>
                                      </p:cBhvr>
                                      <p:to>
                                        <p:strVal val="visible"/>
                                      </p:to>
                                    </p:set>
                                    <p:animEffect transition="in" filter="wipe(left)">
                                      <p:cBhvr>
                                        <p:cTn id="30" dur="500"/>
                                        <p:tgtEl>
                                          <p:spTgt spid="174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6F2BE837-9096-4077-9DFE-1508BDD32859}"/>
              </a:ext>
            </a:extLst>
          </p:cNvPr>
          <p:cNvSpPr>
            <a:spLocks noGrp="1" noChangeArrowheads="1"/>
          </p:cNvSpPr>
          <p:nvPr>
            <p:ph type="title"/>
          </p:nvPr>
        </p:nvSpPr>
        <p:spPr/>
        <p:txBody>
          <a:bodyPr/>
          <a:lstStyle/>
          <a:p>
            <a:pPr eaLnBrk="1" hangingPunct="1"/>
            <a:r>
              <a:rPr lang="en-GB" altLang="en-US"/>
              <a:t>Most Importantly</a:t>
            </a:r>
          </a:p>
        </p:txBody>
      </p:sp>
      <p:sp>
        <p:nvSpPr>
          <p:cNvPr id="18435" name="Rectangle 3">
            <a:extLst>
              <a:ext uri="{FF2B5EF4-FFF2-40B4-BE49-F238E27FC236}">
                <a16:creationId xmlns:a16="http://schemas.microsoft.com/office/drawing/2014/main" id="{F0AC76D1-7720-4C28-90C8-5F17E4DB043B}"/>
              </a:ext>
            </a:extLst>
          </p:cNvPr>
          <p:cNvSpPr>
            <a:spLocks noGrp="1" noChangeArrowheads="1"/>
          </p:cNvSpPr>
          <p:nvPr>
            <p:ph type="body" idx="1"/>
          </p:nvPr>
        </p:nvSpPr>
        <p:spPr/>
        <p:txBody>
          <a:bodyPr/>
          <a:lstStyle/>
          <a:p>
            <a:pPr algn="ctr" eaLnBrk="1" hangingPunct="1">
              <a:buFontTx/>
              <a:buNone/>
            </a:pPr>
            <a:r>
              <a:rPr lang="en-GB" altLang="en-US" b="1"/>
              <a:t>Choose something you are interested in</a:t>
            </a:r>
          </a:p>
          <a:p>
            <a:pPr eaLnBrk="1" hangingPunct="1"/>
            <a:endParaRPr lang="en-GB" altLang="en-US"/>
          </a:p>
        </p:txBody>
      </p:sp>
      <p:pic>
        <p:nvPicPr>
          <p:cNvPr id="5124" name="Picture 4" descr="an00106_">
            <a:extLst>
              <a:ext uri="{FF2B5EF4-FFF2-40B4-BE49-F238E27FC236}">
                <a16:creationId xmlns:a16="http://schemas.microsoft.com/office/drawing/2014/main" id="{079B5E2C-82D9-494C-980D-F1DA46B41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601" y="2590800"/>
            <a:ext cx="4037013" cy="346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p:cTn id="7" dur="1000" fill="hold"/>
                                        <p:tgtEl>
                                          <p:spTgt spid="1843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843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843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8435">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810D24A-18D6-42D0-BC01-93657F2B70EF}"/>
              </a:ext>
            </a:extLst>
          </p:cNvPr>
          <p:cNvSpPr>
            <a:spLocks noGrp="1" noChangeArrowheads="1"/>
          </p:cNvSpPr>
          <p:nvPr>
            <p:ph type="title"/>
          </p:nvPr>
        </p:nvSpPr>
        <p:spPr/>
        <p:txBody>
          <a:bodyPr/>
          <a:lstStyle/>
          <a:p>
            <a:pPr eaLnBrk="1" hangingPunct="1"/>
            <a:r>
              <a:rPr lang="en-GB" altLang="en-US" b="1"/>
              <a:t>Guiding Questions</a:t>
            </a:r>
            <a:endParaRPr lang="en-US" altLang="en-US" b="1"/>
          </a:p>
        </p:txBody>
      </p:sp>
      <p:sp>
        <p:nvSpPr>
          <p:cNvPr id="6147" name="Rectangle 3">
            <a:extLst>
              <a:ext uri="{FF2B5EF4-FFF2-40B4-BE49-F238E27FC236}">
                <a16:creationId xmlns:a16="http://schemas.microsoft.com/office/drawing/2014/main" id="{963A3C56-DF83-47D8-B7C5-2BAC2983DC93}"/>
              </a:ext>
            </a:extLst>
          </p:cNvPr>
          <p:cNvSpPr>
            <a:spLocks noGrp="1" noChangeArrowheads="1"/>
          </p:cNvSpPr>
          <p:nvPr>
            <p:ph type="body" idx="1"/>
          </p:nvPr>
        </p:nvSpPr>
        <p:spPr/>
        <p:txBody>
          <a:bodyPr/>
          <a:lstStyle/>
          <a:p>
            <a:pPr eaLnBrk="1" hangingPunct="1">
              <a:lnSpc>
                <a:spcPct val="80000"/>
              </a:lnSpc>
            </a:pPr>
            <a:r>
              <a:rPr lang="en-GB" altLang="en-US" sz="2800" b="1"/>
              <a:t>What about this topic is of interest to me? </a:t>
            </a:r>
          </a:p>
          <a:p>
            <a:pPr eaLnBrk="1" hangingPunct="1">
              <a:lnSpc>
                <a:spcPct val="80000"/>
              </a:lnSpc>
            </a:pPr>
            <a:r>
              <a:rPr lang="en-GB" altLang="en-US" sz="2800" b="1"/>
              <a:t>What about this topic is relevant to my practice? </a:t>
            </a:r>
          </a:p>
          <a:p>
            <a:pPr eaLnBrk="1" hangingPunct="1">
              <a:lnSpc>
                <a:spcPct val="80000"/>
              </a:lnSpc>
            </a:pPr>
            <a:r>
              <a:rPr lang="en-GB" altLang="en-US" sz="2800" b="1"/>
              <a:t>What about this topic is unresolved in the literature?</a:t>
            </a:r>
          </a:p>
          <a:p>
            <a:pPr eaLnBrk="1" hangingPunct="1">
              <a:lnSpc>
                <a:spcPct val="80000"/>
              </a:lnSpc>
            </a:pPr>
            <a:r>
              <a:rPr lang="en-GB" altLang="en-US" sz="2800" b="1"/>
              <a:t>What is my preferred way of coming to know about phenomena?</a:t>
            </a:r>
          </a:p>
          <a:p>
            <a:pPr eaLnBrk="1" hangingPunct="1">
              <a:lnSpc>
                <a:spcPct val="80000"/>
              </a:lnSpc>
            </a:pPr>
            <a:r>
              <a:rPr lang="en-GB" altLang="en-US" sz="2800" b="1"/>
              <a:t>What societal or professional purpose does knowing about this topic serve?</a:t>
            </a:r>
          </a:p>
          <a:p>
            <a:pPr eaLnBrk="1" hangingPunct="1">
              <a:lnSpc>
                <a:spcPct val="80000"/>
              </a:lnSpc>
            </a:pPr>
            <a:r>
              <a:rPr lang="en-GB" altLang="en-US" sz="2800" b="1"/>
              <a:t>What resources do I have to investigate this</a:t>
            </a:r>
          </a:p>
          <a:p>
            <a:pPr eaLnBrk="1" hangingPunct="1">
              <a:lnSpc>
                <a:spcPct val="80000"/>
              </a:lnSpc>
            </a:pPr>
            <a:r>
              <a:rPr lang="en-GB" altLang="en-US" sz="2800" b="1"/>
              <a:t>topic?</a:t>
            </a:r>
            <a:endParaRPr lang="en-US" altLang="en-US" sz="2800" b="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3562C29-DFAD-4423-8B19-E70AAC04AA23}"/>
              </a:ext>
            </a:extLst>
          </p:cNvPr>
          <p:cNvSpPr>
            <a:spLocks noGrp="1" noChangeArrowheads="1"/>
          </p:cNvSpPr>
          <p:nvPr>
            <p:ph type="title"/>
          </p:nvPr>
        </p:nvSpPr>
        <p:spPr/>
        <p:txBody>
          <a:bodyPr/>
          <a:lstStyle/>
          <a:p>
            <a:pPr eaLnBrk="1" hangingPunct="1"/>
            <a:r>
              <a:rPr lang="en-GB" altLang="en-US" b="1"/>
              <a:t>The Research Enquiry</a:t>
            </a:r>
            <a:r>
              <a:rPr lang="en-US" altLang="en-US"/>
              <a:t> </a:t>
            </a:r>
          </a:p>
        </p:txBody>
      </p:sp>
      <p:sp>
        <p:nvSpPr>
          <p:cNvPr id="7171" name="Rectangle 3">
            <a:extLst>
              <a:ext uri="{FF2B5EF4-FFF2-40B4-BE49-F238E27FC236}">
                <a16:creationId xmlns:a16="http://schemas.microsoft.com/office/drawing/2014/main" id="{05044CC9-E2FF-4FDB-877F-FB6779FCF02C}"/>
              </a:ext>
            </a:extLst>
          </p:cNvPr>
          <p:cNvSpPr>
            <a:spLocks noGrp="1" noChangeArrowheads="1"/>
          </p:cNvSpPr>
          <p:nvPr>
            <p:ph type="body" idx="1"/>
          </p:nvPr>
        </p:nvSpPr>
        <p:spPr/>
        <p:txBody>
          <a:bodyPr/>
          <a:lstStyle/>
          <a:p>
            <a:pPr eaLnBrk="1" hangingPunct="1"/>
            <a:r>
              <a:rPr lang="en-GB" altLang="en-US"/>
              <a:t>WHO is the subject of your enquiry?</a:t>
            </a:r>
          </a:p>
          <a:p>
            <a:pPr eaLnBrk="1" hangingPunct="1"/>
            <a:r>
              <a:rPr lang="en-GB" altLang="en-US"/>
              <a:t>WHEN are you undertaking the study?</a:t>
            </a:r>
          </a:p>
          <a:p>
            <a:pPr eaLnBrk="1" hangingPunct="1"/>
            <a:r>
              <a:rPr lang="en-GB" altLang="en-US"/>
              <a:t>WHERE is your study located?</a:t>
            </a:r>
          </a:p>
          <a:p>
            <a:pPr eaLnBrk="1" hangingPunct="1"/>
            <a:r>
              <a:rPr lang="en-GB" altLang="en-US"/>
              <a:t>WHY have you chosen this question &amp; approach?</a:t>
            </a:r>
          </a:p>
          <a:p>
            <a:pPr eaLnBrk="1" hangingPunct="1"/>
            <a:r>
              <a:rPr lang="en-GB" altLang="en-US"/>
              <a:t>WHAT is the initial question?</a:t>
            </a:r>
          </a:p>
          <a:p>
            <a:pPr eaLnBrk="1" hangingPunct="1"/>
            <a:r>
              <a:rPr lang="en-GB" altLang="en-US"/>
              <a:t>HOW are you going to conduct the research (methodology</a:t>
            </a:r>
            <a:r>
              <a:rPr lang="en-US" altLang="en-US"/>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EF155BD-E35F-4846-A884-B164C0303381}"/>
              </a:ext>
            </a:extLst>
          </p:cNvPr>
          <p:cNvSpPr>
            <a:spLocks noGrp="1" noChangeArrowheads="1"/>
          </p:cNvSpPr>
          <p:nvPr>
            <p:ph type="title"/>
          </p:nvPr>
        </p:nvSpPr>
        <p:spPr/>
        <p:txBody>
          <a:bodyPr/>
          <a:lstStyle/>
          <a:p>
            <a:pPr eaLnBrk="1" hangingPunct="1"/>
            <a:r>
              <a:rPr lang="en-GB" altLang="en-US" dirty="0"/>
              <a:t>Refining Your Title </a:t>
            </a:r>
            <a:endParaRPr lang="en-US" altLang="en-US" dirty="0"/>
          </a:p>
        </p:txBody>
      </p:sp>
      <p:sp>
        <p:nvSpPr>
          <p:cNvPr id="8195" name="Rectangle 3">
            <a:extLst>
              <a:ext uri="{FF2B5EF4-FFF2-40B4-BE49-F238E27FC236}">
                <a16:creationId xmlns:a16="http://schemas.microsoft.com/office/drawing/2014/main" id="{D54D1C4E-FABB-4BD3-B719-D5DD7A54D151}"/>
              </a:ext>
            </a:extLst>
          </p:cNvPr>
          <p:cNvSpPr>
            <a:spLocks noGrp="1" noChangeArrowheads="1"/>
          </p:cNvSpPr>
          <p:nvPr>
            <p:ph type="body" idx="1"/>
          </p:nvPr>
        </p:nvSpPr>
        <p:spPr/>
        <p:txBody>
          <a:bodyPr/>
          <a:lstStyle/>
          <a:p>
            <a:pPr eaLnBrk="1" hangingPunct="1">
              <a:lnSpc>
                <a:spcPct val="80000"/>
              </a:lnSpc>
            </a:pPr>
            <a:r>
              <a:rPr lang="en-GB" altLang="en-US" sz="2800" dirty="0"/>
              <a:t>Your first attempts at choosing a title are likely to be too ambitious</a:t>
            </a:r>
          </a:p>
          <a:p>
            <a:pPr eaLnBrk="1" hangingPunct="1">
              <a:lnSpc>
                <a:spcPct val="80000"/>
              </a:lnSpc>
            </a:pPr>
            <a:r>
              <a:rPr lang="en-GB" altLang="en-US" sz="2800" dirty="0"/>
              <a:t>For any research title you think of you need to ask:</a:t>
            </a:r>
          </a:p>
          <a:p>
            <a:pPr lvl="1" eaLnBrk="1" hangingPunct="1">
              <a:lnSpc>
                <a:spcPct val="80000"/>
              </a:lnSpc>
            </a:pPr>
            <a:r>
              <a:rPr lang="en-GB" altLang="en-US" sz="2400" dirty="0"/>
              <a:t>What type(s) of information are needed to research this?</a:t>
            </a:r>
          </a:p>
          <a:p>
            <a:pPr lvl="1" eaLnBrk="1" hangingPunct="1">
              <a:lnSpc>
                <a:spcPct val="80000"/>
              </a:lnSpc>
            </a:pPr>
            <a:r>
              <a:rPr lang="en-GB" altLang="en-US" sz="2400" dirty="0"/>
              <a:t>From what sources might I get this information?</a:t>
            </a:r>
          </a:p>
          <a:p>
            <a:pPr lvl="1" eaLnBrk="1" hangingPunct="1">
              <a:lnSpc>
                <a:spcPct val="80000"/>
              </a:lnSpc>
            </a:pPr>
            <a:r>
              <a:rPr lang="en-GB" altLang="en-US" sz="2400" dirty="0"/>
              <a:t>Are these sources available/easily accessible?</a:t>
            </a:r>
          </a:p>
          <a:p>
            <a:pPr lvl="1" eaLnBrk="1" hangingPunct="1">
              <a:lnSpc>
                <a:spcPct val="80000"/>
              </a:lnSpc>
            </a:pPr>
            <a:r>
              <a:rPr lang="en-GB" altLang="en-US" sz="2400" dirty="0"/>
              <a:t>How much information will this topic generate?</a:t>
            </a:r>
          </a:p>
          <a:p>
            <a:pPr lvl="1" eaLnBrk="1" hangingPunct="1">
              <a:lnSpc>
                <a:spcPct val="80000"/>
              </a:lnSpc>
            </a:pPr>
            <a:r>
              <a:rPr lang="en-GB" altLang="en-US" sz="2400" dirty="0"/>
              <a:t>Is this too much or too little?</a:t>
            </a:r>
          </a:p>
          <a:p>
            <a:pPr lvl="1" eaLnBrk="1" hangingPunct="1">
              <a:lnSpc>
                <a:spcPct val="80000"/>
              </a:lnSpc>
            </a:pPr>
            <a:r>
              <a:rPr lang="en-GB" altLang="en-US" sz="2400" dirty="0"/>
              <a:t>Is the field too broad or too narrow?</a:t>
            </a:r>
          </a:p>
          <a:p>
            <a:pPr lvl="1" eaLnBrk="1" hangingPunct="1">
              <a:lnSpc>
                <a:spcPct val="80000"/>
              </a:lnSpc>
            </a:pPr>
            <a:r>
              <a:rPr lang="en-GB" altLang="en-US" sz="2400" dirty="0"/>
              <a:t>Does the focus need to be increased/reduced?</a:t>
            </a:r>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D3B25D5-047B-4750-A67B-8BDACC5F8667}"/>
              </a:ext>
            </a:extLst>
          </p:cNvPr>
          <p:cNvSpPr>
            <a:spLocks noGrp="1" noChangeArrowheads="1"/>
          </p:cNvSpPr>
          <p:nvPr>
            <p:ph type="title"/>
          </p:nvPr>
        </p:nvSpPr>
        <p:spPr/>
        <p:txBody>
          <a:bodyPr/>
          <a:lstStyle/>
          <a:p>
            <a:pPr eaLnBrk="1" hangingPunct="1"/>
            <a:r>
              <a:rPr lang="en-GB" altLang="en-US" dirty="0"/>
              <a:t>Refining Your Title </a:t>
            </a:r>
            <a:endParaRPr lang="en-US" altLang="en-US" dirty="0"/>
          </a:p>
        </p:txBody>
      </p:sp>
      <p:sp>
        <p:nvSpPr>
          <p:cNvPr id="9219" name="Rectangle 3">
            <a:extLst>
              <a:ext uri="{FF2B5EF4-FFF2-40B4-BE49-F238E27FC236}">
                <a16:creationId xmlns:a16="http://schemas.microsoft.com/office/drawing/2014/main" id="{B0071CD6-339E-4737-96C3-DA0CC91373FC}"/>
              </a:ext>
            </a:extLst>
          </p:cNvPr>
          <p:cNvSpPr>
            <a:spLocks noGrp="1" noChangeArrowheads="1"/>
          </p:cNvSpPr>
          <p:nvPr>
            <p:ph type="body" idx="1"/>
          </p:nvPr>
        </p:nvSpPr>
        <p:spPr/>
        <p:txBody>
          <a:bodyPr/>
          <a:lstStyle/>
          <a:p>
            <a:pPr eaLnBrk="1" hangingPunct="1">
              <a:lnSpc>
                <a:spcPct val="90000"/>
              </a:lnSpc>
            </a:pPr>
            <a:r>
              <a:rPr lang="en-GB" altLang="en-US" sz="2400"/>
              <a:t>Consider the following topic: </a:t>
            </a:r>
          </a:p>
          <a:p>
            <a:pPr lvl="1" eaLnBrk="1" hangingPunct="1">
              <a:lnSpc>
                <a:spcPct val="90000"/>
              </a:lnSpc>
              <a:buFontTx/>
              <a:buNone/>
            </a:pPr>
            <a:r>
              <a:rPr lang="en-GB" altLang="en-US" sz="3600" b="1"/>
              <a:t>Managing Organisational Change</a:t>
            </a:r>
          </a:p>
          <a:p>
            <a:pPr eaLnBrk="1" hangingPunct="1">
              <a:lnSpc>
                <a:spcPct val="90000"/>
              </a:lnSpc>
            </a:pPr>
            <a:r>
              <a:rPr lang="en-GB" altLang="en-US" sz="2400" b="1"/>
              <a:t>Now ask the Questions</a:t>
            </a:r>
          </a:p>
          <a:p>
            <a:pPr lvl="1" eaLnBrk="1" hangingPunct="1">
              <a:lnSpc>
                <a:spcPct val="90000"/>
              </a:lnSpc>
            </a:pPr>
            <a:r>
              <a:rPr lang="en-GB" altLang="en-US" sz="2000"/>
              <a:t>What type(s) of information are needed to research this?</a:t>
            </a:r>
          </a:p>
          <a:p>
            <a:pPr lvl="1" eaLnBrk="1" hangingPunct="1">
              <a:lnSpc>
                <a:spcPct val="90000"/>
              </a:lnSpc>
            </a:pPr>
            <a:r>
              <a:rPr lang="en-GB" altLang="en-US" sz="2000"/>
              <a:t>From what sources might I get this information?</a:t>
            </a:r>
          </a:p>
          <a:p>
            <a:pPr lvl="1" eaLnBrk="1" hangingPunct="1">
              <a:lnSpc>
                <a:spcPct val="90000"/>
              </a:lnSpc>
            </a:pPr>
            <a:r>
              <a:rPr lang="en-GB" altLang="en-US" sz="2000"/>
              <a:t>Are these sources available/easily accessible?</a:t>
            </a:r>
          </a:p>
          <a:p>
            <a:pPr lvl="1" eaLnBrk="1" hangingPunct="1">
              <a:lnSpc>
                <a:spcPct val="90000"/>
              </a:lnSpc>
            </a:pPr>
            <a:r>
              <a:rPr lang="en-GB" altLang="en-US" sz="2000"/>
              <a:t>How much information will this generate?</a:t>
            </a:r>
          </a:p>
          <a:p>
            <a:pPr lvl="1" eaLnBrk="1" hangingPunct="1">
              <a:lnSpc>
                <a:spcPct val="90000"/>
              </a:lnSpc>
            </a:pPr>
            <a:r>
              <a:rPr lang="en-GB" altLang="en-US" sz="2000"/>
              <a:t>Is this too much or too little?</a:t>
            </a:r>
          </a:p>
          <a:p>
            <a:pPr lvl="1" eaLnBrk="1" hangingPunct="1">
              <a:lnSpc>
                <a:spcPct val="90000"/>
              </a:lnSpc>
            </a:pPr>
            <a:r>
              <a:rPr lang="en-GB" altLang="en-US" sz="2000"/>
              <a:t>Is the field too broad or too narrow?</a:t>
            </a:r>
          </a:p>
          <a:p>
            <a:pPr lvl="1" eaLnBrk="1" hangingPunct="1">
              <a:lnSpc>
                <a:spcPct val="90000"/>
              </a:lnSpc>
            </a:pPr>
            <a:r>
              <a:rPr lang="en-GB" altLang="en-US" sz="2000"/>
              <a:t>Does the focus need to be increased/reduced?</a:t>
            </a:r>
            <a:endParaRPr lang="en-US" altLang="en-US" sz="2000"/>
          </a:p>
          <a:p>
            <a:pPr lvl="1" eaLnBrk="1" hangingPunct="1">
              <a:lnSpc>
                <a:spcPct val="90000"/>
              </a:lnSpc>
            </a:pPr>
            <a:endParaRPr lang="en-US" altLang="en-US" sz="2000" b="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A5F3C8-163F-4CAE-80EA-29BCF496F1E0}"/>
              </a:ext>
            </a:extLst>
          </p:cNvPr>
          <p:cNvSpPr>
            <a:spLocks noGrp="1" noChangeArrowheads="1"/>
          </p:cNvSpPr>
          <p:nvPr>
            <p:ph type="title"/>
          </p:nvPr>
        </p:nvSpPr>
        <p:spPr/>
        <p:txBody>
          <a:bodyPr/>
          <a:lstStyle/>
          <a:p>
            <a:pPr eaLnBrk="1" hangingPunct="1"/>
            <a:r>
              <a:rPr lang="en-GB" altLang="en-US" dirty="0"/>
              <a:t>Refining Your Title </a:t>
            </a:r>
            <a:endParaRPr lang="en-US" altLang="en-US" dirty="0"/>
          </a:p>
        </p:txBody>
      </p:sp>
      <p:sp>
        <p:nvSpPr>
          <p:cNvPr id="10243" name="Rectangle 3">
            <a:extLst>
              <a:ext uri="{FF2B5EF4-FFF2-40B4-BE49-F238E27FC236}">
                <a16:creationId xmlns:a16="http://schemas.microsoft.com/office/drawing/2014/main" id="{114A7EF6-85A0-4431-B1F1-AE266814F530}"/>
              </a:ext>
            </a:extLst>
          </p:cNvPr>
          <p:cNvSpPr>
            <a:spLocks noGrp="1" noChangeArrowheads="1"/>
          </p:cNvSpPr>
          <p:nvPr>
            <p:ph type="body" idx="1"/>
          </p:nvPr>
        </p:nvSpPr>
        <p:spPr/>
        <p:txBody>
          <a:bodyPr/>
          <a:lstStyle/>
          <a:p>
            <a:pPr eaLnBrk="1" hangingPunct="1"/>
            <a:r>
              <a:rPr lang="en-GB" altLang="en-US" b="1"/>
              <a:t>By Sub-Topic</a:t>
            </a:r>
          </a:p>
          <a:p>
            <a:pPr lvl="1" eaLnBrk="1" hangingPunct="1"/>
            <a:r>
              <a:rPr lang="en-GB" altLang="en-US"/>
              <a:t>Eg HRM</a:t>
            </a:r>
          </a:p>
          <a:p>
            <a:pPr eaLnBrk="1" hangingPunct="1"/>
            <a:r>
              <a:rPr lang="en-GB" altLang="en-US" b="1"/>
              <a:t>Geographically</a:t>
            </a:r>
            <a:r>
              <a:rPr lang="en-GB" altLang="en-US"/>
              <a:t> (by place or sector)</a:t>
            </a:r>
          </a:p>
          <a:p>
            <a:pPr lvl="1" eaLnBrk="1" hangingPunct="1"/>
            <a:r>
              <a:rPr lang="en-GB" altLang="en-US"/>
              <a:t>Eg In the UK, in the hotel sector</a:t>
            </a:r>
          </a:p>
          <a:p>
            <a:pPr eaLnBrk="1" hangingPunct="1"/>
            <a:r>
              <a:rPr lang="en-GB" altLang="en-US" b="1"/>
              <a:t>Temporally</a:t>
            </a:r>
            <a:r>
              <a:rPr lang="en-GB" altLang="en-US"/>
              <a:t> </a:t>
            </a:r>
          </a:p>
          <a:p>
            <a:pPr lvl="1" eaLnBrk="1" hangingPunct="1"/>
            <a:r>
              <a:rPr lang="en-GB" altLang="en-US"/>
              <a:t>Eg since a particular event</a:t>
            </a:r>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83EBC51-BFB7-4E43-A390-B5E035EA96BF}"/>
              </a:ext>
            </a:extLst>
          </p:cNvPr>
          <p:cNvSpPr>
            <a:spLocks noGrp="1" noChangeArrowheads="1"/>
          </p:cNvSpPr>
          <p:nvPr>
            <p:ph type="title"/>
          </p:nvPr>
        </p:nvSpPr>
        <p:spPr/>
        <p:txBody>
          <a:bodyPr/>
          <a:lstStyle/>
          <a:p>
            <a:pPr eaLnBrk="1" hangingPunct="1"/>
            <a:r>
              <a:rPr lang="en-GB" altLang="en-US" sz="4000" b="1" dirty="0"/>
              <a:t>Refining Your Title </a:t>
            </a:r>
            <a:endParaRPr lang="en-US" altLang="en-US" sz="4000" dirty="0"/>
          </a:p>
        </p:txBody>
      </p:sp>
      <p:sp>
        <p:nvSpPr>
          <p:cNvPr id="11267" name="Rectangle 3">
            <a:extLst>
              <a:ext uri="{FF2B5EF4-FFF2-40B4-BE49-F238E27FC236}">
                <a16:creationId xmlns:a16="http://schemas.microsoft.com/office/drawing/2014/main" id="{950B144D-26A8-4D88-9E6E-EC21803E94F2}"/>
              </a:ext>
            </a:extLst>
          </p:cNvPr>
          <p:cNvSpPr>
            <a:spLocks noGrp="1" noChangeArrowheads="1"/>
          </p:cNvSpPr>
          <p:nvPr>
            <p:ph type="body" idx="1"/>
          </p:nvPr>
        </p:nvSpPr>
        <p:spPr/>
        <p:txBody>
          <a:bodyPr/>
          <a:lstStyle/>
          <a:p>
            <a:pPr eaLnBrk="1" hangingPunct="1">
              <a:lnSpc>
                <a:spcPct val="90000"/>
              </a:lnSpc>
            </a:pPr>
            <a:r>
              <a:rPr lang="en-GB" altLang="en-US" sz="2400" b="1"/>
              <a:t>The importance of marketing in the internet age</a:t>
            </a:r>
          </a:p>
          <a:p>
            <a:pPr eaLnBrk="1" hangingPunct="1">
              <a:lnSpc>
                <a:spcPct val="90000"/>
              </a:lnSpc>
            </a:pPr>
            <a:r>
              <a:rPr lang="en-GB" altLang="en-US" sz="2400" b="1"/>
              <a:t>Differences in international culture and business success</a:t>
            </a:r>
          </a:p>
          <a:p>
            <a:pPr eaLnBrk="1" hangingPunct="1">
              <a:lnSpc>
                <a:spcPct val="90000"/>
              </a:lnSpc>
            </a:pPr>
            <a:r>
              <a:rPr lang="en-GB" altLang="en-US" sz="2400" b="1"/>
              <a:t>The Effects of world oil prices on the UK economy</a:t>
            </a:r>
          </a:p>
          <a:p>
            <a:pPr eaLnBrk="1" hangingPunct="1">
              <a:lnSpc>
                <a:spcPct val="90000"/>
              </a:lnSpc>
            </a:pPr>
            <a:r>
              <a:rPr lang="en-GB" altLang="en-US" sz="2400" b="1"/>
              <a:t>The contribution of tourism to the UK economy</a:t>
            </a:r>
          </a:p>
          <a:p>
            <a:pPr eaLnBrk="1" hangingPunct="1">
              <a:lnSpc>
                <a:spcPct val="90000"/>
              </a:lnSpc>
            </a:pPr>
            <a:r>
              <a:rPr lang="en-GB" altLang="en-US" sz="2400" b="1"/>
              <a:t>Staff training and the performance of the work-force</a:t>
            </a:r>
          </a:p>
          <a:p>
            <a:pPr eaLnBrk="1" hangingPunct="1">
              <a:lnSpc>
                <a:spcPct val="90000"/>
              </a:lnSpc>
            </a:pPr>
            <a:r>
              <a:rPr lang="en-GB" altLang="en-US" sz="2400" b="1"/>
              <a:t>Success and failure - measuring the success of a company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28895BB-E6E4-427D-89AF-864D93618A5C}"/>
              </a:ext>
            </a:extLst>
          </p:cNvPr>
          <p:cNvSpPr>
            <a:spLocks noGrp="1" noChangeArrowheads="1"/>
          </p:cNvSpPr>
          <p:nvPr>
            <p:ph type="title"/>
          </p:nvPr>
        </p:nvSpPr>
        <p:spPr/>
        <p:txBody>
          <a:bodyPr>
            <a:normAutofit fontScale="90000"/>
          </a:bodyPr>
          <a:lstStyle/>
          <a:p>
            <a:pPr eaLnBrk="1" hangingPunct="1"/>
            <a:r>
              <a:rPr lang="en-GB" altLang="en-US" sz="4000"/>
              <a:t>BEWARE</a:t>
            </a:r>
            <a:br>
              <a:rPr lang="en-GB" altLang="en-US" sz="4000"/>
            </a:br>
            <a:r>
              <a:rPr lang="en-GB" altLang="en-US" sz="4000"/>
              <a:t>“All Focus, No Content”</a:t>
            </a:r>
            <a:endParaRPr lang="en-US" altLang="en-US" sz="4000"/>
          </a:p>
        </p:txBody>
      </p:sp>
      <p:sp>
        <p:nvSpPr>
          <p:cNvPr id="12291" name="Rectangle 3">
            <a:extLst>
              <a:ext uri="{FF2B5EF4-FFF2-40B4-BE49-F238E27FC236}">
                <a16:creationId xmlns:a16="http://schemas.microsoft.com/office/drawing/2014/main" id="{04D8EFCF-F788-45C5-86F0-2ED9525962F9}"/>
              </a:ext>
            </a:extLst>
          </p:cNvPr>
          <p:cNvSpPr>
            <a:spLocks noGrp="1" noChangeArrowheads="1"/>
          </p:cNvSpPr>
          <p:nvPr>
            <p:ph type="body" idx="1"/>
          </p:nvPr>
        </p:nvSpPr>
        <p:spPr/>
        <p:txBody>
          <a:bodyPr/>
          <a:lstStyle/>
          <a:p>
            <a:pPr eaLnBrk="1" hangingPunct="1">
              <a:lnSpc>
                <a:spcPct val="80000"/>
              </a:lnSpc>
            </a:pPr>
            <a:r>
              <a:rPr lang="en-GB" altLang="en-US" sz="2000" dirty="0"/>
              <a:t>Peter wants to examine the impact that fitness training might have on his colleagues.  He thought maybe that if they undertook such training, their performance on the job would be improved, there would be less absenteeism, long-term sickness and early retirement, with consequent benefits to their employer</a:t>
            </a:r>
            <a:r>
              <a:rPr lang="en-US" altLang="en-US" sz="2000" dirty="0"/>
              <a:t> </a:t>
            </a:r>
          </a:p>
          <a:p>
            <a:pPr eaLnBrk="1" hangingPunct="1">
              <a:lnSpc>
                <a:spcPct val="80000"/>
              </a:lnSpc>
            </a:pPr>
            <a:endParaRPr lang="en-GB" altLang="en-US" sz="2000" dirty="0"/>
          </a:p>
          <a:p>
            <a:pPr eaLnBrk="1" hangingPunct="1">
              <a:lnSpc>
                <a:spcPct val="80000"/>
              </a:lnSpc>
            </a:pPr>
            <a:r>
              <a:rPr lang="en-GB" altLang="en-US" sz="2000" dirty="0"/>
              <a:t>Kate wanted to understand the processes involved in decision-making within organisations. Her concern was with learning how employees could be kept sufficiently up to date with developments in their job area. She thought that new practices should be introduced to facilitate this</a:t>
            </a:r>
            <a:r>
              <a:rPr lang="en-US" altLang="en-US" sz="2000" dirty="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336E61C-DC82-4C2F-89FB-61AA51C9ECF4}"/>
              </a:ext>
            </a:extLst>
          </p:cNvPr>
          <p:cNvSpPr>
            <a:spLocks noGrp="1" noChangeArrowheads="1"/>
          </p:cNvSpPr>
          <p:nvPr>
            <p:ph type="title"/>
          </p:nvPr>
        </p:nvSpPr>
        <p:spPr/>
        <p:txBody>
          <a:bodyPr>
            <a:normAutofit fontScale="90000"/>
          </a:bodyPr>
          <a:lstStyle/>
          <a:p>
            <a:pPr eaLnBrk="1" hangingPunct="1"/>
            <a:r>
              <a:rPr lang="en-GB" altLang="en-US" sz="4000"/>
              <a:t>BEWARE</a:t>
            </a:r>
            <a:br>
              <a:rPr lang="en-GB" altLang="en-US" sz="4000"/>
            </a:br>
            <a:r>
              <a:rPr lang="en-GB" altLang="en-US" sz="4000"/>
              <a:t>“All Focus, No Content”</a:t>
            </a:r>
            <a:endParaRPr lang="en-US" altLang="en-US" sz="4000"/>
          </a:p>
        </p:txBody>
      </p:sp>
      <p:sp>
        <p:nvSpPr>
          <p:cNvPr id="13315" name="Rectangle 3">
            <a:extLst>
              <a:ext uri="{FF2B5EF4-FFF2-40B4-BE49-F238E27FC236}">
                <a16:creationId xmlns:a16="http://schemas.microsoft.com/office/drawing/2014/main" id="{D4B0FBA2-A760-46B3-AB24-2867721831DF}"/>
              </a:ext>
            </a:extLst>
          </p:cNvPr>
          <p:cNvSpPr>
            <a:spLocks noGrp="1" noChangeArrowheads="1"/>
          </p:cNvSpPr>
          <p:nvPr>
            <p:ph type="body" idx="1"/>
          </p:nvPr>
        </p:nvSpPr>
        <p:spPr/>
        <p:txBody>
          <a:bodyPr>
            <a:normAutofit/>
          </a:bodyPr>
          <a:lstStyle/>
          <a:p>
            <a:pPr eaLnBrk="1" hangingPunct="1">
              <a:lnSpc>
                <a:spcPct val="90000"/>
              </a:lnSpc>
            </a:pPr>
            <a:r>
              <a:rPr lang="en-GB" altLang="en-US" sz="2800" b="1" dirty="0"/>
              <a:t>In each case</a:t>
            </a:r>
          </a:p>
          <a:p>
            <a:pPr lvl="1" eaLnBrk="1" hangingPunct="1">
              <a:lnSpc>
                <a:spcPct val="90000"/>
              </a:lnSpc>
            </a:pPr>
            <a:r>
              <a:rPr lang="en-GB" altLang="en-US" sz="2400" dirty="0"/>
              <a:t>Too big a field – despite initial appearance</a:t>
            </a:r>
          </a:p>
          <a:p>
            <a:pPr lvl="1" eaLnBrk="1" hangingPunct="1">
              <a:lnSpc>
                <a:spcPct val="90000"/>
              </a:lnSpc>
            </a:pPr>
            <a:r>
              <a:rPr lang="en-GB" altLang="en-US" sz="2400" dirty="0"/>
              <a:t>Focus on TOPIC means narrowly defined</a:t>
            </a:r>
          </a:p>
          <a:p>
            <a:pPr lvl="1" eaLnBrk="1" hangingPunct="1">
              <a:lnSpc>
                <a:spcPct val="90000"/>
              </a:lnSpc>
            </a:pPr>
            <a:r>
              <a:rPr lang="en-GB" altLang="en-US" sz="2400" dirty="0"/>
              <a:t>Little reference to how topic relates to wider field</a:t>
            </a:r>
          </a:p>
          <a:p>
            <a:pPr eaLnBrk="1" hangingPunct="1">
              <a:lnSpc>
                <a:spcPct val="90000"/>
              </a:lnSpc>
            </a:pPr>
            <a:r>
              <a:rPr lang="en-GB" altLang="en-US" sz="2800" b="1" dirty="0"/>
              <a:t>Possible Resolutions:</a:t>
            </a:r>
            <a:endParaRPr lang="en-GB" altLang="en-US" sz="2800" dirty="0"/>
          </a:p>
          <a:p>
            <a:pPr lvl="1" eaLnBrk="1" hangingPunct="1">
              <a:lnSpc>
                <a:spcPct val="90000"/>
              </a:lnSpc>
            </a:pPr>
            <a:r>
              <a:rPr lang="en-GB" altLang="en-US" sz="2400" dirty="0"/>
              <a:t>Peter - Measures of Human Fitness, alternative regimes, practice in other countries</a:t>
            </a:r>
          </a:p>
          <a:p>
            <a:pPr lvl="1" eaLnBrk="1" hangingPunct="1">
              <a:lnSpc>
                <a:spcPct val="90000"/>
              </a:lnSpc>
            </a:pPr>
            <a:r>
              <a:rPr lang="en-GB" altLang="en-US" sz="2400" dirty="0"/>
              <a:t>Kate - Comparing different organisational models and systems and the psychology of decision-making</a:t>
            </a:r>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D984E658-7205-4AC8-B804-DA440C68578E}"/>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Problem statement</a:t>
            </a:r>
          </a:p>
        </p:txBody>
      </p:sp>
      <p:sp>
        <p:nvSpPr>
          <p:cNvPr id="38915" name="Content Placeholder 2">
            <a:extLst>
              <a:ext uri="{FF2B5EF4-FFF2-40B4-BE49-F238E27FC236}">
                <a16:creationId xmlns:a16="http://schemas.microsoft.com/office/drawing/2014/main" id="{B79145BF-B0BF-477C-B103-43533FFCBC6E}"/>
              </a:ext>
            </a:extLst>
          </p:cNvPr>
          <p:cNvSpPr>
            <a:spLocks noGrp="1"/>
          </p:cNvSpPr>
          <p:nvPr>
            <p:ph idx="1"/>
          </p:nvPr>
        </p:nvSpPr>
        <p:spPr/>
        <p:txBody>
          <a:bodyPr/>
          <a:lstStyle/>
          <a:p>
            <a:pPr eaLnBrk="1" hangingPunct="1">
              <a:lnSpc>
                <a:spcPct val="90000"/>
              </a:lnSpc>
            </a:pPr>
            <a:r>
              <a:rPr lang="en-US" altLang="en-US" sz="3400" dirty="0">
                <a:ea typeface="ＭＳ Ｐゴシック" panose="020B0600070205080204" pitchFamily="34" charset="-128"/>
              </a:rPr>
              <a:t>Short SO WHAT statement</a:t>
            </a:r>
          </a:p>
          <a:p>
            <a:pPr eaLnBrk="1" hangingPunct="1">
              <a:lnSpc>
                <a:spcPct val="90000"/>
              </a:lnSpc>
            </a:pPr>
            <a:endParaRPr lang="en-ZA" altLang="en-US" sz="3400" dirty="0">
              <a:ea typeface="ＭＳ Ｐゴシック" panose="020B0600070205080204" pitchFamily="34" charset="-128"/>
            </a:endParaRPr>
          </a:p>
          <a:p>
            <a:pPr eaLnBrk="1" hangingPunct="1">
              <a:lnSpc>
                <a:spcPct val="90000"/>
              </a:lnSpc>
            </a:pPr>
            <a:r>
              <a:rPr lang="en-ZA" altLang="en-US" sz="3400" dirty="0">
                <a:ea typeface="ＭＳ Ｐゴシック" panose="020B0600070205080204" pitchFamily="34" charset="-128"/>
              </a:rPr>
              <a:t>Purpose</a:t>
            </a:r>
            <a:endParaRPr lang="en-US" altLang="en-US" sz="3400" dirty="0">
              <a:ea typeface="ＭＳ Ｐゴシック" panose="020B0600070205080204" pitchFamily="34" charset="-128"/>
            </a:endParaRPr>
          </a:p>
          <a:p>
            <a:pPr lvl="1" eaLnBrk="1" hangingPunct="1">
              <a:lnSpc>
                <a:spcPct val="90000"/>
              </a:lnSpc>
            </a:pPr>
            <a:r>
              <a:rPr lang="en-ZA" altLang="en-US" sz="3000" dirty="0">
                <a:ea typeface="ＭＳ Ｐゴシック" panose="020B0600070205080204" pitchFamily="34" charset="-128"/>
              </a:rPr>
              <a:t>Blueprint for your literature review</a:t>
            </a:r>
            <a:endParaRPr lang="en-US" altLang="en-US" sz="3000" dirty="0">
              <a:ea typeface="ＭＳ Ｐゴシック" panose="020B0600070205080204" pitchFamily="34" charset="-128"/>
            </a:endParaRPr>
          </a:p>
          <a:p>
            <a:pPr lvl="1" eaLnBrk="1" hangingPunct="1">
              <a:lnSpc>
                <a:spcPct val="90000"/>
              </a:lnSpc>
            </a:pPr>
            <a:r>
              <a:rPr lang="en-US" altLang="en-US" sz="3000" dirty="0">
                <a:ea typeface="ＭＳ Ｐゴシック" panose="020B0600070205080204" pitchFamily="34" charset="-128"/>
              </a:rPr>
              <a:t>Keep them on track throughout your  proposal </a:t>
            </a:r>
          </a:p>
          <a:p>
            <a:pPr lvl="1" eaLnBrk="1" hangingPunct="1">
              <a:lnSpc>
                <a:spcPct val="90000"/>
              </a:lnSpc>
              <a:buFont typeface="Arial" panose="020B0604020202020204" pitchFamily="34" charset="0"/>
              <a:buNone/>
            </a:pPr>
            <a:endParaRPr lang="en-US" altLang="en-US" sz="3000" dirty="0">
              <a:ea typeface="ＭＳ Ｐゴシック" panose="020B0600070205080204" pitchFamily="34" charset="-128"/>
            </a:endParaRPr>
          </a:p>
          <a:p>
            <a:pPr eaLnBrk="1" hangingPunct="1">
              <a:lnSpc>
                <a:spcPct val="90000"/>
              </a:lnSpc>
            </a:pPr>
            <a:endParaRPr lang="en-US" altLang="en-US" sz="3400" dirty="0">
              <a:ea typeface="ＭＳ Ｐゴシック" panose="020B0600070205080204" pitchFamily="34" charset="-128"/>
            </a:endParaRPr>
          </a:p>
        </p:txBody>
      </p:sp>
      <p:sp>
        <p:nvSpPr>
          <p:cNvPr id="38916" name="Slide Number Placeholder 1">
            <a:extLst>
              <a:ext uri="{FF2B5EF4-FFF2-40B4-BE49-F238E27FC236}">
                <a16:creationId xmlns:a16="http://schemas.microsoft.com/office/drawing/2014/main" id="{509E0167-BC60-424F-9144-26E985918B4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61457A1-1684-45B2-80C5-A6CCE5676E6D}"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pic>
        <p:nvPicPr>
          <p:cNvPr id="38917" name="Picture 6" descr="https://encrypted-tbn1.gstatic.com/images?q=tbn:ANd9GcQnB14YU5ast3paJ0OuRZl4lvRvcO10X1XWh8RpOFC38HNxHzYQ">
            <a:hlinkClick r:id="rId3"/>
            <a:extLst>
              <a:ext uri="{FF2B5EF4-FFF2-40B4-BE49-F238E27FC236}">
                <a16:creationId xmlns:a16="http://schemas.microsoft.com/office/drawing/2014/main" id="{33CF6E1A-7816-4ABC-9678-64793B00E7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3800" y="1231900"/>
            <a:ext cx="25908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nSpc>
                <a:spcPct val="90000"/>
              </a:lnSpc>
            </a:pPr>
            <a:r>
              <a:rPr lang="en-US" altLang="en-US" dirty="0">
                <a:ea typeface="ＭＳ Ｐゴシック" panose="020B0600070205080204" pitchFamily="34" charset="-128"/>
              </a:rPr>
              <a:t>E.g. </a:t>
            </a:r>
          </a:p>
          <a:p>
            <a:pPr marL="0" indent="0" algn="just">
              <a:lnSpc>
                <a:spcPct val="90000"/>
              </a:lnSpc>
              <a:buNone/>
            </a:pPr>
            <a:r>
              <a:rPr lang="en-US" altLang="en-US" dirty="0">
                <a:ea typeface="ＭＳ Ｐゴシック" panose="020B0600070205080204" pitchFamily="34" charset="-128"/>
              </a:rPr>
              <a:t>    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3E4ABE0-836D-4EB7-AF39-EF11FDEDB69E}"/>
              </a:ext>
            </a:extLst>
          </p:cNvPr>
          <p:cNvSpPr>
            <a:spLocks noGrp="1"/>
          </p:cNvSpPr>
          <p:nvPr>
            <p:ph type="title"/>
          </p:nvPr>
        </p:nvSpPr>
        <p:spPr/>
        <p:txBody>
          <a:bodyPr/>
          <a:lstStyle/>
          <a:p>
            <a:pPr eaLnBrk="1" hangingPunct="1"/>
            <a:r>
              <a:rPr lang="en-US" altLang="en-US" sz="3600">
                <a:solidFill>
                  <a:srgbClr val="953735"/>
                </a:solidFill>
                <a:ea typeface="ＭＳ Ｐゴシック" panose="020B0600070205080204" pitchFamily="34" charset="-128"/>
              </a:rPr>
              <a:t>The narrative of a good literature review</a:t>
            </a:r>
          </a:p>
        </p:txBody>
      </p:sp>
      <p:sp>
        <p:nvSpPr>
          <p:cNvPr id="45059" name="Content Placeholder 2">
            <a:extLst>
              <a:ext uri="{FF2B5EF4-FFF2-40B4-BE49-F238E27FC236}">
                <a16:creationId xmlns:a16="http://schemas.microsoft.com/office/drawing/2014/main" id="{006CC7BD-1301-4623-AE00-966A96C2C51A}"/>
              </a:ext>
            </a:extLst>
          </p:cNvPr>
          <p:cNvSpPr>
            <a:spLocks noGrp="1"/>
          </p:cNvSpPr>
          <p:nvPr>
            <p:ph idx="1"/>
          </p:nvPr>
        </p:nvSpPr>
        <p:spPr/>
        <p:txBody>
          <a:bodyPr/>
          <a:lstStyle/>
          <a:p>
            <a:pPr marL="0" indent="0">
              <a:buNone/>
            </a:pPr>
            <a:endParaRPr lang="en-US" altLang="en-US">
              <a:solidFill>
                <a:srgbClr val="0070C0"/>
              </a:solidFill>
              <a:ea typeface="ＭＳ Ｐゴシック" panose="020B0600070205080204" pitchFamily="34" charset="-128"/>
            </a:endParaRPr>
          </a:p>
        </p:txBody>
      </p:sp>
      <p:pic>
        <p:nvPicPr>
          <p:cNvPr id="45060" name="Picture 3">
            <a:extLst>
              <a:ext uri="{FF2B5EF4-FFF2-40B4-BE49-F238E27FC236}">
                <a16:creationId xmlns:a16="http://schemas.microsoft.com/office/drawing/2014/main" id="{1B5B0D3B-1F50-42F5-913C-014CB12C47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60763" y="1905000"/>
            <a:ext cx="4559300" cy="463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Slide Number Placeholder 2">
            <a:extLst>
              <a:ext uri="{FF2B5EF4-FFF2-40B4-BE49-F238E27FC236}">
                <a16:creationId xmlns:a16="http://schemas.microsoft.com/office/drawing/2014/main" id="{56C830F2-3420-4ED8-8480-B7D7383F78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9212369-A9A8-4872-85C9-6D0593429F3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5" name="TextBox 4">
            <a:extLst>
              <a:ext uri="{FF2B5EF4-FFF2-40B4-BE49-F238E27FC236}">
                <a16:creationId xmlns:a16="http://schemas.microsoft.com/office/drawing/2014/main" id="{3BC47234-B54D-4BAB-AD78-6928CE6C39A8}"/>
              </a:ext>
            </a:extLst>
          </p:cNvPr>
          <p:cNvSpPr txBox="1">
            <a:spLocks noChangeArrowheads="1"/>
          </p:cNvSpPr>
          <p:nvPr/>
        </p:nvSpPr>
        <p:spPr bwMode="auto">
          <a:xfrm>
            <a:off x="8327231" y="1663150"/>
            <a:ext cx="1524000" cy="135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rPr>
              <a:t>Reader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rPr>
              <a:t>knows</a:t>
            </a:r>
            <a:endParaRPr kumimoji="0" lang="en-US" altLang="en-US" sz="32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srgbClr val="376092"/>
              </a:solidFill>
              <a:effectLst/>
              <a:uLnTx/>
              <a:uFillTx/>
              <a:latin typeface="Verdana" panose="020B0604030504040204" pitchFamily="34" charset="0"/>
              <a:ea typeface="ＭＳ Ｐゴシック" panose="020B0600070205080204" pitchFamily="34" charset="-128"/>
              <a:cs typeface="+mn-cs"/>
            </a:endParaRPr>
          </a:p>
        </p:txBody>
      </p:sp>
      <p:sp>
        <p:nvSpPr>
          <p:cNvPr id="9" name="TextBox 8">
            <a:extLst>
              <a:ext uri="{FF2B5EF4-FFF2-40B4-BE49-F238E27FC236}">
                <a16:creationId xmlns:a16="http://schemas.microsoft.com/office/drawing/2014/main" id="{825D5653-FE0B-4EF9-80B0-F5239C4E0C56}"/>
              </a:ext>
            </a:extLst>
          </p:cNvPr>
          <p:cNvSpPr txBox="1">
            <a:spLocks noChangeArrowheads="1"/>
          </p:cNvSpPr>
          <p:nvPr/>
        </p:nvSpPr>
        <p:spPr bwMode="auto">
          <a:xfrm>
            <a:off x="8107017" y="4967458"/>
            <a:ext cx="1524000" cy="184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ZA" altLang="en-US" sz="32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rPr>
              <a:t>Reader doesn't know</a:t>
            </a:r>
            <a:endParaRPr kumimoji="0" lang="en-US" altLang="en-US" sz="3200" b="1" i="0" u="none" strike="noStrike" kern="1200" cap="none" spc="0" normalizeH="0" baseline="0" noProof="0" dirty="0">
              <a:ln>
                <a:noFill/>
              </a:ln>
              <a:solidFill>
                <a:prstClr val="black"/>
              </a:solidFill>
              <a:effectLst/>
              <a:uLnTx/>
              <a:uFillTx/>
              <a:latin typeface="Calibri" panose="020F0502020204030204" pitchFamily="34" charset="0"/>
              <a:ea typeface="ＭＳ Ｐゴシック" panose="020B0600070205080204" pitchFamily="34" charset="-128"/>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srgbClr val="376092"/>
              </a:solidFill>
              <a:effectLst/>
              <a:uLnTx/>
              <a:uFillTx/>
              <a:latin typeface="Verdana" panose="020B0604030504040204" pitchFamily="34" charset="0"/>
              <a:ea typeface="ＭＳ Ｐゴシック" panose="020B0600070205080204" pitchFamily="34" charset="-128"/>
              <a:cs typeface="+mn-cs"/>
            </a:endParaRPr>
          </a:p>
        </p:txBody>
      </p:sp>
      <p:cxnSp>
        <p:nvCxnSpPr>
          <p:cNvPr id="7" name="Straight Arrow Connector 6">
            <a:extLst>
              <a:ext uri="{FF2B5EF4-FFF2-40B4-BE49-F238E27FC236}">
                <a16:creationId xmlns:a16="http://schemas.microsoft.com/office/drawing/2014/main" id="{43007845-6FA3-4E8F-A595-0EE17DC49270}"/>
              </a:ext>
            </a:extLst>
          </p:cNvPr>
          <p:cNvCxnSpPr>
            <a:cxnSpLocks noChangeShapeType="1"/>
          </p:cNvCxnSpPr>
          <p:nvPr/>
        </p:nvCxnSpPr>
        <p:spPr bwMode="auto">
          <a:xfrm>
            <a:off x="8869017" y="2557670"/>
            <a:ext cx="0" cy="2438400"/>
          </a:xfrm>
          <a:prstGeom prst="straightConnector1">
            <a:avLst/>
          </a:prstGeom>
          <a:noFill/>
          <a:ln w="63500">
            <a:solidFill>
              <a:srgbClr val="17375E"/>
            </a:solidFill>
            <a:round/>
            <a:headEnd/>
            <a:tailEnd type="triangle" w="med" len="med"/>
          </a:ln>
          <a:effectLst>
            <a:outerShdw blurRad="40000" dist="20000" dir="5400000" rotWithShape="0">
              <a:srgbClr val="808080">
                <a:alpha val="37999"/>
              </a:srgbClr>
            </a:outerShdw>
          </a:effectLst>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8B2705F-D05C-487C-A2F7-BE89251D48A1}"/>
              </a:ext>
            </a:extLst>
          </p:cNvPr>
          <p:cNvSpPr>
            <a:spLocks noGrp="1"/>
          </p:cNvSpPr>
          <p:nvPr>
            <p:ph type="title"/>
          </p:nvPr>
        </p:nvSpPr>
        <p:spPr/>
        <p:txBody>
          <a:bodyPr>
            <a:normAutofit fontScale="90000"/>
          </a:bodyPr>
          <a:lstStyle/>
          <a:p>
            <a:pPr eaLnBrk="1" hangingPunct="1"/>
            <a:br>
              <a:rPr lang="en-US" altLang="en-US" dirty="0">
                <a:solidFill>
                  <a:srgbClr val="953735"/>
                </a:solidFill>
                <a:ea typeface="ＭＳ Ｐゴシック" panose="020B0600070205080204" pitchFamily="34" charset="-128"/>
              </a:rPr>
            </a:br>
            <a:br>
              <a:rPr lang="en-US" altLang="en-US" dirty="0">
                <a:ea typeface="ＭＳ Ｐゴシック" panose="020B0600070205080204" pitchFamily="34" charset="-128"/>
              </a:rPr>
            </a:br>
            <a:r>
              <a:rPr lang="en-US" altLang="en-US" dirty="0">
                <a:ea typeface="ＭＳ Ｐゴシック" panose="020B0600070205080204" pitchFamily="34" charset="-128"/>
              </a:rPr>
              <a:t>Aims and Objectives</a:t>
            </a:r>
            <a:br>
              <a:rPr lang="en-US" altLang="en-US" dirty="0">
                <a:ea typeface="ＭＳ Ｐゴシック" panose="020B0600070205080204" pitchFamily="34" charset="-128"/>
              </a:rPr>
            </a:br>
            <a:br>
              <a:rPr lang="en-US" altLang="en-US" dirty="0">
                <a:solidFill>
                  <a:srgbClr val="953735"/>
                </a:solidFill>
                <a:ea typeface="ＭＳ Ｐゴシック" panose="020B0600070205080204" pitchFamily="34" charset="-128"/>
              </a:rPr>
            </a:br>
            <a:endParaRPr lang="en-US" altLang="en-US" dirty="0">
              <a:solidFill>
                <a:srgbClr val="953735"/>
              </a:solidFill>
              <a:ea typeface="ＭＳ Ｐゴシック" panose="020B0600070205080204" pitchFamily="34" charset="-128"/>
            </a:endParaRPr>
          </a:p>
        </p:txBody>
      </p:sp>
      <p:sp>
        <p:nvSpPr>
          <p:cNvPr id="69635" name="Content Placeholder 2">
            <a:extLst>
              <a:ext uri="{FF2B5EF4-FFF2-40B4-BE49-F238E27FC236}">
                <a16:creationId xmlns:a16="http://schemas.microsoft.com/office/drawing/2014/main" id="{AA8BA26D-A9A6-4534-BD41-B245B4DC6706}"/>
              </a:ext>
            </a:extLst>
          </p:cNvPr>
          <p:cNvSpPr>
            <a:spLocks noGrp="1"/>
          </p:cNvSpPr>
          <p:nvPr>
            <p:ph sz="half" idx="1"/>
          </p:nvPr>
        </p:nvSpPr>
        <p:spPr>
          <a:xfrm>
            <a:off x="1921701" y="1308653"/>
            <a:ext cx="8686800" cy="4525963"/>
          </a:xfrm>
        </p:spPr>
        <p:txBody>
          <a:bodyPr/>
          <a:lstStyle/>
          <a:p>
            <a:pPr eaLnBrk="1" hangingPunct="1">
              <a:lnSpc>
                <a:spcPct val="80000"/>
              </a:lnSpc>
              <a:buFont typeface="Arial" panose="020B0604020202020204" pitchFamily="34" charset="0"/>
              <a:buNone/>
            </a:pPr>
            <a:r>
              <a:rPr lang="en-US" altLang="en-US" sz="3200" dirty="0">
                <a:ea typeface="ＭＳ Ｐゴシック" panose="020B0600070205080204" pitchFamily="34" charset="-128"/>
              </a:rPr>
              <a:t>The purpose of this research is to……</a:t>
            </a:r>
          </a:p>
          <a:p>
            <a:pPr eaLnBrk="1" hangingPunct="1">
              <a:lnSpc>
                <a:spcPct val="80000"/>
              </a:lnSpc>
            </a:pPr>
            <a:endParaRPr lang="en-ZA" altLang="en-US" sz="2600" dirty="0">
              <a:ea typeface="ＭＳ Ｐゴシック" panose="020B0600070205080204" pitchFamily="34" charset="-128"/>
            </a:endParaRPr>
          </a:p>
          <a:p>
            <a:pPr eaLnBrk="1" hangingPunct="1">
              <a:lnSpc>
                <a:spcPct val="80000"/>
              </a:lnSpc>
            </a:pPr>
            <a:r>
              <a:rPr lang="en-ZA" altLang="en-US" sz="3200" dirty="0">
                <a:ea typeface="ＭＳ Ｐゴシック" panose="020B0600070205080204" pitchFamily="34" charset="-128"/>
              </a:rPr>
              <a:t>Aims</a:t>
            </a:r>
          </a:p>
          <a:p>
            <a:pPr>
              <a:buFont typeface="Arial" panose="020B0604020202020204" pitchFamily="34" charset="0"/>
              <a:buNone/>
            </a:pPr>
            <a:r>
              <a:rPr lang="en-US" altLang="en-US" b="0" dirty="0">
                <a:ea typeface="ＭＳ Ｐゴシック" panose="020B0600070205080204" pitchFamily="34" charset="-128"/>
              </a:rPr>
              <a:t>	- </a:t>
            </a:r>
            <a:r>
              <a:rPr lang="en-ZA" altLang="en-US" b="0" dirty="0">
                <a:ea typeface="ＭＳ Ｐゴシック" panose="020B0600070205080204" pitchFamily="34" charset="-128"/>
              </a:rPr>
              <a:t>short but </a:t>
            </a:r>
            <a:r>
              <a:rPr lang="en-ZA" altLang="en-US" dirty="0">
                <a:ea typeface="ＭＳ Ｐゴシック" panose="020B0600070205080204" pitchFamily="34" charset="-128"/>
              </a:rPr>
              <a:t>general statement of intent </a:t>
            </a:r>
          </a:p>
          <a:p>
            <a:pPr>
              <a:buFont typeface="Arial" panose="020B0604020202020204" pitchFamily="34" charset="0"/>
              <a:buNone/>
            </a:pPr>
            <a:endParaRPr lang="en-ZA" altLang="en-US" b="0" dirty="0">
              <a:ea typeface="ＭＳ Ｐゴシック" panose="020B0600070205080204" pitchFamily="34" charset="-128"/>
            </a:endParaRPr>
          </a:p>
          <a:p>
            <a:r>
              <a:rPr lang="en-ZA" altLang="en-US" dirty="0">
                <a:ea typeface="ＭＳ Ｐゴシック" panose="020B0600070205080204" pitchFamily="34" charset="-128"/>
              </a:rPr>
              <a:t>Objectives</a:t>
            </a:r>
          </a:p>
          <a:p>
            <a:pPr>
              <a:buFont typeface="Arial" panose="020B0604020202020204" pitchFamily="34" charset="0"/>
              <a:buNone/>
            </a:pPr>
            <a:r>
              <a:rPr lang="en-ZA" altLang="en-US" b="0" dirty="0">
                <a:ea typeface="ＭＳ Ｐゴシック" panose="020B0600070205080204" pitchFamily="34" charset="-128"/>
              </a:rPr>
              <a:t>    - </a:t>
            </a:r>
            <a:r>
              <a:rPr lang="en-US" altLang="en-US" b="0" dirty="0">
                <a:ea typeface="ＭＳ Ｐゴシック" panose="020B0600070205080204" pitchFamily="34" charset="-128"/>
              </a:rPr>
              <a:t> </a:t>
            </a:r>
            <a:r>
              <a:rPr lang="en-ZA" altLang="en-US" b="0" dirty="0">
                <a:ea typeface="ＭＳ Ｐゴシック" panose="020B0600070205080204" pitchFamily="34" charset="-128"/>
              </a:rPr>
              <a:t>very </a:t>
            </a:r>
            <a:r>
              <a:rPr lang="en-ZA" altLang="en-US" dirty="0">
                <a:ea typeface="ＭＳ Ｐゴシック" panose="020B0600070205080204" pitchFamily="34" charset="-128"/>
              </a:rPr>
              <a:t>specific statements </a:t>
            </a:r>
            <a:r>
              <a:rPr lang="en-ZA" altLang="en-US" b="0" dirty="0">
                <a:ea typeface="ＭＳ Ｐゴシック" panose="020B0600070205080204" pitchFamily="34" charset="-128"/>
              </a:rPr>
              <a:t>that define the practical steps            	you will take to achieve your aim(s) </a:t>
            </a:r>
            <a:r>
              <a:rPr lang="en-ZA" altLang="en-US" dirty="0">
                <a:ea typeface="ＭＳ Ｐゴシック" panose="020B0600070205080204" pitchFamily="34" charset="-128"/>
              </a:rPr>
              <a:t>	</a:t>
            </a:r>
            <a:endParaRPr lang="en-US" altLang="en-US" dirty="0">
              <a:ea typeface="ＭＳ Ｐゴシック" panose="020B0600070205080204" pitchFamily="34" charset="-128"/>
            </a:endParaRPr>
          </a:p>
        </p:txBody>
      </p:sp>
      <p:sp>
        <p:nvSpPr>
          <p:cNvPr id="69636" name="Slide Number Placeholder 3">
            <a:extLst>
              <a:ext uri="{FF2B5EF4-FFF2-40B4-BE49-F238E27FC236}">
                <a16:creationId xmlns:a16="http://schemas.microsoft.com/office/drawing/2014/main" id="{84ABA2EC-E4E2-4265-B150-E5F9E7D48F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3D90C3E-F510-444E-8CE2-094CEE283DDD}" type="slidenum">
              <a:rPr kumimoji="0" lang="en-US" altLang="en-US" sz="12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2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lstStyle/>
          <a:p>
            <a:r>
              <a:rPr lang="en-GB" dirty="0"/>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p:txBody>
          <a:bodyPr>
            <a:normAutofit fontScale="77500" lnSpcReduction="20000"/>
          </a:bodyPr>
          <a:lstStyle/>
          <a:p>
            <a:r>
              <a:rPr lang="en-GB" b="1" i="0" dirty="0">
                <a:solidFill>
                  <a:srgbClr val="333333"/>
                </a:solidFill>
                <a:effectLst/>
                <a:latin typeface="Open Sans" panose="020B0606030504020204" pitchFamily="34" charset="0"/>
              </a:rPr>
              <a:t>Aims</a:t>
            </a:r>
            <a:r>
              <a:rPr lang="en-GB" b="0" i="0" dirty="0">
                <a:solidFill>
                  <a:srgbClr val="333333"/>
                </a:solidFill>
                <a:effectLst/>
                <a:latin typeface="Open Sans" panose="020B0606030504020204" pitchFamily="34" charset="0"/>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latin typeface="Open Sans" panose="020B0606030504020204" pitchFamily="34" charset="0"/>
              </a:rPr>
              <a:t>Objectives</a:t>
            </a:r>
            <a:r>
              <a:rPr lang="en-GB" b="0" i="0" dirty="0">
                <a:solidFill>
                  <a:srgbClr val="333333"/>
                </a:solidFill>
                <a:effectLst/>
                <a:latin typeface="Open Sans" panose="020B0606030504020204" pitchFamily="34" charset="0"/>
              </a:rPr>
              <a:t>, on the other hand, should be specific statements that define measurable outcomes, e.g. what steps will be taken to achieve the desired outcome.</a:t>
            </a:r>
            <a:br>
              <a:rPr lang="en-GB" dirty="0"/>
            </a:br>
            <a:r>
              <a:rPr lang="en-GB" b="0" i="0" dirty="0">
                <a:solidFill>
                  <a:srgbClr val="333333"/>
                </a:solidFill>
                <a:effectLst/>
                <a:latin typeface="Open Sans" panose="020B0606030504020204" pitchFamily="34" charset="0"/>
              </a:rPr>
              <a:t>When writing your objectives try to use strong positive statements.</a:t>
            </a:r>
            <a:br>
              <a:rPr lang="en-GB" dirty="0"/>
            </a:br>
            <a:br>
              <a:rPr lang="en-GB" dirty="0"/>
            </a:br>
            <a:r>
              <a:rPr lang="en-GB" b="1" i="0" dirty="0">
                <a:solidFill>
                  <a:srgbClr val="333333"/>
                </a:solidFill>
                <a:effectLst/>
                <a:latin typeface="Open Sans" panose="020B0606030504020204" pitchFamily="34" charset="0"/>
              </a:rPr>
              <a:t>Strong verbs - </a:t>
            </a:r>
            <a:r>
              <a:rPr lang="en-GB" b="0" i="0" dirty="0">
                <a:solidFill>
                  <a:srgbClr val="333333"/>
                </a:solidFill>
                <a:effectLst/>
                <a:latin typeface="Open Sans" panose="020B0606030504020204" pitchFamily="34" charset="0"/>
              </a:rPr>
              <a:t>collect, construct, classify, develop, devise, measure, produce, revise, select, synthesise</a:t>
            </a:r>
            <a:endParaRPr lang="en-GB" dirty="0"/>
          </a:p>
        </p:txBody>
      </p:sp>
    </p:spTree>
    <p:extLst>
      <p:ext uri="{BB962C8B-B14F-4D97-AF65-F5344CB8AC3E}">
        <p14:creationId xmlns:p14="http://schemas.microsoft.com/office/powerpoint/2010/main" val="3803430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7347-DA9C-4F47-9B09-2A4584767648}"/>
              </a:ext>
            </a:extLst>
          </p:cNvPr>
          <p:cNvSpPr>
            <a:spLocks noGrp="1"/>
          </p:cNvSpPr>
          <p:nvPr>
            <p:ph type="title"/>
          </p:nvPr>
        </p:nvSpPr>
        <p:spPr/>
        <p:txBody>
          <a:bodyPr/>
          <a:lstStyle/>
          <a:p>
            <a:r>
              <a:rPr lang="en-GB" dirty="0"/>
              <a:t>Refining your objectives </a:t>
            </a:r>
          </a:p>
        </p:txBody>
      </p:sp>
      <p:sp>
        <p:nvSpPr>
          <p:cNvPr id="3" name="Content Placeholder 2">
            <a:extLst>
              <a:ext uri="{FF2B5EF4-FFF2-40B4-BE49-F238E27FC236}">
                <a16:creationId xmlns:a16="http://schemas.microsoft.com/office/drawing/2014/main" id="{F26DD6E0-AF46-4695-A9A8-5C43FE8F09D3}"/>
              </a:ext>
            </a:extLst>
          </p:cNvPr>
          <p:cNvSpPr>
            <a:spLocks noGrp="1"/>
          </p:cNvSpPr>
          <p:nvPr>
            <p:ph idx="1"/>
          </p:nvPr>
        </p:nvSpPr>
        <p:spPr/>
        <p:txBody>
          <a:bodyPr>
            <a:normAutofit fontScale="77500" lnSpcReduction="20000"/>
          </a:bodyPr>
          <a:lstStyle/>
          <a:p>
            <a:r>
              <a:rPr lang="en-GB" b="0" i="0" dirty="0">
                <a:solidFill>
                  <a:srgbClr val="333333"/>
                </a:solidFill>
                <a:effectLst/>
                <a:latin typeface="Open Sans" panose="020B0606030504020204" pitchFamily="34" charset="0"/>
              </a:rPr>
              <a:t>Objectives should also be </a:t>
            </a:r>
            <a:r>
              <a:rPr lang="en-GB" b="1" i="0" dirty="0">
                <a:solidFill>
                  <a:srgbClr val="333333"/>
                </a:solidFill>
                <a:effectLst/>
                <a:latin typeface="Open Sans" panose="020B0606030504020204" pitchFamily="34" charset="0"/>
              </a:rPr>
              <a:t>S.M.A.R.T.</a:t>
            </a:r>
            <a:r>
              <a:rPr lang="en-GB" b="0" i="0" dirty="0">
                <a:solidFill>
                  <a:srgbClr val="333333"/>
                </a:solidFill>
                <a:effectLst/>
                <a:latin typeface="Open Sans" panose="020B0606030504020204" pitchFamily="34" charset="0"/>
              </a:rPr>
              <a:t> - which means they should be:</a:t>
            </a:r>
            <a:br>
              <a:rPr lang="en-GB" dirty="0"/>
            </a:br>
            <a:r>
              <a:rPr lang="en-GB" b="1" i="0" dirty="0">
                <a:solidFill>
                  <a:srgbClr val="333333"/>
                </a:solidFill>
                <a:effectLst/>
                <a:latin typeface="Open Sans" panose="020B0606030504020204" pitchFamily="34" charset="0"/>
              </a:rPr>
              <a:t>Specific</a:t>
            </a:r>
            <a:r>
              <a:rPr lang="en-GB" b="0" i="0" dirty="0">
                <a:solidFill>
                  <a:srgbClr val="333333"/>
                </a:solidFill>
                <a:effectLst/>
                <a:latin typeface="Open Sans" panose="020B0606030504020204" pitchFamily="34" charset="0"/>
              </a:rPr>
              <a:t> – be precise about what you are going to do</a:t>
            </a:r>
            <a:br>
              <a:rPr lang="en-GB" dirty="0"/>
            </a:br>
            <a:r>
              <a:rPr lang="en-GB" b="1" i="0" dirty="0" err="1">
                <a:solidFill>
                  <a:srgbClr val="333333"/>
                </a:solidFill>
                <a:effectLst/>
                <a:latin typeface="Open Sans" panose="020B0606030504020204" pitchFamily="34" charset="0"/>
              </a:rPr>
              <a:t>Measureable</a:t>
            </a:r>
            <a:r>
              <a:rPr lang="en-GB" b="0" i="0" dirty="0">
                <a:solidFill>
                  <a:srgbClr val="333333"/>
                </a:solidFill>
                <a:effectLst/>
                <a:latin typeface="Open Sans" panose="020B0606030504020204" pitchFamily="34" charset="0"/>
              </a:rPr>
              <a:t> –you will know when you have reached your goal</a:t>
            </a:r>
            <a:br>
              <a:rPr lang="en-GB" dirty="0"/>
            </a:br>
            <a:r>
              <a:rPr lang="en-GB" b="1" i="0" dirty="0">
                <a:solidFill>
                  <a:srgbClr val="333333"/>
                </a:solidFill>
                <a:effectLst/>
                <a:latin typeface="Open Sans" panose="020B0606030504020204" pitchFamily="34" charset="0"/>
              </a:rPr>
              <a:t>Achievable</a:t>
            </a:r>
            <a:r>
              <a:rPr lang="en-GB" b="0" i="0" dirty="0">
                <a:solidFill>
                  <a:srgbClr val="333333"/>
                </a:solidFill>
                <a:effectLst/>
                <a:latin typeface="Open Sans" panose="020B0606030504020204" pitchFamily="34" charset="0"/>
              </a:rPr>
              <a:t> – Don’t attempt too much – a less ambitious but completed objective is better than an over-ambitious one that you cannot possible achieve.</a:t>
            </a:r>
            <a:br>
              <a:rPr lang="en-GB" dirty="0"/>
            </a:br>
            <a:r>
              <a:rPr lang="en-GB" b="1" i="0" dirty="0">
                <a:solidFill>
                  <a:srgbClr val="333333"/>
                </a:solidFill>
                <a:effectLst/>
                <a:latin typeface="Open Sans" panose="020B0606030504020204" pitchFamily="34" charset="0"/>
              </a:rPr>
              <a:t>Realistic </a:t>
            </a:r>
            <a:r>
              <a:rPr lang="en-GB" b="0" i="0" dirty="0">
                <a:solidFill>
                  <a:srgbClr val="333333"/>
                </a:solidFill>
                <a:effectLst/>
                <a:latin typeface="Open Sans" panose="020B0606030504020204" pitchFamily="34" charset="0"/>
              </a:rPr>
              <a:t>– do you have the necessary resources to achieve the objective – time, money, skills, etc.</a:t>
            </a:r>
            <a:br>
              <a:rPr lang="en-GB" dirty="0"/>
            </a:br>
            <a:r>
              <a:rPr lang="en-GB" b="1" i="0" dirty="0">
                <a:solidFill>
                  <a:srgbClr val="333333"/>
                </a:solidFill>
                <a:effectLst/>
                <a:latin typeface="Open Sans" panose="020B0606030504020204" pitchFamily="34" charset="0"/>
              </a:rPr>
              <a:t>Time constrained</a:t>
            </a:r>
            <a:r>
              <a:rPr lang="en-GB" b="0" i="0" dirty="0">
                <a:solidFill>
                  <a:srgbClr val="333333"/>
                </a:solidFill>
                <a:effectLst/>
                <a:latin typeface="Open Sans" panose="020B0606030504020204" pitchFamily="34" charset="0"/>
              </a:rPr>
              <a:t> – determine when each stage needs to be completed. Is there time in your schedule to allow for unexpected delays.</a:t>
            </a:r>
            <a:br>
              <a:rPr lang="en-GB" dirty="0"/>
            </a:br>
            <a:endParaRPr lang="en-GB" dirty="0"/>
          </a:p>
        </p:txBody>
      </p:sp>
    </p:spTree>
    <p:extLst>
      <p:ext uri="{BB962C8B-B14F-4D97-AF65-F5344CB8AC3E}">
        <p14:creationId xmlns:p14="http://schemas.microsoft.com/office/powerpoint/2010/main" val="2242319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lstStyle/>
          <a:p>
            <a:r>
              <a:rPr lang="en-GB" dirty="0"/>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his question often addresses an issue or a problem, which, through analysis and interpretation of data, is answered</a:t>
            </a:r>
            <a:endParaRPr lang="en-GB" dirty="0"/>
          </a:p>
        </p:txBody>
      </p:sp>
    </p:spTree>
    <p:extLst>
      <p:ext uri="{BB962C8B-B14F-4D97-AF65-F5344CB8AC3E}">
        <p14:creationId xmlns:p14="http://schemas.microsoft.com/office/powerpoint/2010/main" val="1685167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CD71-4C91-4EFC-8082-0E1849494F3B}"/>
              </a:ext>
            </a:extLst>
          </p:cNvPr>
          <p:cNvSpPr>
            <a:spLocks noGrp="1"/>
          </p:cNvSpPr>
          <p:nvPr>
            <p:ph type="title"/>
          </p:nvPr>
        </p:nvSpPr>
        <p:spPr>
          <a:xfrm>
            <a:off x="609600" y="0"/>
            <a:ext cx="10972800" cy="1143000"/>
          </a:xfrm>
        </p:spPr>
        <p:txBody>
          <a:bodyPr/>
          <a:lstStyle/>
          <a:p>
            <a:r>
              <a:rPr lang="en-GB" dirty="0"/>
              <a:t>Research Questions-key considerations </a:t>
            </a:r>
          </a:p>
        </p:txBody>
      </p:sp>
      <p:sp>
        <p:nvSpPr>
          <p:cNvPr id="3" name="Content Placeholder 2">
            <a:extLst>
              <a:ext uri="{FF2B5EF4-FFF2-40B4-BE49-F238E27FC236}">
                <a16:creationId xmlns:a16="http://schemas.microsoft.com/office/drawing/2014/main" id="{3126DE0D-DAC1-4844-8DD7-1016A501E20D}"/>
              </a:ext>
            </a:extLst>
          </p:cNvPr>
          <p:cNvSpPr>
            <a:spLocks noGrp="1"/>
          </p:cNvSpPr>
          <p:nvPr>
            <p:ph idx="1"/>
          </p:nvPr>
        </p:nvSpPr>
        <p:spPr>
          <a:xfrm>
            <a:off x="609600" y="1142999"/>
            <a:ext cx="10972800" cy="4608443"/>
          </a:xfrm>
        </p:spPr>
        <p:txBody>
          <a:bodyPr>
            <a:normAutofit fontScale="40000" lnSpcReduction="20000"/>
          </a:bodyPr>
          <a:lstStyle/>
          <a:p>
            <a:pPr algn="l">
              <a:buFont typeface="Arial" panose="020B0604020202020204" pitchFamily="34" charset="0"/>
              <a:buChar char="•"/>
            </a:pPr>
            <a:r>
              <a:rPr lang="en-GB" sz="5500" b="1" i="0" dirty="0">
                <a:effectLst/>
                <a:latin typeface="Arial" panose="020B0604020202020204" pitchFamily="34" charset="0"/>
              </a:rPr>
              <a:t>Clear and focused.</a:t>
            </a:r>
            <a:r>
              <a:rPr lang="en-GB" sz="5500" b="0" i="0" dirty="0">
                <a:effectLst/>
                <a:latin typeface="Arial" panose="020B0604020202020204" pitchFamily="34" charset="0"/>
              </a:rPr>
              <a:t> In other words, the question should clearly state what the writer needs to do.</a:t>
            </a:r>
          </a:p>
          <a:p>
            <a:pPr algn="l">
              <a:buFont typeface="Arial" panose="020B0604020202020204" pitchFamily="34" charset="0"/>
              <a:buChar char="•"/>
            </a:pPr>
            <a:endParaRPr lang="en-GB" sz="5500" b="0" i="0" dirty="0">
              <a:effectLst/>
              <a:latin typeface="Arial" panose="020B0604020202020204" pitchFamily="34" charset="0"/>
            </a:endParaRPr>
          </a:p>
          <a:p>
            <a:pPr algn="l">
              <a:buFont typeface="Arial" panose="020B0604020202020204" pitchFamily="34" charset="0"/>
              <a:buChar char="•"/>
            </a:pPr>
            <a:r>
              <a:rPr lang="en-GB" sz="5500" b="1" i="0" dirty="0">
                <a:effectLst/>
                <a:latin typeface="Arial" panose="020B0604020202020204" pitchFamily="34" charset="0"/>
              </a:rPr>
              <a:t>Not too broad and not too narrow.</a:t>
            </a:r>
            <a:r>
              <a:rPr lang="en-GB" sz="5500" b="0" i="0" dirty="0">
                <a:effectLst/>
                <a:latin typeface="Arial" panose="020B0604020202020204" pitchFamily="34" charset="0"/>
              </a:rPr>
              <a:t> </a:t>
            </a:r>
          </a:p>
          <a:p>
            <a:pPr algn="l">
              <a:buFont typeface="Arial" panose="020B0604020202020204" pitchFamily="34" charset="0"/>
              <a:buChar char="•"/>
            </a:pPr>
            <a:r>
              <a:rPr lang="en-GB" sz="5500" b="1" i="0" dirty="0">
                <a:effectLst/>
                <a:latin typeface="Arial" panose="020B0604020202020204" pitchFamily="34" charset="0"/>
              </a:rPr>
              <a:t>Not too easy to answer.</a:t>
            </a:r>
            <a:r>
              <a:rPr lang="en-GB" sz="5500" b="0" i="0" dirty="0">
                <a:effectLst/>
                <a:latin typeface="Arial" panose="020B0604020202020204" pitchFamily="34" charset="0"/>
              </a:rPr>
              <a:t> For example, the question should require more than a simple yes or no answer.</a:t>
            </a:r>
          </a:p>
          <a:p>
            <a:pPr algn="l">
              <a:buFont typeface="Arial" panose="020B0604020202020204" pitchFamily="34" charset="0"/>
              <a:buChar char="•"/>
            </a:pPr>
            <a:r>
              <a:rPr lang="en-GB" sz="5500" b="1" i="0" dirty="0">
                <a:effectLst/>
                <a:latin typeface="Arial" panose="020B0604020202020204" pitchFamily="34" charset="0"/>
              </a:rPr>
              <a:t>Not too difficult to answer.</a:t>
            </a:r>
            <a:r>
              <a:rPr lang="en-GB" sz="5500" b="0" i="0" dirty="0">
                <a:effectLst/>
                <a:latin typeface="Arial" panose="020B0604020202020204" pitchFamily="34" charset="0"/>
              </a:rPr>
              <a:t> You must be able to answer the question thoroughly within the given timeframe and word limit.</a:t>
            </a:r>
          </a:p>
          <a:p>
            <a:pPr algn="l">
              <a:buFont typeface="Arial" panose="020B0604020202020204" pitchFamily="34" charset="0"/>
              <a:buChar char="•"/>
            </a:pPr>
            <a:r>
              <a:rPr lang="en-GB" sz="5500" b="1" i="0" dirty="0">
                <a:effectLst/>
                <a:latin typeface="Arial" panose="020B0604020202020204" pitchFamily="34" charset="0"/>
              </a:rPr>
              <a:t>Researchable.</a:t>
            </a:r>
            <a:r>
              <a:rPr lang="en-GB" sz="5500" b="0" i="0" dirty="0">
                <a:effectLst/>
                <a:latin typeface="Arial" panose="020B0604020202020204" pitchFamily="34" charset="0"/>
              </a:rPr>
              <a:t> You must have access to a suitable amount of quality research materials, such as academic books and refereed journal articles.</a:t>
            </a:r>
          </a:p>
          <a:p>
            <a:pPr algn="l">
              <a:buFont typeface="Arial" panose="020B0604020202020204" pitchFamily="34" charset="0"/>
              <a:buChar char="•"/>
            </a:pPr>
            <a:r>
              <a:rPr lang="en-GB" sz="5500" b="1" i="0" dirty="0">
                <a:effectLst/>
                <a:latin typeface="Arial" panose="020B0604020202020204" pitchFamily="34" charset="0"/>
              </a:rPr>
              <a:t>Analytical rather than descriptive.</a:t>
            </a:r>
            <a:r>
              <a:rPr lang="en-GB" sz="5500" b="0" i="0" dirty="0">
                <a:effectLst/>
                <a:latin typeface="Arial" panose="020B0604020202020204" pitchFamily="34" charset="0"/>
              </a:rPr>
              <a:t> Should support an issue or problem analysis rather than a simple description.</a:t>
            </a:r>
          </a:p>
          <a:p>
            <a:endParaRPr lang="en-GB" dirty="0"/>
          </a:p>
        </p:txBody>
      </p:sp>
    </p:spTree>
    <p:extLst>
      <p:ext uri="{BB962C8B-B14F-4D97-AF65-F5344CB8AC3E}">
        <p14:creationId xmlns:p14="http://schemas.microsoft.com/office/powerpoint/2010/main" val="166553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6026-C43D-4D9D-8883-019A6F46254B}"/>
              </a:ext>
            </a:extLst>
          </p:cNvPr>
          <p:cNvSpPr>
            <a:spLocks noGrp="1"/>
          </p:cNvSpPr>
          <p:nvPr>
            <p:ph type="title"/>
          </p:nvPr>
        </p:nvSpPr>
        <p:spPr/>
        <p:txBody>
          <a:bodyPr>
            <a:normAutofit fontScale="90000"/>
          </a:bodyPr>
          <a:lstStyle/>
          <a:p>
            <a:r>
              <a:rPr lang="en-GB" b="0" i="0" dirty="0">
                <a:solidFill>
                  <a:srgbClr val="333333"/>
                </a:solidFill>
                <a:effectLst/>
                <a:latin typeface="Open Sans" panose="020B0606030504020204" pitchFamily="34" charset="0"/>
              </a:rPr>
              <a:t>Methodology</a:t>
            </a:r>
            <a:br>
              <a:rPr lang="en-GB" b="0" i="0" dirty="0">
                <a:solidFill>
                  <a:srgbClr val="333333"/>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969BD646-10E4-4E4F-83B2-8B48E23189C8}"/>
              </a:ext>
            </a:extLst>
          </p:cNvPr>
          <p:cNvSpPr>
            <a:spLocks noGrp="1"/>
          </p:cNvSpPr>
          <p:nvPr>
            <p:ph idx="1"/>
          </p:nvPr>
        </p:nvSpPr>
        <p:spPr/>
        <p:txBody>
          <a:bodyPr>
            <a:normAutofit/>
          </a:bodyPr>
          <a:lstStyle/>
          <a:p>
            <a:pPr algn="l"/>
            <a:r>
              <a:rPr lang="en-GB" dirty="0">
                <a:latin typeface="Open Sans" panose="020B0606030504020204" pitchFamily="34" charset="0"/>
              </a:rPr>
              <a:t>Y</a:t>
            </a:r>
            <a:r>
              <a:rPr lang="en-GB" b="0" i="0" dirty="0">
                <a:effectLst/>
                <a:latin typeface="Open Sans" panose="020B0606030504020204" pitchFamily="34" charset="0"/>
              </a:rPr>
              <a:t>ou should explain what methods you intend to use in researching and developing your report.</a:t>
            </a:r>
            <a:br>
              <a:rPr lang="en-GB" b="0" i="0" dirty="0">
                <a:effectLst/>
                <a:latin typeface="Open Sans" panose="020B0606030504020204" pitchFamily="34" charset="0"/>
              </a:rPr>
            </a:br>
            <a:br>
              <a:rPr lang="en-GB" b="0" i="0" dirty="0">
                <a:effectLst/>
                <a:latin typeface="Open Sans" panose="020B0606030504020204" pitchFamily="34" charset="0"/>
              </a:rPr>
            </a:br>
            <a:r>
              <a:rPr lang="en-GB" b="0" i="0" dirty="0">
                <a:effectLst/>
                <a:latin typeface="Open Sans" panose="020B0606030504020204" pitchFamily="34" charset="0"/>
              </a:rPr>
              <a:t>The general idea is that, should someone else choose to carry out the same or a very similar type of study, they should be able to understand and copy your methods from your descriptions.</a:t>
            </a:r>
          </a:p>
          <a:p>
            <a:endParaRPr lang="en-GB" dirty="0"/>
          </a:p>
        </p:txBody>
      </p:sp>
    </p:spTree>
    <p:extLst>
      <p:ext uri="{BB962C8B-B14F-4D97-AF65-F5344CB8AC3E}">
        <p14:creationId xmlns:p14="http://schemas.microsoft.com/office/powerpoint/2010/main" val="1718754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7EB6854-16D7-48B6-B778-2B81D50193D8}"/>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Methodology</a:t>
            </a:r>
          </a:p>
        </p:txBody>
      </p:sp>
      <p:sp>
        <p:nvSpPr>
          <p:cNvPr id="24579" name="Rectangle 3">
            <a:extLst>
              <a:ext uri="{FF2B5EF4-FFF2-40B4-BE49-F238E27FC236}">
                <a16:creationId xmlns:a16="http://schemas.microsoft.com/office/drawing/2014/main" id="{77D699BF-0AD0-46A1-B88F-118958B3ECED}"/>
              </a:ext>
            </a:extLst>
          </p:cNvPr>
          <p:cNvSpPr>
            <a:spLocks noGrp="1" noChangeArrowheads="1"/>
          </p:cNvSpPr>
          <p:nvPr>
            <p:ph idx="1"/>
          </p:nvPr>
        </p:nvSpPr>
        <p:spPr>
          <a:xfrm>
            <a:off x="1734457" y="1092200"/>
            <a:ext cx="8229600" cy="5029200"/>
          </a:xfrm>
        </p:spPr>
        <p:txBody>
          <a:bodyPr/>
          <a:lstStyle/>
          <a:p>
            <a:pPr eaLnBrk="1" hangingPunct="1">
              <a:lnSpc>
                <a:spcPct val="70000"/>
              </a:lnSpc>
            </a:pPr>
            <a:r>
              <a:rPr lang="en-ZA" altLang="en-US" sz="2800" dirty="0">
                <a:ea typeface="ＭＳ Ｐゴシック" panose="020B0600070205080204" pitchFamily="34" charset="-128"/>
              </a:rPr>
              <a:t>Section used to JUDGE the validity of results and conclusions </a:t>
            </a:r>
            <a:endParaRPr lang="en-US" altLang="en-US" sz="2700" dirty="0">
              <a:ea typeface="ＭＳ Ｐゴシック" panose="020B0600070205080204" pitchFamily="34" charset="-128"/>
            </a:endParaRPr>
          </a:p>
          <a:p>
            <a:pPr eaLnBrk="1" hangingPunct="1">
              <a:lnSpc>
                <a:spcPct val="70000"/>
              </a:lnSpc>
            </a:pPr>
            <a:endParaRPr lang="en-US" altLang="en-US" sz="2700" dirty="0">
              <a:ea typeface="ＭＳ Ｐゴシック" panose="020B0600070205080204" pitchFamily="34" charset="-128"/>
            </a:endParaRPr>
          </a:p>
          <a:p>
            <a:pPr eaLnBrk="1" hangingPunct="1">
              <a:lnSpc>
                <a:spcPct val="70000"/>
              </a:lnSpc>
            </a:pPr>
            <a:r>
              <a:rPr lang="en-US" altLang="en-US" sz="2700" dirty="0">
                <a:ea typeface="ＭＳ Ｐゴシック" panose="020B0600070205080204" pitchFamily="34" charset="-128"/>
              </a:rPr>
              <a:t>This section of your proposal has multiple parts</a:t>
            </a:r>
          </a:p>
          <a:p>
            <a:pPr lvl="1" eaLnBrk="1" hangingPunct="1">
              <a:lnSpc>
                <a:spcPct val="70000"/>
              </a:lnSpc>
            </a:pPr>
            <a:r>
              <a:rPr lang="en-US" altLang="en-US" sz="2400" dirty="0">
                <a:ea typeface="ＭＳ Ｐゴシック" panose="020B0600070205080204" pitchFamily="34" charset="-128"/>
              </a:rPr>
              <a:t>Methods </a:t>
            </a:r>
          </a:p>
          <a:p>
            <a:pPr lvl="1" eaLnBrk="1" hangingPunct="1">
              <a:lnSpc>
                <a:spcPct val="70000"/>
              </a:lnSpc>
            </a:pPr>
            <a:r>
              <a:rPr lang="en-US" altLang="en-US" sz="2400" dirty="0">
                <a:ea typeface="ＭＳ Ｐゴシック" panose="020B0600070205080204" pitchFamily="34" charset="-128"/>
              </a:rPr>
              <a:t>Study groups and ethics (</a:t>
            </a:r>
            <a:r>
              <a:rPr lang="en-US" altLang="en-US" sz="2400" dirty="0">
                <a:solidFill>
                  <a:srgbClr val="FF0000"/>
                </a:solidFill>
                <a:ea typeface="ＭＳ Ｐゴシック" panose="020B0600070205080204" pitchFamily="34" charset="-128"/>
              </a:rPr>
              <a:t>see Handout in Moodle</a:t>
            </a:r>
            <a:r>
              <a:rPr lang="en-US" altLang="en-US" sz="2400" dirty="0">
                <a:ea typeface="ＭＳ Ｐゴシック" panose="020B0600070205080204" pitchFamily="34" charset="-128"/>
              </a:rPr>
              <a:t>)</a:t>
            </a:r>
          </a:p>
          <a:p>
            <a:pPr lvl="1" eaLnBrk="1" hangingPunct="1">
              <a:lnSpc>
                <a:spcPct val="70000"/>
              </a:lnSpc>
            </a:pPr>
            <a:r>
              <a:rPr lang="en-US" altLang="en-US" sz="2400" dirty="0">
                <a:ea typeface="ＭＳ Ｐゴシック" panose="020B0600070205080204" pitchFamily="34" charset="-128"/>
              </a:rPr>
              <a:t>Access to samples</a:t>
            </a:r>
          </a:p>
          <a:p>
            <a:pPr lvl="1" eaLnBrk="1" hangingPunct="1">
              <a:lnSpc>
                <a:spcPct val="70000"/>
              </a:lnSpc>
            </a:pPr>
            <a:r>
              <a:rPr lang="en-US" altLang="en-US" sz="2400" dirty="0">
                <a:ea typeface="ＭＳ Ｐゴシック" panose="020B0600070205080204" pitchFamily="34" charset="-128"/>
              </a:rPr>
              <a:t>Data analysis</a:t>
            </a:r>
          </a:p>
          <a:p>
            <a:pPr eaLnBrk="1" hangingPunct="1">
              <a:lnSpc>
                <a:spcPct val="70000"/>
              </a:lnSpc>
              <a:buFont typeface="Arial" panose="020B0604020202020204" pitchFamily="34" charset="0"/>
              <a:buNone/>
            </a:pPr>
            <a:endParaRPr lang="en-US" altLang="en-US" sz="2700" dirty="0">
              <a:ea typeface="ＭＳ Ｐゴシック" panose="020B0600070205080204" pitchFamily="34" charset="-128"/>
            </a:endParaRPr>
          </a:p>
          <a:p>
            <a:pPr eaLnBrk="1" hangingPunct="1">
              <a:lnSpc>
                <a:spcPct val="70000"/>
              </a:lnSpc>
            </a:pPr>
            <a:endParaRPr lang="en-ZA" altLang="en-US" sz="2700" dirty="0">
              <a:ea typeface="ＭＳ Ｐゴシック" panose="020B0600070205080204" pitchFamily="34" charset="-128"/>
            </a:endParaRPr>
          </a:p>
          <a:p>
            <a:pPr eaLnBrk="1" hangingPunct="1">
              <a:lnSpc>
                <a:spcPct val="70000"/>
              </a:lnSpc>
            </a:pPr>
            <a:r>
              <a:rPr lang="en-ZA" altLang="en-US" sz="2700" dirty="0">
                <a:ea typeface="ＭＳ Ｐゴシック" panose="020B0600070205080204" pitchFamily="34" charset="-128"/>
              </a:rPr>
              <a:t>Justify your method choice</a:t>
            </a:r>
          </a:p>
          <a:p>
            <a:pPr eaLnBrk="1" hangingPunct="1">
              <a:lnSpc>
                <a:spcPct val="70000"/>
              </a:lnSpc>
            </a:pPr>
            <a:r>
              <a:rPr lang="en-ZA" altLang="en-US" sz="2700" dirty="0">
                <a:ea typeface="ＭＳ Ｐゴシック" panose="020B0600070205080204" pitchFamily="34" charset="-128"/>
              </a:rPr>
              <a:t>Show you understand the principles</a:t>
            </a:r>
            <a:endParaRPr lang="en-US" altLang="en-US" sz="2700" dirty="0">
              <a:ea typeface="ＭＳ Ｐゴシック" panose="020B0600070205080204" pitchFamily="34" charset="-128"/>
            </a:endParaRPr>
          </a:p>
          <a:p>
            <a:pPr eaLnBrk="1" hangingPunct="1">
              <a:lnSpc>
                <a:spcPct val="70000"/>
              </a:lnSpc>
            </a:pPr>
            <a:r>
              <a:rPr lang="en-US" altLang="en-US" sz="2700" dirty="0">
                <a:solidFill>
                  <a:srgbClr val="953735"/>
                </a:solidFill>
                <a:ea typeface="ＭＳ Ｐゴシック" panose="020B0600070205080204" pitchFamily="34" charset="-128"/>
              </a:rPr>
              <a:t>Prove feasibility of your study</a:t>
            </a:r>
          </a:p>
          <a:p>
            <a:pPr eaLnBrk="1" hangingPunct="1">
              <a:lnSpc>
                <a:spcPct val="70000"/>
              </a:lnSpc>
              <a:buFont typeface="Wingdings" panose="05000000000000000000" pitchFamily="2" charset="2"/>
              <a:buNone/>
            </a:pPr>
            <a:endParaRPr lang="en-US" altLang="en-US" sz="2700" dirty="0">
              <a:ea typeface="ＭＳ Ｐゴシック" panose="020B0600070205080204" pitchFamily="34" charset="-128"/>
            </a:endParaRPr>
          </a:p>
          <a:p>
            <a:pPr eaLnBrk="1" hangingPunct="1">
              <a:lnSpc>
                <a:spcPct val="70000"/>
              </a:lnSpc>
              <a:buFont typeface="Wingdings" panose="05000000000000000000" pitchFamily="2" charset="2"/>
              <a:buNone/>
            </a:pPr>
            <a:endParaRPr lang="en-US" altLang="en-US" sz="2700" dirty="0">
              <a:ea typeface="ＭＳ Ｐゴシック" panose="020B0600070205080204" pitchFamily="34" charset="-128"/>
            </a:endParaRPr>
          </a:p>
        </p:txBody>
      </p:sp>
      <p:sp>
        <p:nvSpPr>
          <p:cNvPr id="71684" name="Slide Number Placeholder 1">
            <a:extLst>
              <a:ext uri="{FF2B5EF4-FFF2-40B4-BE49-F238E27FC236}">
                <a16:creationId xmlns:a16="http://schemas.microsoft.com/office/drawing/2014/main" id="{69774E49-E818-4289-9A36-9DCDB16B683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317C0A1-D696-4874-95F8-8437DA68405E}"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pic>
        <p:nvPicPr>
          <p:cNvPr id="71685" name="Picture 2" descr="C:\Users\Bianca Verlinden\Desktop\2015 Research\Mentorship\Hons\Methods presentation\scale.png">
            <a:extLst>
              <a:ext uri="{FF2B5EF4-FFF2-40B4-BE49-F238E27FC236}">
                <a16:creationId xmlns:a16="http://schemas.microsoft.com/office/drawing/2014/main" id="{6E76ACCD-AE90-432C-896C-FD3A09DAAE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286" y="2969591"/>
            <a:ext cx="2830513" cy="217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579">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579">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579">
                                            <p:txEl>
                                              <p:pRg st="5" end="5"/>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9" end="9"/>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10" end="1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7B656E23-9EDB-4FB3-97B2-2C18A012A6F0}"/>
              </a:ext>
            </a:extLst>
          </p:cNvPr>
          <p:cNvSpPr>
            <a:spLocks noGrp="1" noChangeArrowheads="1"/>
          </p:cNvSpPr>
          <p:nvPr>
            <p:ph type="title"/>
          </p:nvPr>
        </p:nvSpPr>
        <p:spPr/>
        <p:txBody>
          <a:bodyPr>
            <a:normAutofit fontScale="90000"/>
          </a:bodyPr>
          <a:lstStyle/>
          <a:p>
            <a:r>
              <a:rPr lang="en-GB" altLang="en-US" sz="3200" dirty="0"/>
              <a:t>Methodology </a:t>
            </a:r>
            <a:br>
              <a:rPr lang="en-GB" altLang="en-US" sz="3200" dirty="0"/>
            </a:br>
            <a:r>
              <a:rPr lang="en-GB" altLang="en-US" sz="3200" dirty="0"/>
              <a:t>The Qualitative/Quantitative Debate</a:t>
            </a:r>
            <a:br>
              <a:rPr lang="en-GB" altLang="en-US" sz="3200" dirty="0"/>
            </a:br>
            <a:r>
              <a:rPr lang="en-GB" altLang="en-US" sz="3200" dirty="0"/>
              <a:t>The Main Points</a:t>
            </a:r>
          </a:p>
        </p:txBody>
      </p:sp>
      <p:sp>
        <p:nvSpPr>
          <p:cNvPr id="51203" name="Rectangle 3">
            <a:extLst>
              <a:ext uri="{FF2B5EF4-FFF2-40B4-BE49-F238E27FC236}">
                <a16:creationId xmlns:a16="http://schemas.microsoft.com/office/drawing/2014/main" id="{180FE28F-C218-425A-AC84-81536293CA24}"/>
              </a:ext>
            </a:extLst>
          </p:cNvPr>
          <p:cNvSpPr>
            <a:spLocks noGrp="1" noChangeArrowheads="1"/>
          </p:cNvSpPr>
          <p:nvPr>
            <p:ph type="body" idx="1"/>
          </p:nvPr>
        </p:nvSpPr>
        <p:spPr/>
        <p:txBody>
          <a:bodyPr/>
          <a:lstStyle/>
          <a:p>
            <a:pPr>
              <a:lnSpc>
                <a:spcPct val="80000"/>
              </a:lnSpc>
            </a:pPr>
            <a:r>
              <a:rPr lang="en-GB" altLang="en-US" sz="2000" b="1" dirty="0"/>
              <a:t>Qualitative research </a:t>
            </a:r>
            <a:r>
              <a:rPr lang="en-GB" altLang="en-US" sz="2000" dirty="0"/>
              <a:t>(from “what qualities </a:t>
            </a:r>
            <a:r>
              <a:rPr lang="en-GB" altLang="en-US" sz="2000" dirty="0" err="1"/>
              <a:t>ie</a:t>
            </a:r>
            <a:r>
              <a:rPr lang="en-GB" altLang="en-US" sz="2000" dirty="0"/>
              <a:t> characteristics does it have”) involves analysis of data such as words (e.g., from interviews), pictures (e.g., video), or objects (e.g., an artifact). </a:t>
            </a:r>
          </a:p>
          <a:p>
            <a:pPr>
              <a:lnSpc>
                <a:spcPct val="80000"/>
              </a:lnSpc>
            </a:pPr>
            <a:r>
              <a:rPr lang="en-GB" altLang="en-US" sz="2000" b="1" dirty="0"/>
              <a:t>Quantitative research </a:t>
            </a:r>
            <a:r>
              <a:rPr lang="en-GB" altLang="en-US" sz="2000" dirty="0"/>
              <a:t>(quantity, in terms of amount)  involves analysis of numerical data. </a:t>
            </a:r>
          </a:p>
          <a:p>
            <a:pPr>
              <a:lnSpc>
                <a:spcPct val="80000"/>
              </a:lnSpc>
            </a:pPr>
            <a:r>
              <a:rPr lang="en-GB" altLang="en-US" sz="2000" b="1" dirty="0"/>
              <a:t>The strengths and weaknesses</a:t>
            </a:r>
            <a:r>
              <a:rPr lang="en-GB" altLang="en-US" sz="2000" dirty="0"/>
              <a:t> of qualitative and quantitative research are a perennial, hot debate, especially in the social sciences.  The issues invoke classic 'paradigm war'. </a:t>
            </a:r>
          </a:p>
          <a:p>
            <a:pPr>
              <a:lnSpc>
                <a:spcPct val="80000"/>
              </a:lnSpc>
            </a:pPr>
            <a:r>
              <a:rPr lang="en-GB" altLang="en-US" sz="2000" b="1" dirty="0"/>
              <a:t>The personality / thinking style</a:t>
            </a:r>
            <a:r>
              <a:rPr lang="en-GB" altLang="en-US" sz="2000" dirty="0"/>
              <a:t> of the researcher and/or the culture of the organization is under-recognized as a key factor in preferred choice of methods. </a:t>
            </a:r>
          </a:p>
          <a:p>
            <a:pPr>
              <a:lnSpc>
                <a:spcPct val="80000"/>
              </a:lnSpc>
            </a:pPr>
            <a:r>
              <a:rPr lang="en-GB" altLang="en-US" sz="2000" b="1" dirty="0"/>
              <a:t>Overly focusing on the debate</a:t>
            </a:r>
            <a:r>
              <a:rPr lang="en-GB" altLang="en-US" sz="2000" dirty="0"/>
              <a:t> of "qualitative </a:t>
            </a:r>
            <a:r>
              <a:rPr lang="en-GB" altLang="en-US" sz="2000" i="1" dirty="0"/>
              <a:t>versus</a:t>
            </a:r>
            <a:r>
              <a:rPr lang="en-GB" altLang="en-US" sz="2000" dirty="0"/>
              <a:t> quantitative" frames the methods in opposition.  It is important to focus also on how the techniques can be integrated, such as in mixed methods research.  More good can come of social science researchers developing skills in both realms than debating which method is superior.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C6B6AAB-2E7A-415D-B788-3CDA68133ED8}"/>
              </a:ext>
            </a:extLst>
          </p:cNvPr>
          <p:cNvSpPr>
            <a:spLocks noGrp="1" noChangeArrowheads="1"/>
          </p:cNvSpPr>
          <p:nvPr>
            <p:ph type="title"/>
          </p:nvPr>
        </p:nvSpPr>
        <p:spPr/>
        <p:txBody>
          <a:bodyPr/>
          <a:lstStyle/>
          <a:p>
            <a:r>
              <a:rPr lang="en-GB" altLang="en-US"/>
              <a:t>Qualitative and Quantitative Approaches</a:t>
            </a:r>
          </a:p>
        </p:txBody>
      </p:sp>
      <p:sp>
        <p:nvSpPr>
          <p:cNvPr id="59395" name="Rectangle 3">
            <a:extLst>
              <a:ext uri="{FF2B5EF4-FFF2-40B4-BE49-F238E27FC236}">
                <a16:creationId xmlns:a16="http://schemas.microsoft.com/office/drawing/2014/main" id="{0926EF93-596B-4921-98C5-6797B910D84A}"/>
              </a:ext>
            </a:extLst>
          </p:cNvPr>
          <p:cNvSpPr>
            <a:spLocks noGrp="1" noChangeArrowheads="1"/>
          </p:cNvSpPr>
          <p:nvPr>
            <p:ph type="body" sz="half" idx="1"/>
          </p:nvPr>
        </p:nvSpPr>
        <p:spPr>
          <a:xfrm>
            <a:off x="1861931" y="1321906"/>
            <a:ext cx="4033838" cy="4525963"/>
          </a:xfrm>
        </p:spPr>
        <p:txBody>
          <a:bodyPr/>
          <a:lstStyle/>
          <a:p>
            <a:r>
              <a:rPr lang="en-GB" altLang="en-US" dirty="0"/>
              <a:t>Qualitative Methods</a:t>
            </a:r>
          </a:p>
          <a:p>
            <a:pPr lvl="1"/>
            <a:r>
              <a:rPr lang="en-GB" altLang="en-US" sz="2000" dirty="0"/>
              <a:t>Tend to concentrate on words</a:t>
            </a:r>
          </a:p>
          <a:p>
            <a:pPr lvl="1"/>
            <a:r>
              <a:rPr lang="en-GB" altLang="en-US" sz="2000" dirty="0"/>
              <a:t>Are good at answering “why does” and “how does” questions</a:t>
            </a:r>
          </a:p>
          <a:p>
            <a:pPr lvl="1"/>
            <a:r>
              <a:rPr lang="en-GB" altLang="en-US" sz="2000" dirty="0"/>
              <a:t>Are only as good as the data collected</a:t>
            </a:r>
          </a:p>
          <a:p>
            <a:pPr lvl="1"/>
            <a:r>
              <a:rPr lang="en-GB" altLang="en-US" sz="2000" dirty="0"/>
              <a:t>Assume the use of certain methods</a:t>
            </a:r>
          </a:p>
          <a:p>
            <a:pPr lvl="1"/>
            <a:r>
              <a:rPr lang="en-GB" altLang="en-US" sz="2000" dirty="0"/>
              <a:t>Are traditionally associated with inductive approaches and the social sciences</a:t>
            </a:r>
          </a:p>
          <a:p>
            <a:endParaRPr lang="en-GB" altLang="en-US" sz="2400" dirty="0"/>
          </a:p>
        </p:txBody>
      </p:sp>
      <p:sp>
        <p:nvSpPr>
          <p:cNvPr id="59396" name="Rectangle 4">
            <a:extLst>
              <a:ext uri="{FF2B5EF4-FFF2-40B4-BE49-F238E27FC236}">
                <a16:creationId xmlns:a16="http://schemas.microsoft.com/office/drawing/2014/main" id="{86C53FD2-3912-43E2-BB00-812D5CB0F025}"/>
              </a:ext>
            </a:extLst>
          </p:cNvPr>
          <p:cNvSpPr>
            <a:spLocks noGrp="1" noChangeArrowheads="1"/>
          </p:cNvSpPr>
          <p:nvPr>
            <p:ph type="body" sz="half" idx="2"/>
          </p:nvPr>
        </p:nvSpPr>
        <p:spPr>
          <a:xfrm>
            <a:off x="6096000" y="1369772"/>
            <a:ext cx="4033837" cy="4525963"/>
          </a:xfrm>
        </p:spPr>
        <p:txBody>
          <a:bodyPr/>
          <a:lstStyle/>
          <a:p>
            <a:r>
              <a:rPr lang="en-GB" altLang="en-US" dirty="0"/>
              <a:t>Quantitative Methods</a:t>
            </a:r>
          </a:p>
          <a:p>
            <a:pPr lvl="1"/>
            <a:r>
              <a:rPr lang="en-GB" altLang="en-US" sz="2000" dirty="0"/>
              <a:t>Tend to concentrate on numbers</a:t>
            </a:r>
          </a:p>
          <a:p>
            <a:pPr lvl="1"/>
            <a:r>
              <a:rPr lang="en-GB" altLang="en-US" sz="2000" dirty="0"/>
              <a:t>Are good at answering “how much” questions</a:t>
            </a:r>
          </a:p>
          <a:p>
            <a:pPr lvl="1"/>
            <a:r>
              <a:rPr lang="en-GB" altLang="en-US" sz="2000" dirty="0"/>
              <a:t>Are only as good as the figures available</a:t>
            </a:r>
          </a:p>
          <a:p>
            <a:pPr lvl="1"/>
            <a:r>
              <a:rPr lang="en-GB" altLang="en-US" sz="2000" dirty="0"/>
              <a:t>Assume the use of certain methods</a:t>
            </a:r>
          </a:p>
          <a:p>
            <a:pPr lvl="1"/>
            <a:r>
              <a:rPr lang="en-GB" altLang="en-US" sz="2000" dirty="0"/>
              <a:t>Are traditionally associated with deductive approaches and the “hard” sciences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4F7942-AC1C-4C91-8FD9-022C953C7F72}"/>
              </a:ext>
            </a:extLst>
          </p:cNvPr>
          <p:cNvSpPr>
            <a:spLocks noGrp="1"/>
          </p:cNvSpPr>
          <p:nvPr>
            <p:ph type="title"/>
          </p:nvPr>
        </p:nvSpPr>
        <p:spPr>
          <a:xfrm>
            <a:off x="609600" y="274638"/>
            <a:ext cx="10972800" cy="1143000"/>
          </a:xfrm>
        </p:spPr>
        <p:txBody>
          <a:bodyPr anchor="ctr">
            <a:normAutofit/>
          </a:bodyPr>
          <a:lstStyle/>
          <a:p>
            <a:r>
              <a:rPr lang="en-GB" dirty="0"/>
              <a:t>Research Ethics </a:t>
            </a:r>
          </a:p>
        </p:txBody>
      </p:sp>
      <p:pic>
        <p:nvPicPr>
          <p:cNvPr id="7" name="Content Placeholder 6">
            <a:extLst>
              <a:ext uri="{FF2B5EF4-FFF2-40B4-BE49-F238E27FC236}">
                <a16:creationId xmlns:a16="http://schemas.microsoft.com/office/drawing/2014/main" id="{2B96EE64-D28A-4485-B343-A9F2B6D782C7}"/>
              </a:ext>
            </a:extLst>
          </p:cNvPr>
          <p:cNvPicPr>
            <a:picLocks noGrp="1" noChangeAspect="1"/>
          </p:cNvPicPr>
          <p:nvPr>
            <p:ph sz="half" idx="1"/>
          </p:nvPr>
        </p:nvPicPr>
        <p:blipFill rotWithShape="1">
          <a:blip r:embed="rId2"/>
          <a:srcRect l="2345" r="7825"/>
          <a:stretch/>
        </p:blipFill>
        <p:spPr>
          <a:xfrm>
            <a:off x="609600" y="1600201"/>
            <a:ext cx="5384800" cy="3989040"/>
          </a:xfrm>
          <a:prstGeom prst="rect">
            <a:avLst/>
          </a:prstGeom>
          <a:noFill/>
        </p:spPr>
      </p:pic>
      <p:sp>
        <p:nvSpPr>
          <p:cNvPr id="12" name="Content Placeholder 3">
            <a:extLst>
              <a:ext uri="{FF2B5EF4-FFF2-40B4-BE49-F238E27FC236}">
                <a16:creationId xmlns:a16="http://schemas.microsoft.com/office/drawing/2014/main" id="{9EC72FDB-A6D5-455E-84E0-FEB48E3F92B8}"/>
              </a:ext>
            </a:extLst>
          </p:cNvPr>
          <p:cNvSpPr>
            <a:spLocks noGrp="1"/>
          </p:cNvSpPr>
          <p:nvPr>
            <p:ph sz="half" idx="2"/>
          </p:nvPr>
        </p:nvSpPr>
        <p:spPr>
          <a:xfrm>
            <a:off x="6197601" y="1417638"/>
            <a:ext cx="5610085" cy="3989040"/>
          </a:xfrm>
        </p:spPr>
        <p:txBody>
          <a:bodyPr>
            <a:normAutofit fontScale="77500" lnSpcReduction="20000"/>
          </a:bodyPr>
          <a:lstStyle/>
          <a:p>
            <a:pPr marL="457200" indent="-457200" eaLnBrk="1" hangingPunct="1">
              <a:spcAft>
                <a:spcPts val="1200"/>
              </a:spcAft>
              <a:buFont typeface="+mj-lt"/>
              <a:buAutoNum type="arabicPeriod"/>
            </a:pPr>
            <a:r>
              <a:rPr lang="en-GB" sz="2800" dirty="0"/>
              <a:t>Your research should not subject the people you are researching to embarrassment, harm or any other material disadvantage</a:t>
            </a:r>
          </a:p>
          <a:p>
            <a:pPr marL="457200" indent="-457200" eaLnBrk="1" hangingPunct="1">
              <a:spcAft>
                <a:spcPts val="1200"/>
              </a:spcAft>
              <a:buFont typeface="+mj-lt"/>
              <a:buAutoNum type="arabicPeriod"/>
            </a:pPr>
            <a:r>
              <a:rPr lang="en-GB" sz="2800" dirty="0"/>
              <a:t>People should not feel pressurised or coerced into participating in your research</a:t>
            </a:r>
          </a:p>
          <a:p>
            <a:pPr marL="457200" indent="-457200" eaLnBrk="1" hangingPunct="1">
              <a:spcAft>
                <a:spcPts val="1200"/>
              </a:spcAft>
              <a:buFont typeface="+mj-lt"/>
              <a:buAutoNum type="arabicPeriod"/>
            </a:pPr>
            <a:r>
              <a:rPr lang="en-GB" sz="2800" dirty="0"/>
              <a:t>You should ensure appropriate confidentiality and anonymity to people who take part</a:t>
            </a:r>
          </a:p>
          <a:p>
            <a:pPr marL="457200" indent="-457200" eaLnBrk="1" hangingPunct="1">
              <a:buFont typeface="+mj-lt"/>
              <a:buAutoNum type="arabicPeriod"/>
            </a:pPr>
            <a:r>
              <a:rPr lang="en-GB" sz="2800" dirty="0"/>
              <a:t>You must analyse data fairly and honestly and must not misrepresent it</a:t>
            </a:r>
          </a:p>
          <a:p>
            <a:endParaRPr lang="en-US" dirty="0"/>
          </a:p>
        </p:txBody>
      </p:sp>
    </p:spTree>
    <p:extLst>
      <p:ext uri="{BB962C8B-B14F-4D97-AF65-F5344CB8AC3E}">
        <p14:creationId xmlns:p14="http://schemas.microsoft.com/office/powerpoint/2010/main" val="9144052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3"/>
          <p:cNvSpPr txBox="1">
            <a:spLocks noChangeArrowheads="1"/>
          </p:cNvSpPr>
          <p:nvPr/>
        </p:nvSpPr>
        <p:spPr bwMode="auto">
          <a:xfrm>
            <a:off x="2135188" y="549275"/>
            <a:ext cx="72009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University research ethics checklist is used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Ethics approval may be given by your tutor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You may need to provide more information for research ethics committees in the University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Study the research ethics checklist and discuss with your tutor early if you think there may be an issue (see Moodle Area) </a:t>
            </a:r>
          </a:p>
        </p:txBody>
      </p:sp>
    </p:spTree>
    <p:extLst>
      <p:ext uri="{BB962C8B-B14F-4D97-AF65-F5344CB8AC3E}">
        <p14:creationId xmlns:p14="http://schemas.microsoft.com/office/powerpoint/2010/main" val="1933866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07568" y="476673"/>
            <a:ext cx="8064896" cy="56323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Research Ethics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Practically, you need to make sure that people you are involving in the research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understand what it is about</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understand issues of anonymity and confidentiality</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freely consent to take part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You need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protect their anonymity/confidentiality to the extent of your agreement with them</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ensure, so far as you can, that they do not come to harm through being involved in your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p>
        </p:txBody>
      </p:sp>
    </p:spTree>
    <p:extLst>
      <p:ext uri="{BB962C8B-B14F-4D97-AF65-F5344CB8AC3E}">
        <p14:creationId xmlns:p14="http://schemas.microsoft.com/office/powerpoint/2010/main" val="2833767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B5F-0CF7-4557-9A85-89753A4229E8}"/>
              </a:ext>
            </a:extLst>
          </p:cNvPr>
          <p:cNvSpPr>
            <a:spLocks noGrp="1"/>
          </p:cNvSpPr>
          <p:nvPr>
            <p:ph type="title"/>
          </p:nvPr>
        </p:nvSpPr>
        <p:spPr/>
        <p:txBody>
          <a:bodyPr/>
          <a:lstStyle/>
          <a:p>
            <a:r>
              <a:rPr lang="en-GB" dirty="0"/>
              <a:t>Project Managing your Research </a:t>
            </a:r>
          </a:p>
        </p:txBody>
      </p:sp>
      <p:sp>
        <p:nvSpPr>
          <p:cNvPr id="3" name="Content Placeholder 2">
            <a:extLst>
              <a:ext uri="{FF2B5EF4-FFF2-40B4-BE49-F238E27FC236}">
                <a16:creationId xmlns:a16="http://schemas.microsoft.com/office/drawing/2014/main" id="{10559B06-C603-4AB6-8B34-0CFD4C2C7009}"/>
              </a:ext>
            </a:extLst>
          </p:cNvPr>
          <p:cNvSpPr>
            <a:spLocks noGrp="1"/>
          </p:cNvSpPr>
          <p:nvPr>
            <p:ph idx="1"/>
          </p:nvPr>
        </p:nvSpPr>
        <p:spPr/>
        <p:txBody>
          <a:bodyPr>
            <a:normAutofit fontScale="92500"/>
          </a:bodyPr>
          <a:lstStyle/>
          <a:p>
            <a:r>
              <a:rPr lang="en-GB" dirty="0"/>
              <a:t>Things can happen (good, bad, unplanned etc)</a:t>
            </a:r>
          </a:p>
          <a:p>
            <a:endParaRPr lang="en-GB" dirty="0"/>
          </a:p>
          <a:p>
            <a:r>
              <a:rPr lang="en-GB" dirty="0">
                <a:solidFill>
                  <a:srgbClr val="202124"/>
                </a:solidFill>
                <a:latin typeface="arial" panose="020B0604020202020204" pitchFamily="34" charset="0"/>
              </a:rPr>
              <a:t>Project Management during the research entails applying</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a set of activities which enhance the successful implementation of a project</a:t>
            </a:r>
          </a:p>
          <a:p>
            <a:endParaRPr lang="en-GB" b="1" dirty="0">
              <a:solidFill>
                <a:srgbClr val="202124"/>
              </a:solidFill>
              <a:latin typeface="arial" panose="020B0604020202020204" pitchFamily="34" charset="0"/>
            </a:endParaRPr>
          </a:p>
          <a:p>
            <a:r>
              <a:rPr lang="en-GB" b="1" dirty="0">
                <a:solidFill>
                  <a:srgbClr val="202124"/>
                </a:solidFill>
                <a:latin typeface="arial" panose="020B0604020202020204" pitchFamily="34" charset="0"/>
              </a:rPr>
              <a:t>What are the things that can go wrong in my research? </a:t>
            </a:r>
            <a:endParaRPr lang="en-GB" dirty="0"/>
          </a:p>
        </p:txBody>
      </p:sp>
    </p:spTree>
    <p:extLst>
      <p:ext uri="{BB962C8B-B14F-4D97-AF65-F5344CB8AC3E}">
        <p14:creationId xmlns:p14="http://schemas.microsoft.com/office/powerpoint/2010/main" val="22244797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2440318C-E62C-4D65-BB60-9E5F7B266797}"/>
              </a:ext>
            </a:extLst>
          </p:cNvPr>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Timeline</a:t>
            </a:r>
          </a:p>
        </p:txBody>
      </p:sp>
      <p:sp>
        <p:nvSpPr>
          <p:cNvPr id="75779" name="Rectangle 3">
            <a:extLst>
              <a:ext uri="{FF2B5EF4-FFF2-40B4-BE49-F238E27FC236}">
                <a16:creationId xmlns:a16="http://schemas.microsoft.com/office/drawing/2014/main" id="{FA1211CA-9B29-4B0D-9FA0-DA0AAFA439CB}"/>
              </a:ext>
            </a:extLst>
          </p:cNvPr>
          <p:cNvSpPr>
            <a:spLocks noGrp="1" noChangeArrowheads="1"/>
          </p:cNvSpPr>
          <p:nvPr>
            <p:ph idx="1"/>
          </p:nvPr>
        </p:nvSpPr>
        <p:spPr/>
        <p:txBody>
          <a:bodyPr/>
          <a:lstStyle/>
          <a:p>
            <a:pPr eaLnBrk="1" hangingPunct="1"/>
            <a:r>
              <a:rPr lang="en-US" altLang="en-US" sz="3400" dirty="0">
                <a:ea typeface="ＭＳ Ｐゴシック" panose="020B0600070205080204" pitchFamily="34" charset="-128"/>
              </a:rPr>
              <a:t>Helps you keep your research design in the correct order</a:t>
            </a:r>
          </a:p>
          <a:p>
            <a:pPr eaLnBrk="1" hangingPunct="1"/>
            <a:r>
              <a:rPr lang="en-ZA" altLang="en-US" sz="3400" dirty="0">
                <a:ea typeface="ＭＳ Ｐゴシック" panose="020B0600070205080204" pitchFamily="34" charset="-128"/>
              </a:rPr>
              <a:t>Avoids “dead” time </a:t>
            </a:r>
          </a:p>
          <a:p>
            <a:pPr eaLnBrk="1" hangingPunct="1"/>
            <a:r>
              <a:rPr lang="en-ZA" altLang="en-US" sz="3400" dirty="0">
                <a:ea typeface="ＭＳ Ｐゴシック" panose="020B0600070205080204" pitchFamily="34" charset="-128"/>
              </a:rPr>
              <a:t>When building your timeline</a:t>
            </a:r>
          </a:p>
          <a:p>
            <a:pPr lvl="1" eaLnBrk="1" hangingPunct="1"/>
            <a:r>
              <a:rPr lang="en-ZA" altLang="en-US" dirty="0">
                <a:ea typeface="ＭＳ Ｐゴシック" panose="020B0600070205080204" pitchFamily="34" charset="-128"/>
              </a:rPr>
              <a:t>Be realistic </a:t>
            </a:r>
          </a:p>
          <a:p>
            <a:pPr lvl="1" eaLnBrk="1" hangingPunct="1"/>
            <a:r>
              <a:rPr lang="en-ZA" altLang="en-US" dirty="0">
                <a:ea typeface="ＭＳ Ｐゴシック" panose="020B0600070205080204" pitchFamily="34" charset="-128"/>
              </a:rPr>
              <a:t>Consult </a:t>
            </a:r>
          </a:p>
          <a:p>
            <a:pPr lvl="1" eaLnBrk="1" hangingPunct="1"/>
            <a:r>
              <a:rPr lang="en-ZA" altLang="en-US" dirty="0">
                <a:ea typeface="ＭＳ Ｐゴシック" panose="020B0600070205080204" pitchFamily="34" charset="-128"/>
              </a:rPr>
              <a:t>Manage your time</a:t>
            </a:r>
            <a:endParaRPr lang="en-US" altLang="en-US" dirty="0">
              <a:ea typeface="ＭＳ Ｐゴシック" panose="020B0600070205080204" pitchFamily="34" charset="-128"/>
            </a:endParaRPr>
          </a:p>
        </p:txBody>
      </p:sp>
      <p:sp>
        <p:nvSpPr>
          <p:cNvPr id="75780" name="Slide Number Placeholder 1">
            <a:extLst>
              <a:ext uri="{FF2B5EF4-FFF2-40B4-BE49-F238E27FC236}">
                <a16:creationId xmlns:a16="http://schemas.microsoft.com/office/drawing/2014/main" id="{EB84AC0B-2C86-4560-93D8-98BDF92D2EC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2C2B83A-9252-4FA1-9FB1-45DA572B95C3}"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
        <p:nvSpPr>
          <p:cNvPr id="75781" name="AutoShape 6" descr="data:image/jpeg;base64,/9j/4AAQSkZJRgABAQAAAQABAAD/2wCEAAkGBxQTEhQUEhQWFBUWFRcYFxgWGBoUGBUVFxcZFxwXGRkYHCggGBwmHRgYITEhJSkrLi4uFx8zODMsNygtLiwBCgoKDg0OGhAQFywkHBwsLCwsLCwsLCwsLCwsLCwsLCwsLCwsLCwsLCwsLCwsLCwsLCwsLCwsLCwsLCwsLSwsLP/AABEIAN8A4gMBIgACEQEDEQH/xAAcAAACAwEBAQEAAAAAAAAAAAAABQMEBgIBBwj/xABQEAACAQMCAwUEBgUHCAgHAAABAgMABBESIQUxQQYTUWFxIjKBkQcUI0JSoWJyscHRFTNTc4Ky4UNjkpOis8LwNDVUg8PS4vEWFyQldHWk/8QAGAEBAQEBAQAAAAAAAAAAAAAAAAECAwT/xAAoEQEBAAEEAgAEBwEAAAAAAAAAARECEiExQVEiYYHRA0JykaGx8AT/2gAMAwEAAhEDEQA/APuNFFFAUUUUBRRRQFFFFAUVBc3iJ7zAeXM/Kls/GSfcUAeL/wAKYWS05qKS5RfeYD4ikJeR9yzEdfuAeo2/ZUB0LzZfQZb8xWtq4ns9bikX4s+gP8KjPGE6Kx+A/jSUXSdAxH6v78159aHRX/0lH7qYPhOhxhfwv8h/GpF4rH4keoP7qz7XPgrj4qfywK5a7OPD+wT+YbamD4WojvY25OPjt+2pwax313xQN+q2Cf8AWaR+dSpxFFO7mI/pZQZ8NXut8CaYMTxWtopNDxFxzww+X5ir0HEEbY+yfP8AjyqYS6bFuiiiogooooCiiigKKKKAooooCiiigKKKKAooqpfXwj2HtMeQ/efAUE88yoMscCkV9xokeye7X8R5keI8B59KXXV40jkD22HwRAevgB+3pqIIqMQDOT7beJ90ddlPUHkx3GTjSDirj21xEYuGbdBgHfXJzO/3V5t640nOzVNGhzncnfc+fQDPL9Yk1Kqb55mp44s1N/o5vauY8+8Sa7WHwFdNMFnjhZTmRJGVvu5jKZQ+ZD5H6pr3iSOj25TJQzaZQBnKPG4VthkYk7vJ8Cc1OanA7qvGXAJYgADJJ2AHiT0qTjtg0kQEeAyzQSDO20U8cjD4qrD40do+Hm4tbiBSA0sMkaluQLqVBON8ZNNplysWRkbg8sUCKrfC7cxwxRsQSkaKSORKqAcZ9Kr9n7FobeOOTTrAJfScrrZi7YJAyMselMGUTQ+IqNrYHPTPy+XI1PwaF/tml1AvPIUVjnTGuI10jPsqwTXgf0hPMmubO672e4jAGiAxpq3yZWTvGGOWArxb+LN4VULjw0qSYmaM/wCbOB/qzmM58dIPnXa8RkTaVNY/FGPaA8WjJJP9gt6CmrquvRqGvSW059rSCBqx4ZIGa4kt88xmrlZb4qXh3EsrqicOnrkDy8VPlTm2vFfyPgf3eNZG44d7WtCVf8a+96MDtIPJuXQivbfihUhZwEJOFkXIjdvDfeN/0T8C1Xtcy9trRS60vvuv8D/H+NMaylmBRRRRBRRRQFFFFAUUUUBRRVS/u9AwN2PIfvPlQccQvtGy41YzvyUeJrNtqmzglY8+1JzZj4AH9nLx/CZIkNwzDOIlOZH/ABnngeXh5b/hzNcz6sKo0ouyqPDxNW2aWuldVAGlRpQchzJPiSd2bzNSxw5ruCLJwSOWcdcDrj4j51zPFMk8bR+3Ew0SocDRzKzITz39ll6ggj3cHHN7RSj4uq3ws5EKF4RJC5PsykEh0G2zKNJxvkE8tssH4awuknQgAxtHMp21qDqjYbblWLjG20reAFJe33aCCzRWaMS3QSRrVe77xlbThnBx7CgbscjYU17P8V1cOhurhgM2yzStjYDu9bthRy5nAFVMmctsrFGZQTGxZCeasVZCR4eyzD41NisZ2Q7XPe8QuEVXS2W3R4daaGky5UzDIzpO4A/RzW7C1UYr6Qu1osoXSMO9y8TvEqoWCKuxmc4wEXmc+Hxqjd9qLn6rw6O3VZb6+gjYF9kjHdK8kzhRyBPIefPGDqO3KZ4bfAf9kn/3TUn7E9n0aPh18WbWnDYYVTbQAUUluWdXTnyoZRt2Uvyur+VphLjpDEItX6mNx6nNddiOOXEstzZ3qqLm1K6nTZJo3GVcDofH1HLcVqeNcVhtYWnuHEcajcnqeiqObMegFZL6O4Jri4u+JTRtCtz3aQRt7wgiGA7eGrnj16EUGy0VwsIGcADJycDGTyyfE7Dfyq3po00Ci24bpnmmZtTSBFG2NESA4QePttI2f08dBSuDik0vEJYEQC3giXvHZSC88mGVYzywF5nxOPOkcXayefi9pEkcsNoyTgd4pjNw6JktoO4VTgDxOfh9CKUFN4apXVmHBBAORhgwyrDwYHYipbbhZFxJcSMGYju4gBgRQ+ySvmzONTHyUfdqVbqN5JIlOXjClwAcLrBIBbGNWBnTnIBB5EZLkltpnttm1SW/UMSzweeTvJF5+8vXI3GotLgAAg6ozyPPT/hVGWDPkRyPh/z4UsikNqSwH2P+UQcos/fUf0Z6j7vpy12ufFbEUVTtJhgEHKN7p8M9PSrlZpRRRRRBRRRQFFFFBxNIFBY8hWWvJWml7pfffdj/AEcfh8jv6gbawQx49e6QeoTG34nOyr6bjJ6bnpVK1iMMRLHM03tMdxhfDB93nnHTOOQFXqZV3cOoURR7IvzZurHx3yfjVeSZI1DysEXUq6m2GpjpAJ6ZJAyfGpIIs+ldcOvIbqNtGHXdJEdSGU43jkjcZU4PJh1rHfKDinCBNoZWMcsRzHIoBK595SPvIw2KnY7HYgENVSoeHWKxRrGmQijCgsWwM7DLEnA5AdAAOlXVWtIWcfgBtbjbJ+rzD5xttVT6P1/+2WP/AOLD/uxTjiSZhlHjG/8AdNKvo/UjhlkCCCLaIEHYjCAVELbT/r6f/wDXQ/7962NY+GBxx6R9LaDw5BqwdJYTsdOrlnB5VsaBV2pjLWV0qgkm3mAAGSSY2wABzNfP7vtbd2HDuHw21lJNK1nHlikhWJlULpZFXJbbOCRX1OSQKCzEKoBJJOAANySTyFeSyqqlmICgZJPIAb5zRXxPh3EEeVLnidtxO+nXdENoVt4T4JFqwem554BxmvpXZrtct3I0YtbyDShbVcQmJDgqukNk+17WceANOBxeAnAlUnAbA3OltYBwN+ccg9UIqWxvo5gWiYOAcHGRg4DdfJlPoRVRPRiva9qDDdqNuNcH81vh8oVNbYisn2l4bK/FeEzIjNHD9c7xhyTvIQq59TtWuoIytL47aK2jcjTHGC8rsx2ySXd2ZviSTTOuWXNUKeGXnfp3ndvGpJ0axpZ06OV5oDzAbfGMgHYd3EJOCuNQ5Z5EdVPka74rdtGo0RPK7nSqrsM89TudkQdSd+gBOBUsStpXXjVgatOdOrG+M74zyzVUnsZfqzhD/wBHlOEz/kn6xHy8D4DHStPC3Q9OXmKS39qroyv7rjDY5qfuuPMHFHZ2+Zg0Mn89AdLfpr91h5MN61eVl8H9FeKc17WAUUUUBUVzNoUt4D8+lS0q45chRv7qq0jeignH5GrApiiEs+G3SH25MjnIwz/dYDzDuK7mkLuW8T8hUlvEY7dQ385KS775wSdRAPhkn5mvIfZBY5wATsCx28ANyfIVnXc3C5ULztJb206W87NEZFBSR1IhZiSNHecg+2cHxFX+J3dvaA3EwVC5jiLhcu5ZsImQMsMknHTc13ayW92hAMc6BhqUgPpdTkBkYZVgRnBAIxWO+lPs7qT6280raJrURQk4iiLTRozhR7zEE7nxPlTpls+0faG3sYxJcPpBOlFUankb8KKNyfy8cVnm+k2GMK1xZ39tE3KWWD7NR4tpYkemDUXZOEXnE7+8mGr6rO1pbK24i7r+cdRyDMSN+eCRW9liVlKsoZWBBVgCGB5gg7EURxaXKSoskbB0cBlZTkMp5EEVNWA7BwfUuIX/AA5T9gAl1bLknu0k2dBnkNWMDyJ6mt/RRXtFFBU4ra97E8eAQ40MCcDQxAfod9BbAIwTjNUYOGS/V0WSQmVUjBAbMZePSc+6DglMn9Y05ooMwvZ2Tv1n1qrDWSoJ0sJGncxnI5BpIyG55RthqxTLs3w+SCERyFTpwAVLOSNIyWZ9yS2o+QwOlNaKAooooCiiigVdpuOR2VtJcS5KoBhV3Z2YhVRR4kkD86z1qvGbhe9MltYhgCsPdG5dRjlI5ZQG/VG21Nu1/Zz66LZe80LDdRTsNOoSCPP2Z3GM557+lWb/AI8iSdzErXE+xMUWCUB5NKxOmJf1jk4OAaIz/B+0d1FeJY8SSLXKrtbzw5Ec2jdkZG3RwN/D8qYjiF5Jd92lsIrWMkSTTMNU3stgQIhO2dB1MRtkYBpBecRF/wAatY7Yh4+H99JcSDdRJIvdrErDmwPMeR/DW6v7hkXKxPKcgBU0g79SXZQAOZOfgeVUeOv+NZzi+YJI7oc4iI5sfft3Oznx0Hf0Y1obPvCgMyoj75WNjIo32AZlUnbHQVV4jArDDgNG6tHID1Vhj9mfyrWmqcxMOnI7ipKz/ZCZu5MMhzJbuYmP4gvut8Vwa0FSzFUUUUVAVmuKjvZAmCRJMqHyWP7Qk+RKAEfpVo5GwCfAE/Ks9w5c3CEnaOFnPmZXwD8BEf8ASrWkScSfMhHQYA/59a5a8ijZEkkRGfOgMQuojGQM8zvyrlPafPqfnV+ONWBU4YcmU4I8cEenjXOJU0UYzqAGSBkjmQOW/Xn+dZj6UtuGyE9JbU//ANUNam3hVFVUUKqgKqqAAqgYAAGwAHSqvHOEx3UDwS50PpzpOD7Dhxg+qirUY7s9dLYcUvLSc6EvZjd2ztsrvJtLHqO2oNjA8PUZ3txOsas8jBEUZZmIVVA6knYCqPHuBW95F3V1EsqcwDzU4xqVhup8xWc/+WNk2kSm4mRCCkctxI8a45AKTy8qKVdk72W4ur7isUDSxP3dvbqGCPJBET3kiB9iSwUgErn2hkY333CuKRXCa4W1AHDAgq6N1R0YBkYeBANWIYVRQqKFVQAqqMAAbAADkKVcZ4EJW72Fzb3IGFmQZ1AcklTlMn6LcsnBB3oHVFfNB9KJs5ja8XtzDKoBEsOZIpVJx3iqfaCnB5auR5cq13Ce2NhclVgu4XZvdTWFc+QRsNnyxQPaKo8avWhgllVO8MaFtGdOoDc74PTJ5dKnsbpZY0kQ5V1DKfIjNTMzhrZq27/GcfVPRRRVZFFFZrt/2oFhZTTJoaVdKojMPfcgAkZyQAS2OoU8udBpaW8Z49b22O+kAZtkjGXlkP4UjXLMfQda/Ob9veL38qQx3EmuRgqpABFuf0kGoADcknYAmvtfYDsJHYL3kh7+8k3lnbLHf7iFskL0J5tjJ6ABW7XdpGggE96ZLO2ZtCxQ4a7lYqWCtIraLfZW2Vif01O1Yg9rIbuMQrd2/CbI5LRxF5LqUEnOtgmlCw3O5OTvqr7XdWqSLpkRZFznDqGGfHBFVk4JbDlbwj0jQfuqoy/YzjvB4RHZ2E8eWOFUB9Uj45sxXdtuZ8K3FV47GNTlY0B55CgHPwFWKgXW17I8hXuHSNSR3khVdRHIoikkg+LafQ1YmjyCPEVBf8UEbBBFPKxAOI4yVwSRvI2IwduWrPlvV5hViwhspNF2p6TxFT/WRf8ApI/OtKKynHCIwJD/AJG4jcHwV27tvhhq1YrWoj2iiisqrcSbET+mPnt++kvDD9pdn8KxRj/VCT9slNuLn7I+q/tFLrFdro+Mq/lHEv7q1Oh5arualfgtu0izNBGZVxiQousY5e3jPQV7Zr+2vIOCxrL3qmUNknHfzGMls5zEZO7PM/d22xyFYiUyFAYcsjNYTtbJPeX8fDYZnt4lg+sXMkZ0yMpfQsSMPdyefr5YMsX0UcMUZEMgf+kE8wkz45D4z8KI3FFYLgNzPYcQXh887XEFxG8lrJKdUqNH70LN98adwT4ee29ooooooMl9I/Y9OI2pTAE0YLQOdtL490n8DYAPwPQV+Xri3eOQxurJIraSpGGVgcYxzzmv2cRVCXh8ZcSGNS45PpGoejYzVGc+jnthBfW0UffCS5SCMzqVKnVjSx3ADZI3K55jxFWuyLGCS4sWziJu8hz1gkOQB+q2R8aUy/RrAk/1qylktLnWzhge8jYsSWV425qc7gEUv4r2sEF7bfXYmt7pMqe7+0huYX2zHJsRhva0sMjcbnFc9cx8Xr+np/57LNX4V/N1+qdfvzPq+nUV804r9NFlGCIkmmlzgIEMYz0BZ8Ef6JPlV3h/DL7iS6+IsbW2blZwsUd1P/aJR7WD+Bcc98cq3OXmd9p+3EhZrbhMJvLkZDuuDDbnl7TkhS+fu5x4nbFZfsz9EUr3BueLSJOWLM0YLOXYjALyezjH4RkbDpX1qxs44UEcKLGi8kRQqj0AqXNUZrs12HsrGRpLaHS7DGpmaQqv4V1E6R+ZrTLXmiuxQFe0Uk7Z2VxNZTQ2jKk0ihAzEqFVmAc5AJzo1AeZqCnxDt/YRSGIz95Ipwywo85UjYgmNSAduROdqucD7V2l2xSCXMijJjdWikAG2dEgBI3G4yKo2DcO4RFHbGWG39gH22VHlxsZG/ESQd6z/GuM2/EOIWEdgwmmt5xNLPGMrFbBWV4y/XWWUYGeVBveIcTig0964TUSFzkliOYAAyasW8wdQ650sMjIKnHowBHxFQ8R4lDbrrnljhQnTqkdY1LHJxliBnY7eVd2F7HMgkhkSWNs4dGDqcHBwy7HBBHwoEnahNUdwvjAW+C5P/Caf8Nm1xRv+JFb5qDSvjMWpnX8ULL81f8AjU/ZQ/8A0Vt/Uxj5KBW70Q2ooorKqXF/5o+q/tFULLlcj/Or+cUTfvplxNcxP6Z+RzS3hq+1cD8Qjk+cYj/8KteBYtBSzhPZ2SGcyte3UynV9lK6tGNXgAoO3Tem8AqCGC470s00Zi1EqiwlWC9AzmQ5PmFHpWGSXtTwCdp4r2xZFuYkMTJJ/N3EDMGMbMBlSD7QI61wnaLiBAX+SXD9SbmERA+OoZYj+zmr3angD3Bhlgna3uIGLRvgujBhhkkjyA6kDGeYqhJccZ06RDYa+Xe97MU/W7rRkemqgx9xwy6bj3D5LqVHmKzSNFDnu7W3RSEGW3bUzMC2Bk19frMdleyht5Jbm4lNzeTbPKV0hUByIolydCDbrvgVp6KKKKKAooooM92i7Y2VmsnfTx95Guowq6mVtshVQnOTkc/HPKsbxx7jiqW93aWyiKHW0RuWCSzaxobQi6lQDGQzNuVG2N6aj6MIDxRuIPIZAXMncMgZe9IxqLEnKg7hcbEDfbFbhIVVQqqFUDACgAAeAA2FLJqmKS4r4xwfhctvdvxG5tlkjt1KyIrhpoSAJDMFI0yEK3Rs43HLFfTOzPa+1vo1kgkHtMyhHKrLlf0NRPLceRrq4tgs41KGjuEMUgIyupQzJkHYhlLqc8/ZFZLi30VRScQiu4ZFt0R4naJIgMtEwOUKsAmrAztsQTvms6NM0zbPDp+LJndOrz9/5fSAK7AoorTk9ooooopD217QtYW31kRd6iyIJfa0lI3OkyDCnUQSu23PnT6o7iBZFZHUMjAqysMhlIwQQeYIoF1zwmzvBHLJBBcgoDG7xpLlG9oaSwPsnOdvGsJ9JHA7axS3u7GNLa7W4jSJYQIxPrbDRMi7MCM9PLrTpPo7WIkWV7eWiEk91HIGiBJJOlXB08/GrfBOwcEEwuJZJ7u4UELLcyGUpn8A5L8tqo0PEeFw3ChJ4Y5kDagsqLIobBGQGBAOCRnzNSWFlHCgjhjSJFzhI1CKMnJwqgAZJJ+NQcR4TDPp76NZNBJXUM6SRgkeFW7SBUUIowqjAGSdvU71Av4h/O/93/5697If9CtvOFD81Bqrxe40vM3SOEk+oVmP5MPnTPgUHd20CfhiRfkoFbvUF6iiisq4lTKkeII+YpJw1vtUPR4mQ/rRsGUfJ3+VPqz90NDk/wBHKsn9h8o59Ark/wBmtQM4lqre/WS2mHuVXA9uTXIdWTkd0ukEYxv3nXltveIw3rUN7K6oTGneP0UsEB9WIOB8DWGFiioLIyFAZgiv1CEso8AGYAt64HpXHFb9LeGWaTZIkZ2xudKgk489qKtV7WF4b/Kt7DHcC5hsUlUSRxxwC4cRuAy63kIBbB3woqSbjF7YS2y3rxXUFxKsHfRxmCSKV86C6BmVlOMZGMftK21FeV7QFFFFBy1AFe17VFHidn3kbKCA2xQkZCyKdSNjyYA13ZTiWNXAxkbj8LDZlPmGBHwq0aoWnsTSR74f7VPAHZZFHx0t6yGp5dJc6ceufv8A75L4FFFFHN7RXlFAV7XlfOu1/E5eIG4srJikEKP9cuV5ZVSfqsR6sfvHoMjyIfRa9rGfQ5/1PZ/qyf76StnQUr7hglIbvJo2AxmORkGM53TOg+pFMBVC2sXSRm7+RkYk92+hlUnf2G0hwPIkjwxVyeTSpPgKDM9o/bjmX+lZIPUSOFP+zmtWoxtWVjj13NsnRe8uG+A7tAfXWx/s1q63qBRRRWVFLOKRDUpPusCjehz/ABNM6hu4daFfHl6jlVgp2EhMYDe8hKN5lds/EYb0YVbpbay4cMdhJ7D+Ui+6T6jK+oWmS+FNUTUow3EzSkd0EiXI1u4LuRsCqJkBeuWbP6I6R9ou5+qzi6OIDE4lO4xGVIPLfOOWN84rrjt5LFFqggNxIWCqgZYxv95mbko64BPlSzi/B57zhstvcNGk8sRDGPV3avnUANXtEbAH4+lZRmOxU3FhAqwRwvaKqi2a8LQzmAAaNSwhhjTjGQDgCq/G7i8S5t5uMogs4pldDaEtFHNySS47wd4VBOxAAB59MvuGdrZYY1jvrK5jljCqWhiNzDKVGNaNFkqDjOGAxkDJqh2m4lccThaztLSeNJsLLc3MfcpHHkElEY63bbGMD94D6HXtcRIFAUcgAB6DauqK9ooooCiioUuUb3XU742YHfOMbHnnagmqhxUYUSjnE2v+xjDjbn7BYgeIFSTcThT3pol2B9p1Gx5Hc8j41JBdJJnu3R8HB0sGwfA4Oxoum4uUwOeVFU+GeyGiOfszpGesZ3THkB7Pqhq5Q1TFwKKKKMsB9KPaz6sYbVWeH6xqMk6IZGhhGzaFXfvGPsg9M59KNr254VBZtbWwmVFidVAt5dyVO7HTuSTkk19MK+VQcQgLxSIuMtG6jpuykD9tFfOfoe7VW/1Kzs/tO+xIP5p9Gdcj/wA5jTy8+e1fSLy3LoVWR4jth006gQc/fVlPoQaSfR7waSz4fb282nvIw4bSdS7yOwwcDowqz/Jlyt330d0TA5+1t5VDhcKADAwwY9wMg5ByTzoGlhHIFxK6u2T7SoYwVztldTb45nOCeg5VBxWTYRjm37P+c/Kr5OBk7VmeI3DPkptJK3dxbZ05+/j9FQW/KtaZyLfZqLU88/R2Eaf1UOVB+Llz6EU+qCytVijSNBhUUKB5AYqelUUUUVAUUUUCviFsMnOyybHH3WG4YeeQD8Kksbguvte+h0uP0h1HkRhh5Grs0QYEHrSKZmR9YGXQYkUc5IhyZfFl5jyyOu2u4vfB1VC478yqE0pEuGdz7Tyc/s0Xkg5Zc58APvC5DKGAKkEEAgjkQdwRUlYYcUVSsbSRXkklkLsxwqrlY44wTpAXO7Yxqc8zywMCrUUytq0sG0sVbBB0sMEqccjuNvOgkrGfWeO/0PDs/wBZP/CtnRQfOe0PaLjFnbvcTpw1UTwecs7HkijG7E8v3Ctl2YuriW1iku41indSzoucLljpG5JB06cjxzWRtF/lTiryNvacNfREOay3nNpD46NgPgepr6FRQRmk/wD8NQb5DnIAOZH3AAAHPkNIx4EU4rE3vaa6ubuS04YsYWA6bi6mBeNH/oo0UjW465OBgjbnQaCHs5bKQViAIBUHJyEP3M593YYHIY2q9aWSR6tAPtsXbLM2WPM5Yn08gAOQFZeew4vEpeO8t7lgM91JbCFW35K6SZU42Gds/k87NcVa5t0leGS3c5DxSAhkZTg4JA1L4N1FBPc+xIkmwDfZv6E+wfg5x/3hpD22ubnvbGC1uPqxuJZVZ+7SXZIWkHsuMc1/OtUwzzrK9uOD3c72b2bRo8Mzlnk3CLJEYywX77AMSB4gZotuXCdm+JdeLyH0tbcf8Jp5wSwmhVhPcvcsWyGdI4yoxjSBGAPP40li+j6zIzcCS6kPOWeR3cnxGGAT0UDFVOArJY8R+oCR5baa3aaASMXeBo2CtHqO7IQcjJ25eZI29BONzsBRUFtdpI0iD3ozpdSMEZ3BweakcjyO/gaIL217xQA7oQQyuhwQcHB6hhg8mBB8KsQKwVQ5DNgaiBpBONyBk4Hlk1W4bw5YAVjJEecqn3Yh+FNsqv6OcDkMDap7u4CLk8+g8TVVQ4xPqIiHXBfyXoPj+weYqDgMHeOZz7oBSH9XPtP/AGiBjyHnVTuTM5iGd/amYfdU/cB6M35Dw2rTxoAAAMADAA6AVq8TCuqKKKyCiiigKKKKAqlxK0LgMmzrup8fI1dooM3ZXegk8o8nWvWF87sP0Cef4Sc8s09R81R4rw8k97FtIOY6OPD1pXZX2gbA6BzUZLQnqVHMp4rzX05axle2hnjLKyhipIIDLjUpIxqGoEZHPcEVSVIbO3OSI4YlLMzEnAG7MzHdmJySTkknqTU9tdhsbg5GVYHKuD1U1ZZAeYyPOsMWYVbCdpI0do2iZlBKNgsmfutjbV4jofGqXariJtrO5nXGqKCR1zy1hTpz8cV12oiuGtZUsyonZdKMx0hNRwXzg7gEkDxArpFS1tR3sjOkEPtySHUzLGu7sepOM0CH6JuGiDhVt+KVe+cnmzSnVk+Ps6R8K19RWzkopKlCVBKnGVyPdONsjltUisCMg5B5Ebg0HpPhXxv6J0vbm3ZYpRZwrPIZpFVZJ7idmLEAyAqiqpjGdJJIPw+yV8/trS54TLP3Fs13YzSmYLCR39vI/vKEJ+0TYYxuOvmDG67J3Sgtb8UuxKOXf91NEfJkEa7HxHKr/Yrjr3cD9+gjuIJXgnVc6RLHjJTO+kgqw9eZ50pue3krjTZ8NvZZSNu+i+rRqemt3OP+edM+w3AZLWGQ3DiS4uJnnnK+6JJMDSmd9ICgUVo6yPbPhN330F7YEPNAGV4HbSlxE2ds5AVxk4J8R4YOurnvV1acjVjVpzvpzjOOeM7ZojIxdr7ojH8k3Yk8C0Ijz/Wlxt54qbszwW4NzJe37J37x91FDGcx28AbJUE7u7HBZvHywA+uL7RNFGwAWUOFbPOVBr7vHiUDtn/NtVDifAGe9truKTu3iDRygjKzW7ZOjHRg+GB6b5zyoq8106zrGyZjkX2HUE6ZFBLJJ4ZXdW2HskHfTm39WXWJNI1hSmrrpJB0+YyAf/epgKgvLxYxvz6DqaoknmCLlj/jWfurl5HwvvkeyD7sa/jby8uvIdSOJ7h5X6ZHQ+7GPFvPwUbn5kX+G2II2zpJyzH3pW+HIeQ2HIVuTDXSxwe1CLhclc5LH3pGPNj/AIbfKmVeAY2Fe1moKKKKgKKKKAooooCiiigKV8U4TrOuM6JB16N5N/GmlFBjI5GjYrgI2ctE2yOfxKR7jE/eXY9Rk5p1YcSztuSBujYEijxwNnX9JcjzphfWKSrhxnwPIg+IPSs5e8Kli5AzIDkEZDp57b581rXF7XPtpopQwypzXM8Cuul1DKcZBGQcEEbeoFZmz4kT11+eQkg9eSv/ALPxpva8SzsCGPgfYf10nn6ipdKbfSzxGF2ikWJgkjIwRyNQRiCAxHXB3x5V1aWyxRpGgwkaBVA6KowAPgK9S8Q8zpPg21TjflWWcWKHBBJ9Xh78kymNTJnAIcjJGBtsTj4V7wm5aWMswAPeTKMfgSZ0Q79SiqT5k1exRigTcC4s08l2jKF+r3JhBGfaAjjfUc9fbI+FXILhjNLGRsqxspweT6wcnruh+dXFjAzgAZOTgYyfE+NdYoF4jkFyTkmJoQMbaUkRyc+OXWT0+yHLrJNY6po5QcFFdCMe8j6TjywyKc+R8au4qvLexrzYeg3PyFFTFAcZHI5HkeWR8zQ7hRkkAeJ2pdNxQ/cXA/E+w+X+NUpwTvIc/rbAei8z8vjWppXCe94sSMReyBzdthjyzy9T8qXlCfaYlc/ePvt+op90fpEegPOp7eMufs11Y+82yr6DkPzPnTez4eEOpvafxPT0Fa4i59Klhw7IGoaU5hd8sT1Ynck+e5puBXtFZtygoooqAooooCiiigKKKKAooooCiiigKKKKBff8Hil3ZcN+JfZb/H40mueBzL7pWZfBsBh89s+e1amirLYmGL+uPHgSCRByw41Kfi4JPwapo+I+AU/qOYyfgwYf7Va1hnnVKbg8DHJjXPl7P93Fa3LmlacSOOci+uh/7rGpU4ix5OfjGw/4akk7NxHk0i+jZ/vA1GezY6Sv8QD/AApmG75JDdSfj/2T/wCWo2uH6yH5AfwrxeznjK3wAH8alXs6nV5D8QP3U+Fd3yUpHX7xJ/WfP5DNcLdpnCjUegUb/v8A2CnMfBYR9zP6xJ/acVdjiVRhQAPIY/ZU3G6kcUEz7qojHi3vfnlh+VXbfg6jdyZD57D5fxplRU3VHijGw2r2iioCiiigKKKKAooooCiiig//2Q==">
            <a:hlinkClick r:id="rId3"/>
            <a:extLst>
              <a:ext uri="{FF2B5EF4-FFF2-40B4-BE49-F238E27FC236}">
                <a16:creationId xmlns:a16="http://schemas.microsoft.com/office/drawing/2014/main" id="{1B220684-145D-4889-AE99-A4001E883FCA}"/>
              </a:ext>
            </a:extLst>
          </p:cNvPr>
          <p:cNvSpPr>
            <a:spLocks noChangeAspect="1" noChangeArrowheads="1"/>
          </p:cNvSpPr>
          <p:nvPr/>
        </p:nvSpPr>
        <p:spPr bwMode="auto">
          <a:xfrm>
            <a:off x="1577976" y="-1790700"/>
            <a:ext cx="37814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
        <p:nvSpPr>
          <p:cNvPr id="75782" name="AutoShape 8" descr="data:image/jpeg;base64,/9j/4AAQSkZJRgABAQAAAQABAAD/2wCEAAkGBxQTEhQUEhQWFBUWFRcYFxgWGBoUGBUVFxcZFxwXGRkYHCggGBwmHRgYITEhJSkrLi4uFx8zODMsNygtLiwBCgoKDg0OGhAQFywkHBwsLCwsLCwsLCwsLCwsLCwsLCwsLCwsLCwsLCwsLCwsLCwsLCwsLCwsLCwsLCwsLSwsLP/AABEIAN8A4gMBIgACEQEDEQH/xAAcAAACAwEBAQEAAAAAAAAAAAAABQMEBgIBBwj/xABQEAACAQMCAwUEBgUHCAgHAAABAgMABBESIQUxQQYTUWFxIjKBkQcUI0JSoWJyscHRFTNTc4Ky4UNjkpOis8LwNDVUg8PS4vEWFyQldHWk/8QAGAEBAQEBAQAAAAAAAAAAAAAAAAECAwT/xAAoEQEBAAEEAgAEBwEAAAAAAAAAARECEiExQVEiYYHRA0JykaGx8AT/2gAMAwEAAhEDEQA/APuNFFFAUUUUBRRRQFFFFAUVBc3iJ7zAeXM/Kls/GSfcUAeL/wAKYWS05qKS5RfeYD4ikJeR9yzEdfuAeo2/ZUB0LzZfQZb8xWtq4ns9bikX4s+gP8KjPGE6Kx+A/jSUXSdAxH6v78159aHRX/0lH7qYPhOhxhfwv8h/GpF4rH4keoP7qz7XPgrj4qfywK5a7OPD+wT+YbamD4WojvY25OPjt+2pwax313xQN+q2Cf8AWaR+dSpxFFO7mI/pZQZ8NXut8CaYMTxWtopNDxFxzww+X5ir0HEEbY+yfP8AjyqYS6bFuiiiogooooCiiigKKKKAooooCiiigKKKKAooqpfXwj2HtMeQ/efAUE88yoMscCkV9xokeye7X8R5keI8B59KXXV40jkD22HwRAevgB+3pqIIqMQDOT7beJ90ddlPUHkx3GTjSDirj21xEYuGbdBgHfXJzO/3V5t640nOzVNGhzncnfc+fQDPL9Yk1Kqb55mp44s1N/o5vauY8+8Sa7WHwFdNMFnjhZTmRJGVvu5jKZQ+ZD5H6pr3iSOj25TJQzaZQBnKPG4VthkYk7vJ8Cc1OanA7qvGXAJYgADJJ2AHiT0qTjtg0kQEeAyzQSDO20U8cjD4qrD40do+Hm4tbiBSA0sMkaluQLqVBON8ZNNplysWRkbg8sUCKrfC7cxwxRsQSkaKSORKqAcZ9Kr9n7FobeOOTTrAJfScrrZi7YJAyMselMGUTQ+IqNrYHPTPy+XI1PwaF/tml1AvPIUVjnTGuI10jPsqwTXgf0hPMmubO672e4jAGiAxpq3yZWTvGGOWArxb+LN4VULjw0qSYmaM/wCbOB/qzmM58dIPnXa8RkTaVNY/FGPaA8WjJJP9gt6CmrquvRqGvSW059rSCBqx4ZIGa4kt88xmrlZb4qXh3EsrqicOnrkDy8VPlTm2vFfyPgf3eNZG44d7WtCVf8a+96MDtIPJuXQivbfihUhZwEJOFkXIjdvDfeN/0T8C1Xtcy9trRS60vvuv8D/H+NMaylmBRRRRBRRRQFFFFAUUUUBRRVS/u9AwN2PIfvPlQccQvtGy41YzvyUeJrNtqmzglY8+1JzZj4AH9nLx/CZIkNwzDOIlOZH/ABnngeXh5b/hzNcz6sKo0ouyqPDxNW2aWuldVAGlRpQchzJPiSd2bzNSxw5ruCLJwSOWcdcDrj4j51zPFMk8bR+3Ew0SocDRzKzITz39ll6ggj3cHHN7RSj4uq3ws5EKF4RJC5PsykEh0G2zKNJxvkE8tssH4awuknQgAxtHMp21qDqjYbblWLjG20reAFJe33aCCzRWaMS3QSRrVe77xlbThnBx7CgbscjYU17P8V1cOhurhgM2yzStjYDu9bthRy5nAFVMmctsrFGZQTGxZCeasVZCR4eyzD41NisZ2Q7XPe8QuEVXS2W3R4daaGky5UzDIzpO4A/RzW7C1UYr6Qu1osoXSMO9y8TvEqoWCKuxmc4wEXmc+Hxqjd9qLn6rw6O3VZb6+gjYF9kjHdK8kzhRyBPIefPGDqO3KZ4bfAf9kn/3TUn7E9n0aPh18WbWnDYYVTbQAUUluWdXTnyoZRt2Uvyur+VphLjpDEItX6mNx6nNddiOOXEstzZ3qqLm1K6nTZJo3GVcDofH1HLcVqeNcVhtYWnuHEcajcnqeiqObMegFZL6O4Jri4u+JTRtCtz3aQRt7wgiGA7eGrnj16EUGy0VwsIGcADJycDGTyyfE7Dfyq3po00Ci24bpnmmZtTSBFG2NESA4QePttI2f08dBSuDik0vEJYEQC3giXvHZSC88mGVYzywF5nxOPOkcXayefi9pEkcsNoyTgd4pjNw6JktoO4VTgDxOfh9CKUFN4apXVmHBBAORhgwyrDwYHYipbbhZFxJcSMGYju4gBgRQ+ySvmzONTHyUfdqVbqN5JIlOXjClwAcLrBIBbGNWBnTnIBB5EZLkltpnttm1SW/UMSzweeTvJF5+8vXI3GotLgAAg6ozyPPT/hVGWDPkRyPh/z4UsikNqSwH2P+UQcos/fUf0Z6j7vpy12ufFbEUVTtJhgEHKN7p8M9PSrlZpRRRRRBRRRQFFFFBxNIFBY8hWWvJWml7pfffdj/AEcfh8jv6gbawQx49e6QeoTG34nOyr6bjJ6bnpVK1iMMRLHM03tMdxhfDB93nnHTOOQFXqZV3cOoURR7IvzZurHx3yfjVeSZI1DysEXUq6m2GpjpAJ6ZJAyfGpIIs+ldcOvIbqNtGHXdJEdSGU43jkjcZU4PJh1rHfKDinCBNoZWMcsRzHIoBK595SPvIw2KnY7HYgENVSoeHWKxRrGmQijCgsWwM7DLEnA5AdAAOlXVWtIWcfgBtbjbJ+rzD5xttVT6P1/+2WP/AOLD/uxTjiSZhlHjG/8AdNKvo/UjhlkCCCLaIEHYjCAVELbT/r6f/wDXQ/7962NY+GBxx6R9LaDw5BqwdJYTsdOrlnB5VsaBV2pjLWV0qgkm3mAAGSSY2wABzNfP7vtbd2HDuHw21lJNK1nHlikhWJlULpZFXJbbOCRX1OSQKCzEKoBJJOAANySTyFeSyqqlmICgZJPIAb5zRXxPh3EEeVLnidtxO+nXdENoVt4T4JFqwem554BxmvpXZrtct3I0YtbyDShbVcQmJDgqukNk+17WceANOBxeAnAlUnAbA3OltYBwN+ccg9UIqWxvo5gWiYOAcHGRg4DdfJlPoRVRPRiva9qDDdqNuNcH81vh8oVNbYisn2l4bK/FeEzIjNHD9c7xhyTvIQq59TtWuoIytL47aK2jcjTHGC8rsx2ySXd2ZviSTTOuWXNUKeGXnfp3ndvGpJ0axpZ06OV5oDzAbfGMgHYd3EJOCuNQ5Z5EdVPka74rdtGo0RPK7nSqrsM89TudkQdSd+gBOBUsStpXXjVgatOdOrG+M74zyzVUnsZfqzhD/wBHlOEz/kn6xHy8D4DHStPC3Q9OXmKS39qroyv7rjDY5qfuuPMHFHZ2+Zg0Mn89AdLfpr91h5MN61eVl8H9FeKc17WAUUUUBUVzNoUt4D8+lS0q45chRv7qq0jeignH5GrApiiEs+G3SH25MjnIwz/dYDzDuK7mkLuW8T8hUlvEY7dQ385KS775wSdRAPhkn5mvIfZBY5wATsCx28ANyfIVnXc3C5ULztJb206W87NEZFBSR1IhZiSNHecg+2cHxFX+J3dvaA3EwVC5jiLhcu5ZsImQMsMknHTc13ayW92hAMc6BhqUgPpdTkBkYZVgRnBAIxWO+lPs7qT6280raJrURQk4iiLTRozhR7zEE7nxPlTpls+0faG3sYxJcPpBOlFUankb8KKNyfy8cVnm+k2GMK1xZ39tE3KWWD7NR4tpYkemDUXZOEXnE7+8mGr6rO1pbK24i7r+cdRyDMSN+eCRW9liVlKsoZWBBVgCGB5gg7EURxaXKSoskbB0cBlZTkMp5EEVNWA7BwfUuIX/AA5T9gAl1bLknu0k2dBnkNWMDyJ6mt/RRXtFFBU4ra97E8eAQ40MCcDQxAfod9BbAIwTjNUYOGS/V0WSQmVUjBAbMZePSc+6DglMn9Y05ooMwvZ2Tv1n1qrDWSoJ0sJGncxnI5BpIyG55RthqxTLs3w+SCERyFTpwAVLOSNIyWZ9yS2o+QwOlNaKAooooCiiigVdpuOR2VtJcS5KoBhV3Z2YhVRR4kkD86z1qvGbhe9MltYhgCsPdG5dRjlI5ZQG/VG21Nu1/Zz66LZe80LDdRTsNOoSCPP2Z3GM557+lWb/AI8iSdzErXE+xMUWCUB5NKxOmJf1jk4OAaIz/B+0d1FeJY8SSLXKrtbzw5Ec2jdkZG3RwN/D8qYjiF5Jd92lsIrWMkSTTMNU3stgQIhO2dB1MRtkYBpBecRF/wAatY7Yh4+H99JcSDdRJIvdrErDmwPMeR/DW6v7hkXKxPKcgBU0g79SXZQAOZOfgeVUeOv+NZzi+YJI7oc4iI5sfft3Oznx0Hf0Y1obPvCgMyoj75WNjIo32AZlUnbHQVV4jArDDgNG6tHID1Vhj9mfyrWmqcxMOnI7ipKz/ZCZu5MMhzJbuYmP4gvut8Vwa0FSzFUUUUVAVmuKjvZAmCRJMqHyWP7Qk+RKAEfpVo5GwCfAE/Ks9w5c3CEnaOFnPmZXwD8BEf8ASrWkScSfMhHQYA/59a5a8ijZEkkRGfOgMQuojGQM8zvyrlPafPqfnV+ONWBU4YcmU4I8cEenjXOJU0UYzqAGSBkjmQOW/Xn+dZj6UtuGyE9JbU//ANUNam3hVFVUUKqgKqqAAqgYAAGwAHSqvHOEx3UDwS50PpzpOD7Dhxg+qirUY7s9dLYcUvLSc6EvZjd2ztsrvJtLHqO2oNjA8PUZ3txOsas8jBEUZZmIVVA6knYCqPHuBW95F3V1EsqcwDzU4xqVhup8xWc/+WNk2kSm4mRCCkctxI8a45AKTy8qKVdk72W4ur7isUDSxP3dvbqGCPJBET3kiB9iSwUgErn2hkY333CuKRXCa4W1AHDAgq6N1R0YBkYeBANWIYVRQqKFVQAqqMAAbAADkKVcZ4EJW72Fzb3IGFmQZ1AcklTlMn6LcsnBB3oHVFfNB9KJs5ja8XtzDKoBEsOZIpVJx3iqfaCnB5auR5cq13Ce2NhclVgu4XZvdTWFc+QRsNnyxQPaKo8avWhgllVO8MaFtGdOoDc74PTJ5dKnsbpZY0kQ5V1DKfIjNTMzhrZq27/GcfVPRRRVZFFFZrt/2oFhZTTJoaVdKojMPfcgAkZyQAS2OoU8udBpaW8Z49b22O+kAZtkjGXlkP4UjXLMfQda/Ob9veL38qQx3EmuRgqpABFuf0kGoADcknYAmvtfYDsJHYL3kh7+8k3lnbLHf7iFskL0J5tjJ6ABW7XdpGggE96ZLO2ZtCxQ4a7lYqWCtIraLfZW2Vif01O1Yg9rIbuMQrd2/CbI5LRxF5LqUEnOtgmlCw3O5OTvqr7XdWqSLpkRZFznDqGGfHBFVk4JbDlbwj0jQfuqoy/YzjvB4RHZ2E8eWOFUB9Uj45sxXdtuZ8K3FV47GNTlY0B55CgHPwFWKgXW17I8hXuHSNSR3khVdRHIoikkg+LafQ1YmjyCPEVBf8UEbBBFPKxAOI4yVwSRvI2IwduWrPlvV5hViwhspNF2p6TxFT/WRf8ApI/OtKKynHCIwJD/AJG4jcHwV27tvhhq1YrWoj2iiisqrcSbET+mPnt++kvDD9pdn8KxRj/VCT9slNuLn7I+q/tFLrFdro+Mq/lHEv7q1Oh5arualfgtu0izNBGZVxiQousY5e3jPQV7Zr+2vIOCxrL3qmUNknHfzGMls5zEZO7PM/d22xyFYiUyFAYcsjNYTtbJPeX8fDYZnt4lg+sXMkZ0yMpfQsSMPdyefr5YMsX0UcMUZEMgf+kE8wkz45D4z8KI3FFYLgNzPYcQXh887XEFxG8lrJKdUqNH70LN98adwT4ee29ooooooMl9I/Y9OI2pTAE0YLQOdtL490n8DYAPwPQV+Xri3eOQxurJIraSpGGVgcYxzzmv2cRVCXh8ZcSGNS45PpGoejYzVGc+jnthBfW0UffCS5SCMzqVKnVjSx3ADZI3K55jxFWuyLGCS4sWziJu8hz1gkOQB+q2R8aUy/RrAk/1qylktLnWzhge8jYsSWV425qc7gEUv4r2sEF7bfXYmt7pMqe7+0huYX2zHJsRhva0sMjcbnFc9cx8Xr+np/57LNX4V/N1+qdfvzPq+nUV804r9NFlGCIkmmlzgIEMYz0BZ8Ef6JPlV3h/DL7iS6+IsbW2blZwsUd1P/aJR7WD+Bcc98cq3OXmd9p+3EhZrbhMJvLkZDuuDDbnl7TkhS+fu5x4nbFZfsz9EUr3BueLSJOWLM0YLOXYjALyezjH4RkbDpX1qxs44UEcKLGi8kRQqj0AqXNUZrs12HsrGRpLaHS7DGpmaQqv4V1E6R+ZrTLXmiuxQFe0Uk7Z2VxNZTQ2jKk0ihAzEqFVmAc5AJzo1AeZqCnxDt/YRSGIz95Ipwywo85UjYgmNSAduROdqucD7V2l2xSCXMijJjdWikAG2dEgBI3G4yKo2DcO4RFHbGWG39gH22VHlxsZG/ESQd6z/GuM2/EOIWEdgwmmt5xNLPGMrFbBWV4y/XWWUYGeVBveIcTig0964TUSFzkliOYAAyasW8wdQ650sMjIKnHowBHxFQ8R4lDbrrnljhQnTqkdY1LHJxliBnY7eVd2F7HMgkhkSWNs4dGDqcHBwy7HBBHwoEnahNUdwvjAW+C5P/Caf8Nm1xRv+JFb5qDSvjMWpnX8ULL81f8AjU/ZQ/8A0Vt/Uxj5KBW70Q2ooorKqXF/5o+q/tFULLlcj/Or+cUTfvplxNcxP6Z+RzS3hq+1cD8Qjk+cYj/8KteBYtBSzhPZ2SGcyte3UynV9lK6tGNXgAoO3Tem8AqCGC470s00Zi1EqiwlWC9AzmQ5PmFHpWGSXtTwCdp4r2xZFuYkMTJJ/N3EDMGMbMBlSD7QI61wnaLiBAX+SXD9SbmERA+OoZYj+zmr3angD3Bhlgna3uIGLRvgujBhhkkjyA6kDGeYqhJccZ06RDYa+Xe97MU/W7rRkemqgx9xwy6bj3D5LqVHmKzSNFDnu7W3RSEGW3bUzMC2Bk19frMdleyht5Jbm4lNzeTbPKV0hUByIolydCDbrvgVp6KKKKKAooooM92i7Y2VmsnfTx95Guowq6mVtshVQnOTkc/HPKsbxx7jiqW93aWyiKHW0RuWCSzaxobQi6lQDGQzNuVG2N6aj6MIDxRuIPIZAXMncMgZe9IxqLEnKg7hcbEDfbFbhIVVQqqFUDACgAAeAA2FLJqmKS4r4xwfhctvdvxG5tlkjt1KyIrhpoSAJDMFI0yEK3Rs43HLFfTOzPa+1vo1kgkHtMyhHKrLlf0NRPLceRrq4tgs41KGjuEMUgIyupQzJkHYhlLqc8/ZFZLi30VRScQiu4ZFt0R4naJIgMtEwOUKsAmrAztsQTvms6NM0zbPDp+LJndOrz9/5fSAK7AoorTk9ooooopD217QtYW31kRd6iyIJfa0lI3OkyDCnUQSu23PnT6o7iBZFZHUMjAqysMhlIwQQeYIoF1zwmzvBHLJBBcgoDG7xpLlG9oaSwPsnOdvGsJ9JHA7axS3u7GNLa7W4jSJYQIxPrbDRMi7MCM9PLrTpPo7WIkWV7eWiEk91HIGiBJJOlXB08/GrfBOwcEEwuJZJ7u4UELLcyGUpn8A5L8tqo0PEeFw3ChJ4Y5kDagsqLIobBGQGBAOCRnzNSWFlHCgjhjSJFzhI1CKMnJwqgAZJJ+NQcR4TDPp76NZNBJXUM6SRgkeFW7SBUUIowqjAGSdvU71Av4h/O/93/5697If9CtvOFD81Bqrxe40vM3SOEk+oVmP5MPnTPgUHd20CfhiRfkoFbvUF6iiisq4lTKkeII+YpJw1vtUPR4mQ/rRsGUfJ3+VPqz90NDk/wBHKsn9h8o59Ark/wBmtQM4lqre/WS2mHuVXA9uTXIdWTkd0ukEYxv3nXltveIw3rUN7K6oTGneP0UsEB9WIOB8DWGFiioLIyFAZgiv1CEso8AGYAt64HpXHFb9LeGWaTZIkZ2xudKgk489qKtV7WF4b/Kt7DHcC5hsUlUSRxxwC4cRuAy63kIBbB3woqSbjF7YS2y3rxXUFxKsHfRxmCSKV86C6BmVlOMZGMftK21FeV7QFFFFBy1AFe17VFHidn3kbKCA2xQkZCyKdSNjyYA13ZTiWNXAxkbj8LDZlPmGBHwq0aoWnsTSR74f7VPAHZZFHx0t6yGp5dJc6ceufv8A75L4FFFFHN7RXlFAV7XlfOu1/E5eIG4srJikEKP9cuV5ZVSfqsR6sfvHoMjyIfRa9rGfQ5/1PZ/qyf76StnQUr7hglIbvJo2AxmORkGM53TOg+pFMBVC2sXSRm7+RkYk92+hlUnf2G0hwPIkjwxVyeTSpPgKDM9o/bjmX+lZIPUSOFP+zmtWoxtWVjj13NsnRe8uG+A7tAfXWx/s1q63qBRRRWVFLOKRDUpPusCjehz/ABNM6hu4daFfHl6jlVgp2EhMYDe8hKN5lds/EYb0YVbpbay4cMdhJ7D+Ui+6T6jK+oWmS+FNUTUow3EzSkd0EiXI1u4LuRsCqJkBeuWbP6I6R9ou5+qzi6OIDE4lO4xGVIPLfOOWN84rrjt5LFFqggNxIWCqgZYxv95mbko64BPlSzi/B57zhstvcNGk8sRDGPV3avnUANXtEbAH4+lZRmOxU3FhAqwRwvaKqi2a8LQzmAAaNSwhhjTjGQDgCq/G7i8S5t5uMogs4pldDaEtFHNySS47wd4VBOxAAB59MvuGdrZYY1jvrK5jljCqWhiNzDKVGNaNFkqDjOGAxkDJqh2m4lccThaztLSeNJsLLc3MfcpHHkElEY63bbGMD94D6HXtcRIFAUcgAB6DauqK9ooooCiioUuUb3XU742YHfOMbHnnagmqhxUYUSjnE2v+xjDjbn7BYgeIFSTcThT3pol2B9p1Gx5Hc8j41JBdJJnu3R8HB0sGwfA4Oxoum4uUwOeVFU+GeyGiOfszpGesZ3THkB7Pqhq5Q1TFwKKKKMsB9KPaz6sYbVWeH6xqMk6IZGhhGzaFXfvGPsg9M59KNr254VBZtbWwmVFidVAt5dyVO7HTuSTkk19MK+VQcQgLxSIuMtG6jpuykD9tFfOfoe7VW/1Kzs/tO+xIP5p9Gdcj/wA5jTy8+e1fSLy3LoVWR4jth006gQc/fVlPoQaSfR7waSz4fb282nvIw4bSdS7yOwwcDowqz/Jlyt330d0TA5+1t5VDhcKADAwwY9wMg5ByTzoGlhHIFxK6u2T7SoYwVztldTb45nOCeg5VBxWTYRjm37P+c/Kr5OBk7VmeI3DPkptJK3dxbZ05+/j9FQW/KtaZyLfZqLU88/R2Eaf1UOVB+Llz6EU+qCytVijSNBhUUKB5AYqelUUUUVAUUUUCviFsMnOyybHH3WG4YeeQD8Kksbguvte+h0uP0h1HkRhh5Grs0QYEHrSKZmR9YGXQYkUc5IhyZfFl5jyyOu2u4vfB1VC478yqE0pEuGdz7Tyc/s0Xkg5Zc58APvC5DKGAKkEEAgjkQdwRUlYYcUVSsbSRXkklkLsxwqrlY44wTpAXO7Yxqc8zywMCrUUytq0sG0sVbBB0sMEqccjuNvOgkrGfWeO/0PDs/wBZP/CtnRQfOe0PaLjFnbvcTpw1UTwecs7HkijG7E8v3Ctl2YuriW1iku41indSzoucLljpG5JB06cjxzWRtF/lTiryNvacNfREOay3nNpD46NgPgepr6FRQRmk/wD8NQb5DnIAOZH3AAAHPkNIx4EU4rE3vaa6ubuS04YsYWA6bi6mBeNH/oo0UjW465OBgjbnQaCHs5bKQViAIBUHJyEP3M593YYHIY2q9aWSR6tAPtsXbLM2WPM5Yn08gAOQFZeew4vEpeO8t7lgM91JbCFW35K6SZU42Gds/k87NcVa5t0leGS3c5DxSAhkZTg4JA1L4N1FBPc+xIkmwDfZv6E+wfg5x/3hpD22ubnvbGC1uPqxuJZVZ+7SXZIWkHsuMc1/OtUwzzrK9uOD3c72b2bRo8Mzlnk3CLJEYywX77AMSB4gZotuXCdm+JdeLyH0tbcf8Jp5wSwmhVhPcvcsWyGdI4yoxjSBGAPP40li+j6zIzcCS6kPOWeR3cnxGGAT0UDFVOArJY8R+oCR5baa3aaASMXeBo2CtHqO7IQcjJ25eZI29BONzsBRUFtdpI0iD3ozpdSMEZ3BweakcjyO/gaIL217xQA7oQQyuhwQcHB6hhg8mBB8KsQKwVQ5DNgaiBpBONyBk4Hlk1W4bw5YAVjJEecqn3Yh+FNsqv6OcDkMDap7u4CLk8+g8TVVQ4xPqIiHXBfyXoPj+weYqDgMHeOZz7oBSH9XPtP/AGiBjyHnVTuTM5iGd/amYfdU/cB6M35Dw2rTxoAAAMADAA6AVq8TCuqKKKyCiiigKKKKAqlxK0LgMmzrup8fI1dooM3ZXegk8o8nWvWF87sP0Cef4Sc8s09R81R4rw8k97FtIOY6OPD1pXZX2gbA6BzUZLQnqVHMp4rzX05axle2hnjLKyhipIIDLjUpIxqGoEZHPcEVSVIbO3OSI4YlLMzEnAG7MzHdmJySTkknqTU9tdhsbg5GVYHKuD1U1ZZAeYyPOsMWYVbCdpI0do2iZlBKNgsmfutjbV4jofGqXariJtrO5nXGqKCR1zy1hTpz8cV12oiuGtZUsyonZdKMx0hNRwXzg7gEkDxArpFS1tR3sjOkEPtySHUzLGu7sepOM0CH6JuGiDhVt+KVe+cnmzSnVk+Ps6R8K19RWzkopKlCVBKnGVyPdONsjltUisCMg5B5Ebg0HpPhXxv6J0vbm3ZYpRZwrPIZpFVZJ7idmLEAyAqiqpjGdJJIPw+yV8/trS54TLP3Fs13YzSmYLCR39vI/vKEJ+0TYYxuOvmDG67J3Sgtb8UuxKOXf91NEfJkEa7HxHKr/Yrjr3cD9+gjuIJXgnVc6RLHjJTO+kgqw9eZ50pue3krjTZ8NvZZSNu+i+rRqemt3OP+edM+w3AZLWGQ3DiS4uJnnnK+6JJMDSmd9ICgUVo6yPbPhN330F7YEPNAGV4HbSlxE2ds5AVxk4J8R4YOurnvV1acjVjVpzvpzjOOeM7ZojIxdr7ojH8k3Yk8C0Ijz/Wlxt54qbszwW4NzJe37J37x91FDGcx28AbJUE7u7HBZvHywA+uL7RNFGwAWUOFbPOVBr7vHiUDtn/NtVDifAGe9truKTu3iDRygjKzW7ZOjHRg+GB6b5zyoq8106zrGyZjkX2HUE6ZFBLJJ4ZXdW2HskHfTm39WXWJNI1hSmrrpJB0+YyAf/epgKgvLxYxvz6DqaoknmCLlj/jWfurl5HwvvkeyD7sa/jby8uvIdSOJ7h5X6ZHQ+7GPFvPwUbn5kX+G2II2zpJyzH3pW+HIeQ2HIVuTDXSxwe1CLhclc5LH3pGPNj/AIbfKmVeAY2Fe1moKKKKgKKKKAooooCiiigKV8U4TrOuM6JB16N5N/GmlFBjI5GjYrgI2ctE2yOfxKR7jE/eXY9Rk5p1YcSztuSBujYEijxwNnX9JcjzphfWKSrhxnwPIg+IPSs5e8Kli5AzIDkEZDp57b581rXF7XPtpopQwypzXM8Cuul1DKcZBGQcEEbeoFZmz4kT11+eQkg9eSv/ALPxpva8SzsCGPgfYf10nn6ipdKbfSzxGF2ikWJgkjIwRyNQRiCAxHXB3x5V1aWyxRpGgwkaBVA6KowAPgK9S8Q8zpPg21TjflWWcWKHBBJ9Xh78kymNTJnAIcjJGBtsTj4V7wm5aWMswAPeTKMfgSZ0Q79SiqT5k1exRigTcC4s08l2jKF+r3JhBGfaAjjfUc9fbI+FXILhjNLGRsqxspweT6wcnruh+dXFjAzgAZOTgYyfE+NdYoF4jkFyTkmJoQMbaUkRyc+OXWT0+yHLrJNY6po5QcFFdCMe8j6TjywyKc+R8au4qvLexrzYeg3PyFFTFAcZHI5HkeWR8zQ7hRkkAeJ2pdNxQ/cXA/E+w+X+NUpwTvIc/rbAei8z8vjWppXCe94sSMReyBzdthjyzy9T8qXlCfaYlc/ePvt+op90fpEegPOp7eMufs11Y+82yr6DkPzPnTez4eEOpvafxPT0Fa4i59Klhw7IGoaU5hd8sT1Ynck+e5puBXtFZtygoooqAooooCiiigKKKKAooooCiiigKKKKBff8Hil3ZcN+JfZb/H40mueBzL7pWZfBsBh89s+e1amirLYmGL+uPHgSCRByw41Kfi4JPwapo+I+AU/qOYyfgwYf7Va1hnnVKbg8DHJjXPl7P93Fa3LmlacSOOci+uh/7rGpU4ix5OfjGw/4akk7NxHk0i+jZ/vA1GezY6Sv8QD/AApmG75JDdSfj/2T/wCWo2uH6yH5AfwrxeznjK3wAH8alXs6nV5D8QP3U+Fd3yUpHX7xJ/WfP5DNcLdpnCjUegUb/v8A2CnMfBYR9zP6xJ/acVdjiVRhQAPIY/ZU3G6kcUEz7qojHi3vfnlh+VXbfg6jdyZD57D5fxplRU3VHijGw2r2iioCiiigKKKKAooooCiiig//2Q==">
            <a:hlinkClick r:id="rId3"/>
            <a:extLst>
              <a:ext uri="{FF2B5EF4-FFF2-40B4-BE49-F238E27FC236}">
                <a16:creationId xmlns:a16="http://schemas.microsoft.com/office/drawing/2014/main" id="{EC08406D-3FDC-43BB-BC9F-60544E1B8275}"/>
              </a:ext>
            </a:extLst>
          </p:cNvPr>
          <p:cNvSpPr>
            <a:spLocks noChangeAspect="1" noChangeArrowheads="1"/>
          </p:cNvSpPr>
          <p:nvPr/>
        </p:nvSpPr>
        <p:spPr bwMode="auto">
          <a:xfrm>
            <a:off x="1730376" y="-1638300"/>
            <a:ext cx="37814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
        <p:nvSpPr>
          <p:cNvPr id="75783" name="AutoShape 8" descr="data:image/jpeg;base64,/9j/4AAQSkZJRgABAQAAAQABAAD/2wCEAAkGBxQTEhQUEhQWFBUWFRcYFxgWGBoUGBUVFxcZFxwXGRkYHCggGBwmHRgYITEhJSkrLi4uFx8zODMsNygtLiwBCgoKDg0OGhAQFywkHBwsLCwsLCwsLCwsLCwsLCwsLCwsLCwsLCwsLCwsLCwsLCwsLCwsLCwsLCwsLCwsLSwsLP/AABEIAN8A4gMBIgACEQEDEQH/xAAcAAACAwEBAQEAAAAAAAAAAAAABQMEBgIBBwj/xABQEAACAQMCAwUEBgUHCAgHAAABAgMABBESIQUxQQYTUWFxIjKBkQcUI0JSoWJyscHRFTNTc4Ky4UNjkpOis8LwNDVUg8PS4vEWFyQldHWk/8QAGAEBAQEBAQAAAAAAAAAAAAAAAAECAwT/xAAoEQEBAAEEAgAEBwEAAAAAAAAAARECEiExQVEiYYHRA0JykaGx8AT/2gAMAwEAAhEDEQA/APuNFFFAUUUUBRRRQFFFFAUVBc3iJ7zAeXM/Kls/GSfcUAeL/wAKYWS05qKS5RfeYD4ikJeR9yzEdfuAeo2/ZUB0LzZfQZb8xWtq4ns9bikX4s+gP8KjPGE6Kx+A/jSUXSdAxH6v78159aHRX/0lH7qYPhOhxhfwv8h/GpF4rH4keoP7qz7XPgrj4qfywK5a7OPD+wT+YbamD4WojvY25OPjt+2pwax313xQN+q2Cf8AWaR+dSpxFFO7mI/pZQZ8NXut8CaYMTxWtopNDxFxzww+X5ir0HEEbY+yfP8AjyqYS6bFuiiiogooooCiiigKKKKAooooCiiigKKKKAooqpfXwj2HtMeQ/efAUE88yoMscCkV9xokeye7X8R5keI8B59KXXV40jkD22HwRAevgB+3pqIIqMQDOT7beJ90ddlPUHkx3GTjSDirj21xEYuGbdBgHfXJzO/3V5t640nOzVNGhzncnfc+fQDPL9Yk1Kqb55mp44s1N/o5vauY8+8Sa7WHwFdNMFnjhZTmRJGVvu5jKZQ+ZD5H6pr3iSOj25TJQzaZQBnKPG4VthkYk7vJ8Cc1OanA7qvGXAJYgADJJ2AHiT0qTjtg0kQEeAyzQSDO20U8cjD4qrD40do+Hm4tbiBSA0sMkaluQLqVBON8ZNNplysWRkbg8sUCKrfC7cxwxRsQSkaKSORKqAcZ9Kr9n7FobeOOTTrAJfScrrZi7YJAyMselMGUTQ+IqNrYHPTPy+XI1PwaF/tml1AvPIUVjnTGuI10jPsqwTXgf0hPMmubO672e4jAGiAxpq3yZWTvGGOWArxb+LN4VULjw0qSYmaM/wCbOB/qzmM58dIPnXa8RkTaVNY/FGPaA8WjJJP9gt6CmrquvRqGvSW059rSCBqx4ZIGa4kt88xmrlZb4qXh3EsrqicOnrkDy8VPlTm2vFfyPgf3eNZG44d7WtCVf8a+96MDtIPJuXQivbfihUhZwEJOFkXIjdvDfeN/0T8C1Xtcy9trRS60vvuv8D/H+NMaylmBRRRRBRRRQFFFFAUUUUBRRVS/u9AwN2PIfvPlQccQvtGy41YzvyUeJrNtqmzglY8+1JzZj4AH9nLx/CZIkNwzDOIlOZH/ABnngeXh5b/hzNcz6sKo0ouyqPDxNW2aWuldVAGlRpQchzJPiSd2bzNSxw5ruCLJwSOWcdcDrj4j51zPFMk8bR+3Ew0SocDRzKzITz39ll6ggj3cHHN7RSj4uq3ws5EKF4RJC5PsykEh0G2zKNJxvkE8tssH4awuknQgAxtHMp21qDqjYbblWLjG20reAFJe33aCCzRWaMS3QSRrVe77xlbThnBx7CgbscjYU17P8V1cOhurhgM2yzStjYDu9bthRy5nAFVMmctsrFGZQTGxZCeasVZCR4eyzD41NisZ2Q7XPe8QuEVXS2W3R4daaGky5UzDIzpO4A/RzW7C1UYr6Qu1osoXSMO9y8TvEqoWCKuxmc4wEXmc+Hxqjd9qLn6rw6O3VZb6+gjYF9kjHdK8kzhRyBPIefPGDqO3KZ4bfAf9kn/3TUn7E9n0aPh18WbWnDYYVTbQAUUluWdXTnyoZRt2Uvyur+VphLjpDEItX6mNx6nNddiOOXEstzZ3qqLm1K6nTZJo3GVcDofH1HLcVqeNcVhtYWnuHEcajcnqeiqObMegFZL6O4Jri4u+JTRtCtz3aQRt7wgiGA7eGrnj16EUGy0VwsIGcADJycDGTyyfE7Dfyq3po00Ci24bpnmmZtTSBFG2NESA4QePttI2f08dBSuDik0vEJYEQC3giXvHZSC88mGVYzywF5nxOPOkcXayefi9pEkcsNoyTgd4pjNw6JktoO4VTgDxOfh9CKUFN4apXVmHBBAORhgwyrDwYHYipbbhZFxJcSMGYju4gBgRQ+ySvmzONTHyUfdqVbqN5JIlOXjClwAcLrBIBbGNWBnTnIBB5EZLkltpnttm1SW/UMSzweeTvJF5+8vXI3GotLgAAg6ozyPPT/hVGWDPkRyPh/z4UsikNqSwH2P+UQcos/fUf0Z6j7vpy12ufFbEUVTtJhgEHKN7p8M9PSrlZpRRRRRBRRRQFFFFBxNIFBY8hWWvJWml7pfffdj/AEcfh8jv6gbawQx49e6QeoTG34nOyr6bjJ6bnpVK1iMMRLHM03tMdxhfDB93nnHTOOQFXqZV3cOoURR7IvzZurHx3yfjVeSZI1DysEXUq6m2GpjpAJ6ZJAyfGpIIs+ldcOvIbqNtGHXdJEdSGU43jkjcZU4PJh1rHfKDinCBNoZWMcsRzHIoBK595SPvIw2KnY7HYgENVSoeHWKxRrGmQijCgsWwM7DLEnA5AdAAOlXVWtIWcfgBtbjbJ+rzD5xttVT6P1/+2WP/AOLD/uxTjiSZhlHjG/8AdNKvo/UjhlkCCCLaIEHYjCAVELbT/r6f/wDXQ/7962NY+GBxx6R9LaDw5BqwdJYTsdOrlnB5VsaBV2pjLWV0qgkm3mAAGSSY2wABzNfP7vtbd2HDuHw21lJNK1nHlikhWJlULpZFXJbbOCRX1OSQKCzEKoBJJOAANySTyFeSyqqlmICgZJPIAb5zRXxPh3EEeVLnidtxO+nXdENoVt4T4JFqwem554BxmvpXZrtct3I0YtbyDShbVcQmJDgqukNk+17WceANOBxeAnAlUnAbA3OltYBwN+ccg9UIqWxvo5gWiYOAcHGRg4DdfJlPoRVRPRiva9qDDdqNuNcH81vh8oVNbYisn2l4bK/FeEzIjNHD9c7xhyTvIQq59TtWuoIytL47aK2jcjTHGC8rsx2ySXd2ZviSTTOuWXNUKeGXnfp3ndvGpJ0axpZ06OV5oDzAbfGMgHYd3EJOCuNQ5Z5EdVPka74rdtGo0RPK7nSqrsM89TudkQdSd+gBOBUsStpXXjVgatOdOrG+M74zyzVUnsZfqzhD/wBHlOEz/kn6xHy8D4DHStPC3Q9OXmKS39qroyv7rjDY5qfuuPMHFHZ2+Zg0Mn89AdLfpr91h5MN61eVl8H9FeKc17WAUUUUBUVzNoUt4D8+lS0q45chRv7qq0jeignH5GrApiiEs+G3SH25MjnIwz/dYDzDuK7mkLuW8T8hUlvEY7dQ385KS775wSdRAPhkn5mvIfZBY5wATsCx28ANyfIVnXc3C5ULztJb206W87NEZFBSR1IhZiSNHecg+2cHxFX+J3dvaA3EwVC5jiLhcu5ZsImQMsMknHTc13ayW92hAMc6BhqUgPpdTkBkYZVgRnBAIxWO+lPs7qT6280raJrURQk4iiLTRozhR7zEE7nxPlTpls+0faG3sYxJcPpBOlFUankb8KKNyfy8cVnm+k2GMK1xZ39tE3KWWD7NR4tpYkemDUXZOEXnE7+8mGr6rO1pbK24i7r+cdRyDMSN+eCRW9liVlKsoZWBBVgCGB5gg7EURxaXKSoskbB0cBlZTkMp5EEVNWA7BwfUuIX/AA5T9gAl1bLknu0k2dBnkNWMDyJ6mt/RRXtFFBU4ra97E8eAQ40MCcDQxAfod9BbAIwTjNUYOGS/V0WSQmVUjBAbMZePSc+6DglMn9Y05ooMwvZ2Tv1n1qrDWSoJ0sJGncxnI5BpIyG55RthqxTLs3w+SCERyFTpwAVLOSNIyWZ9yS2o+QwOlNaKAooooCiiigVdpuOR2VtJcS5KoBhV3Z2YhVRR4kkD86z1qvGbhe9MltYhgCsPdG5dRjlI5ZQG/VG21Nu1/Zz66LZe80LDdRTsNOoSCPP2Z3GM557+lWb/AI8iSdzErXE+xMUWCUB5NKxOmJf1jk4OAaIz/B+0d1FeJY8SSLXKrtbzw5Ec2jdkZG3RwN/D8qYjiF5Jd92lsIrWMkSTTMNU3stgQIhO2dB1MRtkYBpBecRF/wAatY7Yh4+H99JcSDdRJIvdrErDmwPMeR/DW6v7hkXKxPKcgBU0g79SXZQAOZOfgeVUeOv+NZzi+YJI7oc4iI5sfft3Oznx0Hf0Y1obPvCgMyoj75WNjIo32AZlUnbHQVV4jArDDgNG6tHID1Vhj9mfyrWmqcxMOnI7ipKz/ZCZu5MMhzJbuYmP4gvut8Vwa0FSzFUUUUVAVmuKjvZAmCRJMqHyWP7Qk+RKAEfpVo5GwCfAE/Ks9w5c3CEnaOFnPmZXwD8BEf8ASrWkScSfMhHQYA/59a5a8ijZEkkRGfOgMQuojGQM8zvyrlPafPqfnV+ONWBU4YcmU4I8cEenjXOJU0UYzqAGSBkjmQOW/Xn+dZj6UtuGyE9JbU//ANUNam3hVFVUUKqgKqqAAqgYAAGwAHSqvHOEx3UDwS50PpzpOD7Dhxg+qirUY7s9dLYcUvLSc6EvZjd2ztsrvJtLHqO2oNjA8PUZ3txOsas8jBEUZZmIVVA6knYCqPHuBW95F3V1EsqcwDzU4xqVhup8xWc/+WNk2kSm4mRCCkctxI8a45AKTy8qKVdk72W4ur7isUDSxP3dvbqGCPJBET3kiB9iSwUgErn2hkY333CuKRXCa4W1AHDAgq6N1R0YBkYeBANWIYVRQqKFVQAqqMAAbAADkKVcZ4EJW72Fzb3IGFmQZ1AcklTlMn6LcsnBB3oHVFfNB9KJs5ja8XtzDKoBEsOZIpVJx3iqfaCnB5auR5cq13Ce2NhclVgu4XZvdTWFc+QRsNnyxQPaKo8avWhgllVO8MaFtGdOoDc74PTJ5dKnsbpZY0kQ5V1DKfIjNTMzhrZq27/GcfVPRRRVZFFFZrt/2oFhZTTJoaVdKojMPfcgAkZyQAS2OoU8udBpaW8Z49b22O+kAZtkjGXlkP4UjXLMfQda/Ob9veL38qQx3EmuRgqpABFuf0kGoADcknYAmvtfYDsJHYL3kh7+8k3lnbLHf7iFskL0J5tjJ6ABW7XdpGggE96ZLO2ZtCxQ4a7lYqWCtIraLfZW2Vif01O1Yg9rIbuMQrd2/CbI5LRxF5LqUEnOtgmlCw3O5OTvqr7XdWqSLpkRZFznDqGGfHBFVk4JbDlbwj0jQfuqoy/YzjvB4RHZ2E8eWOFUB9Uj45sxXdtuZ8K3FV47GNTlY0B55CgHPwFWKgXW17I8hXuHSNSR3khVdRHIoikkg+LafQ1YmjyCPEVBf8UEbBBFPKxAOI4yVwSRvI2IwduWrPlvV5hViwhspNF2p6TxFT/WRf8ApI/OtKKynHCIwJD/AJG4jcHwV27tvhhq1YrWoj2iiisqrcSbET+mPnt++kvDD9pdn8KxRj/VCT9slNuLn7I+q/tFLrFdro+Mq/lHEv7q1Oh5arualfgtu0izNBGZVxiQousY5e3jPQV7Zr+2vIOCxrL3qmUNknHfzGMls5zEZO7PM/d22xyFYiUyFAYcsjNYTtbJPeX8fDYZnt4lg+sXMkZ0yMpfQsSMPdyefr5YMsX0UcMUZEMgf+kE8wkz45D4z8KI3FFYLgNzPYcQXh887XEFxG8lrJKdUqNH70LN98adwT4ee29ooooooMl9I/Y9OI2pTAE0YLQOdtL490n8DYAPwPQV+Xri3eOQxurJIraSpGGVgcYxzzmv2cRVCXh8ZcSGNS45PpGoejYzVGc+jnthBfW0UffCS5SCMzqVKnVjSx3ADZI3K55jxFWuyLGCS4sWziJu8hz1gkOQB+q2R8aUy/RrAk/1qylktLnWzhge8jYsSWV425qc7gEUv4r2sEF7bfXYmt7pMqe7+0huYX2zHJsRhva0sMjcbnFc9cx8Xr+np/57LNX4V/N1+qdfvzPq+nUV804r9NFlGCIkmmlzgIEMYz0BZ8Ef6JPlV3h/DL7iS6+IsbW2blZwsUd1P/aJR7WD+Bcc98cq3OXmd9p+3EhZrbhMJvLkZDuuDDbnl7TkhS+fu5x4nbFZfsz9EUr3BueLSJOWLM0YLOXYjALyezjH4RkbDpX1qxs44UEcKLGi8kRQqj0AqXNUZrs12HsrGRpLaHS7DGpmaQqv4V1E6R+ZrTLXmiuxQFe0Uk7Z2VxNZTQ2jKk0ihAzEqFVmAc5AJzo1AeZqCnxDt/YRSGIz95Ipwywo85UjYgmNSAduROdqucD7V2l2xSCXMijJjdWikAG2dEgBI3G4yKo2DcO4RFHbGWG39gH22VHlxsZG/ESQd6z/GuM2/EOIWEdgwmmt5xNLPGMrFbBWV4y/XWWUYGeVBveIcTig0964TUSFzkliOYAAyasW8wdQ650sMjIKnHowBHxFQ8R4lDbrrnljhQnTqkdY1LHJxliBnY7eVd2F7HMgkhkSWNs4dGDqcHBwy7HBBHwoEnahNUdwvjAW+C5P/Caf8Nm1xRv+JFb5qDSvjMWpnX8ULL81f8AjU/ZQ/8A0Vt/Uxj5KBW70Q2ooorKqXF/5o+q/tFULLlcj/Or+cUTfvplxNcxP6Z+RzS3hq+1cD8Qjk+cYj/8KteBYtBSzhPZ2SGcyte3UynV9lK6tGNXgAoO3Tem8AqCGC470s00Zi1EqiwlWC9AzmQ5PmFHpWGSXtTwCdp4r2xZFuYkMTJJ/N3EDMGMbMBlSD7QI61wnaLiBAX+SXD9SbmERA+OoZYj+zmr3angD3Bhlgna3uIGLRvgujBhhkkjyA6kDGeYqhJccZ06RDYa+Xe97MU/W7rRkemqgx9xwy6bj3D5LqVHmKzSNFDnu7W3RSEGW3bUzMC2Bk19frMdleyht5Jbm4lNzeTbPKV0hUByIolydCDbrvgVp6KKKKKAooooM92i7Y2VmsnfTx95Guowq6mVtshVQnOTkc/HPKsbxx7jiqW93aWyiKHW0RuWCSzaxobQi6lQDGQzNuVG2N6aj6MIDxRuIPIZAXMncMgZe9IxqLEnKg7hcbEDfbFbhIVVQqqFUDACgAAeAA2FLJqmKS4r4xwfhctvdvxG5tlkjt1KyIrhpoSAJDMFI0yEK3Rs43HLFfTOzPa+1vo1kgkHtMyhHKrLlf0NRPLceRrq4tgs41KGjuEMUgIyupQzJkHYhlLqc8/ZFZLi30VRScQiu4ZFt0R4naJIgMtEwOUKsAmrAztsQTvms6NM0zbPDp+LJndOrz9/5fSAK7AoorTk9ooooopD217QtYW31kRd6iyIJfa0lI3OkyDCnUQSu23PnT6o7iBZFZHUMjAqysMhlIwQQeYIoF1zwmzvBHLJBBcgoDG7xpLlG9oaSwPsnOdvGsJ9JHA7axS3u7GNLa7W4jSJYQIxPrbDRMi7MCM9PLrTpPo7WIkWV7eWiEk91HIGiBJJOlXB08/GrfBOwcEEwuJZJ7u4UELLcyGUpn8A5L8tqo0PEeFw3ChJ4Y5kDagsqLIobBGQGBAOCRnzNSWFlHCgjhjSJFzhI1CKMnJwqgAZJJ+NQcR4TDPp76NZNBJXUM6SRgkeFW7SBUUIowqjAGSdvU71Av4h/O/93/5697If9CtvOFD81Bqrxe40vM3SOEk+oVmP5MPnTPgUHd20CfhiRfkoFbvUF6iiisq4lTKkeII+YpJw1vtUPR4mQ/rRsGUfJ3+VPqz90NDk/wBHKsn9h8o59Ark/wBmtQM4lqre/WS2mHuVXA9uTXIdWTkd0ukEYxv3nXltveIw3rUN7K6oTGneP0UsEB9WIOB8DWGFiioLIyFAZgiv1CEso8AGYAt64HpXHFb9LeGWaTZIkZ2xudKgk489qKtV7WF4b/Kt7DHcC5hsUlUSRxxwC4cRuAy63kIBbB3woqSbjF7YS2y3rxXUFxKsHfRxmCSKV86C6BmVlOMZGMftK21FeV7QFFFFBy1AFe17VFHidn3kbKCA2xQkZCyKdSNjyYA13ZTiWNXAxkbj8LDZlPmGBHwq0aoWnsTSR74f7VPAHZZFHx0t6yGp5dJc6ceufv8A75L4FFFFHN7RXlFAV7XlfOu1/E5eIG4srJikEKP9cuV5ZVSfqsR6sfvHoMjyIfRa9rGfQ5/1PZ/qyf76StnQUr7hglIbvJo2AxmORkGM53TOg+pFMBVC2sXSRm7+RkYk92+hlUnf2G0hwPIkjwxVyeTSpPgKDM9o/bjmX+lZIPUSOFP+zmtWoxtWVjj13NsnRe8uG+A7tAfXWx/s1q63qBRRRWVFLOKRDUpPusCjehz/ABNM6hu4daFfHl6jlVgp2EhMYDe8hKN5lds/EYb0YVbpbay4cMdhJ7D+Ui+6T6jK+oWmS+FNUTUow3EzSkd0EiXI1u4LuRsCqJkBeuWbP6I6R9ou5+qzi6OIDE4lO4xGVIPLfOOWN84rrjt5LFFqggNxIWCqgZYxv95mbko64BPlSzi/B57zhstvcNGk8sRDGPV3avnUANXtEbAH4+lZRmOxU3FhAqwRwvaKqi2a8LQzmAAaNSwhhjTjGQDgCq/G7i8S5t5uMogs4pldDaEtFHNySS47wd4VBOxAAB59MvuGdrZYY1jvrK5jljCqWhiNzDKVGNaNFkqDjOGAxkDJqh2m4lccThaztLSeNJsLLc3MfcpHHkElEY63bbGMD94D6HXtcRIFAUcgAB6DauqK9ooooCiioUuUb3XU742YHfOMbHnnagmqhxUYUSjnE2v+xjDjbn7BYgeIFSTcThT3pol2B9p1Gx5Hc8j41JBdJJnu3R8HB0sGwfA4Oxoum4uUwOeVFU+GeyGiOfszpGesZ3THkB7Pqhq5Q1TFwKKKKMsB9KPaz6sYbVWeH6xqMk6IZGhhGzaFXfvGPsg9M59KNr254VBZtbWwmVFidVAt5dyVO7HTuSTkk19MK+VQcQgLxSIuMtG6jpuykD9tFfOfoe7VW/1Kzs/tO+xIP5p9Gdcj/wA5jTy8+e1fSLy3LoVWR4jth006gQc/fVlPoQaSfR7waSz4fb282nvIw4bSdS7yOwwcDowqz/Jlyt330d0TA5+1t5VDhcKADAwwY9wMg5ByTzoGlhHIFxK6u2T7SoYwVztldTb45nOCeg5VBxWTYRjm37P+c/Kr5OBk7VmeI3DPkptJK3dxbZ05+/j9FQW/KtaZyLfZqLU88/R2Eaf1UOVB+Llz6EU+qCytVijSNBhUUKB5AYqelUUUUVAUUUUCviFsMnOyybHH3WG4YeeQD8Kksbguvte+h0uP0h1HkRhh5Grs0QYEHrSKZmR9YGXQYkUc5IhyZfFl5jyyOu2u4vfB1VC478yqE0pEuGdz7Tyc/s0Xkg5Zc58APvC5DKGAKkEEAgjkQdwRUlYYcUVSsbSRXkklkLsxwqrlY44wTpAXO7Yxqc8zywMCrUUytq0sG0sVbBB0sMEqccjuNvOgkrGfWeO/0PDs/wBZP/CtnRQfOe0PaLjFnbvcTpw1UTwecs7HkijG7E8v3Ctl2YuriW1iku41indSzoucLljpG5JB06cjxzWRtF/lTiryNvacNfREOay3nNpD46NgPgepr6FRQRmk/wD8NQb5DnIAOZH3AAAHPkNIx4EU4rE3vaa6ubuS04YsYWA6bi6mBeNH/oo0UjW465OBgjbnQaCHs5bKQViAIBUHJyEP3M593YYHIY2q9aWSR6tAPtsXbLM2WPM5Yn08gAOQFZeew4vEpeO8t7lgM91JbCFW35K6SZU42Gds/k87NcVa5t0leGS3c5DxSAhkZTg4JA1L4N1FBPc+xIkmwDfZv6E+wfg5x/3hpD22ubnvbGC1uPqxuJZVZ+7SXZIWkHsuMc1/OtUwzzrK9uOD3c72b2bRo8Mzlnk3CLJEYywX77AMSB4gZotuXCdm+JdeLyH0tbcf8Jp5wSwmhVhPcvcsWyGdI4yoxjSBGAPP40li+j6zIzcCS6kPOWeR3cnxGGAT0UDFVOArJY8R+oCR5baa3aaASMXeBo2CtHqO7IQcjJ25eZI29BONzsBRUFtdpI0iD3ozpdSMEZ3BweakcjyO/gaIL217xQA7oQQyuhwQcHB6hhg8mBB8KsQKwVQ5DNgaiBpBONyBk4Hlk1W4bw5YAVjJEecqn3Yh+FNsqv6OcDkMDap7u4CLk8+g8TVVQ4xPqIiHXBfyXoPj+weYqDgMHeOZz7oBSH9XPtP/AGiBjyHnVTuTM5iGd/amYfdU/cB6M35Dw2rTxoAAAMADAA6AVq8TCuqKKKyCiiigKKKKAqlxK0LgMmzrup8fI1dooM3ZXegk8o8nWvWF87sP0Cef4Sc8s09R81R4rw8k97FtIOY6OPD1pXZX2gbA6BzUZLQnqVHMp4rzX05axle2hnjLKyhipIIDLjUpIxqGoEZHPcEVSVIbO3OSI4YlLMzEnAG7MzHdmJySTkknqTU9tdhsbg5GVYHKuD1U1ZZAeYyPOsMWYVbCdpI0do2iZlBKNgsmfutjbV4jofGqXariJtrO5nXGqKCR1zy1hTpz8cV12oiuGtZUsyonZdKMx0hNRwXzg7gEkDxArpFS1tR3sjOkEPtySHUzLGu7sepOM0CH6JuGiDhVt+KVe+cnmzSnVk+Ps6R8K19RWzkopKlCVBKnGVyPdONsjltUisCMg5B5Ebg0HpPhXxv6J0vbm3ZYpRZwrPIZpFVZJ7idmLEAyAqiqpjGdJJIPw+yV8/trS54TLP3Fs13YzSmYLCR39vI/vKEJ+0TYYxuOvmDG67J3Sgtb8UuxKOXf91NEfJkEa7HxHKr/Yrjr3cD9+gjuIJXgnVc6RLHjJTO+kgqw9eZ50pue3krjTZ8NvZZSNu+i+rRqemt3OP+edM+w3AZLWGQ3DiS4uJnnnK+6JJMDSmd9ICgUVo6yPbPhN330F7YEPNAGV4HbSlxE2ds5AVxk4J8R4YOurnvV1acjVjVpzvpzjOOeM7ZojIxdr7ojH8k3Yk8C0Ijz/Wlxt54qbszwW4NzJe37J37x91FDGcx28AbJUE7u7HBZvHywA+uL7RNFGwAWUOFbPOVBr7vHiUDtn/NtVDifAGe9truKTu3iDRygjKzW7ZOjHRg+GB6b5zyoq8106zrGyZjkX2HUE6ZFBLJJ4ZXdW2HskHfTm39WXWJNI1hSmrrpJB0+YyAf/epgKgvLxYxvz6DqaoknmCLlj/jWfurl5HwvvkeyD7sa/jby8uvIdSOJ7h5X6ZHQ+7GPFvPwUbn5kX+G2II2zpJyzH3pW+HIeQ2HIVuTDXSxwe1CLhclc5LH3pGPNj/AIbfKmVeAY2Fe1moKKKKgKKKKAooooCiiigKV8U4TrOuM6JB16N5N/GmlFBjI5GjYrgI2ctE2yOfxKR7jE/eXY9Rk5p1YcSztuSBujYEijxwNnX9JcjzphfWKSrhxnwPIg+IPSs5e8Kli5AzIDkEZDp57b581rXF7XPtpopQwypzXM8Cuul1DKcZBGQcEEbeoFZmz4kT11+eQkg9eSv/ALPxpva8SzsCGPgfYf10nn6ipdKbfSzxGF2ikWJgkjIwRyNQRiCAxHXB3x5V1aWyxRpGgwkaBVA6KowAPgK9S8Q8zpPg21TjflWWcWKHBBJ9Xh78kymNTJnAIcjJGBtsTj4V7wm5aWMswAPeTKMfgSZ0Q79SiqT5k1exRigTcC4s08l2jKF+r3JhBGfaAjjfUc9fbI+FXILhjNLGRsqxspweT6wcnruh+dXFjAzgAZOTgYyfE+NdYoF4jkFyTkmJoQMbaUkRyc+OXWT0+yHLrJNY6po5QcFFdCMe8j6TjywyKc+R8au4qvLexrzYeg3PyFFTFAcZHI5HkeWR8zQ7hRkkAeJ2pdNxQ/cXA/E+w+X+NUpwTvIc/rbAei8z8vjWppXCe94sSMReyBzdthjyzy9T8qXlCfaYlc/ePvt+op90fpEegPOp7eMufs11Y+82yr6DkPzPnTez4eEOpvafxPT0Fa4i59Klhw7IGoaU5hd8sT1Ynck+e5puBXtFZtygoooqAooooCiiigKKKKAooooCiiigKKKKBff8Hil3ZcN+JfZb/H40mueBzL7pWZfBsBh89s+e1amirLYmGL+uPHgSCRByw41Kfi4JPwapo+I+AU/qOYyfgwYf7Va1hnnVKbg8DHJjXPl7P93Fa3LmlacSOOci+uh/7rGpU4ix5OfjGw/4akk7NxHk0i+jZ/vA1GezY6Sv8QD/AApmG75JDdSfj/2T/wCWo2uH6yH5AfwrxeznjK3wAH8alXs6nV5D8QP3U+Fd3yUpHX7xJ/WfP5DNcLdpnCjUegUb/v8A2CnMfBYR9zP6xJ/acVdjiVRhQAPIY/ZU3G6kcUEz7qojHi3vfnlh+VXbfg6jdyZD57D5fxplRU3VHijGw2r2iioCiiigKKKKAooooCiiig//2Q==">
            <a:hlinkClick r:id="rId3"/>
            <a:extLst>
              <a:ext uri="{FF2B5EF4-FFF2-40B4-BE49-F238E27FC236}">
                <a16:creationId xmlns:a16="http://schemas.microsoft.com/office/drawing/2014/main" id="{A4667534-F284-4F58-BE7E-0CFFA5B1FE28}"/>
              </a:ext>
            </a:extLst>
          </p:cNvPr>
          <p:cNvSpPr>
            <a:spLocks noChangeAspect="1" noChangeArrowheads="1"/>
          </p:cNvSpPr>
          <p:nvPr/>
        </p:nvSpPr>
        <p:spPr bwMode="auto">
          <a:xfrm>
            <a:off x="1882776" y="-1485900"/>
            <a:ext cx="37814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pic>
        <p:nvPicPr>
          <p:cNvPr id="75784" name="Picture 9">
            <a:extLst>
              <a:ext uri="{FF2B5EF4-FFF2-40B4-BE49-F238E27FC236}">
                <a16:creationId xmlns:a16="http://schemas.microsoft.com/office/drawing/2014/main" id="{3E70D16F-F8DB-4B91-B7A1-82AD16B0F1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5250" y="1"/>
            <a:ext cx="165735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3251A736-25E4-4FB0-B639-66314399C818}"/>
              </a:ext>
            </a:extLst>
          </p:cNvPr>
          <p:cNvSpPr>
            <a:spLocks noGrp="1"/>
          </p:cNvSpPr>
          <p:nvPr>
            <p:ph type="title"/>
          </p:nvPr>
        </p:nvSpPr>
        <p:spPr/>
        <p:txBody>
          <a:bodyPr/>
          <a:lstStyle/>
          <a:p>
            <a:pPr eaLnBrk="1" hangingPunct="1"/>
            <a:r>
              <a:rPr lang="en-ZA" altLang="en-US" dirty="0">
                <a:ea typeface="ＭＳ Ｐゴシック" panose="020B0600070205080204" pitchFamily="34" charset="-128"/>
              </a:rPr>
              <a:t>Revise and Edit</a:t>
            </a:r>
            <a:endParaRPr lang="en-US" altLang="en-US" dirty="0">
              <a:ea typeface="ＭＳ Ｐゴシック" panose="020B0600070205080204" pitchFamily="34" charset="-128"/>
            </a:endParaRPr>
          </a:p>
        </p:txBody>
      </p:sp>
      <p:sp>
        <p:nvSpPr>
          <p:cNvPr id="81923" name="Content Placeholder 2">
            <a:extLst>
              <a:ext uri="{FF2B5EF4-FFF2-40B4-BE49-F238E27FC236}">
                <a16:creationId xmlns:a16="http://schemas.microsoft.com/office/drawing/2014/main" id="{A2F9314C-6936-4E11-BAFC-628A888A678D}"/>
              </a:ext>
            </a:extLst>
          </p:cNvPr>
          <p:cNvSpPr>
            <a:spLocks noGrp="1"/>
          </p:cNvSpPr>
          <p:nvPr>
            <p:ph idx="1"/>
          </p:nvPr>
        </p:nvSpPr>
        <p:spPr/>
        <p:txBody>
          <a:bodyPr/>
          <a:lstStyle/>
          <a:p>
            <a:pPr eaLnBrk="1" hangingPunct="1"/>
            <a:r>
              <a:rPr lang="en-ZA" altLang="en-US" dirty="0">
                <a:ea typeface="ＭＳ Ｐゴシック" panose="020B0600070205080204" pitchFamily="34" charset="-128"/>
              </a:rPr>
              <a:t>Back-up proposal everyday!</a:t>
            </a:r>
          </a:p>
          <a:p>
            <a:pPr eaLnBrk="1" hangingPunct="1"/>
            <a:r>
              <a:rPr lang="en-ZA" altLang="en-US" dirty="0">
                <a:ea typeface="ＭＳ Ｐゴシック" panose="020B0600070205080204" pitchFamily="34" charset="-128"/>
              </a:rPr>
              <a:t>If it helps, always print on paper and edit</a:t>
            </a:r>
          </a:p>
          <a:p>
            <a:pPr eaLnBrk="1" hangingPunct="1"/>
            <a:r>
              <a:rPr lang="en-ZA" altLang="en-US" dirty="0">
                <a:ea typeface="ＭＳ Ｐゴシック" panose="020B0600070205080204" pitchFamily="34" charset="-128"/>
              </a:rPr>
              <a:t>Use standard font</a:t>
            </a:r>
          </a:p>
          <a:p>
            <a:pPr eaLnBrk="1" hangingPunct="1"/>
            <a:r>
              <a:rPr lang="en-ZA" altLang="en-US" dirty="0">
                <a:ea typeface="ＭＳ Ｐゴシック" panose="020B0600070205080204" pitchFamily="34" charset="-128"/>
              </a:rPr>
              <a:t>Number your pages</a:t>
            </a:r>
          </a:p>
          <a:p>
            <a:pPr eaLnBrk="1" hangingPunct="1"/>
            <a:r>
              <a:rPr lang="en-ZA" altLang="en-US" dirty="0">
                <a:ea typeface="ＭＳ Ｐゴシック" panose="020B0600070205080204" pitchFamily="34" charset="-128"/>
              </a:rPr>
              <a:t>Read out loud</a:t>
            </a:r>
          </a:p>
          <a:p>
            <a:pPr eaLnBrk="1" hangingPunct="1"/>
            <a:endParaRPr lang="en-ZA" altLang="en-US" dirty="0">
              <a:ea typeface="ＭＳ Ｐゴシック" panose="020B0600070205080204" pitchFamily="34" charset="-128"/>
            </a:endParaRPr>
          </a:p>
          <a:p>
            <a:pPr eaLnBrk="1" hangingPunct="1"/>
            <a:endParaRPr lang="en-ZA" altLang="en-US" dirty="0">
              <a:ea typeface="ＭＳ Ｐゴシック" panose="020B0600070205080204" pitchFamily="34" charset="-128"/>
            </a:endParaRPr>
          </a:p>
          <a:p>
            <a:pPr eaLnBrk="1" hangingPunct="1"/>
            <a:endParaRPr lang="en-ZA" altLang="en-US"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p:txBody>
      </p:sp>
      <p:sp>
        <p:nvSpPr>
          <p:cNvPr id="81924" name="Slide Number Placeholder 1">
            <a:extLst>
              <a:ext uri="{FF2B5EF4-FFF2-40B4-BE49-F238E27FC236}">
                <a16:creationId xmlns:a16="http://schemas.microsoft.com/office/drawing/2014/main" id="{71245C24-8DF7-4DC2-A427-EC31B856EB6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22AE89A-E97E-4D44-BAA1-E5CB71D1E0B8}"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pic>
        <p:nvPicPr>
          <p:cNvPr id="81925" name="Picture 2" descr="http://www.morlingcollege.com/wp-content/uploads/Print.jpg">
            <a:hlinkClick r:id="rId3"/>
            <a:extLst>
              <a:ext uri="{FF2B5EF4-FFF2-40B4-BE49-F238E27FC236}">
                <a16:creationId xmlns:a16="http://schemas.microsoft.com/office/drawing/2014/main" id="{0803FF54-16AA-4410-8BAC-D31CC88BA8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3400" y="1600200"/>
            <a:ext cx="1600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6" name="AutoShape 4" descr="data:image/jpeg;base64,/9j/4AAQSkZJRgABAQAAAQABAAD/2wCEAAkGBxASERAQEBINEA8PEA8PEBANDw8NDw4PFREWFhURFRUYHSggGBolGxUVITEhJSkrLy4uFx8zRDMtNygtLisBCgoKDg0OGhAQGi0dHiUtLS0rLS03MS0tLy0tLS0rKy0tNy0tKysrLS0rNy0tLS0rKy0tLS0tKy0rOC0tNDUrK//AABEIAOEA4QMBIgACEQEDEQH/xAAbAAEAAgMBAQAAAAAAAAAAAAAAAwUCBAYBB//EADwQAAIBAgMGAgcGBQQDAAAAAAABAgMRBAUhEjFBUWFxBoETIjJSkaGxQmJywdHhFCMz8PGCkqKyc8LS/8QAGQEBAAMBAQAAAAAAAAAAAAAAAAECBAMF/8QAJREBAQACAQQBBAMBAAAAAAAAAAECEQMEEiFBMTJCYYEiUVIU/9oADAMBAAIRAxEAPwD7iAAAAAAAAAAAAAAFXmWZNN06Vtv7Ut6p9Osvp8nXLKYzdWxxuV1G3jMfTp+0/WeqhH1pvy5dXoVlTNK0/wCnGNNc5fzJ/ovmRYXCXu3dt6tyd23zb4m7twjusZ7yZZfiNU4scfzWm6FeftVaz/DL0a/42MJZSn7Xrfibl9TanjURPHo53t93bpO71JGtLJafuQ/2oieWqPs3j1g3B/I3lj0euvFle3H0tMsvbRjWxFP2Ks2vdq/zE/N6/M3sJ4iV9mvH0b9+F5Qfdb4/PuQzsa1akmJyZ4/FMuLDP1p1UJqSUotOLV04tNNc0zI4vCYuphpXjeVNu8qb3Pm48pfX6dVhcbCpFTg7xl5NPimuDNnHyzOMXLxXC/htAxUz1M6OT0AAAAAAAAAAAAAAAAAAAQ4jF04e3KMeS3yfZLVlPjc3lK8ad4R4yftvsvs99/YpnyY4/K+HHln8NrNcx2b06b9f7Ulqqa/+unDfyvW4eCX76mvCyMK+IMOfJcruvQ4+KYTUb1fHJaIrK+P6ldisZbiVGIzSK437ald2rSSL2pjepDLGdTm55ryT82kRPM37vz/Ydp3R1CxnUlp418zk45o+MX5M2aGZRfGz+9oNG462ljuZsxr3Oao4ksMPiCKla1EmjWwGMeHqa/0pu01wi+E/Lj07IkpTIsdSuhjlcbuGWMymq6yFUmhUOZyDGtw2H7VK0e8Psv6ryLylUPTxy7puPLyxuN1VhGRka1OZPFkqsgAAAAAAAAAAAAEWIrKKuc/jMbOb9qUVyhKUF52epbZpuKCRk587vUbOnwx1usYxS3JK++ytc9AMrWxmysx1eyfQsKzObzyppb3n8iYVU4zEym3wjwXM1XEm2Q4F3NrOJi0bDiRuJKELRi0StGDQEuGxcodY8uXYv8Hik0mnozmWjYy/EbMrfZk/g+ZFiZXc4SZutXRV5ZK6LWEee4pYvKrcJV9HXjyneD893zSXmdJSrHL5rG2qWqd13WqL7CVU0mtzSa7Pca+my3jYx9VjrKVc0ZG3TkVlKZvU5GllbaBjBmQAAAAAAAAAAAamYQvE52otTqa8bpnOYuFmzJ1GPts6bL01wexRJsGVraeI3HK5tK80uS+p12KhocjmC/mPsTiitRRDgSqJlsllWpKBHKJuSgQyiShrwpXdjKthGtxLR0kWMqd0NmnOzRHJMs8XQtrxf0K2RKHWeG8Q3s346O/PidXOFuxwPhypZ9pfofQPajF9NSPVTvzFPmkNLk+TyvTp6vSOz/t9X8jHNdzIclb9GlylPf8AibOvTX+Vcuqn8Y6PDssKMiqw7fQsqBsYW9TZIQ02TAAAAAAAAAAAAZR5pSsy8NDNKd43OXNjvF14ctZKGBswRqrebFORhx+Xo5fCHFx0Zx2YRtNnbYiOjOUzei733E+0eldEkRHG3cliuiCGMokM4G04kc4gac49S/wlBOClv0KSaOgyN3oW5SaJiKqcfS3lFiaeyzq8bS5/A5zMIfUQqbIPafeP5n0al7Eex8+8PU/W5+tb5fufQowtCO/cT/aP6VWZ7n0+prZM/U/1y+psZtLQ18kXqJ85T/7v9C/TfU59V9P7X2Glu38CxoS5Fdh/0LKg/wAjawtyijYRrQfBGwgPQAAAAAAAAAAIMYvUl2JzUzKdoNcyud1jVsJvKOckexnYycSJLj8DzHqtlPn/AIKvNsNdNk88YouzJZSUkTaacbOFnYkgW2YZffVFU6bi7PT8yVazZhKPP4EsWYTJQ1aqLzw3/TmvvFJUZf8Ah2n/ACZPnLQmIrDHI5zMYWTfwOnxhzeabmR7T6bfhejdx6u/zO4qppcDnvCmFtZ8kvkX+JmTfhE+VDnEt938CTKlanDrGMvNq/5mhnE27pXu9F3eiLfC09EtyWiXbQ79NPms/VX4iyw0d1+hZUYo0KJYUY/2jUyNykiW/wC5DTj1ZOkB6AAAAAAAAAABU5nVu7FhXqWWhR4mTb3nDny1NNHT47y2iktCGojZtuIKvQyZRtxrmM8k4y2lwNjLMwul9WQeIo6N7/oUlCu4sjXg35dzCSeu/uaeNw8Zb0VeFzLTebX8amiNJaFejKH3o/NEG3fcWVWfW5X4mmr3WjZZFQSe/idXlFNxoRT3tbRyuFpuc4w4uVn+Z284KMVFcEkTFKqMbx6lBiY3klza+WpeY+X1KrD09qp2ZEXrqskpbFO/FkmMnZMkw62YrsVuZ1uAyvok9qib2q0FwUtp/wCnX6pfEv8ADFJlULznLlaCffV/SJ0OHgbODHWLBz5bzbuGjuZY0UadBG9SR2cWxTRKYQRmAAAAAAADHf2A9uHIbKPGgNLGTsilnO7LDMZFat5h5st1v4MdROkRVSXgQ1jnl8OuPy5zxCrxfZnMKR0PiCrpL4HOJ6fUT4Mk8HqSqszWi/iiSLJQ2P4t8b+ZhPGcFqY7Rv5Rl0q07JPYT9Z/kQLXwpgm2681b3b/AFLnFT5GxGkoRUVoktyNDGVNBatIp8wl8bmeTUNdrqatf15qK7vsX+Eo7MURSNipUaX7lDmVffr+xZYyrZFJs+kqRhwveX4Vv+Oi8xjN3RldTa0yihswjffL1n3etvJWXkXWHiamHgWVCJ6Umpp5du7ttUYm5TRr0Ym3TRKEsTIIAAAB42ebXRhIybAxvy+Z6lYbSPG76IBq+iGz1PTy7/yBX5hh9LlJxsdTUi2mrLU5qpDZnJcb2MfUY6u23pstzSTgatedk+hNcqc+xWxBv+2cL5aZ4cznmKvOy8+xWLS5hOo5NyfF3CZZS3aVSJKcW3aKbfKKuzoMo8PwcIzq7Tctdm9klw6sv8LhacFaEYx7Ii1Mxc/lfh2crSrepH3V7b/Q6zD0oU4qMEoxXBGKZjOZXa3aV6hS5hiFqbOMxJV4ei60/uRevV8gVs5PhW71Jfa3di0qzsj1JRVlwNDGVwlq4+uSZLh9HUe+e7pBbvjv+BoU6bq1FH7K1m+UeXnu+J0uHp/305Grp8PuY+p5PtjYoQN+jAgowN6lE1MialE2YIjponigPQAAAAHjZ4lzMjyTAWR6Y7PMbPcA9WZNniR5vfYBtdzl8TV2qk2uMmdLiqyhCc3uhCU35K5ycNyXJIy9TfEjX0s82pbnL+Lm3H7qaOkb4Igx2BjVjsy5GWNlfN0WmRYL0k02tE973NlrHwrrvbXV6F7gcCqcbJItapMWzFaJcjJMx2UNnuUXZ7Rp4mtY2dlEEsNd6+zyXHuBVeinVlZXUeLLejSjCKitLGVlFWSSXQ1MRiCR7ia5T4mq5NRjdyk7JLizLEV22oq7bdklvbLLLMv2PWlrN6NrdFe6v1OvFx3K/hx5eWYT8pctwWxG2+T1k/el+iLajTMaNM3KVM3Sa8R59u7upKUDbpxMKcDZhElDOCJDyKPQAAAAAALAAeNnmvQ9sHIDyz/wenm10Y1fRAVviCdqEvvSpxS6Ocb/ACuUajct/FMrUof+WK/4yf5FZh43sYuo+v8ATf030ftLSok/8PwJqFLqTpFZitlnWnKgRSpFiyGpAXExzqulAjaNypE15o52Osu0RjKVj2TNSvVKpYYisVWIrNtRim5N2SW9syxdctcmy5xW3NfzJLd7keXfmdeLj765cvJ2R5luW7GsrOo1q+CXurp9S1pUiWnRNmnSN8kk1HnW23dY0qZtU4HtOmTwgSghEnijyMSQAAAAAAAAAAAB5FfE9PJMA2NpBRFkBT+J1ehfhCpTfxez/wCxW4KV0i/zeh6ShVgtW4Nx/GtY/NI5fLa2iMfUTWUrb01/hYv6e48lIghV0EplO5ft8pHUI5VCOUiKUytyXmLOczXnI8lMiqSK2ukiKtMrMVVNnE1CrkpTlGEfam7LkubfRK78iJN1FuptuZLg/ST9JJepB+qnulPn2X17HU0qRDgcKoRjCO6Ksv1f1LKlTPRww7Zp5nJn35bY06RPGmSQgSxgXUYRgSxiZKJ6AAAAAAAAAAAAAAAAAAAA4nHUfQ15w3Rb24fglw8ndeR2xVeIctdamnD+rTu4cNpcYeenmkcubDux8fLtwcnZl5+FTRrE3pCiw+J4O6a0aejTW9NcDcjiTBt6Gm7KoRSqGrLEGDrDaWxKZBVqEU6xq1qxAjxVU3/DeDves+N4w/DfWXm9PLqVeHoSrVFTje2+Ul9mHF9+CO2weHUUopWUUkkuCW5Grp8PurJ1HJ9sTUaZuU4HlKBsRia2MjEzAAAAAAAAAAAAAAAAAAAAAAAAAAoc98Pqq3Vo2jV+0npCr35S6/5XI1tunLYqRlCa+zJWfdc11Wh9MIsThqdRbNSEJx5TipLvqcOTgmXmeK78fPcfF8x83VcOudhX8KYWXs+lp/gqN/8Ae5A/B9H38Q+jlT/KJw/5s2j/AKsHIzrnuGw1Ws7U1pxm9ILz49kdlS8MYeOuwpPnUcqnyehYU8ElwOmPT/6rnn1P+YqcpyuNKNlq3rKT3yf6dC5pUiWFCxMommTXiMtu/NYxiZgEoAAAAAAAAAAAAAAAAAAAAAAAAAAAAAAAAAAAAAAAAAAAAAAAAAAAAAAAAf/Z">
            <a:hlinkClick r:id="rId5"/>
            <a:extLst>
              <a:ext uri="{FF2B5EF4-FFF2-40B4-BE49-F238E27FC236}">
                <a16:creationId xmlns:a16="http://schemas.microsoft.com/office/drawing/2014/main" id="{4914DC4D-1BC1-4E66-9138-3164654966CE}"/>
              </a:ext>
            </a:extLst>
          </p:cNvPr>
          <p:cNvSpPr>
            <a:spLocks noChangeAspect="1" noChangeArrowheads="1"/>
          </p:cNvSpPr>
          <p:nvPr/>
        </p:nvSpPr>
        <p:spPr bwMode="auto">
          <a:xfrm>
            <a:off x="1577976" y="-1790700"/>
            <a:ext cx="37433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
        <p:nvSpPr>
          <p:cNvPr id="81927" name="AutoShape 6" descr="data:image/jpeg;base64,/9j/4AAQSkZJRgABAQAAAQABAAD/2wCEAAkGBxASERAQEBINEA8PEA8PEBANDw8NDw4PFREWFhURFRUYHSggGBolGxUVITEhJSkrLy4uFx8zRDMtNygtLisBCgoKDg0OGhAQGi0dHiUtLS0rLS03MS0tLy0tLS0rKy0tNy0tKysrLS0rNy0tLS0rKy0tLS0tKy0rOC0tNDUrK//AABEIAOEA4QMBIgACEQEDEQH/xAAbAAEAAgMBAQAAAAAAAAAAAAAAAwUCBAYBB//EADwQAAIBAgMGAgcGBQQDAAAAAAABAgMRBAUhEjFBUWFxBoETIjJSkaGxQmJywdHhFCMz8PGCkqKyc8LS/8QAGQEBAAMBAQAAAAAAAAAAAAAAAAECBAMF/8QAJREBAQACAQQBBAMBAAAAAAAAAAECEQMEEiFBMTJCYYEiUVIU/9oADAMBAAIRAxEAPwD7iAAAAAAAAAAAAAAFXmWZNN06Vtv7Ut6p9Osvp8nXLKYzdWxxuV1G3jMfTp+0/WeqhH1pvy5dXoVlTNK0/wCnGNNc5fzJ/ovmRYXCXu3dt6tyd23zb4m7twjusZ7yZZfiNU4scfzWm6FeftVaz/DL0a/42MJZSn7Xrfibl9TanjURPHo53t93bpO71JGtLJafuQ/2oieWqPs3j1g3B/I3lj0euvFle3H0tMsvbRjWxFP2Ks2vdq/zE/N6/M3sJ4iV9mvH0b9+F5Qfdb4/PuQzsa1akmJyZ4/FMuLDP1p1UJqSUotOLV04tNNc0zI4vCYuphpXjeVNu8qb3Pm48pfX6dVhcbCpFTg7xl5NPimuDNnHyzOMXLxXC/htAxUz1M6OT0AAAAAAAAAAAAAAAAAAAQ4jF04e3KMeS3yfZLVlPjc3lK8ad4R4yftvsvs99/YpnyY4/K+HHln8NrNcx2b06b9f7Ulqqa/+unDfyvW4eCX76mvCyMK+IMOfJcruvQ4+KYTUb1fHJaIrK+P6ldisZbiVGIzSK437ald2rSSL2pjepDLGdTm55ryT82kRPM37vz/Ydp3R1CxnUlp418zk45o+MX5M2aGZRfGz+9oNG462ljuZsxr3Oao4ksMPiCKla1EmjWwGMeHqa/0pu01wi+E/Lj07IkpTIsdSuhjlcbuGWMymq6yFUmhUOZyDGtw2H7VK0e8Psv6ryLylUPTxy7puPLyxuN1VhGRka1OZPFkqsgAAAAAAAAAAAAEWIrKKuc/jMbOb9qUVyhKUF52epbZpuKCRk587vUbOnwx1usYxS3JK++ytc9AMrWxmysx1eyfQsKzObzyppb3n8iYVU4zEym3wjwXM1XEm2Q4F3NrOJi0bDiRuJKELRi0StGDQEuGxcodY8uXYv8Hik0mnozmWjYy/EbMrfZk/g+ZFiZXc4SZutXRV5ZK6LWEee4pYvKrcJV9HXjyneD893zSXmdJSrHL5rG2qWqd13WqL7CVU0mtzSa7Pca+my3jYx9VjrKVc0ZG3TkVlKZvU5GllbaBjBmQAAAAAAAAAAAamYQvE52otTqa8bpnOYuFmzJ1GPts6bL01wexRJsGVraeI3HK5tK80uS+p12KhocjmC/mPsTiitRRDgSqJlsllWpKBHKJuSgQyiShrwpXdjKthGtxLR0kWMqd0NmnOzRHJMs8XQtrxf0K2RKHWeG8Q3s346O/PidXOFuxwPhypZ9pfofQPajF9NSPVTvzFPmkNLk+TyvTp6vSOz/t9X8jHNdzIclb9GlylPf8AibOvTX+Vcuqn8Y6PDssKMiqw7fQsqBsYW9TZIQ02TAAAAAAAAAAAAZR5pSsy8NDNKd43OXNjvF14ctZKGBswRqrebFORhx+Xo5fCHFx0Zx2YRtNnbYiOjOUzei733E+0eldEkRHG3cliuiCGMokM4G04kc4gac49S/wlBOClv0KSaOgyN3oW5SaJiKqcfS3lFiaeyzq8bS5/A5zMIfUQqbIPafeP5n0al7Eex8+8PU/W5+tb5fufQowtCO/cT/aP6VWZ7n0+prZM/U/1y+psZtLQ18kXqJ85T/7v9C/TfU59V9P7X2Glu38CxoS5Fdh/0LKg/wAjawtyijYRrQfBGwgPQAAAAAAAAAAIMYvUl2JzUzKdoNcyud1jVsJvKOckexnYycSJLj8DzHqtlPn/AIKvNsNdNk88YouzJZSUkTaacbOFnYkgW2YZffVFU6bi7PT8yVazZhKPP4EsWYTJQ1aqLzw3/TmvvFJUZf8Ah2n/ACZPnLQmIrDHI5zMYWTfwOnxhzeabmR7T6bfhejdx6u/zO4qppcDnvCmFtZ8kvkX+JmTfhE+VDnEt938CTKlanDrGMvNq/5mhnE27pXu9F3eiLfC09EtyWiXbQ79NPms/VX4iyw0d1+hZUYo0KJYUY/2jUyNykiW/wC5DTj1ZOkB6AAAAAAAAAABU5nVu7FhXqWWhR4mTb3nDny1NNHT47y2iktCGojZtuIKvQyZRtxrmM8k4y2lwNjLMwul9WQeIo6N7/oUlCu4sjXg35dzCSeu/uaeNw8Zb0VeFzLTebX8amiNJaFejKH3o/NEG3fcWVWfW5X4mmr3WjZZFQSe/idXlFNxoRT3tbRyuFpuc4w4uVn+Z284KMVFcEkTFKqMbx6lBiY3klza+WpeY+X1KrD09qp2ZEXrqskpbFO/FkmMnZMkw62YrsVuZ1uAyvok9qib2q0FwUtp/wCnX6pfEv8ADFJlULznLlaCffV/SJ0OHgbODHWLBz5bzbuGjuZY0UadBG9SR2cWxTRKYQRmAAAAAAADHf2A9uHIbKPGgNLGTsilnO7LDMZFat5h5st1v4MdROkRVSXgQ1jnl8OuPy5zxCrxfZnMKR0PiCrpL4HOJ6fUT4Mk8HqSqszWi/iiSLJQ2P4t8b+ZhPGcFqY7Rv5Rl0q07JPYT9Z/kQLXwpgm2681b3b/AFLnFT5GxGkoRUVoktyNDGVNBatIp8wl8bmeTUNdrqatf15qK7vsX+Eo7MURSNipUaX7lDmVffr+xZYyrZFJs+kqRhwveX4Vv+Oi8xjN3RldTa0yihswjffL1n3etvJWXkXWHiamHgWVCJ6Umpp5du7ttUYm5TRr0Ym3TRKEsTIIAAAB42ebXRhIybAxvy+Z6lYbSPG76IBq+iGz1PTy7/yBX5hh9LlJxsdTUi2mrLU5qpDZnJcb2MfUY6u23pstzSTgatedk+hNcqc+xWxBv+2cL5aZ4cznmKvOy8+xWLS5hOo5NyfF3CZZS3aVSJKcW3aKbfKKuzoMo8PwcIzq7Tctdm9klw6sv8LhacFaEYx7Ii1Mxc/lfh2crSrepH3V7b/Q6zD0oU4qMEoxXBGKZjOZXa3aV6hS5hiFqbOMxJV4ei60/uRevV8gVs5PhW71Jfa3di0qzsj1JRVlwNDGVwlq4+uSZLh9HUe+e7pBbvjv+BoU6bq1FH7K1m+UeXnu+J0uHp/305Grp8PuY+p5PtjYoQN+jAgowN6lE1MialE2YIjponigPQAAAAHjZ4lzMjyTAWR6Y7PMbPcA9WZNniR5vfYBtdzl8TV2qk2uMmdLiqyhCc3uhCU35K5ycNyXJIy9TfEjX0s82pbnL+Lm3H7qaOkb4Igx2BjVjsy5GWNlfN0WmRYL0k02tE973NlrHwrrvbXV6F7gcCqcbJItapMWzFaJcjJMx2UNnuUXZ7Rp4mtY2dlEEsNd6+zyXHuBVeinVlZXUeLLejSjCKitLGVlFWSSXQ1MRiCR7ia5T4mq5NRjdyk7JLizLEV22oq7bdklvbLLLMv2PWlrN6NrdFe6v1OvFx3K/hx5eWYT8pctwWxG2+T1k/el+iLajTMaNM3KVM3Sa8R59u7upKUDbpxMKcDZhElDOCJDyKPQAAAAAALAAeNnmvQ9sHIDyz/wenm10Y1fRAVviCdqEvvSpxS6Ocb/ACuUajct/FMrUof+WK/4yf5FZh43sYuo+v8ATf030ftLSok/8PwJqFLqTpFZitlnWnKgRSpFiyGpAXExzqulAjaNypE15o52Osu0RjKVj2TNSvVKpYYisVWIrNtRim5N2SW9syxdctcmy5xW3NfzJLd7keXfmdeLj765cvJ2R5luW7GsrOo1q+CXurp9S1pUiWnRNmnSN8kk1HnW23dY0qZtU4HtOmTwgSghEnijyMSQAAAAAAAAAAAB5FfE9PJMA2NpBRFkBT+J1ehfhCpTfxez/wCxW4KV0i/zeh6ShVgtW4Nx/GtY/NI5fLa2iMfUTWUrb01/hYv6e48lIghV0EplO5ft8pHUI5VCOUiKUytyXmLOczXnI8lMiqSK2ukiKtMrMVVNnE1CrkpTlGEfam7LkubfRK78iJN1FuptuZLg/ST9JJepB+qnulPn2X17HU0qRDgcKoRjCO6Ksv1f1LKlTPRww7Zp5nJn35bY06RPGmSQgSxgXUYRgSxiZKJ6AAAAAAAAAAAAAAAAAAAA4nHUfQ15w3Rb24fglw8ndeR2xVeIctdamnD+rTu4cNpcYeenmkcubDux8fLtwcnZl5+FTRrE3pCiw+J4O6a0aejTW9NcDcjiTBt6Gm7KoRSqGrLEGDrDaWxKZBVqEU6xq1qxAjxVU3/DeDves+N4w/DfWXm9PLqVeHoSrVFTje2+Ul9mHF9+CO2weHUUopWUUkkuCW5Grp8PurJ1HJ9sTUaZuU4HlKBsRia2MjEzAAAAAAAAAAAAAAAAAAAAAAAAAAoc98Pqq3Vo2jV+0npCr35S6/5XI1tunLYqRlCa+zJWfdc11Wh9MIsThqdRbNSEJx5TipLvqcOTgmXmeK78fPcfF8x83VcOudhX8KYWXs+lp/gqN/8Ae5A/B9H38Q+jlT/KJw/5s2j/AKsHIzrnuGw1Ws7U1pxm9ILz49kdlS8MYeOuwpPnUcqnyehYU8ElwOmPT/6rnn1P+YqcpyuNKNlq3rKT3yf6dC5pUiWFCxMommTXiMtu/NYxiZgEoAAAAAAAAAAAAAAAAAAAAAAAAAAAAAAAAAAAAAAAAAAAAAAAAAAAAAAAAf/Z">
            <a:hlinkClick r:id="rId5"/>
            <a:extLst>
              <a:ext uri="{FF2B5EF4-FFF2-40B4-BE49-F238E27FC236}">
                <a16:creationId xmlns:a16="http://schemas.microsoft.com/office/drawing/2014/main" id="{251AFBD4-FF9B-4EFB-AD37-F968ABC668C7}"/>
              </a:ext>
            </a:extLst>
          </p:cNvPr>
          <p:cNvSpPr>
            <a:spLocks noChangeAspect="1" noChangeArrowheads="1"/>
          </p:cNvSpPr>
          <p:nvPr/>
        </p:nvSpPr>
        <p:spPr bwMode="auto">
          <a:xfrm>
            <a:off x="1730376" y="-1638300"/>
            <a:ext cx="37433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pic>
        <p:nvPicPr>
          <p:cNvPr id="81928" name="Picture 8" descr="http://clipartion.com/wp-content/uploads/2015/10/ear-icon-clipart-free-clip-art-images.png">
            <a:hlinkClick r:id="rId5"/>
            <a:extLst>
              <a:ext uri="{FF2B5EF4-FFF2-40B4-BE49-F238E27FC236}">
                <a16:creationId xmlns:a16="http://schemas.microsoft.com/office/drawing/2014/main" id="{A33E9BA7-907B-4669-85BF-7CA703132B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62639" y="3048001"/>
            <a:ext cx="1533525" cy="153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B5FACB56-8D4F-456E-A141-B1B5A389B015}"/>
              </a:ext>
            </a:extLst>
          </p:cNvPr>
          <p:cNvSpPr>
            <a:spLocks noGrp="1" noChangeArrowheads="1"/>
          </p:cNvSpPr>
          <p:nvPr>
            <p:ph type="title"/>
          </p:nvPr>
        </p:nvSpPr>
        <p:spPr/>
        <p:txBody>
          <a:bodyPr>
            <a:normAutofit fontScale="90000"/>
          </a:bodyPr>
          <a:lstStyle/>
          <a:p>
            <a:pPr eaLnBrk="1" hangingPunct="1"/>
            <a:r>
              <a:rPr lang="en-US" altLang="en-US" dirty="0"/>
              <a:t>Some Tips on Revising. How</a:t>
            </a:r>
            <a:r>
              <a:rPr lang="en-US" altLang="en-US" dirty="0">
                <a:latin typeface="Times New Roman" panose="02020603050405020304" pitchFamily="18" charset="0"/>
              </a:rPr>
              <a:t> Can I </a:t>
            </a:r>
            <a:br>
              <a:rPr lang="en-US" altLang="en-US" dirty="0">
                <a:latin typeface="Times New Roman" panose="02020603050405020304" pitchFamily="18" charset="0"/>
              </a:rPr>
            </a:br>
            <a:r>
              <a:rPr lang="en-US" altLang="en-US" dirty="0">
                <a:latin typeface="Times New Roman" panose="02020603050405020304" pitchFamily="18" charset="0"/>
              </a:rPr>
              <a:t>Fine-tune My Draft ?</a:t>
            </a:r>
            <a:br>
              <a:rPr lang="en-US" altLang="en-US" dirty="0">
                <a:latin typeface="Times New Roman" panose="02020603050405020304" pitchFamily="18" charset="0"/>
              </a:rPr>
            </a:br>
            <a:endParaRPr lang="en-US" altLang="en-US" dirty="0"/>
          </a:p>
        </p:txBody>
      </p:sp>
      <p:sp>
        <p:nvSpPr>
          <p:cNvPr id="111619" name="Rectangle 3">
            <a:extLst>
              <a:ext uri="{FF2B5EF4-FFF2-40B4-BE49-F238E27FC236}">
                <a16:creationId xmlns:a16="http://schemas.microsoft.com/office/drawing/2014/main" id="{1A0585C4-8F37-4677-B4F6-4B69121B6C95}"/>
              </a:ext>
            </a:extLst>
          </p:cNvPr>
          <p:cNvSpPr>
            <a:spLocks noGrp="1" noChangeArrowheads="1"/>
          </p:cNvSpPr>
          <p:nvPr>
            <p:ph type="body" idx="1"/>
          </p:nvPr>
        </p:nvSpPr>
        <p:spPr/>
        <p:txBody>
          <a:bodyPr/>
          <a:lstStyle/>
          <a:p>
            <a:pPr eaLnBrk="1" hangingPunct="1"/>
            <a:r>
              <a:rPr lang="en-US" altLang="en-US" sz="2400" u="sng" dirty="0">
                <a:latin typeface="Times New Roman" panose="02020603050405020304" pitchFamily="18" charset="0"/>
              </a:rPr>
              <a:t>Title</a:t>
            </a:r>
            <a:r>
              <a:rPr lang="en-US" altLang="en-US" sz="2400" dirty="0">
                <a:latin typeface="Times New Roman" panose="02020603050405020304" pitchFamily="18" charset="0"/>
              </a:rPr>
              <a:t>: Is my title consistent with the content of my paper?</a:t>
            </a:r>
          </a:p>
          <a:p>
            <a:pPr eaLnBrk="1" hangingPunct="1"/>
            <a:r>
              <a:rPr lang="en-US" altLang="en-US" sz="2400" u="sng" dirty="0">
                <a:latin typeface="Times New Roman" panose="02020603050405020304" pitchFamily="18" charset="0"/>
              </a:rPr>
              <a:t>Introduction</a:t>
            </a:r>
            <a:r>
              <a:rPr lang="en-US" altLang="en-US" sz="2400" dirty="0">
                <a:latin typeface="Times New Roman" panose="02020603050405020304" pitchFamily="18" charset="0"/>
              </a:rPr>
              <a:t>: Do I appropriately introduce my review? Does my review have a clear claim?</a:t>
            </a:r>
          </a:p>
          <a:p>
            <a:pPr eaLnBrk="1" hangingPunct="1"/>
            <a:r>
              <a:rPr lang="en-US" altLang="en-US" sz="2400" u="sng" dirty="0">
                <a:latin typeface="Times New Roman" panose="02020603050405020304" pitchFamily="18" charset="0"/>
              </a:rPr>
              <a:t>Body</a:t>
            </a:r>
            <a:r>
              <a:rPr lang="en-US" altLang="en-US" sz="2400" dirty="0">
                <a:latin typeface="Times New Roman" panose="02020603050405020304" pitchFamily="18" charset="0"/>
              </a:rPr>
              <a:t>: Is the organization clear? Have I provided headings?</a:t>
            </a:r>
          </a:p>
          <a:p>
            <a:pPr eaLnBrk="1" hangingPunct="1"/>
            <a:r>
              <a:rPr lang="en-US" altLang="en-US" sz="2400" u="sng" dirty="0">
                <a:latin typeface="Times New Roman" panose="02020603050405020304" pitchFamily="18" charset="0"/>
              </a:rPr>
              <a:t>Topic sentences</a:t>
            </a:r>
            <a:r>
              <a:rPr lang="en-US" altLang="en-US" sz="2400" dirty="0">
                <a:latin typeface="Times New Roman" panose="02020603050405020304" pitchFamily="18" charset="0"/>
              </a:rPr>
              <a:t>: Have I clearly indicated the major idea(s) of each paragraph?</a:t>
            </a:r>
          </a:p>
          <a:p>
            <a:pPr eaLnBrk="1" hangingPunct="1"/>
            <a:r>
              <a:rPr lang="en-US" altLang="en-US" sz="2400" u="sng" dirty="0">
                <a:latin typeface="Times New Roman" panose="02020603050405020304" pitchFamily="18" charset="0"/>
              </a:rPr>
              <a:t>Transitions</a:t>
            </a:r>
            <a:r>
              <a:rPr lang="en-US" altLang="en-US" sz="2400" dirty="0">
                <a:latin typeface="Times New Roman" panose="02020603050405020304" pitchFamily="18" charset="0"/>
              </a:rPr>
              <a:t>: Does my writing flow?</a:t>
            </a:r>
          </a:p>
          <a:p>
            <a:pPr eaLnBrk="1" hangingPunct="1"/>
            <a:r>
              <a:rPr lang="en-US" altLang="en-US" sz="2400" u="sng" dirty="0">
                <a:latin typeface="Times New Roman" panose="02020603050405020304" pitchFamily="18" charset="0"/>
              </a:rPr>
              <a:t>Conclusion</a:t>
            </a:r>
            <a:r>
              <a:rPr lang="en-US" altLang="en-US" sz="2400" dirty="0">
                <a:latin typeface="Times New Roman" panose="02020603050405020304" pitchFamily="18" charset="0"/>
              </a:rPr>
              <a:t>: Do I provide sufficient closure? </a:t>
            </a:r>
            <a:r>
              <a:rPr lang="en-US" altLang="en-US" sz="2400" u="sng" dirty="0">
                <a:latin typeface="Times New Roman" panose="02020603050405020304" pitchFamily="18" charset="0"/>
              </a:rPr>
              <a:t>Spelling and Grammar</a:t>
            </a:r>
            <a:r>
              <a:rPr lang="en-US" altLang="en-US" sz="2400" dirty="0">
                <a:latin typeface="Times New Roman" panose="02020603050405020304" pitchFamily="18" charset="0"/>
              </a:rPr>
              <a:t>: Are there any major spelling or grammatical mistakes?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2564</Words>
  <Application>Microsoft Office PowerPoint</Application>
  <PresentationFormat>Widescreen</PresentationFormat>
  <Paragraphs>315</Paragraphs>
  <Slides>38</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Arial</vt:lpstr>
      <vt:lpstr>Calibri</vt:lpstr>
      <vt:lpstr>Myriad Pro</vt:lpstr>
      <vt:lpstr>Open Sans</vt:lpstr>
      <vt:lpstr>Times New Roman</vt:lpstr>
      <vt:lpstr>Verdana</vt:lpstr>
      <vt:lpstr>Wingdings</vt:lpstr>
      <vt:lpstr>20140311PresentationUWTSDTemplate</vt:lpstr>
      <vt:lpstr>  Dissertation Module   (LCMB7020) Workshop 2b Proposal Writing</vt:lpstr>
      <vt:lpstr>What is a research proposal?</vt:lpstr>
      <vt:lpstr>Research Proposal </vt:lpstr>
      <vt:lpstr>PowerPoint Presentation</vt:lpstr>
      <vt:lpstr>What are the essential ingredients?</vt:lpstr>
      <vt:lpstr>Research proposals make you:</vt:lpstr>
      <vt:lpstr>Main Parts of the Research Proposal </vt:lpstr>
      <vt:lpstr>Title </vt:lpstr>
      <vt:lpstr>Identifying a Research Title</vt:lpstr>
      <vt:lpstr>Traps and Pitfalls</vt:lpstr>
      <vt:lpstr>Most Importantly</vt:lpstr>
      <vt:lpstr>Guiding Questions</vt:lpstr>
      <vt:lpstr>The Research Enquiry </vt:lpstr>
      <vt:lpstr>Refining Your Title </vt:lpstr>
      <vt:lpstr>Refining Your Title </vt:lpstr>
      <vt:lpstr>Refining Your Title </vt:lpstr>
      <vt:lpstr>Refining Your Title </vt:lpstr>
      <vt:lpstr>BEWARE “All Focus, No Content”</vt:lpstr>
      <vt:lpstr>BEWARE “All Focus, No Content”</vt:lpstr>
      <vt:lpstr>Problem statement</vt:lpstr>
      <vt:lpstr>Problem statement</vt:lpstr>
      <vt:lpstr>The narrative of a good literature review</vt:lpstr>
      <vt:lpstr>  Aims and Objectives  </vt:lpstr>
      <vt:lpstr>Aim, Objectives and Questions  </vt:lpstr>
      <vt:lpstr>Refining your objectives </vt:lpstr>
      <vt:lpstr>Research Questions </vt:lpstr>
      <vt:lpstr>Research Questions-key considerations </vt:lpstr>
      <vt:lpstr>Methodology </vt:lpstr>
      <vt:lpstr>Methodology</vt:lpstr>
      <vt:lpstr>Methodology  The Qualitative/Quantitative Debate The Main Points</vt:lpstr>
      <vt:lpstr>Qualitative and Quantitative Approaches</vt:lpstr>
      <vt:lpstr>Research Ethics </vt:lpstr>
      <vt:lpstr>PowerPoint Presentation</vt:lpstr>
      <vt:lpstr>PowerPoint Presentation</vt:lpstr>
      <vt:lpstr>Project Managing your Research </vt:lpstr>
      <vt:lpstr>Timeline</vt:lpstr>
      <vt:lpstr>Revise and Edit</vt:lpstr>
      <vt:lpstr>Some Tips on Revising. How Can I  Fine-tune My Draft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Module   (LCMB7020) Workshop 2b Proposal Writing</dc:title>
  <dc:creator>Tarila Zuofa</dc:creator>
  <cp:lastModifiedBy>Tarila Zuofa</cp:lastModifiedBy>
  <cp:revision>2</cp:revision>
  <dcterms:created xsi:type="dcterms:W3CDTF">2022-05-30T13:04:31Z</dcterms:created>
  <dcterms:modified xsi:type="dcterms:W3CDTF">2022-05-30T13:09:48Z</dcterms:modified>
</cp:coreProperties>
</file>