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5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6A6C79-921D-44CB-A742-433FB29D56C3}" v="1592" dt="2022-07-21T21:18:56.9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3523" y="816048"/>
            <a:ext cx="10266602" cy="4039409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Arial"/>
                <a:cs typeface="Calibri Light" panose="020F0302020204030204"/>
              </a:rPr>
              <a:t>Name: Stefan </a:t>
            </a:r>
            <a:r>
              <a:rPr lang="en-US" sz="4000" dirty="0" err="1">
                <a:latin typeface="Arial"/>
                <a:cs typeface="Calibri Light" panose="020F0302020204030204"/>
              </a:rPr>
              <a:t>mihai</a:t>
            </a:r>
            <a:r>
              <a:rPr lang="en-US" sz="4000" dirty="0">
                <a:latin typeface="Arial"/>
                <a:cs typeface="Calibri Light" panose="020F0302020204030204"/>
              </a:rPr>
              <a:t> </a:t>
            </a:r>
            <a:r>
              <a:rPr lang="en-US" sz="4000" dirty="0" err="1">
                <a:latin typeface="Arial"/>
                <a:cs typeface="Calibri Light" panose="020F0302020204030204"/>
              </a:rPr>
              <a:t>ciolan</a:t>
            </a:r>
            <a:br>
              <a:rPr lang="en-US" sz="4000" dirty="0">
                <a:latin typeface="Arial"/>
              </a:rPr>
            </a:br>
            <a:r>
              <a:rPr lang="en-US" sz="4000" dirty="0">
                <a:latin typeface="Arial"/>
                <a:cs typeface="Calibri Light" panose="020F0302020204030204"/>
              </a:rPr>
              <a:t>student number: 2118520</a:t>
            </a:r>
            <a:br>
              <a:rPr lang="en-US" sz="4000" dirty="0">
                <a:latin typeface="Arial"/>
                <a:cs typeface="Calibri Light" panose="020F0302020204030204"/>
              </a:rPr>
            </a:br>
            <a:r>
              <a:rPr lang="en-US" sz="4000" dirty="0">
                <a:latin typeface="Arial"/>
                <a:cs typeface="Calibri Light" panose="020F0302020204030204"/>
              </a:rPr>
              <a:t>module: bmsw4004</a:t>
            </a:r>
            <a:br>
              <a:rPr lang="en-US" sz="4000" dirty="0">
                <a:latin typeface="Arial"/>
                <a:cs typeface="Calibri Light" panose="020F0302020204030204"/>
              </a:rPr>
            </a:br>
            <a:r>
              <a:rPr lang="en-US" sz="4000" dirty="0">
                <a:latin typeface="Arial"/>
                <a:cs typeface="Calibri Light" panose="020F0302020204030204"/>
              </a:rPr>
              <a:t>lecturer: </a:t>
            </a:r>
            <a:r>
              <a:rPr lang="en-US" sz="4000" dirty="0" err="1">
                <a:latin typeface="Arial"/>
                <a:cs typeface="Calibri Light" panose="020F0302020204030204"/>
              </a:rPr>
              <a:t>chijioke</a:t>
            </a:r>
            <a:r>
              <a:rPr lang="en-US" sz="4000" dirty="0">
                <a:latin typeface="Arial"/>
                <a:cs typeface="Calibri Light" panose="020F0302020204030204"/>
              </a:rPr>
              <a:t> d </a:t>
            </a:r>
            <a:r>
              <a:rPr lang="en-US" sz="4000" dirty="0" err="1">
                <a:latin typeface="Arial"/>
                <a:cs typeface="Calibri Light" panose="020F0302020204030204"/>
              </a:rPr>
              <a:t>uba</a:t>
            </a:r>
            <a:br>
              <a:rPr lang="en-US" dirty="0">
                <a:cs typeface="Calibri Light" panose="020F0302020204030204"/>
              </a:rPr>
            </a:br>
            <a:endParaRPr lang="en-US" dirty="0">
              <a:cs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26593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0E53EDA-3B94-4F6B-9E86-D3BB9EBB9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A6D730-DD01-79FF-86D2-20CCD590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1150076"/>
            <a:ext cx="3659389" cy="4557849"/>
          </a:xfrm>
        </p:spPr>
        <p:txBody>
          <a:bodyPr>
            <a:normAutofit/>
          </a:bodyPr>
          <a:lstStyle/>
          <a:p>
            <a:pPr algn="r"/>
            <a:r>
              <a:rPr lang="en-US" dirty="0">
                <a:latin typeface="Arial"/>
                <a:cs typeface="Calibri Light"/>
              </a:rPr>
              <a:t>The nature of staff shortage</a:t>
            </a:r>
            <a:endParaRPr lang="en-US">
              <a:latin typeface="Arial"/>
              <a:cs typeface="Arial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0EFD79F-7790-479B-B7DB-BD0D8C101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66923" y="1668780"/>
            <a:ext cx="0" cy="35204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9C5904B8-B257-BD67-6C74-035F87CEA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8658" y="1150076"/>
            <a:ext cx="6517543" cy="4557849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Calibri"/>
              </a:rPr>
              <a:t>The situation in staff shortages was a massive problem but Covid-19 has been a big factor that has accelerated the problem. (BMJ 2022)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PPE plays a massive factor in the cause of staff shortages, a lot of doctors involved in high-risk areas have stated "shortage or no supply" of throwaway gowns, googles and protective glasses. (Robinson 2020)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Salary, the changing nature of jobs and valued the staff feel plays a big factor in shortage.</a:t>
            </a:r>
          </a:p>
          <a:p>
            <a:pPr>
              <a:buClr>
                <a:srgbClr val="FFFFFF"/>
              </a:buClr>
            </a:pPr>
            <a:endParaRPr lang="en-US" dirty="0">
              <a:latin typeface="Arial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1129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0E53EDA-3B94-4F6B-9E86-D3BB9EBB9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82CBB-F265-73B9-B5A3-5C96D781D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6201" y="1150076"/>
            <a:ext cx="4421389" cy="4557849"/>
          </a:xfrm>
        </p:spPr>
        <p:txBody>
          <a:bodyPr>
            <a:normAutofit/>
          </a:bodyPr>
          <a:lstStyle/>
          <a:p>
            <a:pPr algn="r"/>
            <a:r>
              <a:rPr lang="en-US" dirty="0">
                <a:latin typeface="Arial"/>
                <a:cs typeface="Calibri Light"/>
              </a:rPr>
              <a:t>Impact of staff shortages</a:t>
            </a:r>
            <a:endParaRPr lang="en-US" dirty="0">
              <a:latin typeface="Arial"/>
              <a:cs typeface="Arial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0EFD79F-7790-479B-B7DB-BD0D8C101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66923" y="1668780"/>
            <a:ext cx="0" cy="35204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C2E49-9596-7B77-4564-912BA577B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8658" y="1150076"/>
            <a:ext cx="6517543" cy="4557849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Calibri"/>
              </a:rPr>
              <a:t>Aged employees returned from retirement to join forces.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Focused care on Covid-19 patience and forgetting death illnesses. (Carol Propper 2020)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The quality of care has been affected and patient outcome. (Carol Propper 2020)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In the absence of PPE, NHS won't look very appealing to other wanting to join forces and overseas students.</a:t>
            </a:r>
          </a:p>
        </p:txBody>
      </p:sp>
    </p:spTree>
    <p:extLst>
      <p:ext uri="{BB962C8B-B14F-4D97-AF65-F5344CB8AC3E}">
        <p14:creationId xmlns:p14="http://schemas.microsoft.com/office/powerpoint/2010/main" val="3120435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0E53EDA-3B94-4F6B-9E86-D3BB9EBB9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AEF43D-0A24-F650-9028-3E3549AF6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98" y="1150076"/>
            <a:ext cx="4557087" cy="4557849"/>
          </a:xfrm>
        </p:spPr>
        <p:txBody>
          <a:bodyPr>
            <a:normAutofit/>
          </a:bodyPr>
          <a:lstStyle/>
          <a:p>
            <a:pPr algn="r"/>
            <a:r>
              <a:rPr lang="en-US" dirty="0">
                <a:latin typeface="Arial"/>
                <a:cs typeface="Calibri Light"/>
              </a:rPr>
              <a:t>Pestle analysis </a:t>
            </a:r>
            <a:endParaRPr lang="en-US">
              <a:latin typeface="Arial"/>
              <a:cs typeface="Arial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0EFD79F-7790-479B-B7DB-BD0D8C101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66923" y="1668780"/>
            <a:ext cx="0" cy="35204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4F8FC-FD0B-A87B-3E42-925E177F7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5398" y="2089528"/>
            <a:ext cx="6371406" cy="4213383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Calibri"/>
              </a:rPr>
              <a:t>Political – Brexit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Environmental -  Transportation 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Social – Aging population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Technological – Training Challenges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Legal – Emigration/Brexit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Calibri"/>
              </a:rPr>
              <a:t>Economic - Budgeting </a:t>
            </a:r>
          </a:p>
          <a:p>
            <a:pPr>
              <a:buClr>
                <a:srgbClr val="FFFFFF"/>
              </a:buClr>
            </a:pPr>
            <a:endParaRPr lang="en-US" dirty="0">
              <a:latin typeface="Arial"/>
              <a:cs typeface="Calibri"/>
            </a:endParaRPr>
          </a:p>
          <a:p>
            <a:pPr>
              <a:buClr>
                <a:srgbClr val="FFFFFF"/>
              </a:buClr>
            </a:pPr>
            <a:endParaRPr lang="en-US" dirty="0">
              <a:latin typeface="Arial"/>
              <a:cs typeface="Calibri"/>
            </a:endParaRPr>
          </a:p>
          <a:p>
            <a:pPr>
              <a:buClr>
                <a:srgbClr val="FFFFFF"/>
              </a:buClr>
            </a:pPr>
            <a:endParaRPr lang="en-US" dirty="0">
              <a:latin typeface="Arial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Calibri"/>
              </a:rPr>
              <a:t>                                                           (Jennifer De Val 2020)</a:t>
            </a:r>
          </a:p>
        </p:txBody>
      </p:sp>
    </p:spTree>
    <p:extLst>
      <p:ext uri="{BB962C8B-B14F-4D97-AF65-F5344CB8AC3E}">
        <p14:creationId xmlns:p14="http://schemas.microsoft.com/office/powerpoint/2010/main" val="3521053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59CA3C4-04AC-2703-31D7-40F42E922A4D}"/>
              </a:ext>
            </a:extLst>
          </p:cNvPr>
          <p:cNvCxnSpPr/>
          <p:nvPr/>
        </p:nvCxnSpPr>
        <p:spPr>
          <a:xfrm flipV="1">
            <a:off x="628389" y="3479104"/>
            <a:ext cx="9306836" cy="354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CA182E6-C2A1-6B14-F9FD-B5A51DE15E58}"/>
              </a:ext>
            </a:extLst>
          </p:cNvPr>
          <p:cNvSpPr/>
          <p:nvPr/>
        </p:nvSpPr>
        <p:spPr>
          <a:xfrm>
            <a:off x="10193836" y="3174040"/>
            <a:ext cx="1492685" cy="64717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/>
                <a:cs typeface="Calibri"/>
              </a:rPr>
              <a:t>NHS Staff Shortages</a:t>
            </a:r>
            <a:endParaRPr lang="en-US" dirty="0">
              <a:latin typeface="Arial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7D862B6-F8B2-FA2E-6C38-681B20DAB667}"/>
              </a:ext>
            </a:extLst>
          </p:cNvPr>
          <p:cNvCxnSpPr/>
          <p:nvPr/>
        </p:nvCxnSpPr>
        <p:spPr>
          <a:xfrm>
            <a:off x="2591452" y="1865987"/>
            <a:ext cx="1290180" cy="1603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BC5F44B1-49C8-722E-F45B-8DD430206216}"/>
              </a:ext>
            </a:extLst>
          </p:cNvPr>
          <p:cNvSpPr/>
          <p:nvPr/>
        </p:nvSpPr>
        <p:spPr>
          <a:xfrm>
            <a:off x="1638299" y="1236423"/>
            <a:ext cx="1722328" cy="5949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/>
                <a:cs typeface="Calibri"/>
              </a:rPr>
              <a:t>Equipment 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88A72B5-1E6A-267C-66F5-3ABE94E4B04F}"/>
              </a:ext>
            </a:extLst>
          </p:cNvPr>
          <p:cNvSpPr/>
          <p:nvPr/>
        </p:nvSpPr>
        <p:spPr>
          <a:xfrm>
            <a:off x="1635037" y="5345873"/>
            <a:ext cx="1722328" cy="5949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/>
                <a:cs typeface="Calibri"/>
              </a:rPr>
              <a:t>Environment </a:t>
            </a:r>
            <a:endParaRPr lang="en-US" dirty="0">
              <a:latin typeface="Arial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A9FAFA9-9950-12DE-9C68-424597C2B485}"/>
              </a:ext>
            </a:extLst>
          </p:cNvPr>
          <p:cNvCxnSpPr/>
          <p:nvPr/>
        </p:nvCxnSpPr>
        <p:spPr>
          <a:xfrm>
            <a:off x="6475173" y="1866639"/>
            <a:ext cx="1373687" cy="15928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8C25C6F7-925E-D2B2-6D23-239AEC82CCA5}"/>
              </a:ext>
            </a:extLst>
          </p:cNvPr>
          <p:cNvSpPr/>
          <p:nvPr/>
        </p:nvSpPr>
        <p:spPr>
          <a:xfrm>
            <a:off x="5668157" y="1237075"/>
            <a:ext cx="1722328" cy="5949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/>
                <a:cs typeface="Calibri"/>
              </a:rPr>
              <a:t>People</a:t>
            </a:r>
            <a:endParaRPr lang="en-US">
              <a:latin typeface="Arial"/>
              <a:cs typeface="Arial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C2BCF22-FEB1-EDC6-958F-3CE6C74FE556}"/>
              </a:ext>
            </a:extLst>
          </p:cNvPr>
          <p:cNvCxnSpPr/>
          <p:nvPr/>
        </p:nvCxnSpPr>
        <p:spPr>
          <a:xfrm flipV="1">
            <a:off x="2533389" y="3567831"/>
            <a:ext cx="1321496" cy="17473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12D34C4D-5586-0F6C-454B-FF5C04AD6EDF}"/>
              </a:ext>
            </a:extLst>
          </p:cNvPr>
          <p:cNvSpPr/>
          <p:nvPr/>
        </p:nvSpPr>
        <p:spPr>
          <a:xfrm>
            <a:off x="5670114" y="5341305"/>
            <a:ext cx="1722328" cy="5949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/>
                <a:cs typeface="Calibri"/>
              </a:rPr>
              <a:t>Method </a:t>
            </a:r>
            <a:endParaRPr lang="en-US" dirty="0">
              <a:latin typeface="Arial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7269383-CF0A-9C1A-44BD-F8D12DACA307}"/>
              </a:ext>
            </a:extLst>
          </p:cNvPr>
          <p:cNvCxnSpPr/>
          <p:nvPr/>
        </p:nvCxnSpPr>
        <p:spPr>
          <a:xfrm flipV="1">
            <a:off x="6481044" y="3559350"/>
            <a:ext cx="1373687" cy="1736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4423964-1494-DB8D-9FC3-206B0BDD18F7}"/>
              </a:ext>
            </a:extLst>
          </p:cNvPr>
          <p:cNvSpPr txBox="1"/>
          <p:nvPr/>
        </p:nvSpPr>
        <p:spPr>
          <a:xfrm>
            <a:off x="1857767" y="2233547"/>
            <a:ext cx="13340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Old Tools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4F009D-2853-9FC5-9C9E-0D5D55845125}"/>
              </a:ext>
            </a:extLst>
          </p:cNvPr>
          <p:cNvSpPr txBox="1"/>
          <p:nvPr/>
        </p:nvSpPr>
        <p:spPr>
          <a:xfrm>
            <a:off x="1541354" y="2804395"/>
            <a:ext cx="19394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Not enough PPE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8657A1E-0C94-5D25-1C46-70C1BB827CC4}"/>
              </a:ext>
            </a:extLst>
          </p:cNvPr>
          <p:cNvSpPr txBox="1"/>
          <p:nvPr/>
        </p:nvSpPr>
        <p:spPr>
          <a:xfrm>
            <a:off x="1746859" y="4617407"/>
            <a:ext cx="11461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Covid-19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7D89CEB-380B-30A9-045E-5FFA6EC258DC}"/>
              </a:ext>
            </a:extLst>
          </p:cNvPr>
          <p:cNvSpPr txBox="1"/>
          <p:nvPr/>
        </p:nvSpPr>
        <p:spPr>
          <a:xfrm>
            <a:off x="1748590" y="4071351"/>
            <a:ext cx="14769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Elderly Staff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617149-A718-28AA-B4E1-657EFDF04332}"/>
              </a:ext>
            </a:extLst>
          </p:cNvPr>
          <p:cNvSpPr txBox="1"/>
          <p:nvPr/>
        </p:nvSpPr>
        <p:spPr>
          <a:xfrm>
            <a:off x="5265475" y="4621321"/>
            <a:ext cx="165594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Long Training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7A6893-042E-2F62-6AB3-32ADC9AFB4DA}"/>
              </a:ext>
            </a:extLst>
          </p:cNvPr>
          <p:cNvSpPr txBox="1"/>
          <p:nvPr/>
        </p:nvSpPr>
        <p:spPr>
          <a:xfrm>
            <a:off x="5318186" y="4075265"/>
            <a:ext cx="184474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Temporary Staff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44FCC9-D892-912F-E61F-137F5D49CBCD}"/>
              </a:ext>
            </a:extLst>
          </p:cNvPr>
          <p:cNvSpPr txBox="1"/>
          <p:nvPr/>
        </p:nvSpPr>
        <p:spPr>
          <a:xfrm>
            <a:off x="6044852" y="2234852"/>
            <a:ext cx="97911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Illness 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E90772-B8DD-01A5-FC0B-6733B28E56EA}"/>
              </a:ext>
            </a:extLst>
          </p:cNvPr>
          <p:cNvSpPr txBox="1"/>
          <p:nvPr/>
        </p:nvSpPr>
        <p:spPr>
          <a:xfrm>
            <a:off x="5759754" y="2805700"/>
            <a:ext cx="17098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Calibri"/>
              </a:rPr>
              <a:t>Improper Care</a:t>
            </a:r>
          </a:p>
        </p:txBody>
      </p:sp>
    </p:spTree>
    <p:extLst>
      <p:ext uri="{BB962C8B-B14F-4D97-AF65-F5344CB8AC3E}">
        <p14:creationId xmlns:p14="http://schemas.microsoft.com/office/powerpoint/2010/main" val="738355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E8FC1-BD5F-C097-A860-76D3049D4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Calibri Light"/>
              </a:rPr>
              <a:t>Alternative solution</a:t>
            </a:r>
            <a:endParaRPr lang="en-US" dirty="0"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4D444-B749-0933-152C-7EDA89A24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Targeting international nurses.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Arial"/>
              </a:rPr>
              <a:t>Explore all available recruitment methods that there is.</a:t>
            </a: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cs typeface="Arial"/>
              </a:rPr>
              <a:t>Promote the NHS more and making it more appealing, especially to young people attracting them in following a career in care.</a:t>
            </a:r>
          </a:p>
          <a:p>
            <a:pPr>
              <a:buClr>
                <a:srgbClr val="FFFFFF"/>
              </a:buClr>
            </a:pP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1503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5DB42-9502-BB62-0D38-4C21BD353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Calibri Light"/>
              </a:rPr>
              <a:t>Conclusion</a:t>
            </a:r>
            <a:endParaRPr lang="en-US" dirty="0"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4BADF-D867-3663-D53F-36D616956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016674"/>
            <a:ext cx="10131425" cy="2674931"/>
          </a:xfrm>
        </p:spPr>
        <p:txBody>
          <a:bodyPr/>
          <a:lstStyle/>
          <a:p>
            <a:r>
              <a:rPr lang="en-US" dirty="0">
                <a:cs typeface="Calibri"/>
              </a:rPr>
              <a:t>The NHS trust is very import to the community, and it has been since 1948. The staff shortages in Health Care should be resolved immediately and promptly.</a:t>
            </a:r>
          </a:p>
          <a:p>
            <a:pPr>
              <a:buClr>
                <a:srgbClr val="FFFFFF"/>
              </a:buClr>
            </a:pPr>
            <a:r>
              <a:rPr lang="en-US" dirty="0">
                <a:cs typeface="Calibri"/>
              </a:rPr>
              <a:t>Overseas students should be offered  a scholarship that would make working in the UK more appealing and attractive to them.</a:t>
            </a:r>
          </a:p>
        </p:txBody>
      </p:sp>
    </p:spTree>
    <p:extLst>
      <p:ext uri="{BB962C8B-B14F-4D97-AF65-F5344CB8AC3E}">
        <p14:creationId xmlns:p14="http://schemas.microsoft.com/office/powerpoint/2010/main" val="3317073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85D37-A7CB-7D94-D92B-66A295446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671" y="1714398"/>
            <a:ext cx="10131425" cy="5569033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ea typeface="+mn-lt"/>
                <a:cs typeface="+mn-lt"/>
              </a:rPr>
              <a:t>Iacobucci, G. (2022). Covid-19: NHS trusts declare ‘critical incidents’ because of staff shortages. </a:t>
            </a:r>
            <a:r>
              <a:rPr lang="en-US" i="1" dirty="0">
                <a:latin typeface="Arial"/>
                <a:ea typeface="+mn-lt"/>
                <a:cs typeface="+mn-lt"/>
              </a:rPr>
              <a:t>BMJ</a:t>
            </a:r>
            <a:r>
              <a:rPr lang="en-US" dirty="0">
                <a:latin typeface="Arial"/>
                <a:ea typeface="+mn-lt"/>
                <a:cs typeface="+mn-lt"/>
              </a:rPr>
              <a:t>, [online] p.o3. doi:10.1136/bmj.o3.</a:t>
            </a:r>
            <a:endParaRPr lang="en-US">
              <a:latin typeface="Arial"/>
              <a:cs typeface="Calibri" panose="020F0502020204030204"/>
            </a:endParaRP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‌ROBINSON, F., 2020. Self-protection: how NHS doctors are sourcing their own PPE. </a:t>
            </a:r>
            <a:r>
              <a:rPr lang="en-US" i="1" dirty="0">
                <a:latin typeface="Arial"/>
                <a:ea typeface="+mn-lt"/>
                <a:cs typeface="+mn-lt"/>
              </a:rPr>
              <a:t>BMJ : British Medical Journal (Online), </a:t>
            </a:r>
            <a:r>
              <a:rPr lang="en-US" b="1" dirty="0">
                <a:latin typeface="Arial"/>
                <a:ea typeface="+mn-lt"/>
                <a:cs typeface="+mn-lt"/>
              </a:rPr>
              <a:t>369</a:t>
            </a:r>
            <a:r>
              <a:rPr lang="en-US" dirty="0">
                <a:latin typeface="Arial"/>
                <a:ea typeface="+mn-lt"/>
                <a:cs typeface="+mn-lt"/>
              </a:rPr>
              <a:t>.</a:t>
            </a:r>
            <a:endParaRPr lang="en-US" dirty="0">
              <a:latin typeface="Arial"/>
              <a:cs typeface="Calibri"/>
            </a:endParaRP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FINLAYSON, B., DIXON, J., MEADOWS, S. and BLAIR, G., 2002. Mind the gap: the extent of the NHS nursing shortage. </a:t>
            </a:r>
            <a:r>
              <a:rPr lang="en-US" i="1" dirty="0">
                <a:latin typeface="Arial"/>
                <a:ea typeface="+mn-lt"/>
                <a:cs typeface="+mn-lt"/>
              </a:rPr>
              <a:t>BMJ : British Medical Journal, </a:t>
            </a:r>
            <a:r>
              <a:rPr lang="en-US" b="1" dirty="0">
                <a:latin typeface="Arial"/>
                <a:ea typeface="+mn-lt"/>
                <a:cs typeface="+mn-lt"/>
              </a:rPr>
              <a:t>325</a:t>
            </a:r>
            <a:r>
              <a:rPr lang="en-US" dirty="0">
                <a:latin typeface="Arial"/>
                <a:ea typeface="+mn-lt"/>
                <a:cs typeface="+mn-lt"/>
              </a:rPr>
              <a:t>(7363), pp. 538.</a:t>
            </a:r>
            <a:endParaRPr lang="en-US" dirty="0">
              <a:latin typeface="Arial"/>
              <a:cs typeface="Calibri"/>
            </a:endParaRP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Propper, C., Stoye, G. and </a:t>
            </a:r>
            <a:r>
              <a:rPr lang="en-US" dirty="0" err="1">
                <a:latin typeface="Arial"/>
                <a:ea typeface="+mn-lt"/>
                <a:cs typeface="+mn-lt"/>
              </a:rPr>
              <a:t>Zaranko</a:t>
            </a:r>
            <a:r>
              <a:rPr lang="en-US" dirty="0">
                <a:latin typeface="Arial"/>
                <a:ea typeface="+mn-lt"/>
                <a:cs typeface="+mn-lt"/>
              </a:rPr>
              <a:t>, B. (2020). The Wider Impacts of the Coronavirus Pandemic on the NHS *. </a:t>
            </a:r>
            <a:r>
              <a:rPr lang="en-US" i="1" dirty="0">
                <a:latin typeface="Arial"/>
                <a:ea typeface="+mn-lt"/>
                <a:cs typeface="+mn-lt"/>
              </a:rPr>
              <a:t>Fiscal Studies</a:t>
            </a:r>
            <a:r>
              <a:rPr lang="en-US" dirty="0">
                <a:latin typeface="Arial"/>
                <a:ea typeface="+mn-lt"/>
                <a:cs typeface="+mn-lt"/>
              </a:rPr>
              <a:t>, [online] 41(2). doi:10.1111/1475-5890.12227.</a:t>
            </a:r>
            <a:endParaRPr lang="en-US">
              <a:latin typeface="Arial"/>
              <a:cs typeface="Calibri"/>
            </a:endParaRP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de Val, J., Sohal, G., Sarwar, A., Ahmed, H., Singh, I. and Coleman, J.J. (2020). Investigating the challenges and opportunities for medicines management in an NHS field hospital during the COVID-19 pandemic. </a:t>
            </a:r>
            <a:r>
              <a:rPr lang="en-US" i="1" dirty="0">
                <a:latin typeface="Arial"/>
                <a:ea typeface="+mn-lt"/>
                <a:cs typeface="+mn-lt"/>
              </a:rPr>
              <a:t>European Journal of Hospital Pharmacy</a:t>
            </a:r>
            <a:r>
              <a:rPr lang="en-US" dirty="0">
                <a:latin typeface="Arial"/>
                <a:ea typeface="+mn-lt"/>
                <a:cs typeface="+mn-lt"/>
              </a:rPr>
              <a:t>, 28(1), pp.10–15. doi:10.1136/ejhpharm-2020-002364.</a:t>
            </a:r>
            <a:endParaRPr lang="en-US">
              <a:latin typeface="Arial"/>
              <a:ea typeface="+mn-lt"/>
              <a:cs typeface="+mn-lt"/>
            </a:endParaRPr>
          </a:p>
          <a:p>
            <a:pPr>
              <a:buClr>
                <a:srgbClr val="FFFFFF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BUCHAN, J., 1999. International solutions. </a:t>
            </a:r>
            <a:r>
              <a:rPr lang="en-US" i="1" dirty="0">
                <a:latin typeface="Arial"/>
                <a:ea typeface="+mn-lt"/>
                <a:cs typeface="+mn-lt"/>
              </a:rPr>
              <a:t>Nursing Standard (through 2013), </a:t>
            </a:r>
            <a:r>
              <a:rPr lang="en-US" b="1" dirty="0">
                <a:latin typeface="Arial"/>
                <a:ea typeface="+mn-lt"/>
                <a:cs typeface="+mn-lt"/>
              </a:rPr>
              <a:t>14</a:t>
            </a:r>
            <a:r>
              <a:rPr lang="en-US" dirty="0">
                <a:latin typeface="Arial"/>
                <a:ea typeface="+mn-lt"/>
                <a:cs typeface="+mn-lt"/>
              </a:rPr>
              <a:t>(11), pp. 19-20.</a:t>
            </a:r>
            <a:endParaRPr lang="en-US" dirty="0">
              <a:latin typeface="Arial"/>
              <a:cs typeface="Calibri"/>
            </a:endParaRPr>
          </a:p>
          <a:p>
            <a:pPr marL="0" indent="0">
              <a:buClr>
                <a:srgbClr val="FFFFFF"/>
              </a:buClr>
              <a:buNone/>
            </a:pPr>
            <a:endParaRPr lang="en-US" dirty="0">
              <a:latin typeface="Arial"/>
              <a:ea typeface="+mn-lt"/>
              <a:cs typeface="+mn-lt"/>
            </a:endParaRPr>
          </a:p>
          <a:p>
            <a:pPr>
              <a:buClr>
                <a:srgbClr val="FFFFFF"/>
              </a:buClr>
            </a:pPr>
            <a:endParaRPr lang="en-US" dirty="0">
              <a:latin typeface="Arial"/>
              <a:cs typeface="Calibri"/>
            </a:endParaRPr>
          </a:p>
          <a:p>
            <a:pPr>
              <a:buClr>
                <a:srgbClr val="FFFFFF"/>
              </a:buClr>
            </a:pPr>
            <a:endParaRPr lang="en-US" dirty="0">
              <a:latin typeface="Calibri" panose="020F0502020204030204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F411A7-F0FF-B629-4625-96691AD556C1}"/>
              </a:ext>
            </a:extLst>
          </p:cNvPr>
          <p:cNvSpPr txBox="1"/>
          <p:nvPr/>
        </p:nvSpPr>
        <p:spPr>
          <a:xfrm>
            <a:off x="710445" y="650334"/>
            <a:ext cx="1032126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latin typeface="Arial"/>
                <a:cs typeface="Calibri"/>
              </a:rPr>
              <a:t>REFERENCE</a:t>
            </a:r>
          </a:p>
        </p:txBody>
      </p:sp>
    </p:spTree>
    <p:extLst>
      <p:ext uri="{BB962C8B-B14F-4D97-AF65-F5344CB8AC3E}">
        <p14:creationId xmlns:p14="http://schemas.microsoft.com/office/powerpoint/2010/main" val="9704107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Celestial</vt:lpstr>
      <vt:lpstr>Name: Stefan mihai ciolan student number: 2118520 module: bmsw4004 lecturer: chijioke d uba </vt:lpstr>
      <vt:lpstr>The nature of staff shortage</vt:lpstr>
      <vt:lpstr>Impact of staff shortages</vt:lpstr>
      <vt:lpstr>Pestle analysis </vt:lpstr>
      <vt:lpstr>PowerPoint Presentation</vt:lpstr>
      <vt:lpstr>Alternative solution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395</cp:revision>
  <dcterms:created xsi:type="dcterms:W3CDTF">2022-07-21T18:44:10Z</dcterms:created>
  <dcterms:modified xsi:type="dcterms:W3CDTF">2022-07-21T21:29:28Z</dcterms:modified>
</cp:coreProperties>
</file>