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447" r:id="rId2"/>
    <p:sldId id="448" r:id="rId3"/>
    <p:sldId id="477" r:id="rId4"/>
    <p:sldId id="449" r:id="rId5"/>
    <p:sldId id="450" r:id="rId6"/>
    <p:sldId id="451" r:id="rId7"/>
    <p:sldId id="452" r:id="rId8"/>
    <p:sldId id="453" r:id="rId9"/>
    <p:sldId id="454" r:id="rId10"/>
    <p:sldId id="455" r:id="rId11"/>
    <p:sldId id="456" r:id="rId12"/>
    <p:sldId id="457" r:id="rId13"/>
    <p:sldId id="458" r:id="rId14"/>
    <p:sldId id="459" r:id="rId15"/>
    <p:sldId id="460" r:id="rId16"/>
    <p:sldId id="461" r:id="rId17"/>
    <p:sldId id="462" r:id="rId18"/>
    <p:sldId id="463" r:id="rId19"/>
    <p:sldId id="464" r:id="rId20"/>
    <p:sldId id="465" r:id="rId21"/>
    <p:sldId id="466" r:id="rId22"/>
    <p:sldId id="467" r:id="rId23"/>
    <p:sldId id="468" r:id="rId24"/>
    <p:sldId id="469" r:id="rId25"/>
    <p:sldId id="470" r:id="rId26"/>
    <p:sldId id="476" r:id="rId27"/>
    <p:sldId id="471" r:id="rId28"/>
    <p:sldId id="472" r:id="rId29"/>
    <p:sldId id="473" r:id="rId30"/>
    <p:sldId id="474" r:id="rId31"/>
    <p:sldId id="475"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9216" autoAdjust="0"/>
    <p:restoredTop sz="94718"/>
  </p:normalViewPr>
  <p:slideViewPr>
    <p:cSldViewPr>
      <p:cViewPr varScale="1">
        <p:scale>
          <a:sx n="90" d="100"/>
          <a:sy n="90" d="100"/>
        </p:scale>
        <p:origin x="102" y="22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19/11/2018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19/11/2018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Lecture 7</a:t>
            </a:r>
            <a:br>
              <a:rPr lang="en-GB" dirty="0" smtClean="0">
                <a:solidFill>
                  <a:schemeClr val="bg1"/>
                </a:solidFill>
              </a:rPr>
            </a:br>
            <a:r>
              <a:rPr lang="en-GB" dirty="0" smtClean="0">
                <a:solidFill>
                  <a:schemeClr val="bg1"/>
                </a:solidFill>
              </a:rPr>
              <a:t>Finances</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Enterprise</a:t>
            </a:r>
          </a:p>
          <a:p>
            <a:r>
              <a:rPr lang="en-GB" dirty="0" smtClean="0">
                <a:solidFill>
                  <a:schemeClr val="bg1"/>
                </a:solidFill>
              </a:rPr>
              <a:t>Chris Thomas</a:t>
            </a:r>
            <a:endParaRPr lang="en-GB" dirty="0">
              <a:solidFill>
                <a:schemeClr val="bg1"/>
              </a:solidFill>
            </a:endParaRPr>
          </a:p>
        </p:txBody>
      </p:sp>
    </p:spTree>
    <p:extLst>
      <p:ext uri="{BB962C8B-B14F-4D97-AF65-F5344CB8AC3E}">
        <p14:creationId xmlns:p14="http://schemas.microsoft.com/office/powerpoint/2010/main" val="323959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Tomorrow’s tutorial:</a:t>
            </a:r>
            <a:endParaRPr lang="en-GB" dirty="0"/>
          </a:p>
        </p:txBody>
      </p:sp>
      <p:sp>
        <p:nvSpPr>
          <p:cNvPr id="3" name="Content Placeholder 2"/>
          <p:cNvSpPr>
            <a:spLocks noGrp="1"/>
          </p:cNvSpPr>
          <p:nvPr>
            <p:ph idx="1"/>
          </p:nvPr>
        </p:nvSpPr>
        <p:spPr/>
        <p:txBody>
          <a:bodyPr/>
          <a:lstStyle/>
          <a:p>
            <a:r>
              <a:rPr lang="en-GB" dirty="0" smtClean="0"/>
              <a:t>No class as such…Assignment surgery</a:t>
            </a:r>
          </a:p>
          <a:p>
            <a:r>
              <a:rPr lang="en-GB" dirty="0" smtClean="0"/>
              <a:t>You can come and see me regarding parts B and C of assignment 1. (Video and website)</a:t>
            </a:r>
          </a:p>
          <a:p>
            <a:r>
              <a:rPr lang="en-GB" dirty="0" smtClean="0"/>
              <a:t> Just email me with a rough time. </a:t>
            </a:r>
            <a:endParaRPr lang="en-GB" dirty="0"/>
          </a:p>
        </p:txBody>
      </p:sp>
    </p:spTree>
    <p:extLst>
      <p:ext uri="{BB962C8B-B14F-4D97-AF65-F5344CB8AC3E}">
        <p14:creationId xmlns:p14="http://schemas.microsoft.com/office/powerpoint/2010/main" val="887196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look at the assignment 1</a:t>
            </a:r>
            <a:endParaRPr lang="en-GB" dirty="0"/>
          </a:p>
        </p:txBody>
      </p:sp>
      <p:sp>
        <p:nvSpPr>
          <p:cNvPr id="3" name="Content Placeholder 2"/>
          <p:cNvSpPr>
            <a:spLocks noGrp="1"/>
          </p:cNvSpPr>
          <p:nvPr>
            <p:ph idx="1"/>
          </p:nvPr>
        </p:nvSpPr>
        <p:spPr/>
        <p:txBody>
          <a:bodyPr/>
          <a:lstStyle/>
          <a:p>
            <a:r>
              <a:rPr lang="en-GB" dirty="0" smtClean="0"/>
              <a:t>For a final time.</a:t>
            </a:r>
          </a:p>
          <a:p>
            <a:endParaRPr lang="en-GB" dirty="0"/>
          </a:p>
          <a:p>
            <a:r>
              <a:rPr lang="en-GB" dirty="0" smtClean="0"/>
              <a:t>Are we all clear?</a:t>
            </a:r>
            <a:endParaRPr lang="en-GB" dirty="0"/>
          </a:p>
        </p:txBody>
      </p:sp>
    </p:spTree>
    <p:extLst>
      <p:ext uri="{BB962C8B-B14F-4D97-AF65-F5344CB8AC3E}">
        <p14:creationId xmlns:p14="http://schemas.microsoft.com/office/powerpoint/2010/main" val="74458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Finances</a:t>
            </a:r>
            <a:endParaRPr lang="en-US" dirty="0"/>
          </a:p>
        </p:txBody>
      </p:sp>
      <p:sp>
        <p:nvSpPr>
          <p:cNvPr id="3" name="Content Placeholder 2"/>
          <p:cNvSpPr>
            <a:spLocks noGrp="1"/>
          </p:cNvSpPr>
          <p:nvPr>
            <p:ph idx="1"/>
          </p:nvPr>
        </p:nvSpPr>
        <p:spPr/>
        <p:txBody>
          <a:bodyPr/>
          <a:lstStyle/>
          <a:p>
            <a:r>
              <a:rPr lang="en-US" dirty="0" smtClean="0"/>
              <a:t>Why do you need a finance section in </a:t>
            </a:r>
            <a:r>
              <a:rPr lang="en-US" dirty="0" smtClean="0"/>
              <a:t>a</a:t>
            </a:r>
          </a:p>
          <a:p>
            <a:pPr lvl="1"/>
            <a:r>
              <a:rPr lang="en-US" dirty="0" smtClean="0"/>
              <a:t>Business plan</a:t>
            </a:r>
          </a:p>
          <a:p>
            <a:pPr lvl="1"/>
            <a:r>
              <a:rPr lang="en-US" dirty="0" smtClean="0"/>
              <a:t>Business pitch?</a:t>
            </a:r>
            <a:endParaRPr lang="en-US" dirty="0"/>
          </a:p>
        </p:txBody>
      </p:sp>
    </p:spTree>
    <p:extLst>
      <p:ext uri="{BB962C8B-B14F-4D97-AF65-F5344CB8AC3E}">
        <p14:creationId xmlns:p14="http://schemas.microsoft.com/office/powerpoint/2010/main" val="3453436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10000"/>
          </a:bodyPr>
          <a:lstStyle/>
          <a:p>
            <a:r>
              <a:rPr lang="en-GB" dirty="0"/>
              <a:t>work out your profit and loss</a:t>
            </a:r>
          </a:p>
          <a:p>
            <a:r>
              <a:rPr lang="en-GB" dirty="0" smtClean="0"/>
              <a:t>work </a:t>
            </a:r>
            <a:r>
              <a:rPr lang="en-GB" dirty="0"/>
              <a:t>out your costs</a:t>
            </a:r>
          </a:p>
          <a:p>
            <a:r>
              <a:rPr lang="en-GB" dirty="0" smtClean="0"/>
              <a:t>work </a:t>
            </a:r>
            <a:r>
              <a:rPr lang="en-GB" dirty="0"/>
              <a:t>out your takings from sales</a:t>
            </a:r>
          </a:p>
          <a:p>
            <a:r>
              <a:rPr lang="en-GB" dirty="0" smtClean="0"/>
              <a:t>work </a:t>
            </a:r>
            <a:r>
              <a:rPr lang="en-GB" dirty="0"/>
              <a:t>out how much money you’ll need to run your business</a:t>
            </a:r>
          </a:p>
          <a:p>
            <a:r>
              <a:rPr lang="en-GB" dirty="0" smtClean="0"/>
              <a:t>set </a:t>
            </a:r>
            <a:r>
              <a:rPr lang="en-GB" dirty="0"/>
              <a:t>up and manage your </a:t>
            </a:r>
            <a:r>
              <a:rPr lang="en-GB" dirty="0" smtClean="0"/>
              <a:t>cash flow</a:t>
            </a:r>
          </a:p>
          <a:p>
            <a:r>
              <a:rPr lang="en-GB" dirty="0" smtClean="0"/>
              <a:t>understand what financial records the law requires you to keep. </a:t>
            </a:r>
            <a:endParaRPr lang="en-GB" dirty="0"/>
          </a:p>
        </p:txBody>
      </p:sp>
    </p:spTree>
    <p:extLst>
      <p:ext uri="{BB962C8B-B14F-4D97-AF65-F5344CB8AC3E}">
        <p14:creationId xmlns:p14="http://schemas.microsoft.com/office/powerpoint/2010/main" val="1228959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elements of Finance section</a:t>
            </a:r>
            <a:endParaRPr lang="en-US" dirty="0"/>
          </a:p>
        </p:txBody>
      </p:sp>
      <p:sp>
        <p:nvSpPr>
          <p:cNvPr id="3" name="Content Placeholder 2"/>
          <p:cNvSpPr>
            <a:spLocks noGrp="1"/>
          </p:cNvSpPr>
          <p:nvPr>
            <p:ph idx="1"/>
          </p:nvPr>
        </p:nvSpPr>
        <p:spPr/>
        <p:txBody>
          <a:bodyPr/>
          <a:lstStyle/>
          <a:p>
            <a:r>
              <a:rPr lang="en-US" dirty="0" smtClean="0"/>
              <a:t>What do you need to include?</a:t>
            </a:r>
            <a:endParaRPr lang="en-US" dirty="0"/>
          </a:p>
        </p:txBody>
      </p:sp>
    </p:spTree>
    <p:extLst>
      <p:ext uri="{BB962C8B-B14F-4D97-AF65-F5344CB8AC3E}">
        <p14:creationId xmlns:p14="http://schemas.microsoft.com/office/powerpoint/2010/main" val="1871361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financial statements: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Sales Forecast</a:t>
            </a:r>
          </a:p>
          <a:p>
            <a:endParaRPr lang="en-US" dirty="0"/>
          </a:p>
          <a:p>
            <a:r>
              <a:rPr lang="en-US" dirty="0" smtClean="0"/>
              <a:t>Profit and Loss Statement</a:t>
            </a:r>
          </a:p>
          <a:p>
            <a:endParaRPr lang="en-US" dirty="0"/>
          </a:p>
          <a:p>
            <a:r>
              <a:rPr lang="en-US" dirty="0" smtClean="0"/>
              <a:t>Cash flow statement</a:t>
            </a:r>
          </a:p>
          <a:p>
            <a:endParaRPr lang="en-US" dirty="0"/>
          </a:p>
          <a:p>
            <a:endParaRPr lang="en-US" dirty="0" smtClean="0"/>
          </a:p>
          <a:p>
            <a:r>
              <a:rPr lang="en-US" dirty="0" smtClean="0"/>
              <a:t>These 3 are a must for a business plan and should be considered in your pitch</a:t>
            </a:r>
            <a:endParaRPr lang="en-US" dirty="0"/>
          </a:p>
        </p:txBody>
      </p:sp>
    </p:spTree>
    <p:extLst>
      <p:ext uri="{BB962C8B-B14F-4D97-AF65-F5344CB8AC3E}">
        <p14:creationId xmlns:p14="http://schemas.microsoft.com/office/powerpoint/2010/main" val="1199316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solidFill>
                  <a:srgbClr val="FF0000"/>
                </a:solidFill>
              </a:rPr>
              <a:t>Realistically </a:t>
            </a:r>
            <a:r>
              <a:rPr lang="en-GB" dirty="0" smtClean="0"/>
              <a:t>forecast:</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GB" dirty="0" smtClean="0"/>
              <a:t>your </a:t>
            </a:r>
            <a:r>
              <a:rPr lang="en-GB" dirty="0"/>
              <a:t>sales – how much you’re likely to sell </a:t>
            </a:r>
          </a:p>
          <a:p>
            <a:r>
              <a:rPr lang="en-GB" dirty="0" smtClean="0"/>
              <a:t>your </a:t>
            </a:r>
            <a:r>
              <a:rPr lang="en-GB" dirty="0"/>
              <a:t>costs – how much you’ll need to start up and what the running costs will be </a:t>
            </a:r>
          </a:p>
          <a:p>
            <a:r>
              <a:rPr lang="en-GB" dirty="0" smtClean="0"/>
              <a:t>your </a:t>
            </a:r>
            <a:r>
              <a:rPr lang="en-GB" dirty="0"/>
              <a:t>profit – how much you’ll need to break even and make a profit. </a:t>
            </a:r>
          </a:p>
          <a:p>
            <a:r>
              <a:rPr lang="en-GB" dirty="0"/>
              <a:t>It doesn’t have to be complicated. You simply need to work out what you’re likely to earn and spend, based on the market research you’ve done and your realistic judgement. </a:t>
            </a:r>
          </a:p>
        </p:txBody>
      </p:sp>
    </p:spTree>
    <p:extLst>
      <p:ext uri="{BB962C8B-B14F-4D97-AF65-F5344CB8AC3E}">
        <p14:creationId xmlns:p14="http://schemas.microsoft.com/office/powerpoint/2010/main" val="1395466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Forecasting sales</a:t>
            </a:r>
            <a:endParaRPr lang="en-GB" dirty="0"/>
          </a:p>
        </p:txBody>
      </p:sp>
      <p:sp>
        <p:nvSpPr>
          <p:cNvPr id="3" name="Content Placeholder 2"/>
          <p:cNvSpPr>
            <a:spLocks noGrp="1"/>
          </p:cNvSpPr>
          <p:nvPr>
            <p:ph idx="1"/>
          </p:nvPr>
        </p:nvSpPr>
        <p:spPr/>
        <p:txBody>
          <a:bodyPr/>
          <a:lstStyle/>
          <a:p>
            <a:r>
              <a:rPr lang="en-GB" dirty="0" smtClean="0"/>
              <a:t>How?</a:t>
            </a:r>
            <a:endParaRPr lang="en-GB" dirty="0"/>
          </a:p>
        </p:txBody>
      </p:sp>
    </p:spTree>
    <p:extLst>
      <p:ext uri="{BB962C8B-B14F-4D97-AF65-F5344CB8AC3E}">
        <p14:creationId xmlns:p14="http://schemas.microsoft.com/office/powerpoint/2010/main" val="1687049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Forecasting Sales</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GB" dirty="0"/>
              <a:t>Begin by listing the number of customers you think you could have in your first three years</a:t>
            </a:r>
            <a:r>
              <a:rPr lang="en-GB" dirty="0" smtClean="0"/>
              <a:t>.</a:t>
            </a:r>
          </a:p>
          <a:p>
            <a:r>
              <a:rPr lang="en-GB" dirty="0" smtClean="0"/>
              <a:t>Then </a:t>
            </a:r>
            <a:r>
              <a:rPr lang="en-GB" dirty="0"/>
              <a:t>put a realistic sales figure against each one, bearing in mind that a few larger customers are likely to account for a greater share of sales than the rest - although this depends on your type of business. </a:t>
            </a:r>
          </a:p>
          <a:p>
            <a:r>
              <a:rPr lang="en-GB" dirty="0"/>
              <a:t>You will need to estimate how much each will buy and at what price. </a:t>
            </a:r>
          </a:p>
        </p:txBody>
      </p:sp>
    </p:spTree>
    <p:extLst>
      <p:ext uri="{BB962C8B-B14F-4D97-AF65-F5344CB8AC3E}">
        <p14:creationId xmlns:p14="http://schemas.microsoft.com/office/powerpoint/2010/main" val="515837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your costs</a:t>
            </a:r>
            <a:endParaRPr lang="en-GB" dirty="0"/>
          </a:p>
        </p:txBody>
      </p:sp>
      <p:sp>
        <p:nvSpPr>
          <p:cNvPr id="3" name="Content Placeholder 2"/>
          <p:cNvSpPr>
            <a:spLocks noGrp="1"/>
          </p:cNvSpPr>
          <p:nvPr>
            <p:ph idx="1"/>
          </p:nvPr>
        </p:nvSpPr>
        <p:spPr/>
        <p:txBody>
          <a:bodyPr/>
          <a:lstStyle/>
          <a:p>
            <a:r>
              <a:rPr lang="en-GB" dirty="0" smtClean="0"/>
              <a:t>Costs </a:t>
            </a:r>
            <a:r>
              <a:rPr lang="en-GB" dirty="0"/>
              <a:t>are the amount you spend on selling a product, running a production process, or delivering a service. </a:t>
            </a:r>
            <a:endParaRPr lang="en-GB" dirty="0" smtClean="0"/>
          </a:p>
          <a:p>
            <a:r>
              <a:rPr lang="en-GB" dirty="0" smtClean="0"/>
              <a:t>Typically</a:t>
            </a:r>
            <a:r>
              <a:rPr lang="en-GB" dirty="0"/>
              <a:t>, your business will have three kinds of costs: </a:t>
            </a:r>
          </a:p>
        </p:txBody>
      </p:sp>
    </p:spTree>
    <p:extLst>
      <p:ext uri="{BB962C8B-B14F-4D97-AF65-F5344CB8AC3E}">
        <p14:creationId xmlns:p14="http://schemas.microsoft.com/office/powerpoint/2010/main" val="3076113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endParaRPr lang="en-GB" dirty="0"/>
          </a:p>
          <a:p>
            <a:r>
              <a:rPr lang="en-GB" b="1" dirty="0"/>
              <a:t>Variable costs: </a:t>
            </a:r>
            <a:r>
              <a:rPr lang="en-GB" dirty="0"/>
              <a:t>Cost items that vary depending on the level of your sales. These could include, for example, the raw materials for making your product and staff overtime. </a:t>
            </a:r>
          </a:p>
          <a:p>
            <a:r>
              <a:rPr lang="en-GB" b="1" dirty="0"/>
              <a:t>Fixed costs: </a:t>
            </a:r>
            <a:r>
              <a:rPr lang="en-GB" dirty="0"/>
              <a:t>Things that always have to be paid however much you sell such as rent, rates, utilities, salaries, travel, stationery, insurance, advertising and promotion. </a:t>
            </a:r>
          </a:p>
          <a:p>
            <a:r>
              <a:rPr lang="en-GB" b="1" dirty="0"/>
              <a:t>Capital costs: </a:t>
            </a:r>
            <a:r>
              <a:rPr lang="en-GB" dirty="0"/>
              <a:t>One-off costs such as buying computer equipment or premises. </a:t>
            </a:r>
          </a:p>
        </p:txBody>
      </p:sp>
    </p:spTree>
    <p:extLst>
      <p:ext uri="{BB962C8B-B14F-4D97-AF65-F5344CB8AC3E}">
        <p14:creationId xmlns:p14="http://schemas.microsoft.com/office/powerpoint/2010/main" val="1825902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Start-up costs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Working </a:t>
            </a:r>
            <a:r>
              <a:rPr lang="en-GB" dirty="0"/>
              <a:t>out your start-up and running costs will enable you to see how much of your own money you’ll need to put in, and how much finance you’ll want to raise. </a:t>
            </a:r>
          </a:p>
          <a:p>
            <a:r>
              <a:rPr lang="en-GB" dirty="0"/>
              <a:t>As well as establishing what your start-up costs will be, you’ll need to work out what it will cost to run your business each year, and to produce a realistic forecast of how much money you’ll need to survive until your business starts making money. </a:t>
            </a:r>
          </a:p>
        </p:txBody>
      </p:sp>
    </p:spTree>
    <p:extLst>
      <p:ext uri="{BB962C8B-B14F-4D97-AF65-F5344CB8AC3E}">
        <p14:creationId xmlns:p14="http://schemas.microsoft.com/office/powerpoint/2010/main" val="360263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Start up Costs</a:t>
            </a:r>
            <a:br>
              <a:rPr lang="en-GB" dirty="0" smtClean="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68708" y="1052736"/>
            <a:ext cx="4601608" cy="5664739"/>
          </a:xfrm>
        </p:spPr>
      </p:pic>
    </p:spTree>
    <p:extLst>
      <p:ext uri="{BB962C8B-B14F-4D97-AF65-F5344CB8AC3E}">
        <p14:creationId xmlns:p14="http://schemas.microsoft.com/office/powerpoint/2010/main" val="908045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Your variable and fixed running costs</a:t>
            </a:r>
            <a:endParaRPr lang="en-GB" dirty="0"/>
          </a:p>
          <a:p>
            <a:r>
              <a:rPr lang="en-GB" dirty="0"/>
              <a:t>Getting a firm idea of your different costs will help you plan financially for your business. </a:t>
            </a:r>
            <a:endParaRPr lang="en-GB" dirty="0" smtClean="0"/>
          </a:p>
          <a:p>
            <a:r>
              <a:rPr lang="en-GB" dirty="0" smtClean="0"/>
              <a:t>List </a:t>
            </a:r>
            <a:r>
              <a:rPr lang="en-GB" dirty="0"/>
              <a:t>as many costs as you can identify in each </a:t>
            </a:r>
            <a:r>
              <a:rPr lang="en-GB" dirty="0" smtClean="0"/>
              <a:t>section: </a:t>
            </a:r>
            <a:endParaRPr lang="en-GB" dirty="0"/>
          </a:p>
        </p:txBody>
      </p:sp>
    </p:spTree>
    <p:extLst>
      <p:ext uri="{BB962C8B-B14F-4D97-AF65-F5344CB8AC3E}">
        <p14:creationId xmlns:p14="http://schemas.microsoft.com/office/powerpoint/2010/main" val="3507182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 costs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2420888"/>
            <a:ext cx="7064019" cy="2706774"/>
          </a:xfrm>
        </p:spPr>
      </p:pic>
    </p:spTree>
    <p:extLst>
      <p:ext uri="{BB962C8B-B14F-4D97-AF65-F5344CB8AC3E}">
        <p14:creationId xmlns:p14="http://schemas.microsoft.com/office/powerpoint/2010/main" val="3235654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costs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6" y="1628800"/>
            <a:ext cx="6252127" cy="4278900"/>
          </a:xfrm>
        </p:spPr>
      </p:pic>
    </p:spTree>
    <p:extLst>
      <p:ext uri="{BB962C8B-B14F-4D97-AF65-F5344CB8AC3E}">
        <p14:creationId xmlns:p14="http://schemas.microsoft.com/office/powerpoint/2010/main" val="3807862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normAutofit/>
          </a:bodyPr>
          <a:lstStyle/>
          <a:p>
            <a:r>
              <a:rPr lang="en-GB" dirty="0" smtClean="0"/>
              <a:t>Let's </a:t>
            </a:r>
            <a:r>
              <a:rPr lang="en-GB" dirty="0"/>
              <a:t>say that you produce 10,000 ice picks. The factory </a:t>
            </a:r>
            <a:r>
              <a:rPr lang="en-GB" dirty="0" smtClean="0"/>
              <a:t>overhead (rent) </a:t>
            </a:r>
            <a:r>
              <a:rPr lang="en-GB" dirty="0"/>
              <a:t>is </a:t>
            </a:r>
            <a:r>
              <a:rPr lang="en-GB" dirty="0" smtClean="0"/>
              <a:t>£3,000 </a:t>
            </a:r>
            <a:r>
              <a:rPr lang="en-GB" dirty="0"/>
              <a:t>a year. </a:t>
            </a:r>
            <a:endParaRPr lang="en-GB" dirty="0" smtClean="0"/>
          </a:p>
          <a:p>
            <a:r>
              <a:rPr lang="en-GB" dirty="0" smtClean="0"/>
              <a:t>Other </a:t>
            </a:r>
            <a:r>
              <a:rPr lang="en-GB" dirty="0"/>
              <a:t>costs are materials at </a:t>
            </a:r>
            <a:r>
              <a:rPr lang="en-GB" dirty="0" smtClean="0"/>
              <a:t>£2 </a:t>
            </a:r>
            <a:r>
              <a:rPr lang="en-GB" dirty="0"/>
              <a:t>per </a:t>
            </a:r>
            <a:r>
              <a:rPr lang="en-GB" dirty="0" smtClean="0"/>
              <a:t>ice pick </a:t>
            </a:r>
            <a:r>
              <a:rPr lang="en-GB" dirty="0"/>
              <a:t>and </a:t>
            </a:r>
            <a:r>
              <a:rPr lang="en-GB" dirty="0" smtClean="0"/>
              <a:t>labour </a:t>
            </a:r>
            <a:r>
              <a:rPr lang="en-GB" dirty="0"/>
              <a:t>at </a:t>
            </a:r>
            <a:r>
              <a:rPr lang="en-GB" dirty="0" smtClean="0"/>
              <a:t>£5 </a:t>
            </a:r>
            <a:r>
              <a:rPr lang="en-GB" dirty="0"/>
              <a:t>per </a:t>
            </a:r>
            <a:r>
              <a:rPr lang="en-GB" dirty="0" smtClean="0"/>
              <a:t>ice pick</a:t>
            </a:r>
            <a:r>
              <a:rPr lang="en-GB" dirty="0"/>
              <a:t>.</a:t>
            </a:r>
          </a:p>
          <a:p>
            <a:r>
              <a:rPr lang="en-GB" dirty="0" smtClean="0"/>
              <a:t>Calculate </a:t>
            </a:r>
            <a:r>
              <a:rPr lang="en-GB" dirty="0"/>
              <a:t>total variable costs. </a:t>
            </a:r>
          </a:p>
        </p:txBody>
      </p:sp>
    </p:spTree>
    <p:extLst>
      <p:ext uri="{BB962C8B-B14F-4D97-AF65-F5344CB8AC3E}">
        <p14:creationId xmlns:p14="http://schemas.microsoft.com/office/powerpoint/2010/main" val="4207290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Add all costs that vary with ice pick production. </a:t>
            </a:r>
            <a:endParaRPr lang="en-GB" dirty="0" smtClean="0"/>
          </a:p>
          <a:p>
            <a:r>
              <a:rPr lang="en-GB" dirty="0" smtClean="0"/>
              <a:t>This </a:t>
            </a:r>
            <a:r>
              <a:rPr lang="en-GB" dirty="0"/>
              <a:t>includes materials and </a:t>
            </a:r>
            <a:r>
              <a:rPr lang="en-GB" dirty="0" smtClean="0"/>
              <a:t>labour</a:t>
            </a:r>
            <a:r>
              <a:rPr lang="en-GB" dirty="0"/>
              <a:t>. The total variable cost </a:t>
            </a:r>
            <a:r>
              <a:rPr lang="en-GB" dirty="0" smtClean="0"/>
              <a:t>is £7 </a:t>
            </a:r>
            <a:r>
              <a:rPr lang="en-GB" dirty="0"/>
              <a:t>per pick. </a:t>
            </a:r>
            <a:endParaRPr lang="en-GB" dirty="0" smtClean="0"/>
          </a:p>
          <a:p>
            <a:r>
              <a:rPr lang="en-GB" dirty="0" smtClean="0"/>
              <a:t>The </a:t>
            </a:r>
            <a:r>
              <a:rPr lang="en-GB" dirty="0"/>
              <a:t>total </a:t>
            </a:r>
            <a:r>
              <a:rPr lang="en-GB" dirty="0" smtClean="0"/>
              <a:t>variable cost </a:t>
            </a:r>
            <a:r>
              <a:rPr lang="en-GB" dirty="0"/>
              <a:t>of the 10,000 ice picks is </a:t>
            </a:r>
            <a:r>
              <a:rPr lang="en-GB" dirty="0" smtClean="0"/>
              <a:t>£70,000 (£7 </a:t>
            </a:r>
            <a:r>
              <a:rPr lang="en-GB" dirty="0"/>
              <a:t>x 10,000) </a:t>
            </a:r>
            <a:endParaRPr lang="en-GB" dirty="0" smtClean="0"/>
          </a:p>
          <a:p>
            <a:r>
              <a:rPr lang="en-GB" dirty="0" smtClean="0"/>
              <a:t>The total  fixed cost are £3,000 </a:t>
            </a:r>
            <a:r>
              <a:rPr lang="en-GB" dirty="0"/>
              <a:t>(fixed overhead</a:t>
            </a:r>
            <a:r>
              <a:rPr lang="en-GB" dirty="0" smtClean="0"/>
              <a:t>)</a:t>
            </a:r>
            <a:r>
              <a:rPr lang="en-GB" dirty="0"/>
              <a:t/>
            </a:r>
            <a:br>
              <a:rPr lang="en-GB" dirty="0"/>
            </a:br>
            <a:r>
              <a:rPr lang="en-GB" dirty="0"/>
              <a:t/>
            </a:r>
            <a:br>
              <a:rPr lang="en-GB" dirty="0"/>
            </a:br>
            <a:endParaRPr lang="en-GB" dirty="0"/>
          </a:p>
        </p:txBody>
      </p:sp>
    </p:spTree>
    <p:extLst>
      <p:ext uri="{BB962C8B-B14F-4D97-AF65-F5344CB8AC3E}">
        <p14:creationId xmlns:p14="http://schemas.microsoft.com/office/powerpoint/2010/main" val="956765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our your profit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No </a:t>
            </a:r>
            <a:r>
              <a:rPr lang="en-GB" dirty="0"/>
              <a:t>matter what type of business you are in, a primary objective of business is to make money. </a:t>
            </a:r>
            <a:endParaRPr lang="en-GB" dirty="0" smtClean="0"/>
          </a:p>
          <a:p>
            <a:r>
              <a:rPr lang="en-GB" dirty="0" smtClean="0"/>
              <a:t>It </a:t>
            </a:r>
            <a:r>
              <a:rPr lang="en-GB" dirty="0"/>
              <a:t>is the profit from your business that will allow you to realise your personal financial goals of owning your own business. </a:t>
            </a:r>
            <a:endParaRPr lang="en-GB" dirty="0" smtClean="0"/>
          </a:p>
          <a:p>
            <a:r>
              <a:rPr lang="en-GB" dirty="0" smtClean="0"/>
              <a:t>Even </a:t>
            </a:r>
            <a:r>
              <a:rPr lang="en-GB" dirty="0"/>
              <a:t>if you are operating a not-for-profit or social enterprise, making money to put back into the business or community will be key to your success. </a:t>
            </a:r>
          </a:p>
        </p:txBody>
      </p:sp>
    </p:spTree>
    <p:extLst>
      <p:ext uri="{BB962C8B-B14F-4D97-AF65-F5344CB8AC3E}">
        <p14:creationId xmlns:p14="http://schemas.microsoft.com/office/powerpoint/2010/main" val="3221000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endParaRPr lang="en-GB" dirty="0"/>
          </a:p>
          <a:p>
            <a:r>
              <a:rPr lang="en-GB" dirty="0"/>
              <a:t>One of your most important financial tools is the profit and loss forecast. This shows your sales, expenditure and what level of profit you expect your business to produce by the end of the forecast period, usually at monthly, quarterly and annual reporting points. </a:t>
            </a:r>
          </a:p>
        </p:txBody>
      </p:sp>
    </p:spTree>
    <p:extLst>
      <p:ext uri="{BB962C8B-B14F-4D97-AF65-F5344CB8AC3E}">
        <p14:creationId xmlns:p14="http://schemas.microsoft.com/office/powerpoint/2010/main" val="1655423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and Net Profit</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Your </a:t>
            </a:r>
            <a:r>
              <a:rPr lang="en-GB" dirty="0"/>
              <a:t>profit and loss forecast calculates your gross and net profit. </a:t>
            </a:r>
            <a:endParaRPr lang="en-GB" dirty="0" smtClean="0"/>
          </a:p>
          <a:p>
            <a:r>
              <a:rPr lang="en-GB" dirty="0" smtClean="0">
                <a:solidFill>
                  <a:srgbClr val="FF0000"/>
                </a:solidFill>
              </a:rPr>
              <a:t>Gross </a:t>
            </a:r>
            <a:r>
              <a:rPr lang="en-GB" dirty="0">
                <a:solidFill>
                  <a:srgbClr val="FF0000"/>
                </a:solidFill>
              </a:rPr>
              <a:t>profit </a:t>
            </a:r>
            <a:r>
              <a:rPr lang="en-GB" dirty="0"/>
              <a:t>is the amount you have after subtracting </a:t>
            </a:r>
            <a:r>
              <a:rPr lang="en-GB" dirty="0" smtClean="0"/>
              <a:t> variable (direct) costs </a:t>
            </a:r>
            <a:r>
              <a:rPr lang="en-GB" dirty="0"/>
              <a:t>from your sales. This is an important figure as it shows if you are making enough sales to cover the basic costs associated with your goods or service. </a:t>
            </a:r>
            <a:endParaRPr lang="en-GB" dirty="0" smtClean="0"/>
          </a:p>
          <a:p>
            <a:r>
              <a:rPr lang="en-GB" dirty="0" smtClean="0"/>
              <a:t>The </a:t>
            </a:r>
            <a:r>
              <a:rPr lang="en-GB" dirty="0"/>
              <a:t>profit and loss forecast then deducts your fixed </a:t>
            </a:r>
            <a:r>
              <a:rPr lang="en-GB" dirty="0" smtClean="0"/>
              <a:t>(indirect) costs </a:t>
            </a:r>
            <a:r>
              <a:rPr lang="en-GB" dirty="0"/>
              <a:t>from the gross profit to calculate your </a:t>
            </a:r>
            <a:r>
              <a:rPr lang="en-GB" dirty="0">
                <a:solidFill>
                  <a:srgbClr val="FF0000"/>
                </a:solidFill>
              </a:rPr>
              <a:t>net </a:t>
            </a:r>
            <a:r>
              <a:rPr lang="en-GB" dirty="0" smtClean="0">
                <a:solidFill>
                  <a:srgbClr val="FF0000"/>
                </a:solidFill>
              </a:rPr>
              <a:t>profit</a:t>
            </a:r>
            <a:r>
              <a:rPr lang="en-GB" dirty="0" smtClean="0"/>
              <a:t>:</a:t>
            </a:r>
          </a:p>
          <a:p>
            <a:pPr lvl="1"/>
            <a:r>
              <a:rPr lang="en-GB" dirty="0" smtClean="0"/>
              <a:t> </a:t>
            </a:r>
            <a:r>
              <a:rPr lang="en-GB" dirty="0"/>
              <a:t>This includes any loan repayments you need to make as well as </a:t>
            </a:r>
            <a:r>
              <a:rPr lang="en-GB" dirty="0">
                <a:solidFill>
                  <a:srgbClr val="FF0000"/>
                </a:solidFill>
              </a:rPr>
              <a:t>depreciation</a:t>
            </a:r>
            <a:r>
              <a:rPr lang="en-GB" dirty="0"/>
              <a:t> on your capital expenses. If you have a positive net profit this means your company is making money after all your expenses are accounted for. </a:t>
            </a:r>
            <a:endParaRPr lang="en-GB" dirty="0" smtClean="0"/>
          </a:p>
          <a:p>
            <a:pPr lvl="1"/>
            <a:r>
              <a:rPr lang="en-GB" dirty="0" smtClean="0"/>
              <a:t>It </a:t>
            </a:r>
            <a:r>
              <a:rPr lang="en-GB" dirty="0"/>
              <a:t>is your net profit on </a:t>
            </a:r>
            <a:r>
              <a:rPr lang="en-GB" dirty="0" smtClean="0"/>
              <a:t>which </a:t>
            </a:r>
            <a:r>
              <a:rPr lang="en-GB" dirty="0"/>
              <a:t>you will pay tax. </a:t>
            </a:r>
            <a:endParaRPr lang="en-GB" dirty="0" smtClean="0"/>
          </a:p>
          <a:p>
            <a:pPr lvl="1"/>
            <a:endParaRPr lang="en-GB" dirty="0"/>
          </a:p>
        </p:txBody>
      </p:sp>
    </p:spTree>
    <p:extLst>
      <p:ext uri="{BB962C8B-B14F-4D97-AF65-F5344CB8AC3E}">
        <p14:creationId xmlns:p14="http://schemas.microsoft.com/office/powerpoint/2010/main" val="3229065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One </a:t>
            </a:r>
            <a:r>
              <a:rPr lang="en-GB" dirty="0"/>
              <a:t>of your most important financial tools is the profit and loss forecast. This shows your sales, expenditure and what level of profit you expect your business to produce by the end of the forecast period, usually at monthly, quarterly and annual reporting points. </a:t>
            </a:r>
          </a:p>
        </p:txBody>
      </p:sp>
    </p:spTree>
    <p:extLst>
      <p:ext uri="{BB962C8B-B14F-4D97-AF65-F5344CB8AC3E}">
        <p14:creationId xmlns:p14="http://schemas.microsoft.com/office/powerpoint/2010/main" val="276224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and Loss Forecast</a:t>
            </a:r>
            <a:endParaRPr lang="en-GB" dirty="0"/>
          </a:p>
        </p:txBody>
      </p:sp>
      <p:sp>
        <p:nvSpPr>
          <p:cNvPr id="3" name="Content Placeholder 2"/>
          <p:cNvSpPr>
            <a:spLocks noGrp="1"/>
          </p:cNvSpPr>
          <p:nvPr>
            <p:ph idx="1"/>
          </p:nvPr>
        </p:nvSpPr>
        <p:spPr/>
        <p:txBody>
          <a:bodyPr/>
          <a:lstStyle/>
          <a:p>
            <a:endParaRPr lang="en-GB" dirty="0"/>
          </a:p>
          <a:p>
            <a:r>
              <a:rPr lang="en-GB" dirty="0"/>
              <a:t>A profit and loss forecast allows you to manage your business on an </a:t>
            </a:r>
            <a:r>
              <a:rPr lang="en-GB" dirty="0" smtClean="0"/>
              <a:t>on going </a:t>
            </a:r>
            <a:r>
              <a:rPr lang="en-GB" dirty="0"/>
              <a:t>basis. It will also be important if you apply for funding. </a:t>
            </a:r>
          </a:p>
        </p:txBody>
      </p:sp>
    </p:spTree>
    <p:extLst>
      <p:ext uri="{BB962C8B-B14F-4D97-AF65-F5344CB8AC3E}">
        <p14:creationId xmlns:p14="http://schemas.microsoft.com/office/powerpoint/2010/main" val="3503914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and Loss</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5938" y="452438"/>
            <a:ext cx="5572125" cy="595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7349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Cashflow</a:t>
            </a:r>
            <a:endParaRPr lang="en-GB" dirty="0"/>
          </a:p>
        </p:txBody>
      </p:sp>
      <p:sp>
        <p:nvSpPr>
          <p:cNvPr id="3" name="Content Placeholder 2"/>
          <p:cNvSpPr>
            <a:spLocks noGrp="1"/>
          </p:cNvSpPr>
          <p:nvPr>
            <p:ph idx="1"/>
          </p:nvPr>
        </p:nvSpPr>
        <p:spPr/>
        <p:txBody>
          <a:bodyPr/>
          <a:lstStyle/>
          <a:p>
            <a:r>
              <a:rPr lang="en-GB" dirty="0" smtClean="0"/>
              <a:t>What is it?</a:t>
            </a:r>
          </a:p>
          <a:p>
            <a:endParaRPr lang="en-GB" dirty="0"/>
          </a:p>
          <a:p>
            <a:r>
              <a:rPr lang="en-GB" dirty="0" smtClean="0"/>
              <a:t>What is it so important?</a:t>
            </a:r>
            <a:endParaRPr lang="en-GB" dirty="0"/>
          </a:p>
        </p:txBody>
      </p:sp>
    </p:spTree>
    <p:extLst>
      <p:ext uri="{BB962C8B-B14F-4D97-AF65-F5344CB8AC3E}">
        <p14:creationId xmlns:p14="http://schemas.microsoft.com/office/powerpoint/2010/main" val="1071127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Cashflow</a:t>
            </a:r>
            <a:endParaRPr lang="en-GB"/>
          </a:p>
        </p:txBody>
      </p:sp>
      <p:sp>
        <p:nvSpPr>
          <p:cNvPr id="3" name="Content Placeholder 2"/>
          <p:cNvSpPr>
            <a:spLocks noGrp="1"/>
          </p:cNvSpPr>
          <p:nvPr>
            <p:ph idx="1"/>
          </p:nvPr>
        </p:nvSpPr>
        <p:spPr/>
        <p:txBody>
          <a:bodyPr>
            <a:normAutofit fontScale="77500" lnSpcReduction="20000"/>
          </a:bodyPr>
          <a:lstStyle/>
          <a:p>
            <a:endParaRPr lang="en-GB" dirty="0"/>
          </a:p>
          <a:p>
            <a:r>
              <a:rPr lang="en-GB" dirty="0" smtClean="0"/>
              <a:t>Cash flow </a:t>
            </a:r>
            <a:r>
              <a:rPr lang="en-GB" dirty="0"/>
              <a:t>is all about managing how much cash you have immediately available for running your business. </a:t>
            </a:r>
            <a:endParaRPr lang="en-GB" dirty="0" smtClean="0"/>
          </a:p>
          <a:p>
            <a:r>
              <a:rPr lang="en-GB" dirty="0" smtClean="0"/>
              <a:t>If </a:t>
            </a:r>
            <a:r>
              <a:rPr lang="en-GB" dirty="0"/>
              <a:t>you don’t have enough cash, or assets you can quickly turn into cash, to pay your bills you may be legally insolvent and will have to take immediate action. </a:t>
            </a:r>
            <a:endParaRPr lang="en-GB" dirty="0" smtClean="0"/>
          </a:p>
          <a:p>
            <a:r>
              <a:rPr lang="en-GB" dirty="0" smtClean="0"/>
              <a:t>Don’t </a:t>
            </a:r>
            <a:r>
              <a:rPr lang="en-GB" dirty="0"/>
              <a:t>forget that if you don’t pay all your outstanding debts, you may make another small business bankrupt as well. Having a positive </a:t>
            </a:r>
            <a:r>
              <a:rPr lang="en-GB" dirty="0" err="1"/>
              <a:t>cashflow</a:t>
            </a:r>
            <a:r>
              <a:rPr lang="en-GB" dirty="0"/>
              <a:t> is therefore very important. </a:t>
            </a:r>
          </a:p>
        </p:txBody>
      </p:sp>
    </p:spTree>
    <p:extLst>
      <p:ext uri="{BB962C8B-B14F-4D97-AF65-F5344CB8AC3E}">
        <p14:creationId xmlns:p14="http://schemas.microsoft.com/office/powerpoint/2010/main" val="438109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A cash flow </a:t>
            </a:r>
            <a:r>
              <a:rPr lang="en-GB" dirty="0"/>
              <a:t>forecast shows the income and expenditure you expect in the business and the resulting surplus or shortfall that will occur each month. Your </a:t>
            </a:r>
            <a:r>
              <a:rPr lang="en-GB" dirty="0" smtClean="0"/>
              <a:t>cash flow </a:t>
            </a:r>
            <a:r>
              <a:rPr lang="en-GB" dirty="0"/>
              <a:t>shows how much money you have in the bank and what is coming in and going out. It’s vital that you know the state of your </a:t>
            </a:r>
            <a:r>
              <a:rPr lang="en-GB" dirty="0" smtClean="0"/>
              <a:t>cash flow </a:t>
            </a:r>
            <a:r>
              <a:rPr lang="en-GB" dirty="0"/>
              <a:t>– that is, where your money is, where it’s coming from and where it’s going </a:t>
            </a:r>
          </a:p>
        </p:txBody>
      </p:sp>
    </p:spTree>
    <p:extLst>
      <p:ext uri="{BB962C8B-B14F-4D97-AF65-F5344CB8AC3E}">
        <p14:creationId xmlns:p14="http://schemas.microsoft.com/office/powerpoint/2010/main" val="2737012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Managing </a:t>
            </a:r>
            <a:r>
              <a:rPr lang="en-GB" dirty="0"/>
              <a:t>your </a:t>
            </a:r>
            <a:r>
              <a:rPr lang="en-GB" dirty="0" smtClean="0"/>
              <a:t>cash flow </a:t>
            </a:r>
            <a:r>
              <a:rPr lang="en-GB" dirty="0"/>
              <a:t>is an important aspect of your business activities. Ensuring you are getting paid on time and that you are able to pay your suppliers is essential to keeping your finances healthy. Even businesses that show a good profit on their profit and loss statement can fail because they do not manage their </a:t>
            </a:r>
            <a:r>
              <a:rPr lang="en-GB" dirty="0" smtClean="0"/>
              <a:t>cash flow </a:t>
            </a:r>
            <a:r>
              <a:rPr lang="en-GB" dirty="0"/>
              <a:t>properly. </a:t>
            </a:r>
          </a:p>
        </p:txBody>
      </p:sp>
    </p:spTree>
    <p:extLst>
      <p:ext uri="{BB962C8B-B14F-4D97-AF65-F5344CB8AC3E}">
        <p14:creationId xmlns:p14="http://schemas.microsoft.com/office/powerpoint/2010/main" val="32562571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Banks and investors will want to see your </a:t>
            </a:r>
            <a:r>
              <a:rPr lang="en-GB" dirty="0" smtClean="0"/>
              <a:t>cash flow </a:t>
            </a:r>
            <a:r>
              <a:rPr lang="en-GB" dirty="0"/>
              <a:t>forecast if you apply for finance from them. It is important to allocate the income or expenditure to the month in which it is received or paid.</a:t>
            </a:r>
          </a:p>
        </p:txBody>
      </p:sp>
    </p:spTree>
    <p:extLst>
      <p:ext uri="{BB962C8B-B14F-4D97-AF65-F5344CB8AC3E}">
        <p14:creationId xmlns:p14="http://schemas.microsoft.com/office/powerpoint/2010/main" val="3755124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332656"/>
            <a:ext cx="4579286" cy="6099498"/>
          </a:xfrm>
        </p:spPr>
      </p:pic>
    </p:spTree>
    <p:extLst>
      <p:ext uri="{BB962C8B-B14F-4D97-AF65-F5344CB8AC3E}">
        <p14:creationId xmlns:p14="http://schemas.microsoft.com/office/powerpoint/2010/main" val="123946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13817</TotalTime>
  <Words>1270</Words>
  <Application>Microsoft Office PowerPoint</Application>
  <PresentationFormat>On-screen Show (4:3)</PresentationFormat>
  <Paragraphs>99</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Lecture 7 Finances</vt:lpstr>
      <vt:lpstr>Tomorrow’s tutorial:</vt:lpstr>
      <vt:lpstr>Lets look at the assignment 1</vt:lpstr>
      <vt:lpstr>Finances</vt:lpstr>
      <vt:lpstr>PowerPoint Presentation</vt:lpstr>
      <vt:lpstr>Key elements of Finance section</vt:lpstr>
      <vt:lpstr>Key financial statements:</vt:lpstr>
      <vt:lpstr>Realistically forecast:</vt:lpstr>
      <vt:lpstr>Forecasting sales</vt:lpstr>
      <vt:lpstr>Forecasting Sales</vt:lpstr>
      <vt:lpstr>Calculating your costs</vt:lpstr>
      <vt:lpstr>PowerPoint Presentation</vt:lpstr>
      <vt:lpstr>Start-up costs</vt:lpstr>
      <vt:lpstr>Start up Costs </vt:lpstr>
      <vt:lpstr>PowerPoint Presentation</vt:lpstr>
      <vt:lpstr>Variable costs</vt:lpstr>
      <vt:lpstr>Fixed costs </vt:lpstr>
      <vt:lpstr>Example</vt:lpstr>
      <vt:lpstr>PowerPoint Presentation</vt:lpstr>
      <vt:lpstr>Working our your profit</vt:lpstr>
      <vt:lpstr>PowerPoint Presentation</vt:lpstr>
      <vt:lpstr>Gross and Net Profit</vt:lpstr>
      <vt:lpstr>PowerPoint Presentation</vt:lpstr>
      <vt:lpstr>Profit and Loss Forecast</vt:lpstr>
      <vt:lpstr>Profit and Loss</vt:lpstr>
      <vt:lpstr>Cashflow</vt:lpstr>
      <vt:lpstr>Cashflow</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362</cp:revision>
  <cp:lastPrinted>2016-02-08T18:19:33Z</cp:lastPrinted>
  <dcterms:created xsi:type="dcterms:W3CDTF">2015-05-19T15:55:27Z</dcterms:created>
  <dcterms:modified xsi:type="dcterms:W3CDTF">2018-11-19T09:58:13Z</dcterms:modified>
</cp:coreProperties>
</file>