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4"/>
    <p:sldMasterId id="2147483661" r:id="rId5"/>
  </p:sldMasterIdLst>
  <p:notesMasterIdLst>
    <p:notesMasterId r:id="rId32"/>
  </p:notesMasterIdLst>
  <p:handoutMasterIdLst>
    <p:handoutMasterId r:id="rId33"/>
  </p:handoutMasterIdLst>
  <p:sldIdLst>
    <p:sldId id="257" r:id="rId6"/>
    <p:sldId id="263" r:id="rId7"/>
    <p:sldId id="262" r:id="rId8"/>
    <p:sldId id="264" r:id="rId9"/>
    <p:sldId id="267" r:id="rId10"/>
    <p:sldId id="268" r:id="rId11"/>
    <p:sldId id="269" r:id="rId12"/>
    <p:sldId id="278" r:id="rId13"/>
    <p:sldId id="270" r:id="rId14"/>
    <p:sldId id="271" r:id="rId15"/>
    <p:sldId id="265" r:id="rId16"/>
    <p:sldId id="274" r:id="rId17"/>
    <p:sldId id="272" r:id="rId18"/>
    <p:sldId id="273" r:id="rId19"/>
    <p:sldId id="275" r:id="rId20"/>
    <p:sldId id="281" r:id="rId21"/>
    <p:sldId id="280" r:id="rId22"/>
    <p:sldId id="276" r:id="rId23"/>
    <p:sldId id="277" r:id="rId24"/>
    <p:sldId id="284" r:id="rId25"/>
    <p:sldId id="285" r:id="rId26"/>
    <p:sldId id="282" r:id="rId27"/>
    <p:sldId id="287" r:id="rId28"/>
    <p:sldId id="286" r:id="rId29"/>
    <p:sldId id="283" r:id="rId30"/>
    <p:sldId id="266" r:id="rId31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2E3722"/>
    <a:srgbClr val="344529"/>
    <a:srgbClr val="2B3922"/>
    <a:srgbClr val="FCF7F1"/>
    <a:srgbClr val="B8D233"/>
    <a:srgbClr val="5CC6D6"/>
    <a:srgbClr val="F8D22F"/>
    <a:srgbClr val="F03F2B"/>
    <a:srgbClr val="3488A0"/>
    <a:srgbClr val="5790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BDA52C0-2587-485A-BC7D-5538E71C6CF3}" v="249" dt="2024-05-02T20:46:57.554"/>
  </p1510:revLst>
</p1510:revInfo>
</file>

<file path=ppt/tableStyles.xml><?xml version="1.0" encoding="utf-8"?>
<a:tblStyleLst xmlns:a="http://schemas.openxmlformats.org/drawingml/2006/main" def="{5C22544A-7EE6-4342-B048-85BDC9FD1C3A}">
  <a:tblStyle styleId="{35758FB7-9AC5-4552-8A53-C91805E547FA}" styleName="Themed Style 1 - Accent 5">
    <a:tblBg>
      <a:fillRef idx="2">
        <a:schemeClr val="accent5"/>
      </a:fillRef>
      <a:effectRef idx="1">
        <a:schemeClr val="accent5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Ref idx="1">
              <a:schemeClr val="accent5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  <a:fill>
          <a:solidFill>
            <a:schemeClr val="accent5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5"/>
            </a:lnRef>
          </a:left>
          <a:right>
            <a:lnRef idx="2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Ref idx="1">
              <a:schemeClr val="accent5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2">
              <a:schemeClr val="accent5"/>
            </a:lnRef>
          </a:top>
          <a:bottom>
            <a:lnRef idx="2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0010" autoAdjust="0"/>
    <p:restoredTop sz="94660" autoAdjust="0"/>
  </p:normalViewPr>
  <p:slideViewPr>
    <p:cSldViewPr snapToGrid="0">
      <p:cViewPr>
        <p:scale>
          <a:sx n="90" d="100"/>
          <a:sy n="90" d="100"/>
        </p:scale>
        <p:origin x="-1080" y="-42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120" d="100"/>
          <a:sy n="120" d="100"/>
        </p:scale>
        <p:origin x="5040" y="10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34" Type="http://schemas.openxmlformats.org/officeDocument/2006/relationships/presProps" Target="presProp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handoutMaster" Target="handoutMasters/handoutMaster1.xml"/><Relationship Id="rId38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1">
  <dgm:title val=""/>
  <dgm:desc val=""/>
  <dgm:catLst>
    <dgm:cat type="accent1" pri="11100"/>
  </dgm:catLst>
  <dgm:styleLbl name="node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4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1">
        <a:alpha val="4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1">
        <a:alpha val="90000"/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DA2D119-787A-4837-B134-40F0C250B36B}" type="doc">
      <dgm:prSet loTypeId="urn:microsoft.com/office/officeart/2008/layout/LinedList" loCatId="list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92481E51-AF51-4BFD-B5E4-24F4A5317B8D}">
      <dgm:prSet custT="1"/>
      <dgm:spPr/>
      <dgm:t>
        <a:bodyPr/>
        <a:lstStyle/>
        <a:p>
          <a:r>
            <a:rPr lang="en-GB" sz="24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rPr>
            <a:t>Rising Sea Levels – by 2050 sea levels will rise by 26.5 - 35.5 cm.</a:t>
          </a:r>
          <a:endParaRPr lang="en-US" sz="2400" dirty="0">
            <a:latin typeface="Roboto" panose="02000000000000000000" pitchFamily="2" charset="0"/>
            <a:ea typeface="Roboto" panose="02000000000000000000" pitchFamily="2" charset="0"/>
            <a:cs typeface="Roboto" panose="02000000000000000000" pitchFamily="2" charset="0"/>
          </a:endParaRPr>
        </a:p>
      </dgm:t>
    </dgm:pt>
    <dgm:pt modelId="{4AF063A9-92AC-483A-9A94-B177D89622D9}" type="parTrans" cxnId="{71B96BAC-7AFF-4B61-9EC7-5CC50B635A23}">
      <dgm:prSet/>
      <dgm:spPr/>
      <dgm:t>
        <a:bodyPr/>
        <a:lstStyle/>
        <a:p>
          <a:endParaRPr lang="en-US"/>
        </a:p>
      </dgm:t>
    </dgm:pt>
    <dgm:pt modelId="{23171F02-FC9F-41F3-A986-67947FE3CA1A}" type="sibTrans" cxnId="{71B96BAC-7AFF-4B61-9EC7-5CC50B635A23}">
      <dgm:prSet/>
      <dgm:spPr/>
      <dgm:t>
        <a:bodyPr/>
        <a:lstStyle/>
        <a:p>
          <a:endParaRPr lang="en-US"/>
        </a:p>
      </dgm:t>
    </dgm:pt>
    <dgm:pt modelId="{D46413BA-A6C6-41B1-B40C-33B22242748F}">
      <dgm:prSet custT="1"/>
      <dgm:spPr/>
      <dgm:t>
        <a:bodyPr/>
        <a:lstStyle/>
        <a:p>
          <a:r>
            <a:rPr lang="en-GB" sz="24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rPr>
            <a:t>Coastal Regions – predicted to be completely submerged or subjected to more intense, frequent storms </a:t>
          </a:r>
          <a:endParaRPr lang="en-US" sz="2400" dirty="0">
            <a:latin typeface="Roboto" panose="02000000000000000000" pitchFamily="2" charset="0"/>
            <a:ea typeface="Roboto" panose="02000000000000000000" pitchFamily="2" charset="0"/>
            <a:cs typeface="Roboto" panose="02000000000000000000" pitchFamily="2" charset="0"/>
          </a:endParaRPr>
        </a:p>
      </dgm:t>
    </dgm:pt>
    <dgm:pt modelId="{19FD41F8-332B-4558-BF06-130BD49F7B03}" type="parTrans" cxnId="{0AECCB0A-0CFD-4469-822F-9D5162E69FDC}">
      <dgm:prSet/>
      <dgm:spPr/>
      <dgm:t>
        <a:bodyPr/>
        <a:lstStyle/>
        <a:p>
          <a:endParaRPr lang="en-US"/>
        </a:p>
      </dgm:t>
    </dgm:pt>
    <dgm:pt modelId="{50246901-2E1B-410B-8A44-68B523B7B7A2}" type="sibTrans" cxnId="{0AECCB0A-0CFD-4469-822F-9D5162E69FDC}">
      <dgm:prSet/>
      <dgm:spPr/>
      <dgm:t>
        <a:bodyPr/>
        <a:lstStyle/>
        <a:p>
          <a:endParaRPr lang="en-US"/>
        </a:p>
      </dgm:t>
    </dgm:pt>
    <dgm:pt modelId="{B1EC3791-0068-477E-8A8C-FED9269E6936}">
      <dgm:prSet custT="1"/>
      <dgm:spPr/>
      <dgm:t>
        <a:bodyPr/>
        <a:lstStyle/>
        <a:p>
          <a:r>
            <a:rPr lang="en-GB" sz="24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rPr>
            <a:t>Newgale beach road relocation will leave the area with no flood defence</a:t>
          </a:r>
          <a:endParaRPr lang="en-US" sz="2400" dirty="0">
            <a:latin typeface="Roboto" panose="02000000000000000000" pitchFamily="2" charset="0"/>
            <a:ea typeface="Roboto" panose="02000000000000000000" pitchFamily="2" charset="0"/>
            <a:cs typeface="Roboto" panose="02000000000000000000" pitchFamily="2" charset="0"/>
          </a:endParaRPr>
        </a:p>
      </dgm:t>
    </dgm:pt>
    <dgm:pt modelId="{0B1FF196-0FED-4EDD-8023-8D9B1AA4ADDC}" type="parTrans" cxnId="{23A5CAFB-2194-48E4-9ABA-BCE2465F1C39}">
      <dgm:prSet/>
      <dgm:spPr/>
      <dgm:t>
        <a:bodyPr/>
        <a:lstStyle/>
        <a:p>
          <a:endParaRPr lang="en-US"/>
        </a:p>
      </dgm:t>
    </dgm:pt>
    <dgm:pt modelId="{DE08AA98-9ECD-4D10-AD69-841AEC4B8F0D}" type="sibTrans" cxnId="{23A5CAFB-2194-48E4-9ABA-BCE2465F1C39}">
      <dgm:prSet/>
      <dgm:spPr/>
      <dgm:t>
        <a:bodyPr/>
        <a:lstStyle/>
        <a:p>
          <a:endParaRPr lang="en-US"/>
        </a:p>
      </dgm:t>
    </dgm:pt>
    <dgm:pt modelId="{C4B04FF9-8D16-44C4-B31D-8DD748B9C7B6}" type="pres">
      <dgm:prSet presAssocID="{7DA2D119-787A-4837-B134-40F0C250B36B}" presName="vert0" presStyleCnt="0">
        <dgm:presLayoutVars>
          <dgm:dir/>
          <dgm:animOne val="branch"/>
          <dgm:animLvl val="lvl"/>
        </dgm:presLayoutVars>
      </dgm:prSet>
      <dgm:spPr/>
    </dgm:pt>
    <dgm:pt modelId="{8FA416FA-E1ED-4CFB-B657-13B58B394D2D}" type="pres">
      <dgm:prSet presAssocID="{92481E51-AF51-4BFD-B5E4-24F4A5317B8D}" presName="thickLine" presStyleLbl="alignNode1" presStyleIdx="0" presStyleCnt="3"/>
      <dgm:spPr/>
    </dgm:pt>
    <dgm:pt modelId="{B37060D5-EF17-4CBC-B97E-A7A44887D51B}" type="pres">
      <dgm:prSet presAssocID="{92481E51-AF51-4BFD-B5E4-24F4A5317B8D}" presName="horz1" presStyleCnt="0"/>
      <dgm:spPr/>
    </dgm:pt>
    <dgm:pt modelId="{FBB386C8-3D80-492E-B05E-856311360C7A}" type="pres">
      <dgm:prSet presAssocID="{92481E51-AF51-4BFD-B5E4-24F4A5317B8D}" presName="tx1" presStyleLbl="revTx" presStyleIdx="0" presStyleCnt="3"/>
      <dgm:spPr/>
    </dgm:pt>
    <dgm:pt modelId="{DDBCB1DB-491D-44CF-BEF1-FEC833344A20}" type="pres">
      <dgm:prSet presAssocID="{92481E51-AF51-4BFD-B5E4-24F4A5317B8D}" presName="vert1" presStyleCnt="0"/>
      <dgm:spPr/>
    </dgm:pt>
    <dgm:pt modelId="{B8512291-8394-4FB0-8114-0786735F1315}" type="pres">
      <dgm:prSet presAssocID="{D46413BA-A6C6-41B1-B40C-33B22242748F}" presName="thickLine" presStyleLbl="alignNode1" presStyleIdx="1" presStyleCnt="3"/>
      <dgm:spPr/>
    </dgm:pt>
    <dgm:pt modelId="{8DBABC46-0AA0-401A-BE84-B572836F93D8}" type="pres">
      <dgm:prSet presAssocID="{D46413BA-A6C6-41B1-B40C-33B22242748F}" presName="horz1" presStyleCnt="0"/>
      <dgm:spPr/>
    </dgm:pt>
    <dgm:pt modelId="{6EC49A91-C8E3-442D-9764-5796E85988FE}" type="pres">
      <dgm:prSet presAssocID="{D46413BA-A6C6-41B1-B40C-33B22242748F}" presName="tx1" presStyleLbl="revTx" presStyleIdx="1" presStyleCnt="3"/>
      <dgm:spPr/>
    </dgm:pt>
    <dgm:pt modelId="{58F5E694-A1C6-4F42-B97B-A93F71814DEB}" type="pres">
      <dgm:prSet presAssocID="{D46413BA-A6C6-41B1-B40C-33B22242748F}" presName="vert1" presStyleCnt="0"/>
      <dgm:spPr/>
    </dgm:pt>
    <dgm:pt modelId="{ECD0EA7A-3080-48D7-AE45-0284ABFB96BB}" type="pres">
      <dgm:prSet presAssocID="{B1EC3791-0068-477E-8A8C-FED9269E6936}" presName="thickLine" presStyleLbl="alignNode1" presStyleIdx="2" presStyleCnt="3"/>
      <dgm:spPr/>
    </dgm:pt>
    <dgm:pt modelId="{75BFF453-2B0E-4806-8BCC-C53DEA9DB484}" type="pres">
      <dgm:prSet presAssocID="{B1EC3791-0068-477E-8A8C-FED9269E6936}" presName="horz1" presStyleCnt="0"/>
      <dgm:spPr/>
    </dgm:pt>
    <dgm:pt modelId="{2495A0F3-44DB-477C-B910-6958E02A31D6}" type="pres">
      <dgm:prSet presAssocID="{B1EC3791-0068-477E-8A8C-FED9269E6936}" presName="tx1" presStyleLbl="revTx" presStyleIdx="2" presStyleCnt="3"/>
      <dgm:spPr/>
    </dgm:pt>
    <dgm:pt modelId="{2EE0E765-3A09-48EB-AB82-22A23650A2F7}" type="pres">
      <dgm:prSet presAssocID="{B1EC3791-0068-477E-8A8C-FED9269E6936}" presName="vert1" presStyleCnt="0"/>
      <dgm:spPr/>
    </dgm:pt>
  </dgm:ptLst>
  <dgm:cxnLst>
    <dgm:cxn modelId="{0AECCB0A-0CFD-4469-822F-9D5162E69FDC}" srcId="{7DA2D119-787A-4837-B134-40F0C250B36B}" destId="{D46413BA-A6C6-41B1-B40C-33B22242748F}" srcOrd="1" destOrd="0" parTransId="{19FD41F8-332B-4558-BF06-130BD49F7B03}" sibTransId="{50246901-2E1B-410B-8A44-68B523B7B7A2}"/>
    <dgm:cxn modelId="{DA98D599-4B4B-4C80-8087-2AAE4B98D991}" type="presOf" srcId="{D46413BA-A6C6-41B1-B40C-33B22242748F}" destId="{6EC49A91-C8E3-442D-9764-5796E85988FE}" srcOrd="0" destOrd="0" presId="urn:microsoft.com/office/officeart/2008/layout/LinedList"/>
    <dgm:cxn modelId="{B82CF89E-F9A6-4D1E-A017-7E16498FCF8B}" type="presOf" srcId="{B1EC3791-0068-477E-8A8C-FED9269E6936}" destId="{2495A0F3-44DB-477C-B910-6958E02A31D6}" srcOrd="0" destOrd="0" presId="urn:microsoft.com/office/officeart/2008/layout/LinedList"/>
    <dgm:cxn modelId="{8C7480AB-6A89-40CB-B1F2-0967268199E2}" type="presOf" srcId="{92481E51-AF51-4BFD-B5E4-24F4A5317B8D}" destId="{FBB386C8-3D80-492E-B05E-856311360C7A}" srcOrd="0" destOrd="0" presId="urn:microsoft.com/office/officeart/2008/layout/LinedList"/>
    <dgm:cxn modelId="{71B96BAC-7AFF-4B61-9EC7-5CC50B635A23}" srcId="{7DA2D119-787A-4837-B134-40F0C250B36B}" destId="{92481E51-AF51-4BFD-B5E4-24F4A5317B8D}" srcOrd="0" destOrd="0" parTransId="{4AF063A9-92AC-483A-9A94-B177D89622D9}" sibTransId="{23171F02-FC9F-41F3-A986-67947FE3CA1A}"/>
    <dgm:cxn modelId="{D88388B6-FA0B-46D7-9D76-000C9B820F8C}" type="presOf" srcId="{7DA2D119-787A-4837-B134-40F0C250B36B}" destId="{C4B04FF9-8D16-44C4-B31D-8DD748B9C7B6}" srcOrd="0" destOrd="0" presId="urn:microsoft.com/office/officeart/2008/layout/LinedList"/>
    <dgm:cxn modelId="{23A5CAFB-2194-48E4-9ABA-BCE2465F1C39}" srcId="{7DA2D119-787A-4837-B134-40F0C250B36B}" destId="{B1EC3791-0068-477E-8A8C-FED9269E6936}" srcOrd="2" destOrd="0" parTransId="{0B1FF196-0FED-4EDD-8023-8D9B1AA4ADDC}" sibTransId="{DE08AA98-9ECD-4D10-AD69-841AEC4B8F0D}"/>
    <dgm:cxn modelId="{C8AA82F5-16D1-4AB2-BE75-FFD22509B4B3}" type="presParOf" srcId="{C4B04FF9-8D16-44C4-B31D-8DD748B9C7B6}" destId="{8FA416FA-E1ED-4CFB-B657-13B58B394D2D}" srcOrd="0" destOrd="0" presId="urn:microsoft.com/office/officeart/2008/layout/LinedList"/>
    <dgm:cxn modelId="{011739DE-9245-4646-9AD6-DAD4231D75A3}" type="presParOf" srcId="{C4B04FF9-8D16-44C4-B31D-8DD748B9C7B6}" destId="{B37060D5-EF17-4CBC-B97E-A7A44887D51B}" srcOrd="1" destOrd="0" presId="urn:microsoft.com/office/officeart/2008/layout/LinedList"/>
    <dgm:cxn modelId="{A0D098DA-7C17-42EC-82CD-FE0D2E0C276C}" type="presParOf" srcId="{B37060D5-EF17-4CBC-B97E-A7A44887D51B}" destId="{FBB386C8-3D80-492E-B05E-856311360C7A}" srcOrd="0" destOrd="0" presId="urn:microsoft.com/office/officeart/2008/layout/LinedList"/>
    <dgm:cxn modelId="{B9D6B712-FBCB-46ED-B769-D41D60D46210}" type="presParOf" srcId="{B37060D5-EF17-4CBC-B97E-A7A44887D51B}" destId="{DDBCB1DB-491D-44CF-BEF1-FEC833344A20}" srcOrd="1" destOrd="0" presId="urn:microsoft.com/office/officeart/2008/layout/LinedList"/>
    <dgm:cxn modelId="{C95A18A1-21FF-4D4C-A70A-1BB7CB018727}" type="presParOf" srcId="{C4B04FF9-8D16-44C4-B31D-8DD748B9C7B6}" destId="{B8512291-8394-4FB0-8114-0786735F1315}" srcOrd="2" destOrd="0" presId="urn:microsoft.com/office/officeart/2008/layout/LinedList"/>
    <dgm:cxn modelId="{B6CFA0E0-A1C2-4426-ACF5-077AA8379E19}" type="presParOf" srcId="{C4B04FF9-8D16-44C4-B31D-8DD748B9C7B6}" destId="{8DBABC46-0AA0-401A-BE84-B572836F93D8}" srcOrd="3" destOrd="0" presId="urn:microsoft.com/office/officeart/2008/layout/LinedList"/>
    <dgm:cxn modelId="{46889902-9B03-4991-81D7-8B250E706D0F}" type="presParOf" srcId="{8DBABC46-0AA0-401A-BE84-B572836F93D8}" destId="{6EC49A91-C8E3-442D-9764-5796E85988FE}" srcOrd="0" destOrd="0" presId="urn:microsoft.com/office/officeart/2008/layout/LinedList"/>
    <dgm:cxn modelId="{F4DCE7AD-03AC-4696-A0A6-9D2E7D8A8C6D}" type="presParOf" srcId="{8DBABC46-0AA0-401A-BE84-B572836F93D8}" destId="{58F5E694-A1C6-4F42-B97B-A93F71814DEB}" srcOrd="1" destOrd="0" presId="urn:microsoft.com/office/officeart/2008/layout/LinedList"/>
    <dgm:cxn modelId="{0F68F3DD-C4C5-4FA2-BB14-BF070863B0B4}" type="presParOf" srcId="{C4B04FF9-8D16-44C4-B31D-8DD748B9C7B6}" destId="{ECD0EA7A-3080-48D7-AE45-0284ABFB96BB}" srcOrd="4" destOrd="0" presId="urn:microsoft.com/office/officeart/2008/layout/LinedList"/>
    <dgm:cxn modelId="{ED0F590F-B47C-487D-ABAE-C07D49B5A49D}" type="presParOf" srcId="{C4B04FF9-8D16-44C4-B31D-8DD748B9C7B6}" destId="{75BFF453-2B0E-4806-8BCC-C53DEA9DB484}" srcOrd="5" destOrd="0" presId="urn:microsoft.com/office/officeart/2008/layout/LinedList"/>
    <dgm:cxn modelId="{2C5F9364-776D-4F97-A089-65182B9E26CA}" type="presParOf" srcId="{75BFF453-2B0E-4806-8BCC-C53DEA9DB484}" destId="{2495A0F3-44DB-477C-B910-6958E02A31D6}" srcOrd="0" destOrd="0" presId="urn:microsoft.com/office/officeart/2008/layout/LinedList"/>
    <dgm:cxn modelId="{4842B253-DFE8-4ACD-B9D1-CBEA38F7B782}" type="presParOf" srcId="{75BFF453-2B0E-4806-8BCC-C53DEA9DB484}" destId="{2EE0E765-3A09-48EB-AB82-22A23650A2F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4DE4833-FA91-4407-B0E6-E6912B02DFC0}" type="doc">
      <dgm:prSet loTypeId="urn:microsoft.com/office/officeart/2005/8/layout/vList2" loCatId="list" qsTypeId="urn:microsoft.com/office/officeart/2005/8/quickstyle/simple1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C7654092-B6F6-404F-BAEC-A87AB3BEC289}">
      <dgm:prSet/>
      <dgm:spPr/>
      <dgm:t>
        <a:bodyPr/>
        <a:lstStyle/>
        <a:p>
          <a:pPr>
            <a:defRPr cap="all"/>
          </a:pPr>
          <a:r>
            <a:rPr lang="en-GB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rPr>
            <a:t>Developing Climate Change defences while we discover methods to possibly reverse the effects of climate change.</a:t>
          </a:r>
          <a:endParaRPr lang="en-US" dirty="0">
            <a:latin typeface="Roboto" panose="02000000000000000000" pitchFamily="2" charset="0"/>
            <a:ea typeface="Roboto" panose="02000000000000000000" pitchFamily="2" charset="0"/>
            <a:cs typeface="Roboto" panose="02000000000000000000" pitchFamily="2" charset="0"/>
          </a:endParaRPr>
        </a:p>
      </dgm:t>
    </dgm:pt>
    <dgm:pt modelId="{8CE1981C-8A37-43CF-9DC8-3183A9B31469}" type="parTrans" cxnId="{7A40BC9F-0C15-43B2-865E-BC879D19012B}">
      <dgm:prSet/>
      <dgm:spPr/>
      <dgm:t>
        <a:bodyPr/>
        <a:lstStyle/>
        <a:p>
          <a:endParaRPr lang="en-US"/>
        </a:p>
      </dgm:t>
    </dgm:pt>
    <dgm:pt modelId="{FF23A3EF-FD61-4110-B426-1164141FA947}" type="sibTrans" cxnId="{7A40BC9F-0C15-43B2-865E-BC879D19012B}">
      <dgm:prSet/>
      <dgm:spPr/>
      <dgm:t>
        <a:bodyPr/>
        <a:lstStyle/>
        <a:p>
          <a:endParaRPr lang="en-US"/>
        </a:p>
      </dgm:t>
    </dgm:pt>
    <dgm:pt modelId="{87FC06D9-2051-4A37-AD6E-269FF9F5CD0C}">
      <dgm:prSet/>
      <dgm:spPr/>
      <dgm:t>
        <a:bodyPr/>
        <a:lstStyle/>
        <a:p>
          <a:pPr>
            <a:defRPr cap="all"/>
          </a:pPr>
          <a:r>
            <a:rPr lang="en-GB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rPr>
            <a:t>Using architectural structures to provide renewable energy as part of the Renewable energy in Wales May 2022 Policy</a:t>
          </a:r>
          <a:endParaRPr lang="en-US" dirty="0">
            <a:latin typeface="Roboto" panose="02000000000000000000" pitchFamily="2" charset="0"/>
            <a:ea typeface="Roboto" panose="02000000000000000000" pitchFamily="2" charset="0"/>
            <a:cs typeface="Roboto" panose="02000000000000000000" pitchFamily="2" charset="0"/>
          </a:endParaRPr>
        </a:p>
      </dgm:t>
    </dgm:pt>
    <dgm:pt modelId="{EEA6F592-B48B-4C2D-981E-B1812C6BC01A}" type="parTrans" cxnId="{35A7D444-4F65-4C5E-A9B3-8992A6751B44}">
      <dgm:prSet/>
      <dgm:spPr/>
      <dgm:t>
        <a:bodyPr/>
        <a:lstStyle/>
        <a:p>
          <a:endParaRPr lang="en-US"/>
        </a:p>
      </dgm:t>
    </dgm:pt>
    <dgm:pt modelId="{9AA35F0E-E16C-4C6F-BBE4-BE98C02E9DF4}" type="sibTrans" cxnId="{35A7D444-4F65-4C5E-A9B3-8992A6751B44}">
      <dgm:prSet/>
      <dgm:spPr/>
      <dgm:t>
        <a:bodyPr/>
        <a:lstStyle/>
        <a:p>
          <a:endParaRPr lang="en-US"/>
        </a:p>
      </dgm:t>
    </dgm:pt>
    <dgm:pt modelId="{4950040C-CEC6-440A-9D94-3BDD974A1FC5}">
      <dgm:prSet/>
      <dgm:spPr/>
      <dgm:t>
        <a:bodyPr/>
        <a:lstStyle/>
        <a:p>
          <a:pPr>
            <a:defRPr cap="all"/>
          </a:pPr>
          <a:r>
            <a:rPr lang="en-GB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rPr>
            <a:t>Renew land use behind protected zones to develop social housing and employment opportunities for areas suffering from high levels of homelessness, unemployment and second homes crisis.</a:t>
          </a:r>
          <a:endParaRPr lang="en-US" dirty="0">
            <a:latin typeface="Roboto" panose="02000000000000000000" pitchFamily="2" charset="0"/>
            <a:ea typeface="Roboto" panose="02000000000000000000" pitchFamily="2" charset="0"/>
            <a:cs typeface="Roboto" panose="02000000000000000000" pitchFamily="2" charset="0"/>
          </a:endParaRPr>
        </a:p>
      </dgm:t>
    </dgm:pt>
    <dgm:pt modelId="{00A48D22-C87C-4F64-ACB4-C1B428838D4B}" type="parTrans" cxnId="{FC93288C-796B-4A1D-BC67-98AE5070D984}">
      <dgm:prSet/>
      <dgm:spPr/>
      <dgm:t>
        <a:bodyPr/>
        <a:lstStyle/>
        <a:p>
          <a:endParaRPr lang="en-US"/>
        </a:p>
      </dgm:t>
    </dgm:pt>
    <dgm:pt modelId="{DADB64F5-5693-429D-AFDA-C8C14CEC7B04}" type="sibTrans" cxnId="{FC93288C-796B-4A1D-BC67-98AE5070D984}">
      <dgm:prSet/>
      <dgm:spPr/>
      <dgm:t>
        <a:bodyPr/>
        <a:lstStyle/>
        <a:p>
          <a:endParaRPr lang="en-US"/>
        </a:p>
      </dgm:t>
    </dgm:pt>
    <dgm:pt modelId="{1A190F71-0B46-4009-9E12-39EC33601E08}" type="pres">
      <dgm:prSet presAssocID="{04DE4833-FA91-4407-B0E6-E6912B02DFC0}" presName="linear" presStyleCnt="0">
        <dgm:presLayoutVars>
          <dgm:animLvl val="lvl"/>
          <dgm:resizeHandles val="exact"/>
        </dgm:presLayoutVars>
      </dgm:prSet>
      <dgm:spPr/>
    </dgm:pt>
    <dgm:pt modelId="{0D3C2027-8070-41A9-830D-19D47DA0A6F3}" type="pres">
      <dgm:prSet presAssocID="{C7654092-B6F6-404F-BAEC-A87AB3BEC28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5E74A6C-9D23-4D9F-9DBD-FC58BAB9AEA7}" type="pres">
      <dgm:prSet presAssocID="{FF23A3EF-FD61-4110-B426-1164141FA947}" presName="spacer" presStyleCnt="0"/>
      <dgm:spPr/>
    </dgm:pt>
    <dgm:pt modelId="{01B39586-C703-40F4-8881-3A5BC59CDFFF}" type="pres">
      <dgm:prSet presAssocID="{87FC06D9-2051-4A37-AD6E-269FF9F5CD0C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D11D1CAA-8464-44F9-9D56-296F715D72E0}" type="pres">
      <dgm:prSet presAssocID="{9AA35F0E-E16C-4C6F-BBE4-BE98C02E9DF4}" presName="spacer" presStyleCnt="0"/>
      <dgm:spPr/>
    </dgm:pt>
    <dgm:pt modelId="{18C1A0BB-8518-41BD-9DA9-ECF281BD5AB9}" type="pres">
      <dgm:prSet presAssocID="{4950040C-CEC6-440A-9D94-3BDD974A1FC5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E291AE0E-FA37-4826-A93D-EAA90038CA1B}" type="presOf" srcId="{87FC06D9-2051-4A37-AD6E-269FF9F5CD0C}" destId="{01B39586-C703-40F4-8881-3A5BC59CDFFF}" srcOrd="0" destOrd="0" presId="urn:microsoft.com/office/officeart/2005/8/layout/vList2"/>
    <dgm:cxn modelId="{35A7D444-4F65-4C5E-A9B3-8992A6751B44}" srcId="{04DE4833-FA91-4407-B0E6-E6912B02DFC0}" destId="{87FC06D9-2051-4A37-AD6E-269FF9F5CD0C}" srcOrd="1" destOrd="0" parTransId="{EEA6F592-B48B-4C2D-981E-B1812C6BC01A}" sibTransId="{9AA35F0E-E16C-4C6F-BBE4-BE98C02E9DF4}"/>
    <dgm:cxn modelId="{8EF80278-F441-4D4D-AB2B-90E631C7EE7A}" type="presOf" srcId="{04DE4833-FA91-4407-B0E6-E6912B02DFC0}" destId="{1A190F71-0B46-4009-9E12-39EC33601E08}" srcOrd="0" destOrd="0" presId="urn:microsoft.com/office/officeart/2005/8/layout/vList2"/>
    <dgm:cxn modelId="{FC93288C-796B-4A1D-BC67-98AE5070D984}" srcId="{04DE4833-FA91-4407-B0E6-E6912B02DFC0}" destId="{4950040C-CEC6-440A-9D94-3BDD974A1FC5}" srcOrd="2" destOrd="0" parTransId="{00A48D22-C87C-4F64-ACB4-C1B428838D4B}" sibTransId="{DADB64F5-5693-429D-AFDA-C8C14CEC7B04}"/>
    <dgm:cxn modelId="{1E4CC08C-8AB1-43C5-A571-E69CAACA005A}" type="presOf" srcId="{4950040C-CEC6-440A-9D94-3BDD974A1FC5}" destId="{18C1A0BB-8518-41BD-9DA9-ECF281BD5AB9}" srcOrd="0" destOrd="0" presId="urn:microsoft.com/office/officeart/2005/8/layout/vList2"/>
    <dgm:cxn modelId="{7A40BC9F-0C15-43B2-865E-BC879D19012B}" srcId="{04DE4833-FA91-4407-B0E6-E6912B02DFC0}" destId="{C7654092-B6F6-404F-BAEC-A87AB3BEC289}" srcOrd="0" destOrd="0" parTransId="{8CE1981C-8A37-43CF-9DC8-3183A9B31469}" sibTransId="{FF23A3EF-FD61-4110-B426-1164141FA947}"/>
    <dgm:cxn modelId="{50ADC8CF-BA18-425B-A7C1-84E6ECE32E0E}" type="presOf" srcId="{C7654092-B6F6-404F-BAEC-A87AB3BEC289}" destId="{0D3C2027-8070-41A9-830D-19D47DA0A6F3}" srcOrd="0" destOrd="0" presId="urn:microsoft.com/office/officeart/2005/8/layout/vList2"/>
    <dgm:cxn modelId="{96E06712-EC06-42A9-8EB0-B44A59C68C54}" type="presParOf" srcId="{1A190F71-0B46-4009-9E12-39EC33601E08}" destId="{0D3C2027-8070-41A9-830D-19D47DA0A6F3}" srcOrd="0" destOrd="0" presId="urn:microsoft.com/office/officeart/2005/8/layout/vList2"/>
    <dgm:cxn modelId="{58BD1AFA-DF65-4BE1-B286-AC269603AFF2}" type="presParOf" srcId="{1A190F71-0B46-4009-9E12-39EC33601E08}" destId="{95E74A6C-9D23-4D9F-9DBD-FC58BAB9AEA7}" srcOrd="1" destOrd="0" presId="urn:microsoft.com/office/officeart/2005/8/layout/vList2"/>
    <dgm:cxn modelId="{19366872-39AA-4FCC-A309-D18F560BDF04}" type="presParOf" srcId="{1A190F71-0B46-4009-9E12-39EC33601E08}" destId="{01B39586-C703-40F4-8881-3A5BC59CDFFF}" srcOrd="2" destOrd="0" presId="urn:microsoft.com/office/officeart/2005/8/layout/vList2"/>
    <dgm:cxn modelId="{B241391E-FE5D-48CB-A7C0-2C62C2F4000F}" type="presParOf" srcId="{1A190F71-0B46-4009-9E12-39EC33601E08}" destId="{D11D1CAA-8464-44F9-9D56-296F715D72E0}" srcOrd="3" destOrd="0" presId="urn:microsoft.com/office/officeart/2005/8/layout/vList2"/>
    <dgm:cxn modelId="{0354961C-B23D-4E14-B1C4-65AECED4AD48}" type="presParOf" srcId="{1A190F71-0B46-4009-9E12-39EC33601E08}" destId="{18C1A0BB-8518-41BD-9DA9-ECF281BD5AB9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4259275-2CAA-4F48-8269-B1007D253402}" type="doc">
      <dgm:prSet loTypeId="urn:microsoft.com/office/officeart/2005/8/layout/process3" loCatId="process" qsTypeId="urn:microsoft.com/office/officeart/2005/8/quickstyle/simple1" qsCatId="simple" csTypeId="urn:microsoft.com/office/officeart/2005/8/colors/accent1_1" csCatId="accent1" phldr="1"/>
      <dgm:spPr/>
    </dgm:pt>
    <dgm:pt modelId="{8A8F9000-1EA2-4F5E-AA88-DE85A003000C}">
      <dgm:prSet phldrT="[Text]"/>
      <dgm:spPr/>
      <dgm:t>
        <a:bodyPr/>
        <a:lstStyle/>
        <a:p>
          <a:r>
            <a:rPr lang="en-GB" dirty="0"/>
            <a:t>Professional Interviews</a:t>
          </a:r>
        </a:p>
      </dgm:t>
    </dgm:pt>
    <dgm:pt modelId="{31627E42-6ACD-4ACB-B034-33610DB63282}" type="parTrans" cxnId="{9EB1A9C4-2621-4F8C-9DC2-4DF95A4F28C5}">
      <dgm:prSet/>
      <dgm:spPr/>
      <dgm:t>
        <a:bodyPr/>
        <a:lstStyle/>
        <a:p>
          <a:endParaRPr lang="en-GB"/>
        </a:p>
      </dgm:t>
    </dgm:pt>
    <dgm:pt modelId="{DB3177BB-8A55-469F-A0FB-54BE6C3C96DF}" type="sibTrans" cxnId="{9EB1A9C4-2621-4F8C-9DC2-4DF95A4F28C5}">
      <dgm:prSet/>
      <dgm:spPr/>
      <dgm:t>
        <a:bodyPr/>
        <a:lstStyle/>
        <a:p>
          <a:endParaRPr lang="en-GB"/>
        </a:p>
      </dgm:t>
    </dgm:pt>
    <dgm:pt modelId="{BC527B70-07B8-4714-AE90-675692F389FD}">
      <dgm:prSet phldrT="[Text]"/>
      <dgm:spPr/>
      <dgm:t>
        <a:bodyPr/>
        <a:lstStyle/>
        <a:p>
          <a:r>
            <a:rPr lang="en-GB" dirty="0"/>
            <a:t>General Public Interviews</a:t>
          </a:r>
        </a:p>
      </dgm:t>
    </dgm:pt>
    <dgm:pt modelId="{452AE79B-9707-4B39-B7B5-8F652D7BA02D}" type="parTrans" cxnId="{8111355C-F7E5-4304-AB40-42D766361498}">
      <dgm:prSet/>
      <dgm:spPr/>
      <dgm:t>
        <a:bodyPr/>
        <a:lstStyle/>
        <a:p>
          <a:endParaRPr lang="en-GB"/>
        </a:p>
      </dgm:t>
    </dgm:pt>
    <dgm:pt modelId="{DEDBCAE6-31FF-4A00-9B36-429E0CE4DF76}" type="sibTrans" cxnId="{8111355C-F7E5-4304-AB40-42D766361498}">
      <dgm:prSet/>
      <dgm:spPr/>
      <dgm:t>
        <a:bodyPr/>
        <a:lstStyle/>
        <a:p>
          <a:endParaRPr lang="en-GB"/>
        </a:p>
      </dgm:t>
    </dgm:pt>
    <dgm:pt modelId="{71A566F7-D5A9-4A1C-8C89-502C8BFD0F02}">
      <dgm:prSet phldrT="[Text]"/>
      <dgm:spPr/>
      <dgm:t>
        <a:bodyPr/>
        <a:lstStyle/>
        <a:p>
          <a:r>
            <a:rPr lang="en-GB" dirty="0"/>
            <a:t>Focus Group</a:t>
          </a:r>
        </a:p>
      </dgm:t>
    </dgm:pt>
    <dgm:pt modelId="{5A4FC198-3F5D-46BE-8CC8-F273283031A2}" type="parTrans" cxnId="{CBB9E0AF-7AEE-4BD5-A14F-3BF34F657A79}">
      <dgm:prSet/>
      <dgm:spPr/>
      <dgm:t>
        <a:bodyPr/>
        <a:lstStyle/>
        <a:p>
          <a:endParaRPr lang="en-GB"/>
        </a:p>
      </dgm:t>
    </dgm:pt>
    <dgm:pt modelId="{3FAAAEF6-08AC-450E-BADE-FBE9FB676E9F}" type="sibTrans" cxnId="{CBB9E0AF-7AEE-4BD5-A14F-3BF34F657A79}">
      <dgm:prSet/>
      <dgm:spPr/>
      <dgm:t>
        <a:bodyPr/>
        <a:lstStyle/>
        <a:p>
          <a:endParaRPr lang="en-GB"/>
        </a:p>
      </dgm:t>
    </dgm:pt>
    <dgm:pt modelId="{D5A27C18-A87F-42E9-BBD4-5E4EABAC4132}" type="pres">
      <dgm:prSet presAssocID="{E4259275-2CAA-4F48-8269-B1007D253402}" presName="linearFlow" presStyleCnt="0">
        <dgm:presLayoutVars>
          <dgm:dir/>
          <dgm:animLvl val="lvl"/>
          <dgm:resizeHandles val="exact"/>
        </dgm:presLayoutVars>
      </dgm:prSet>
      <dgm:spPr/>
    </dgm:pt>
    <dgm:pt modelId="{B0A2FB5A-D5F6-4D9A-A1A9-DB6E1877FAC0}" type="pres">
      <dgm:prSet presAssocID="{8A8F9000-1EA2-4F5E-AA88-DE85A003000C}" presName="composite" presStyleCnt="0"/>
      <dgm:spPr/>
    </dgm:pt>
    <dgm:pt modelId="{F99F6CB8-5F74-454D-B5D9-190AB9E72B12}" type="pres">
      <dgm:prSet presAssocID="{8A8F9000-1EA2-4F5E-AA88-DE85A003000C}" presName="par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ACCC1616-7B2A-4695-BB29-601FF2AECABA}" type="pres">
      <dgm:prSet presAssocID="{8A8F9000-1EA2-4F5E-AA88-DE85A003000C}" presName="parSh" presStyleLbl="node1" presStyleIdx="0" presStyleCnt="3"/>
      <dgm:spPr/>
    </dgm:pt>
    <dgm:pt modelId="{395B7FE8-62AE-46DC-85EE-4970DE75D8F0}" type="pres">
      <dgm:prSet presAssocID="{8A8F9000-1EA2-4F5E-AA88-DE85A003000C}" presName="desTx" presStyleLbl="fgAcc1" presStyleIdx="0" presStyleCnt="3" custLinFactNeighborY="-1336">
        <dgm:presLayoutVars>
          <dgm:bulletEnabled val="1"/>
        </dgm:presLayoutVars>
      </dgm:prSet>
      <dgm:spPr/>
    </dgm:pt>
    <dgm:pt modelId="{98940373-0D6C-456A-B166-79BD1A786383}" type="pres">
      <dgm:prSet presAssocID="{DB3177BB-8A55-469F-A0FB-54BE6C3C96DF}" presName="sibTrans" presStyleLbl="sibTrans2D1" presStyleIdx="0" presStyleCnt="2"/>
      <dgm:spPr/>
    </dgm:pt>
    <dgm:pt modelId="{016270E1-3C45-47A8-A1CB-8F44BA88835C}" type="pres">
      <dgm:prSet presAssocID="{DB3177BB-8A55-469F-A0FB-54BE6C3C96DF}" presName="connTx" presStyleLbl="sibTrans2D1" presStyleIdx="0" presStyleCnt="2"/>
      <dgm:spPr/>
    </dgm:pt>
    <dgm:pt modelId="{5830978D-C925-4597-B1AC-5E4B21B09B7B}" type="pres">
      <dgm:prSet presAssocID="{BC527B70-07B8-4714-AE90-675692F389FD}" presName="composite" presStyleCnt="0"/>
      <dgm:spPr/>
    </dgm:pt>
    <dgm:pt modelId="{46F2306A-A1FE-49B5-8A64-2250EB10E62A}" type="pres">
      <dgm:prSet presAssocID="{BC527B70-07B8-4714-AE90-675692F389FD}" presName="par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6AF536D1-0064-4BFE-A483-E3EE3795454F}" type="pres">
      <dgm:prSet presAssocID="{BC527B70-07B8-4714-AE90-675692F389FD}" presName="parSh" presStyleLbl="node1" presStyleIdx="1" presStyleCnt="3"/>
      <dgm:spPr/>
    </dgm:pt>
    <dgm:pt modelId="{3F394CD3-0F80-4AAF-896D-364AF7A0820A}" type="pres">
      <dgm:prSet presAssocID="{BC527B70-07B8-4714-AE90-675692F389FD}" presName="desTx" presStyleLbl="fgAcc1" presStyleIdx="1" presStyleCnt="3">
        <dgm:presLayoutVars>
          <dgm:bulletEnabled val="1"/>
        </dgm:presLayoutVars>
      </dgm:prSet>
      <dgm:spPr/>
    </dgm:pt>
    <dgm:pt modelId="{E504B500-4DDB-47D5-AE6A-2A4CD8E57EF5}" type="pres">
      <dgm:prSet presAssocID="{DEDBCAE6-31FF-4A00-9B36-429E0CE4DF76}" presName="sibTrans" presStyleLbl="sibTrans2D1" presStyleIdx="1" presStyleCnt="2"/>
      <dgm:spPr/>
    </dgm:pt>
    <dgm:pt modelId="{10508FF9-FE55-4A83-9835-96D62C3D6784}" type="pres">
      <dgm:prSet presAssocID="{DEDBCAE6-31FF-4A00-9B36-429E0CE4DF76}" presName="connTx" presStyleLbl="sibTrans2D1" presStyleIdx="1" presStyleCnt="2"/>
      <dgm:spPr/>
    </dgm:pt>
    <dgm:pt modelId="{57FD9A21-2503-4931-866A-D833386964F6}" type="pres">
      <dgm:prSet presAssocID="{71A566F7-D5A9-4A1C-8C89-502C8BFD0F02}" presName="composite" presStyleCnt="0"/>
      <dgm:spPr/>
    </dgm:pt>
    <dgm:pt modelId="{C36E5BF8-A499-4349-BAE8-5D83BC493204}" type="pres">
      <dgm:prSet presAssocID="{71A566F7-D5A9-4A1C-8C89-502C8BFD0F02}" presName="par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01C63FA4-94E9-4724-A814-395AE14FCE7E}" type="pres">
      <dgm:prSet presAssocID="{71A566F7-D5A9-4A1C-8C89-502C8BFD0F02}" presName="parSh" presStyleLbl="node1" presStyleIdx="2" presStyleCnt="3"/>
      <dgm:spPr/>
    </dgm:pt>
    <dgm:pt modelId="{AFCDA27B-3CE1-4963-9705-3A5AB7659E62}" type="pres">
      <dgm:prSet presAssocID="{71A566F7-D5A9-4A1C-8C89-502C8BFD0F02}" presName="desTx" presStyleLbl="fgAcc1" presStyleIdx="2" presStyleCnt="3" custScaleX="122813">
        <dgm:presLayoutVars>
          <dgm:bulletEnabled val="1"/>
        </dgm:presLayoutVars>
      </dgm:prSet>
      <dgm:spPr/>
    </dgm:pt>
  </dgm:ptLst>
  <dgm:cxnLst>
    <dgm:cxn modelId="{7A956F0C-B3AE-4219-AF79-F4A9AD6AC647}" type="presOf" srcId="{8A8F9000-1EA2-4F5E-AA88-DE85A003000C}" destId="{ACCC1616-7B2A-4695-BB29-601FF2AECABA}" srcOrd="1" destOrd="0" presId="urn:microsoft.com/office/officeart/2005/8/layout/process3"/>
    <dgm:cxn modelId="{CAF5CA22-FD45-4DE2-944D-1B1CAAE35741}" type="presOf" srcId="{DEDBCAE6-31FF-4A00-9B36-429E0CE4DF76}" destId="{E504B500-4DDB-47D5-AE6A-2A4CD8E57EF5}" srcOrd="0" destOrd="0" presId="urn:microsoft.com/office/officeart/2005/8/layout/process3"/>
    <dgm:cxn modelId="{02603E2A-FFE9-4CB5-BCA9-E62511129F54}" type="presOf" srcId="{E4259275-2CAA-4F48-8269-B1007D253402}" destId="{D5A27C18-A87F-42E9-BBD4-5E4EABAC4132}" srcOrd="0" destOrd="0" presId="urn:microsoft.com/office/officeart/2005/8/layout/process3"/>
    <dgm:cxn modelId="{05D3B231-5797-4F6A-8553-2B9B426469BA}" type="presOf" srcId="{BC527B70-07B8-4714-AE90-675692F389FD}" destId="{46F2306A-A1FE-49B5-8A64-2250EB10E62A}" srcOrd="0" destOrd="0" presId="urn:microsoft.com/office/officeart/2005/8/layout/process3"/>
    <dgm:cxn modelId="{8111355C-F7E5-4304-AB40-42D766361498}" srcId="{E4259275-2CAA-4F48-8269-B1007D253402}" destId="{BC527B70-07B8-4714-AE90-675692F389FD}" srcOrd="1" destOrd="0" parTransId="{452AE79B-9707-4B39-B7B5-8F652D7BA02D}" sibTransId="{DEDBCAE6-31FF-4A00-9B36-429E0CE4DF76}"/>
    <dgm:cxn modelId="{D08E0E75-97F3-4B28-9542-531BEEB66926}" type="presOf" srcId="{8A8F9000-1EA2-4F5E-AA88-DE85A003000C}" destId="{F99F6CB8-5F74-454D-B5D9-190AB9E72B12}" srcOrd="0" destOrd="0" presId="urn:microsoft.com/office/officeart/2005/8/layout/process3"/>
    <dgm:cxn modelId="{D5892486-4838-4798-9C02-96918B506156}" type="presOf" srcId="{DEDBCAE6-31FF-4A00-9B36-429E0CE4DF76}" destId="{10508FF9-FE55-4A83-9835-96D62C3D6784}" srcOrd="1" destOrd="0" presId="urn:microsoft.com/office/officeart/2005/8/layout/process3"/>
    <dgm:cxn modelId="{8E9EB988-BDE7-4949-9231-B9F73FC3FE8A}" type="presOf" srcId="{71A566F7-D5A9-4A1C-8C89-502C8BFD0F02}" destId="{C36E5BF8-A499-4349-BAE8-5D83BC493204}" srcOrd="0" destOrd="0" presId="urn:microsoft.com/office/officeart/2005/8/layout/process3"/>
    <dgm:cxn modelId="{62E3E291-CFE9-4811-8B15-399ACD443C85}" type="presOf" srcId="{DB3177BB-8A55-469F-A0FB-54BE6C3C96DF}" destId="{98940373-0D6C-456A-B166-79BD1A786383}" srcOrd="0" destOrd="0" presId="urn:microsoft.com/office/officeart/2005/8/layout/process3"/>
    <dgm:cxn modelId="{B0E4E193-8322-43E9-AEB3-A7A849D8E198}" type="presOf" srcId="{DB3177BB-8A55-469F-A0FB-54BE6C3C96DF}" destId="{016270E1-3C45-47A8-A1CB-8F44BA88835C}" srcOrd="1" destOrd="0" presId="urn:microsoft.com/office/officeart/2005/8/layout/process3"/>
    <dgm:cxn modelId="{5E37D69C-AFE5-4A9C-9F06-8ED3DE04B899}" type="presOf" srcId="{71A566F7-D5A9-4A1C-8C89-502C8BFD0F02}" destId="{01C63FA4-94E9-4724-A814-395AE14FCE7E}" srcOrd="1" destOrd="0" presId="urn:microsoft.com/office/officeart/2005/8/layout/process3"/>
    <dgm:cxn modelId="{CBB9E0AF-7AEE-4BD5-A14F-3BF34F657A79}" srcId="{E4259275-2CAA-4F48-8269-B1007D253402}" destId="{71A566F7-D5A9-4A1C-8C89-502C8BFD0F02}" srcOrd="2" destOrd="0" parTransId="{5A4FC198-3F5D-46BE-8CC8-F273283031A2}" sibTransId="{3FAAAEF6-08AC-450E-BADE-FBE9FB676E9F}"/>
    <dgm:cxn modelId="{0465E1BC-0B49-4797-8E21-F546640E4645}" type="presOf" srcId="{BC527B70-07B8-4714-AE90-675692F389FD}" destId="{6AF536D1-0064-4BFE-A483-E3EE3795454F}" srcOrd="1" destOrd="0" presId="urn:microsoft.com/office/officeart/2005/8/layout/process3"/>
    <dgm:cxn modelId="{9EB1A9C4-2621-4F8C-9DC2-4DF95A4F28C5}" srcId="{E4259275-2CAA-4F48-8269-B1007D253402}" destId="{8A8F9000-1EA2-4F5E-AA88-DE85A003000C}" srcOrd="0" destOrd="0" parTransId="{31627E42-6ACD-4ACB-B034-33610DB63282}" sibTransId="{DB3177BB-8A55-469F-A0FB-54BE6C3C96DF}"/>
    <dgm:cxn modelId="{3CF380CF-894F-4BD1-9D98-00DB36C2D4C5}" type="presParOf" srcId="{D5A27C18-A87F-42E9-BBD4-5E4EABAC4132}" destId="{B0A2FB5A-D5F6-4D9A-A1A9-DB6E1877FAC0}" srcOrd="0" destOrd="0" presId="urn:microsoft.com/office/officeart/2005/8/layout/process3"/>
    <dgm:cxn modelId="{43421F22-E624-43E0-935A-34B832E1E9AA}" type="presParOf" srcId="{B0A2FB5A-D5F6-4D9A-A1A9-DB6E1877FAC0}" destId="{F99F6CB8-5F74-454D-B5D9-190AB9E72B12}" srcOrd="0" destOrd="0" presId="urn:microsoft.com/office/officeart/2005/8/layout/process3"/>
    <dgm:cxn modelId="{518A0049-7BF3-45AA-83FE-19D9E185D5E0}" type="presParOf" srcId="{B0A2FB5A-D5F6-4D9A-A1A9-DB6E1877FAC0}" destId="{ACCC1616-7B2A-4695-BB29-601FF2AECABA}" srcOrd="1" destOrd="0" presId="urn:microsoft.com/office/officeart/2005/8/layout/process3"/>
    <dgm:cxn modelId="{C8552F36-0F6E-4544-87A9-65480DAFD430}" type="presParOf" srcId="{B0A2FB5A-D5F6-4D9A-A1A9-DB6E1877FAC0}" destId="{395B7FE8-62AE-46DC-85EE-4970DE75D8F0}" srcOrd="2" destOrd="0" presId="urn:microsoft.com/office/officeart/2005/8/layout/process3"/>
    <dgm:cxn modelId="{59C05554-CB21-47D6-B2E8-3BD391A05773}" type="presParOf" srcId="{D5A27C18-A87F-42E9-BBD4-5E4EABAC4132}" destId="{98940373-0D6C-456A-B166-79BD1A786383}" srcOrd="1" destOrd="0" presId="urn:microsoft.com/office/officeart/2005/8/layout/process3"/>
    <dgm:cxn modelId="{11C4B80B-9DCA-4CBD-9E73-8B2783800E8E}" type="presParOf" srcId="{98940373-0D6C-456A-B166-79BD1A786383}" destId="{016270E1-3C45-47A8-A1CB-8F44BA88835C}" srcOrd="0" destOrd="0" presId="urn:microsoft.com/office/officeart/2005/8/layout/process3"/>
    <dgm:cxn modelId="{2BDC7E5C-3B63-4C60-A2E6-A1F74B9F2976}" type="presParOf" srcId="{D5A27C18-A87F-42E9-BBD4-5E4EABAC4132}" destId="{5830978D-C925-4597-B1AC-5E4B21B09B7B}" srcOrd="2" destOrd="0" presId="urn:microsoft.com/office/officeart/2005/8/layout/process3"/>
    <dgm:cxn modelId="{06DC3439-C4A2-4730-AA09-0E5CE47BB45E}" type="presParOf" srcId="{5830978D-C925-4597-B1AC-5E4B21B09B7B}" destId="{46F2306A-A1FE-49B5-8A64-2250EB10E62A}" srcOrd="0" destOrd="0" presId="urn:microsoft.com/office/officeart/2005/8/layout/process3"/>
    <dgm:cxn modelId="{10589FF5-6C87-4D5A-8D43-8B1B11E4B121}" type="presParOf" srcId="{5830978D-C925-4597-B1AC-5E4B21B09B7B}" destId="{6AF536D1-0064-4BFE-A483-E3EE3795454F}" srcOrd="1" destOrd="0" presId="urn:microsoft.com/office/officeart/2005/8/layout/process3"/>
    <dgm:cxn modelId="{4B804AC0-E9DD-4C09-A831-D286B91F281B}" type="presParOf" srcId="{5830978D-C925-4597-B1AC-5E4B21B09B7B}" destId="{3F394CD3-0F80-4AAF-896D-364AF7A0820A}" srcOrd="2" destOrd="0" presId="urn:microsoft.com/office/officeart/2005/8/layout/process3"/>
    <dgm:cxn modelId="{DD8A72E2-4635-4822-9256-FFAA3DF09B10}" type="presParOf" srcId="{D5A27C18-A87F-42E9-BBD4-5E4EABAC4132}" destId="{E504B500-4DDB-47D5-AE6A-2A4CD8E57EF5}" srcOrd="3" destOrd="0" presId="urn:microsoft.com/office/officeart/2005/8/layout/process3"/>
    <dgm:cxn modelId="{E6281F33-634B-42BA-B817-5146FE0EFDA1}" type="presParOf" srcId="{E504B500-4DDB-47D5-AE6A-2A4CD8E57EF5}" destId="{10508FF9-FE55-4A83-9835-96D62C3D6784}" srcOrd="0" destOrd="0" presId="urn:microsoft.com/office/officeart/2005/8/layout/process3"/>
    <dgm:cxn modelId="{00871D16-6BDE-4079-ABF8-BE7E60873FEB}" type="presParOf" srcId="{D5A27C18-A87F-42E9-BBD4-5E4EABAC4132}" destId="{57FD9A21-2503-4931-866A-D833386964F6}" srcOrd="4" destOrd="0" presId="urn:microsoft.com/office/officeart/2005/8/layout/process3"/>
    <dgm:cxn modelId="{6C24EEE6-5031-4693-B53B-8C6E95D3CA65}" type="presParOf" srcId="{57FD9A21-2503-4931-866A-D833386964F6}" destId="{C36E5BF8-A499-4349-BAE8-5D83BC493204}" srcOrd="0" destOrd="0" presId="urn:microsoft.com/office/officeart/2005/8/layout/process3"/>
    <dgm:cxn modelId="{49043A9F-2926-43FA-AA40-910EC9920A07}" type="presParOf" srcId="{57FD9A21-2503-4931-866A-D833386964F6}" destId="{01C63FA4-94E9-4724-A814-395AE14FCE7E}" srcOrd="1" destOrd="0" presId="urn:microsoft.com/office/officeart/2005/8/layout/process3"/>
    <dgm:cxn modelId="{A3F69806-3B20-42DC-8AD8-FA0348CE63EC}" type="presParOf" srcId="{57FD9A21-2503-4931-866A-D833386964F6}" destId="{AFCDA27B-3CE1-4963-9705-3A5AB7659E62}" srcOrd="2" destOrd="0" presId="urn:microsoft.com/office/officeart/2005/8/layout/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A416FA-E1ED-4CFB-B657-13B58B394D2D}">
      <dsp:nvSpPr>
        <dsp:cNvPr id="0" name=""/>
        <dsp:cNvSpPr/>
      </dsp:nvSpPr>
      <dsp:spPr>
        <a:xfrm>
          <a:off x="0" y="2604"/>
          <a:ext cx="68580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B386C8-3D80-492E-B05E-856311360C7A}">
      <dsp:nvSpPr>
        <dsp:cNvPr id="0" name=""/>
        <dsp:cNvSpPr/>
      </dsp:nvSpPr>
      <dsp:spPr>
        <a:xfrm>
          <a:off x="0" y="2604"/>
          <a:ext cx="6858000" cy="17762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rPr>
            <a:t>Rising Sea Levels – by 2050 sea levels will rise by 26.5 - 35.5 cm.</a:t>
          </a:r>
          <a:endParaRPr lang="en-US" sz="2400" kern="1200" dirty="0">
            <a:latin typeface="Roboto" panose="02000000000000000000" pitchFamily="2" charset="0"/>
            <a:ea typeface="Roboto" panose="02000000000000000000" pitchFamily="2" charset="0"/>
            <a:cs typeface="Roboto" panose="02000000000000000000" pitchFamily="2" charset="0"/>
          </a:endParaRPr>
        </a:p>
      </dsp:txBody>
      <dsp:txXfrm>
        <a:off x="0" y="2604"/>
        <a:ext cx="6858000" cy="1776263"/>
      </dsp:txXfrm>
    </dsp:sp>
    <dsp:sp modelId="{B8512291-8394-4FB0-8114-0786735F1315}">
      <dsp:nvSpPr>
        <dsp:cNvPr id="0" name=""/>
        <dsp:cNvSpPr/>
      </dsp:nvSpPr>
      <dsp:spPr>
        <a:xfrm>
          <a:off x="0" y="1778868"/>
          <a:ext cx="68580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EC49A91-C8E3-442D-9764-5796E85988FE}">
      <dsp:nvSpPr>
        <dsp:cNvPr id="0" name=""/>
        <dsp:cNvSpPr/>
      </dsp:nvSpPr>
      <dsp:spPr>
        <a:xfrm>
          <a:off x="0" y="1778868"/>
          <a:ext cx="6858000" cy="17762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rPr>
            <a:t>Coastal Regions – predicted to be completely submerged or subjected to more intense, frequent storms </a:t>
          </a:r>
          <a:endParaRPr lang="en-US" sz="2400" kern="1200" dirty="0">
            <a:latin typeface="Roboto" panose="02000000000000000000" pitchFamily="2" charset="0"/>
            <a:ea typeface="Roboto" panose="02000000000000000000" pitchFamily="2" charset="0"/>
            <a:cs typeface="Roboto" panose="02000000000000000000" pitchFamily="2" charset="0"/>
          </a:endParaRPr>
        </a:p>
      </dsp:txBody>
      <dsp:txXfrm>
        <a:off x="0" y="1778868"/>
        <a:ext cx="6858000" cy="1776263"/>
      </dsp:txXfrm>
    </dsp:sp>
    <dsp:sp modelId="{ECD0EA7A-3080-48D7-AE45-0284ABFB96BB}">
      <dsp:nvSpPr>
        <dsp:cNvPr id="0" name=""/>
        <dsp:cNvSpPr/>
      </dsp:nvSpPr>
      <dsp:spPr>
        <a:xfrm>
          <a:off x="0" y="3555131"/>
          <a:ext cx="68580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95A0F3-44DB-477C-B910-6958E02A31D6}">
      <dsp:nvSpPr>
        <dsp:cNvPr id="0" name=""/>
        <dsp:cNvSpPr/>
      </dsp:nvSpPr>
      <dsp:spPr>
        <a:xfrm>
          <a:off x="0" y="3555131"/>
          <a:ext cx="6858000" cy="177626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rPr>
            <a:t>Newgale beach road relocation will leave the area with no flood defence</a:t>
          </a:r>
          <a:endParaRPr lang="en-US" sz="2400" kern="1200" dirty="0">
            <a:latin typeface="Roboto" panose="02000000000000000000" pitchFamily="2" charset="0"/>
            <a:ea typeface="Roboto" panose="02000000000000000000" pitchFamily="2" charset="0"/>
            <a:cs typeface="Roboto" panose="02000000000000000000" pitchFamily="2" charset="0"/>
          </a:endParaRPr>
        </a:p>
      </dsp:txBody>
      <dsp:txXfrm>
        <a:off x="0" y="3555131"/>
        <a:ext cx="6858000" cy="177626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D3C2027-8070-41A9-830D-19D47DA0A6F3}">
      <dsp:nvSpPr>
        <dsp:cNvPr id="0" name=""/>
        <dsp:cNvSpPr/>
      </dsp:nvSpPr>
      <dsp:spPr>
        <a:xfrm>
          <a:off x="0" y="31743"/>
          <a:ext cx="6858000" cy="171843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rPr>
            <a:t>Developing Climate Change defences while we discover methods to possibly reverse the effects of climate change.</a:t>
          </a:r>
          <a:endParaRPr lang="en-US" sz="2000" kern="1200" dirty="0">
            <a:latin typeface="Roboto" panose="02000000000000000000" pitchFamily="2" charset="0"/>
            <a:ea typeface="Roboto" panose="02000000000000000000" pitchFamily="2" charset="0"/>
            <a:cs typeface="Roboto" panose="02000000000000000000" pitchFamily="2" charset="0"/>
          </a:endParaRPr>
        </a:p>
      </dsp:txBody>
      <dsp:txXfrm>
        <a:off x="83887" y="115630"/>
        <a:ext cx="6690226" cy="1550663"/>
      </dsp:txXfrm>
    </dsp:sp>
    <dsp:sp modelId="{01B39586-C703-40F4-8881-3A5BC59CDFFF}">
      <dsp:nvSpPr>
        <dsp:cNvPr id="0" name=""/>
        <dsp:cNvSpPr/>
      </dsp:nvSpPr>
      <dsp:spPr>
        <a:xfrm>
          <a:off x="0" y="1807781"/>
          <a:ext cx="6858000" cy="171843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rPr>
            <a:t>Using architectural structures to provide renewable energy as part of the Renewable energy in Wales May 2022 Policy</a:t>
          </a:r>
          <a:endParaRPr lang="en-US" sz="2000" kern="1200" dirty="0">
            <a:latin typeface="Roboto" panose="02000000000000000000" pitchFamily="2" charset="0"/>
            <a:ea typeface="Roboto" panose="02000000000000000000" pitchFamily="2" charset="0"/>
            <a:cs typeface="Roboto" panose="02000000000000000000" pitchFamily="2" charset="0"/>
          </a:endParaRPr>
        </a:p>
      </dsp:txBody>
      <dsp:txXfrm>
        <a:off x="83887" y="1891668"/>
        <a:ext cx="6690226" cy="1550663"/>
      </dsp:txXfrm>
    </dsp:sp>
    <dsp:sp modelId="{18C1A0BB-8518-41BD-9DA9-ECF281BD5AB9}">
      <dsp:nvSpPr>
        <dsp:cNvPr id="0" name=""/>
        <dsp:cNvSpPr/>
      </dsp:nvSpPr>
      <dsp:spPr>
        <a:xfrm>
          <a:off x="0" y="3583818"/>
          <a:ext cx="6858000" cy="1718437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000" kern="12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rPr>
            <a:t>Renew land use behind protected zones to develop social housing and employment opportunities for areas suffering from high levels of homelessness, unemployment and second homes crisis.</a:t>
          </a:r>
          <a:endParaRPr lang="en-US" sz="2000" kern="1200" dirty="0">
            <a:latin typeface="Roboto" panose="02000000000000000000" pitchFamily="2" charset="0"/>
            <a:ea typeface="Roboto" panose="02000000000000000000" pitchFamily="2" charset="0"/>
            <a:cs typeface="Roboto" panose="02000000000000000000" pitchFamily="2" charset="0"/>
          </a:endParaRPr>
        </a:p>
      </dsp:txBody>
      <dsp:txXfrm>
        <a:off x="83887" y="3667705"/>
        <a:ext cx="6690226" cy="155066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CCC1616-7B2A-4695-BB29-601FF2AECABA}">
      <dsp:nvSpPr>
        <dsp:cNvPr id="0" name=""/>
        <dsp:cNvSpPr/>
      </dsp:nvSpPr>
      <dsp:spPr>
        <a:xfrm>
          <a:off x="4754" y="1703671"/>
          <a:ext cx="2299694" cy="120258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Professional Interviews</a:t>
          </a:r>
        </a:p>
      </dsp:txBody>
      <dsp:txXfrm>
        <a:off x="4754" y="1703671"/>
        <a:ext cx="2299694" cy="801723"/>
      </dsp:txXfrm>
    </dsp:sp>
    <dsp:sp modelId="{395B7FE8-62AE-46DC-85EE-4970DE75D8F0}">
      <dsp:nvSpPr>
        <dsp:cNvPr id="0" name=""/>
        <dsp:cNvSpPr/>
      </dsp:nvSpPr>
      <dsp:spPr>
        <a:xfrm>
          <a:off x="475776" y="2489235"/>
          <a:ext cx="2299694" cy="1209600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8940373-0D6C-456A-B166-79BD1A786383}">
      <dsp:nvSpPr>
        <dsp:cNvPr id="0" name=""/>
        <dsp:cNvSpPr/>
      </dsp:nvSpPr>
      <dsp:spPr>
        <a:xfrm>
          <a:off x="2653074" y="1818254"/>
          <a:ext cx="739085" cy="5725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>
        <a:off x="2653074" y="1932765"/>
        <a:ext cx="567318" cy="343535"/>
      </dsp:txXfrm>
    </dsp:sp>
    <dsp:sp modelId="{6AF536D1-0064-4BFE-A483-E3EE3795454F}">
      <dsp:nvSpPr>
        <dsp:cNvPr id="0" name=""/>
        <dsp:cNvSpPr/>
      </dsp:nvSpPr>
      <dsp:spPr>
        <a:xfrm>
          <a:off x="3698951" y="1703671"/>
          <a:ext cx="2299694" cy="120258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General Public Interviews</a:t>
          </a:r>
        </a:p>
      </dsp:txBody>
      <dsp:txXfrm>
        <a:off x="3698951" y="1703671"/>
        <a:ext cx="2299694" cy="801723"/>
      </dsp:txXfrm>
    </dsp:sp>
    <dsp:sp modelId="{3F394CD3-0F80-4AAF-896D-364AF7A0820A}">
      <dsp:nvSpPr>
        <dsp:cNvPr id="0" name=""/>
        <dsp:cNvSpPr/>
      </dsp:nvSpPr>
      <dsp:spPr>
        <a:xfrm>
          <a:off x="4169973" y="2505395"/>
          <a:ext cx="2299694" cy="1209600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04B500-4DDB-47D5-AE6A-2A4CD8E57EF5}">
      <dsp:nvSpPr>
        <dsp:cNvPr id="0" name=""/>
        <dsp:cNvSpPr/>
      </dsp:nvSpPr>
      <dsp:spPr>
        <a:xfrm>
          <a:off x="6347271" y="1818254"/>
          <a:ext cx="739085" cy="572557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700" kern="1200"/>
        </a:p>
      </dsp:txBody>
      <dsp:txXfrm>
        <a:off x="6347271" y="1932765"/>
        <a:ext cx="567318" cy="343535"/>
      </dsp:txXfrm>
    </dsp:sp>
    <dsp:sp modelId="{01C63FA4-94E9-4724-A814-395AE14FCE7E}">
      <dsp:nvSpPr>
        <dsp:cNvPr id="0" name=""/>
        <dsp:cNvSpPr/>
      </dsp:nvSpPr>
      <dsp:spPr>
        <a:xfrm>
          <a:off x="7393147" y="1703671"/>
          <a:ext cx="2299694" cy="1202585"/>
        </a:xfrm>
        <a:prstGeom prst="roundRect">
          <a:avLst>
            <a:gd name="adj" fmla="val 1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Focus Group</a:t>
          </a:r>
        </a:p>
      </dsp:txBody>
      <dsp:txXfrm>
        <a:off x="7393147" y="1703671"/>
        <a:ext cx="2299694" cy="801723"/>
      </dsp:txXfrm>
    </dsp:sp>
    <dsp:sp modelId="{AFCDA27B-3CE1-4963-9705-3A5AB7659E62}">
      <dsp:nvSpPr>
        <dsp:cNvPr id="0" name=""/>
        <dsp:cNvSpPr/>
      </dsp:nvSpPr>
      <dsp:spPr>
        <a:xfrm>
          <a:off x="7601855" y="2505395"/>
          <a:ext cx="2824324" cy="1209600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3">
  <dgm:title val=""/>
  <dgm:desc val=""/>
  <dgm:catLst>
    <dgm:cat type="process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3" destOrd="0"/>
        <dgm:cxn modelId="12" srcId="1" destId="11" srcOrd="0" destOrd="0"/>
        <dgm:cxn modelId="23" srcId="2" destId="21" srcOrd="0" destOrd="0"/>
        <dgm:cxn modelId="34" srcId="3" destId="31" srcOrd="0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41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linearFlow">
    <dgm:varLst>
      <dgm:dir/>
      <dgm:animLvl val="lvl"/>
      <dgm:resizeHandles val="exact"/>
    </dgm:varLst>
    <dgm:choose name="Name0">
      <dgm:if name="Name1" func="var" arg="dir" op="equ" val="norm">
        <dgm:alg type="lin"/>
      </dgm:if>
      <dgm:else name="Name2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osite" refType="w"/>
      <dgm:constr type="w" for="ch" ptType="sibTrans" refType="w" refFor="ch" refForName="composite" fact="0.3333"/>
      <dgm:constr type="w" for="des" forName="parTx"/>
      <dgm:constr type="h" for="des" forName="parTx" op="equ"/>
      <dgm:constr type="h" for="des" forName="parSh" op="equ"/>
      <dgm:constr type="w" for="des" forName="desTx"/>
      <dgm:constr type="h" for="des" forName="desTx" op="equ"/>
      <dgm:constr type="w" for="des" forName="parSh"/>
      <dgm:constr type="primFontSz" for="des" forName="parTx" val="65"/>
      <dgm:constr type="secFontSz" for="des" forName="desTx" refType="primFontSz" refFor="des" refForName="parTx" op="equ"/>
      <dgm:constr type="primFontSz" for="des" forName="connTx" refType="primFontSz" refFor="des" refForName="parTx" fact="0.8"/>
      <dgm:constr type="primFontSz" for="des" forName="connTx" refType="primFontSz" refFor="des" refForName="parTx" op="lte" fact="0.8"/>
      <dgm:constr type="h" for="des" forName="parTx" refType="primFontSz" refFor="des" refForName="parTx" fact="0.8"/>
      <dgm:constr type="h" for="des" forName="parSh" refType="primFontSz" refFor="des" refForName="parTx" fact="1.2"/>
      <dgm:constr type="h" for="des" forName="desTx" refType="primFontSz" refFor="des" refForName="parTx" fact="1.6"/>
      <dgm:constr type="h" for="des" forName="parSh" refType="h" refFor="des" refForName="parTx" op="lte" fact="1.5"/>
      <dgm:constr type="h" for="des" forName="parSh" refType="h" refFor="des" refForName="parTx" op="gte" fact="1.5"/>
    </dgm:constrLst>
    <dgm:ruleLst>
      <dgm:rule type="w" for="ch" forName="composite" val="0" fact="NaN" max="NaN"/>
      <dgm:rule type="primFontSz" for="des" forName="parTx" val="5" fact="NaN" max="NaN"/>
    </dgm:ruleLst>
    <dgm:forEach name="Name3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func="var" arg="dir" op="equ" val="norm">
            <dgm:constrLst>
              <dgm:constr type="h" refType="w" fact="1000"/>
              <dgm:constr type="l" for="ch" forName="parTx"/>
              <dgm:constr type="w" for="ch" forName="parTx" refType="w" fact="0.83"/>
              <dgm:constr type="t" for="ch" forName="parTx"/>
              <dgm:constr type="l" for="ch" forName="parSh"/>
              <dgm:constr type="w" for="ch" forName="parSh" refType="w" refFor="ch" refForName="parTx"/>
              <dgm:constr type="t" for="ch" forName="parSh"/>
              <dgm:constr type="l" for="ch" forName="desTx" refType="w" fact="0.17"/>
              <dgm:constr type="w" for="ch" forName="desTx" refType="w" refFor="ch" refForName="parTx"/>
              <dgm:constr type="t" for="ch" forName="desTx" refType="h" refFor="ch" refForName="parTx"/>
            </dgm:constrLst>
          </dgm:if>
          <dgm:else name="Name6">
            <dgm:constrLst>
              <dgm:constr type="h" refType="w" fact="1000"/>
              <dgm:constr type="l" for="ch" forName="parTx" refType="w" fact="0.17"/>
              <dgm:constr type="w" for="ch" forName="parTx" refType="w" fact="0.83"/>
              <dgm:constr type="t" for="ch" forName="parTx"/>
              <dgm:constr type="l" for="ch" forName="parSh" refType="w" fact="0.15"/>
              <dgm:constr type="w" for="ch" forName="parSh" refType="w" refFor="ch" refForName="parTx"/>
              <dgm:constr type="t" for="ch" forName="parSh"/>
              <dgm:constr type="l" for="ch" forName="desTx"/>
              <dgm:constr type="w" for="ch" forName="desTx" refType="w" refFor="ch" refForName="parTx"/>
              <dgm:constr type="t" for="ch" forName="desTx" refType="h" refFor="ch" refForName="parTx"/>
            </dgm:constrLst>
          </dgm:else>
        </dgm:choose>
        <dgm:ruleLst>
          <dgm:rule type="h" val="INF" fact="NaN" max="NaN"/>
        </dgm:ruleLst>
        <dgm:layoutNode name="parTx">
          <dgm:varLst>
            <dgm:chMax val="0"/>
            <dgm:chPref val="0"/>
            <dgm:bulletEnabled val="1"/>
          </dgm:varLst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 zOrderOff="1" hideGeom="1">
            <dgm:adjLst>
              <dgm:adj idx="1" val="0.1"/>
            </dgm:adjLst>
          </dgm:shape>
          <dgm:presOf axis="self" ptType="node"/>
          <dgm:constrLst>
            <dgm:constr type="h" refType="w" op="lte" fact="0.4"/>
            <dgm:constr type="bMarg" refType="primFontSz" fact="0.3"/>
            <dgm:constr type="h"/>
          </dgm:constrLst>
          <dgm:ruleLst>
            <dgm:rule type="h" val="INF" fact="NaN" max="NaN"/>
          </dgm:ruleLst>
        </dgm:layoutNode>
        <dgm:layoutNode name="parSh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 ptType="node"/>
          <dgm:constrLst>
            <dgm:constr type="h"/>
          </dgm:constrLst>
          <dgm:ruleLst/>
        </dgm:layoutNode>
        <dgm:layoutNode name="desTx" styleLbl="fgAcc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oundRect" r:blip="">
            <dgm:adjLst>
              <dgm:adj idx="1" val="0.1"/>
            </dgm:adjLst>
          </dgm:shape>
          <dgm:presOf axis="des" ptType="node"/>
          <dgm:constrLst>
            <dgm:constr type="secFontSz" val="65"/>
            <dgm:constr type="primFontSz" refType="secFontSz"/>
            <dgm:constr type="h"/>
          </dgm:constrLst>
          <dgm:ruleLst>
            <dgm:rule type="h" val="INF" fact="NaN" max="NaN"/>
          </dgm:ruleLst>
        </dgm:layoutNode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  <dgm:param type="srcNode" val="parTx"/>
            <dgm:param type="dstNode" val="parTx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Tx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A6F5C5BD-8AB6-4E5F-8616-0B1D32D0FBFD}" type="datetime1">
              <a:rPr lang="en-US" smtClean="0"/>
              <a:t>5/2/2024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97ACF5E7-ACB0-497B-A8C6-F2E617B463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38533960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C3DD49AE-E876-4130-BF53-6229B9820536}" type="datetime1">
              <a:rPr lang="en-US" smtClean="0"/>
              <a:t>5/2/2024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/>
              <a:t>Click to edit Master text styles</a:t>
            </a:r>
            <a:endParaRPr lang="en-US"/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Fourth level</a:t>
            </a:r>
          </a:p>
          <a:p>
            <a:pPr lvl="4" rtl="0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37A705E3-E620-489D-9973-6221209A4B3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581830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904DB13E-F722-4ED6-BB00-556651E95281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 useBgFill="1"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E26428D7-C6F3-473D-A360-A3F5C3E8728C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29103" y="2244830"/>
            <a:ext cx="8933796" cy="2437232"/>
          </a:xfrm>
        </p:spPr>
        <p:txBody>
          <a:bodyPr tIns="45720" bIns="45720" rtlCol="0" anchor="ctr">
            <a:normAutofit/>
          </a:bodyPr>
          <a:lstStyle>
            <a:lvl1pPr algn="ctr">
              <a:lnSpc>
                <a:spcPct val="83000"/>
              </a:lnSpc>
              <a:defRPr lang="en-US" sz="68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629101" y="4682062"/>
            <a:ext cx="8936846" cy="457201"/>
          </a:xfrm>
        </p:spPr>
        <p:txBody>
          <a:bodyPr rtlCol="0">
            <a:normAutofit/>
          </a:bodyPr>
          <a:lstStyle>
            <a:lvl1pPr marL="0" indent="0" algn="ctr">
              <a:spcBef>
                <a:spcPts val="0"/>
              </a:spcBef>
              <a:buNone/>
              <a:defRPr sz="1800" spc="80" baseline="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6"/>
            <a:ext cx="1554480" cy="485546"/>
          </a:xfrm>
        </p:spPr>
        <p:txBody>
          <a:bodyPr rtlCol="0"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pPr rtl="0"/>
            <a:fld id="{C0840E64-78EA-480E-9DFC-F5D183737F14}" type="datetime1">
              <a:rPr lang="en-US" smtClean="0"/>
              <a:t>5/2/2024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629100" y="5177408"/>
            <a:ext cx="5730295" cy="228600"/>
          </a:xfrm>
        </p:spPr>
        <p:txBody>
          <a:bodyPr rtlCol="0"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20" y="5177408"/>
            <a:ext cx="1955980" cy="22860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47770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AF379E8-AC6C-43B9-9222-BDF0AF9336F0}" type="datetime1">
              <a:rPr lang="en-US" smtClean="0"/>
              <a:t>5/2/2024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37087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0A4A1889-E37C-4EC3-9E41-9DAD221CF389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 useBgFill="1"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9156" y="2275165"/>
            <a:ext cx="8933688" cy="2406895"/>
          </a:xfrm>
        </p:spPr>
        <p:txBody>
          <a:bodyPr rtlCol="0" anchor="ctr">
            <a:normAutofit/>
          </a:bodyPr>
          <a:lstStyle>
            <a:lvl1pPr algn="ctr">
              <a:lnSpc>
                <a:spcPct val="83000"/>
              </a:lnSpc>
              <a:defRPr lang="en-US" sz="68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grpSp>
        <p:nvGrpSpPr>
          <p:cNvPr id="16" name="Group 15">
            <a:extLst>
              <a:ext uri="{FF2B5EF4-FFF2-40B4-BE49-F238E27FC236}">
                <a16:creationId xmlns:a16="http://schemas.microsoft.com/office/drawing/2014/main" id="{1683EB04-C23E-490C-A1A6-030CF79D23C8}"/>
              </a:ext>
            </a:extLst>
          </p:cNvPr>
          <p:cNvGrpSpPr/>
          <p:nvPr/>
        </p:nvGrpSpPr>
        <p:grpSpPr>
          <a:xfrm>
            <a:off x="5250180" y="1267730"/>
            <a:ext cx="1691640" cy="615934"/>
            <a:chOff x="5250180" y="1267730"/>
            <a:chExt cx="1691640" cy="615934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F8A84C03-E1CA-4A4E-81D6-9BB0C335B7A0}"/>
                </a:ext>
              </a:extLst>
            </p:cNvPr>
            <p:cNvCxnSpPr/>
            <p:nvPr/>
          </p:nvCxnSpPr>
          <p:spPr>
            <a:xfrm>
              <a:off x="525018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A26FB5A-D5D1-4DAB-AC43-7F51A7F2D197}"/>
                </a:ext>
              </a:extLst>
            </p:cNvPr>
            <p:cNvCxnSpPr/>
            <p:nvPr/>
          </p:nvCxnSpPr>
          <p:spPr>
            <a:xfrm>
              <a:off x="6941820" y="1267730"/>
              <a:ext cx="0" cy="612648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9303F14-E560-4C02-94F4-B4695FE26813}"/>
                </a:ext>
              </a:extLst>
            </p:cNvPr>
            <p:cNvCxnSpPr/>
            <p:nvPr/>
          </p:nvCxnSpPr>
          <p:spPr>
            <a:xfrm>
              <a:off x="5250180" y="1883664"/>
              <a:ext cx="1691640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rgbClr val="FFFFFF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9156" y="4682062"/>
            <a:ext cx="8939784" cy="457200"/>
          </a:xfrm>
        </p:spPr>
        <p:txBody>
          <a:bodyPr rtlCol="0"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800">
                <a:solidFill>
                  <a:schemeClr val="tx1">
                    <a:lumMod val="95000"/>
                    <a:lumOff val="5000"/>
                  </a:schemeClr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18760" y="1344502"/>
            <a:ext cx="1554480" cy="498781"/>
          </a:xfrm>
        </p:spPr>
        <p:txBody>
          <a:bodyPr rtlCol="0"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pPr rtl="0"/>
            <a:fld id="{ED329652-6112-4F3D-B614-62B56A045E3D}" type="datetime1">
              <a:rPr lang="en-US" smtClean="0"/>
              <a:t>5/2/2024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629157" y="5177408"/>
            <a:ext cx="5660134" cy="228600"/>
          </a:xfrm>
        </p:spPr>
        <p:txBody>
          <a:bodyPr rtlCol="0"/>
          <a:lstStyle>
            <a:lvl1pPr algn="l"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177408"/>
            <a:ext cx="1958339" cy="22860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07143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663440" cy="374904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61760" y="2103120"/>
            <a:ext cx="4663440" cy="3749040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3064E64D-1B50-4EC0-83A1-DE58B45AB49E}" type="datetime1">
              <a:rPr lang="en-US" smtClean="0"/>
              <a:t>5/2/2024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4672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663440" cy="640080"/>
          </a:xfrm>
        </p:spPr>
        <p:txBody>
          <a:bodyPr rtlCol="0"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 i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92472"/>
            <a:ext cx="4663440" cy="3163825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712" y="2074334"/>
            <a:ext cx="4663440" cy="640080"/>
          </a:xfrm>
        </p:spPr>
        <p:txBody>
          <a:bodyPr rtlCol="0" anchor="ctr">
            <a:normAutofit/>
          </a:bodyPr>
          <a:lstStyle>
            <a:lvl1pPr marL="0" indent="0" algn="l">
              <a:spcBef>
                <a:spcPts val="0"/>
              </a:spcBef>
              <a:buNone/>
              <a:defRPr sz="1900" b="1">
                <a:solidFill>
                  <a:schemeClr val="tx1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712" y="2792471"/>
            <a:ext cx="4663440" cy="3164509"/>
          </a:xfrm>
        </p:spPr>
        <p:txBody>
          <a:bodyPr rtlCol="0"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761A824-A4A3-4BDD-B7F1-293A0EC1EA54}" type="datetime1">
              <a:rPr lang="en-US" smtClean="0"/>
              <a:t>5/2/2024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996071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81B1D06-1BCF-4BCB-9319-09267D16BB9F}" type="datetime1">
              <a:rPr lang="en-US" smtClean="0"/>
              <a:t>5/2/2024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4131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5361324-1C8A-40EA-A8C7-BACD05350B74}" type="datetime1">
              <a:rPr lang="en-US" smtClean="0"/>
              <a:t>5/2/2024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247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5E1BBF9-8BEF-4353-BA68-30AAF9EBD8D8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B941C21-2A5D-4912-AB06-1BB0C0EB6AE1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rtlCol="0" anchor="b">
            <a:normAutofit/>
          </a:bodyPr>
          <a:lstStyle>
            <a:lvl1pPr algn="l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32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6858000" cy="5334000"/>
          </a:xfrm>
        </p:spPr>
        <p:txBody>
          <a:bodyPr rtlCol="0"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 rtlCol="0"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5BA78C1D-B8C9-43D1-BED3-AB201E145563}" type="datetime1">
              <a:rPr lang="en-US" smtClean="0"/>
              <a:t>5/2/2024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685801" y="6035040"/>
            <a:ext cx="4584700" cy="365760"/>
          </a:xfrm>
        </p:spPr>
        <p:txBody>
          <a:bodyPr rtlCol="0"/>
          <a:lstStyle>
            <a:lvl1pPr algn="l">
              <a:defRPr/>
            </a:lvl1pPr>
          </a:lstStyle>
          <a:p>
            <a:pPr rtl="0"/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3435" cy="365760"/>
          </a:xfrm>
        </p:spPr>
        <p:txBody>
          <a:bodyPr rtlCol="0"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86021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687CA98-D9C7-497F-A1DA-7D22F8753BCE}"/>
              </a:ext>
            </a:extLst>
          </p:cNvPr>
          <p:cNvSpPr/>
          <p:nvPr/>
        </p:nvSpPr>
        <p:spPr>
          <a:xfrm>
            <a:off x="8119870" y="237744"/>
            <a:ext cx="3826596" cy="6382512"/>
          </a:xfrm>
          <a:prstGeom prst="rect">
            <a:avLst/>
          </a:prstGeom>
          <a:solidFill>
            <a:schemeClr val="bg1">
              <a:lumMod val="8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7696201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rtlCol="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rtlCol="0"/>
          <a:lstStyle>
            <a:lvl1pPr>
              <a:defRPr b="1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pPr rtl="0"/>
            <a:fld id="{BFA2D3EE-FBE6-4434-A13B-BD4C1C612D44}" type="datetime1">
              <a:rPr lang="en-US" smtClean="0"/>
              <a:t>5/2/2024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12648" y="6035040"/>
            <a:ext cx="4588002" cy="365760"/>
          </a:xfrm>
        </p:spPr>
        <p:txBody>
          <a:bodyPr rtlCol="0"/>
          <a:lstStyle>
            <a:lvl1pPr marL="0" algn="r" defTabSz="914400" rtl="0" eaLnBrk="1" latinLnBrk="0" hangingPunct="1">
              <a:defRPr lang="en-US" sz="1000" b="1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pPr algn="l" rtl="0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035040"/>
            <a:ext cx="1225296" cy="365760"/>
          </a:xfrm>
        </p:spPr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8B3D8CC-BB13-41A5-8F34-B8E84A4F9534}"/>
              </a:ext>
            </a:extLst>
          </p:cNvPr>
          <p:cNvSpPr/>
          <p:nvPr/>
        </p:nvSpPr>
        <p:spPr>
          <a:xfrm>
            <a:off x="8254660" y="374904"/>
            <a:ext cx="3557016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rtlCol="0" anchor="b">
            <a:noAutofit/>
          </a:bodyPr>
          <a:lstStyle>
            <a:lvl1pPr algn="l">
              <a:lnSpc>
                <a:spcPct val="100000"/>
              </a:lnSpc>
              <a:defRPr sz="3200" b="0">
                <a:solidFill>
                  <a:schemeClr val="tx1"/>
                </a:solidFill>
                <a:latin typeface="+mj-lt"/>
              </a:defRPr>
            </a:lvl1pPr>
          </a:lstStyle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 rtlCol="0"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6782230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B56802B-70FA-41EA-BEAA-8B64D5BF1424}" type="datetime1">
              <a:rPr lang="en-US" smtClean="0"/>
              <a:t>5/2/2024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3299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 rtlCol="0"/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 rtlCol="0"/>
          <a:lstStyle/>
          <a:p>
            <a:pPr lvl="0" rtl="0"/>
            <a:r>
              <a:rPr lang="en-US"/>
              <a:t>Click to edit Master text styles</a:t>
            </a:r>
          </a:p>
          <a:p>
            <a:pPr lvl="1" rtl="0"/>
            <a:r>
              <a:rPr lang="en-US"/>
              <a:t>Second level</a:t>
            </a:r>
          </a:p>
          <a:p>
            <a:pPr lvl="2" rtl="0"/>
            <a:r>
              <a:rPr lang="en-US"/>
              <a:t>Third level</a:t>
            </a:r>
          </a:p>
          <a:p>
            <a:pPr lvl="3" rtl="0"/>
            <a:r>
              <a:rPr lang="en-US"/>
              <a:t>Fourth level</a:t>
            </a:r>
          </a:p>
          <a:p>
            <a:pPr lvl="4" rtl="0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512D428-74E3-499E-9255-6C7C463A82F6}" type="datetime1">
              <a:rPr lang="en-US" smtClean="0"/>
              <a:t>5/2/2024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07349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2A4A77-C0EC-E90C-087A-E71757299B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3926541"/>
            <a:ext cx="10972800" cy="1663044"/>
          </a:xfrm>
          <a:prstGeom prst="rect">
            <a:avLst/>
          </a:prstGeom>
        </p:spPr>
        <p:txBody>
          <a:bodyPr anchor="b"/>
          <a:lstStyle>
            <a:lvl1pPr algn="l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5AB453-76B0-1DBA-9EE3-645CA98047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735636"/>
            <a:ext cx="10972800" cy="474663"/>
          </a:xfrm>
        </p:spPr>
        <p:txBody>
          <a:bodyPr anchor="b"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729D4B-20DA-C5A9-370C-5C556DC7C2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A0EC6-5648-844A-8827-911B00959032}" type="datetimeFigureOut">
              <a:rPr lang="en-US" smtClean="0"/>
              <a:t>5/2/2024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C23F1A-779F-4295-3160-E943DBC045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0849934F-55C5-A548-E041-1CB8C42DF0E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3926541"/>
          </a:xfrm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174116648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DBA23-25B7-954B-D646-B91AE0381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3537"/>
            <a:ext cx="10972800" cy="123048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121325FB-E0FE-AAA4-853C-618899B581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665" y="1610518"/>
            <a:ext cx="6970824" cy="593840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D2B210CD-96D1-D9FB-6DF0-62266CCB6F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664" y="2222065"/>
            <a:ext cx="6970825" cy="702959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2">
            <a:extLst>
              <a:ext uri="{FF2B5EF4-FFF2-40B4-BE49-F238E27FC236}">
                <a16:creationId xmlns:a16="http://schemas.microsoft.com/office/drawing/2014/main" id="{D7745948-92EA-3E8A-1DBC-45422E918504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1580323" y="3143243"/>
            <a:ext cx="6139069" cy="593840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87155554-9334-F8D5-FA7F-80CF2FB3BC78}"/>
              </a:ext>
            </a:extLst>
          </p:cNvPr>
          <p:cNvSpPr>
            <a:spLocks noGrp="1"/>
          </p:cNvSpPr>
          <p:nvPr>
            <p:ph type="body" sz="half" idx="14"/>
          </p:nvPr>
        </p:nvSpPr>
        <p:spPr>
          <a:xfrm>
            <a:off x="1580323" y="3754790"/>
            <a:ext cx="6139068" cy="702959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1" name="Text Placeholder 2">
            <a:extLst>
              <a:ext uri="{FF2B5EF4-FFF2-40B4-BE49-F238E27FC236}">
                <a16:creationId xmlns:a16="http://schemas.microsoft.com/office/drawing/2014/main" id="{A44C718E-DBD5-B640-39D2-7860AFE27FFB}"/>
              </a:ext>
            </a:extLst>
          </p:cNvPr>
          <p:cNvSpPr>
            <a:spLocks noGrp="1"/>
          </p:cNvSpPr>
          <p:nvPr>
            <p:ph type="body" idx="15"/>
          </p:nvPr>
        </p:nvSpPr>
        <p:spPr>
          <a:xfrm>
            <a:off x="960666" y="4717060"/>
            <a:ext cx="6970823" cy="593840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BB073C5F-2FFF-4B6A-E630-E112FB5B952B}"/>
              </a:ext>
            </a:extLst>
          </p:cNvPr>
          <p:cNvSpPr>
            <a:spLocks noGrp="1"/>
          </p:cNvSpPr>
          <p:nvPr>
            <p:ph type="body" sz="half" idx="16"/>
          </p:nvPr>
        </p:nvSpPr>
        <p:spPr>
          <a:xfrm>
            <a:off x="960666" y="5328607"/>
            <a:ext cx="6970822" cy="702959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D9276F28-A527-C906-EE7C-5440E0C56B86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7931490" y="2031153"/>
            <a:ext cx="3650910" cy="3650910"/>
          </a:xfrm>
          <a:prstGeom prst="ellipse">
            <a:avLst/>
          </a:prstGeom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16" name="Date Placeholder 15">
            <a:extLst>
              <a:ext uri="{FF2B5EF4-FFF2-40B4-BE49-F238E27FC236}">
                <a16:creationId xmlns:a16="http://schemas.microsoft.com/office/drawing/2014/main" id="{30843267-C01A-455A-D8A3-E8A7C6CFB0F6}"/>
              </a:ext>
            </a:extLst>
          </p:cNvPr>
          <p:cNvSpPr>
            <a:spLocks noGrp="1"/>
          </p:cNvSpPr>
          <p:nvPr>
            <p:ph type="dt" sz="half" idx="18"/>
          </p:nvPr>
        </p:nvSpPr>
        <p:spPr/>
        <p:txBody>
          <a:bodyPr/>
          <a:lstStyle/>
          <a:p>
            <a:fld id="{AA8A0EC6-5648-844A-8827-911B00959032}" type="datetimeFigureOut">
              <a:rPr lang="en-US" smtClean="0"/>
              <a:t>5/2/2024</a:t>
            </a:fld>
            <a:endParaRPr lang="en-US"/>
          </a:p>
        </p:txBody>
      </p:sp>
      <p:sp>
        <p:nvSpPr>
          <p:cNvPr id="17" name="Footer Placeholder 16">
            <a:extLst>
              <a:ext uri="{FF2B5EF4-FFF2-40B4-BE49-F238E27FC236}">
                <a16:creationId xmlns:a16="http://schemas.microsoft.com/office/drawing/2014/main" id="{1DAE6A71-9FA2-20A0-D992-DEBF7FF3301E}"/>
              </a:ext>
            </a:extLst>
          </p:cNvPr>
          <p:cNvSpPr>
            <a:spLocks noGrp="1"/>
          </p:cNvSpPr>
          <p:nvPr>
            <p:ph type="ftr" sz="quarter" idx="19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985D3E6-EA9D-9DE8-6317-6DF86AEEDB42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>
          <a:xfrm>
            <a:off x="8339138" y="6538913"/>
            <a:ext cx="3243262" cy="182562"/>
          </a:xfrm>
        </p:spPr>
        <p:txBody>
          <a:bodyPr>
            <a:noAutofit/>
          </a:bodyPr>
          <a:lstStyle>
            <a:lvl1pPr marL="0" indent="0" algn="r">
              <a:buNone/>
              <a:defRPr sz="1000">
                <a:solidFill>
                  <a:schemeClr val="bg1">
                    <a:lumMod val="6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01482191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DBA23-25B7-954B-D646-B91AE0381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3537"/>
            <a:ext cx="10972800" cy="123048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8791D4-7662-2DFB-077F-25FC6921C8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A0EC6-5648-844A-8827-911B00959032}" type="datetimeFigureOut">
              <a:rPr lang="en-US" smtClean="0"/>
              <a:t>5/2/2024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B87723-B8F5-CDD2-6B9D-229B99F039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D2C780-6C1C-A81B-5B9E-735DFD6F43D1}"/>
              </a:ext>
            </a:extLst>
          </p:cNvPr>
          <p:cNvSpPr>
            <a:spLocks noGrp="1"/>
          </p:cNvSpPr>
          <p:nvPr>
            <p:ph type="body" idx="18"/>
          </p:nvPr>
        </p:nvSpPr>
        <p:spPr>
          <a:xfrm>
            <a:off x="4369902" y="2185522"/>
            <a:ext cx="3452196" cy="593840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F29AB7CE-949B-41D7-A673-06B30968CD01}"/>
              </a:ext>
            </a:extLst>
          </p:cNvPr>
          <p:cNvSpPr>
            <a:spLocks noGrp="1"/>
          </p:cNvSpPr>
          <p:nvPr>
            <p:ph type="body" sz="half" idx="19"/>
          </p:nvPr>
        </p:nvSpPr>
        <p:spPr>
          <a:xfrm>
            <a:off x="4369902" y="2797069"/>
            <a:ext cx="3452194" cy="830639"/>
          </a:xfrm>
        </p:spPr>
        <p:txBody>
          <a:bodyPr>
            <a:noAutofit/>
          </a:bodyPr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</a:t>
            </a:r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AC6C789A-7FB2-432A-6019-3F62E5386F29}"/>
              </a:ext>
            </a:extLst>
          </p:cNvPr>
          <p:cNvSpPr>
            <a:spLocks noGrp="1"/>
          </p:cNvSpPr>
          <p:nvPr>
            <p:ph type="body" idx="21"/>
          </p:nvPr>
        </p:nvSpPr>
        <p:spPr>
          <a:xfrm>
            <a:off x="7987745" y="2185522"/>
            <a:ext cx="3452196" cy="593840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</a:t>
            </a:r>
          </a:p>
        </p:txBody>
      </p:sp>
      <p:sp>
        <p:nvSpPr>
          <p:cNvPr id="13" name="Text Placeholder 3">
            <a:extLst>
              <a:ext uri="{FF2B5EF4-FFF2-40B4-BE49-F238E27FC236}">
                <a16:creationId xmlns:a16="http://schemas.microsoft.com/office/drawing/2014/main" id="{F672CBAF-4BDE-95E9-99A1-9EDDBDEF84DC}"/>
              </a:ext>
            </a:extLst>
          </p:cNvPr>
          <p:cNvSpPr>
            <a:spLocks noGrp="1"/>
          </p:cNvSpPr>
          <p:nvPr>
            <p:ph type="body" sz="half" idx="22"/>
          </p:nvPr>
        </p:nvSpPr>
        <p:spPr>
          <a:xfrm>
            <a:off x="7987745" y="2797069"/>
            <a:ext cx="3452194" cy="830639"/>
          </a:xfrm>
        </p:spPr>
        <p:txBody>
          <a:bodyPr>
            <a:noAutofit/>
          </a:bodyPr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</a:t>
            </a:r>
          </a:p>
        </p:txBody>
      </p:sp>
      <p:sp>
        <p:nvSpPr>
          <p:cNvPr id="17" name="Text Placeholder 2">
            <a:extLst>
              <a:ext uri="{FF2B5EF4-FFF2-40B4-BE49-F238E27FC236}">
                <a16:creationId xmlns:a16="http://schemas.microsoft.com/office/drawing/2014/main" id="{1F48CE7A-5E89-3480-B862-44BFAC429981}"/>
              </a:ext>
            </a:extLst>
          </p:cNvPr>
          <p:cNvSpPr>
            <a:spLocks noGrp="1"/>
          </p:cNvSpPr>
          <p:nvPr>
            <p:ph type="body" idx="24"/>
          </p:nvPr>
        </p:nvSpPr>
        <p:spPr>
          <a:xfrm>
            <a:off x="761997" y="2185521"/>
            <a:ext cx="3452196" cy="593840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</a:t>
            </a:r>
          </a:p>
        </p:txBody>
      </p:sp>
      <p:sp>
        <p:nvSpPr>
          <p:cNvPr id="18" name="Text Placeholder 3">
            <a:extLst>
              <a:ext uri="{FF2B5EF4-FFF2-40B4-BE49-F238E27FC236}">
                <a16:creationId xmlns:a16="http://schemas.microsoft.com/office/drawing/2014/main" id="{78CF0CF5-EF6E-47A1-80D2-088122A0E64F}"/>
              </a:ext>
            </a:extLst>
          </p:cNvPr>
          <p:cNvSpPr>
            <a:spLocks noGrp="1"/>
          </p:cNvSpPr>
          <p:nvPr>
            <p:ph type="body" sz="half" idx="25"/>
          </p:nvPr>
        </p:nvSpPr>
        <p:spPr>
          <a:xfrm>
            <a:off x="761997" y="2797068"/>
            <a:ext cx="3452194" cy="830639"/>
          </a:xfrm>
        </p:spPr>
        <p:txBody>
          <a:bodyPr>
            <a:noAutofit/>
          </a:bodyPr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9EA2C811-2433-C4B8-E818-972740C49603}"/>
              </a:ext>
            </a:extLst>
          </p:cNvPr>
          <p:cNvSpPr>
            <a:spLocks noGrp="1"/>
          </p:cNvSpPr>
          <p:nvPr>
            <p:ph type="pic" sz="quarter" idx="26"/>
          </p:nvPr>
        </p:nvSpPr>
        <p:spPr>
          <a:xfrm>
            <a:off x="609600" y="5692875"/>
            <a:ext cx="10972800" cy="539496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154335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DBA23-25B7-954B-D646-B91AE0381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3537"/>
            <a:ext cx="10972800" cy="123048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8791D4-7662-2DFB-077F-25FC6921C8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A0EC6-5648-844A-8827-911B00959032}" type="datetimeFigureOut">
              <a:rPr lang="en-US" smtClean="0"/>
              <a:t>5/2/2024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B87723-B8F5-CDD2-6B9D-229B99F039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121325FB-E0FE-AAA4-853C-618899B581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665" y="1611728"/>
            <a:ext cx="6922301" cy="562749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D2B210CD-96D1-D9FB-6DF0-62266CCB6F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665" y="2178669"/>
            <a:ext cx="6922300" cy="837012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D9276F28-A527-C906-EE7C-5440E0C56B86}"/>
              </a:ext>
            </a:extLst>
          </p:cNvPr>
          <p:cNvSpPr>
            <a:spLocks noGrp="1"/>
          </p:cNvSpPr>
          <p:nvPr>
            <p:ph type="pic" sz="quarter" idx="17"/>
          </p:nvPr>
        </p:nvSpPr>
        <p:spPr>
          <a:xfrm>
            <a:off x="7931490" y="2031153"/>
            <a:ext cx="3650910" cy="3650910"/>
          </a:xfrm>
          <a:prstGeom prst="ellipse">
            <a:avLst/>
          </a:prstGeom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92E382-FE6E-A17E-2B3A-9F3E4C7A7D21}"/>
              </a:ext>
            </a:extLst>
          </p:cNvPr>
          <p:cNvSpPr>
            <a:spLocks noGrp="1"/>
          </p:cNvSpPr>
          <p:nvPr>
            <p:ph type="body" idx="18"/>
          </p:nvPr>
        </p:nvSpPr>
        <p:spPr>
          <a:xfrm>
            <a:off x="1146198" y="3092460"/>
            <a:ext cx="6736768" cy="622646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618A7E81-D817-3ABE-B656-52FF60EF0205}"/>
              </a:ext>
            </a:extLst>
          </p:cNvPr>
          <p:cNvSpPr>
            <a:spLocks noGrp="1"/>
          </p:cNvSpPr>
          <p:nvPr>
            <p:ph type="body" sz="half" idx="19"/>
          </p:nvPr>
        </p:nvSpPr>
        <p:spPr>
          <a:xfrm>
            <a:off x="1146197" y="3689968"/>
            <a:ext cx="6736767" cy="926101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E8347DD8-16D7-B434-07E6-BD26F45B6DEE}"/>
              </a:ext>
            </a:extLst>
          </p:cNvPr>
          <p:cNvSpPr>
            <a:spLocks noGrp="1"/>
          </p:cNvSpPr>
          <p:nvPr>
            <p:ph type="body" idx="20"/>
          </p:nvPr>
        </p:nvSpPr>
        <p:spPr>
          <a:xfrm>
            <a:off x="1378113" y="4763061"/>
            <a:ext cx="6504852" cy="581992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C7114E8C-EF4A-11ED-19FB-2D8B5FEC3A69}"/>
              </a:ext>
            </a:extLst>
          </p:cNvPr>
          <p:cNvSpPr>
            <a:spLocks noGrp="1"/>
          </p:cNvSpPr>
          <p:nvPr>
            <p:ph type="body" sz="half" idx="21"/>
          </p:nvPr>
        </p:nvSpPr>
        <p:spPr>
          <a:xfrm>
            <a:off x="1378112" y="5380382"/>
            <a:ext cx="6504851" cy="865633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231F54DF-E984-A005-B56B-B62147C13B6C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>
          <a:xfrm>
            <a:off x="8339138" y="6538913"/>
            <a:ext cx="3243262" cy="182562"/>
          </a:xfrm>
        </p:spPr>
        <p:txBody>
          <a:bodyPr>
            <a:noAutofit/>
          </a:bodyPr>
          <a:lstStyle>
            <a:lvl1pPr marL="0" indent="0" algn="r">
              <a:buNone/>
              <a:defRPr sz="1000">
                <a:solidFill>
                  <a:schemeClr val="bg1">
                    <a:lumMod val="65000"/>
                  </a:schemeClr>
                </a:solidFill>
                <a:latin typeface="Calibri" panose="020F0502020204030204" pitchFamily="34" charset="0"/>
                <a:cs typeface="Calibri" panose="020F0502020204030204" pitchFamily="34" charset="0"/>
              </a:defRPr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071602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DBA23-25B7-954B-D646-B91AE0381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3537"/>
            <a:ext cx="10972800" cy="123048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8791D4-7662-2DFB-077F-25FC6921C8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A0EC6-5648-844A-8827-911B00959032}" type="datetimeFigureOut">
              <a:rPr lang="en-US" smtClean="0"/>
              <a:t>5/2/2024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B87723-B8F5-CDD2-6B9D-229B99F039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121325FB-E0FE-AAA4-853C-618899B581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2439" y="1925949"/>
            <a:ext cx="5157787" cy="593840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D2B210CD-96D1-D9FB-6DF0-62266CCB6F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2439" y="2537496"/>
            <a:ext cx="5157786" cy="883256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92E382-FE6E-A17E-2B3A-9F3E4C7A7D21}"/>
              </a:ext>
            </a:extLst>
          </p:cNvPr>
          <p:cNvSpPr>
            <a:spLocks noGrp="1"/>
          </p:cNvSpPr>
          <p:nvPr>
            <p:ph type="body" idx="18"/>
          </p:nvPr>
        </p:nvSpPr>
        <p:spPr>
          <a:xfrm>
            <a:off x="6426387" y="1925949"/>
            <a:ext cx="5157787" cy="593840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618A7E81-D817-3ABE-B656-52FF60EF0205}"/>
              </a:ext>
            </a:extLst>
          </p:cNvPr>
          <p:cNvSpPr>
            <a:spLocks noGrp="1"/>
          </p:cNvSpPr>
          <p:nvPr>
            <p:ph type="body" sz="half" idx="19"/>
          </p:nvPr>
        </p:nvSpPr>
        <p:spPr>
          <a:xfrm>
            <a:off x="6426387" y="2537496"/>
            <a:ext cx="5157786" cy="883256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E8347DD8-16D7-B434-07E6-BD26F45B6DEE}"/>
              </a:ext>
            </a:extLst>
          </p:cNvPr>
          <p:cNvSpPr>
            <a:spLocks noGrp="1"/>
          </p:cNvSpPr>
          <p:nvPr>
            <p:ph type="body" idx="20"/>
          </p:nvPr>
        </p:nvSpPr>
        <p:spPr>
          <a:xfrm>
            <a:off x="960665" y="3752680"/>
            <a:ext cx="5157787" cy="593840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C7114E8C-EF4A-11ED-19FB-2D8B5FEC3A69}"/>
              </a:ext>
            </a:extLst>
          </p:cNvPr>
          <p:cNvSpPr>
            <a:spLocks noGrp="1"/>
          </p:cNvSpPr>
          <p:nvPr>
            <p:ph type="body" sz="half" idx="21"/>
          </p:nvPr>
        </p:nvSpPr>
        <p:spPr>
          <a:xfrm>
            <a:off x="960665" y="4364227"/>
            <a:ext cx="5157786" cy="883256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61C98F61-9164-7CDA-F0A4-B90327F23F7A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6426200" y="3752850"/>
            <a:ext cx="5156200" cy="245745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246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clus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EDBA23-25B7-954B-D646-B91AE0381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3537"/>
            <a:ext cx="7362553" cy="1230485"/>
          </a:xfrm>
          <a:prstGeom prst="rect">
            <a:avLst/>
          </a:prstGeom>
        </p:spPr>
        <p:txBody>
          <a:bodyPr>
            <a:no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D8791D4-7662-2DFB-077F-25FC6921C81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A0EC6-5648-844A-8827-911B00959032}" type="datetimeFigureOut">
              <a:rPr lang="en-US" smtClean="0"/>
              <a:t>5/2/2024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0B87723-B8F5-CDD2-6B9D-229B99F039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14" name="Text Placeholder 2">
            <a:extLst>
              <a:ext uri="{FF2B5EF4-FFF2-40B4-BE49-F238E27FC236}">
                <a16:creationId xmlns:a16="http://schemas.microsoft.com/office/drawing/2014/main" id="{121325FB-E0FE-AAA4-853C-618899B581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665" y="1925949"/>
            <a:ext cx="3259182" cy="593840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5" name="Text Placeholder 3">
            <a:extLst>
              <a:ext uri="{FF2B5EF4-FFF2-40B4-BE49-F238E27FC236}">
                <a16:creationId xmlns:a16="http://schemas.microsoft.com/office/drawing/2014/main" id="{D2B210CD-96D1-D9FB-6DF0-62266CCB6FF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665" y="2537496"/>
            <a:ext cx="3259180" cy="1215184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92E382-FE6E-A17E-2B3A-9F3E4C7A7D21}"/>
              </a:ext>
            </a:extLst>
          </p:cNvPr>
          <p:cNvSpPr>
            <a:spLocks noGrp="1"/>
          </p:cNvSpPr>
          <p:nvPr>
            <p:ph type="body" idx="18"/>
          </p:nvPr>
        </p:nvSpPr>
        <p:spPr>
          <a:xfrm>
            <a:off x="4712973" y="1925949"/>
            <a:ext cx="3259182" cy="593840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Text Placeholder 3">
            <a:extLst>
              <a:ext uri="{FF2B5EF4-FFF2-40B4-BE49-F238E27FC236}">
                <a16:creationId xmlns:a16="http://schemas.microsoft.com/office/drawing/2014/main" id="{618A7E81-D817-3ABE-B656-52FF60EF0205}"/>
              </a:ext>
            </a:extLst>
          </p:cNvPr>
          <p:cNvSpPr>
            <a:spLocks noGrp="1"/>
          </p:cNvSpPr>
          <p:nvPr>
            <p:ph type="body" sz="half" idx="19"/>
          </p:nvPr>
        </p:nvSpPr>
        <p:spPr>
          <a:xfrm>
            <a:off x="4712973" y="2537495"/>
            <a:ext cx="3259180" cy="1197477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8" name="Text Placeholder 2">
            <a:extLst>
              <a:ext uri="{FF2B5EF4-FFF2-40B4-BE49-F238E27FC236}">
                <a16:creationId xmlns:a16="http://schemas.microsoft.com/office/drawing/2014/main" id="{E8347DD8-16D7-B434-07E6-BD26F45B6DEE}"/>
              </a:ext>
            </a:extLst>
          </p:cNvPr>
          <p:cNvSpPr>
            <a:spLocks noGrp="1"/>
          </p:cNvSpPr>
          <p:nvPr>
            <p:ph type="body" idx="20"/>
          </p:nvPr>
        </p:nvSpPr>
        <p:spPr>
          <a:xfrm>
            <a:off x="960665" y="3752680"/>
            <a:ext cx="7011488" cy="593840"/>
          </a:xfrm>
        </p:spPr>
        <p:txBody>
          <a:bodyPr anchor="b">
            <a:noAutofit/>
          </a:bodyPr>
          <a:lstStyle>
            <a:lvl1pPr marL="0" indent="0">
              <a:buNone/>
              <a:defRPr sz="2000" b="1"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9" name="Text Placeholder 3">
            <a:extLst>
              <a:ext uri="{FF2B5EF4-FFF2-40B4-BE49-F238E27FC236}">
                <a16:creationId xmlns:a16="http://schemas.microsoft.com/office/drawing/2014/main" id="{C7114E8C-EF4A-11ED-19FB-2D8B5FEC3A69}"/>
              </a:ext>
            </a:extLst>
          </p:cNvPr>
          <p:cNvSpPr>
            <a:spLocks noGrp="1"/>
          </p:cNvSpPr>
          <p:nvPr>
            <p:ph type="body" sz="half" idx="21"/>
          </p:nvPr>
        </p:nvSpPr>
        <p:spPr>
          <a:xfrm>
            <a:off x="960665" y="4364227"/>
            <a:ext cx="7011488" cy="883256"/>
          </a:xfrm>
        </p:spPr>
        <p:txBody>
          <a:bodyPr>
            <a:no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BBB6EDE2-F53E-7B97-FF80-7764EECA4CCF}"/>
              </a:ext>
            </a:extLst>
          </p:cNvPr>
          <p:cNvSpPr>
            <a:spLocks noGrp="1"/>
          </p:cNvSpPr>
          <p:nvPr>
            <p:ph type="pic" sz="quarter" idx="22"/>
          </p:nvPr>
        </p:nvSpPr>
        <p:spPr>
          <a:xfrm>
            <a:off x="8485188" y="0"/>
            <a:ext cx="3706812" cy="6858000"/>
          </a:xfr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6621628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C681E5-DE3E-1E52-3179-344AB5B2A5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363537"/>
            <a:ext cx="10972800" cy="1230485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89A41B8-CF99-8A7C-E16D-CFEF1E099C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A0EC6-5648-844A-8827-911B00959032}" type="datetimeFigureOut">
              <a:rPr lang="en-US" smtClean="0"/>
              <a:t>5/2/2024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9989524-6BA7-0F2E-1749-175C692869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657404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BE6759F-66EA-8EE3-A2F4-F15BA2F9B5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A0EC6-5648-844A-8827-911B00959032}" type="datetimeFigureOut">
              <a:rPr lang="en-US" smtClean="0"/>
              <a:t>5/2/2024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548357-3F2C-483C-C0FC-FD9FB673CE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803098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2A4A77-C0EC-E90C-087A-E71757299B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" y="3926541"/>
            <a:ext cx="10972800" cy="1663044"/>
          </a:xfrm>
          <a:prstGeom prst="rect">
            <a:avLst/>
          </a:prstGeom>
        </p:spPr>
        <p:txBody>
          <a:bodyPr anchor="b"/>
          <a:lstStyle>
            <a:lvl1pPr algn="l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65AB453-76B0-1DBA-9EE3-645CA98047E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" y="5735636"/>
            <a:ext cx="10972800" cy="474663"/>
          </a:xfrm>
        </p:spPr>
        <p:txBody>
          <a:bodyPr anchor="b"/>
          <a:lstStyle>
            <a:lvl1pPr marL="0" indent="0" algn="l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  <a:endParaRPr lang="ru-RU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729D4B-20DA-C5A9-370C-5C556DC7C2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A8A0EC6-5648-844A-8827-911B00959032}" type="datetimeFigureOut">
              <a:rPr lang="en-US" smtClean="0"/>
              <a:t>5/2/2024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C23F1A-779F-4295-3160-E943DBC045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0849934F-55C5-A548-E041-1CB8C42DF0E6}"/>
              </a:ext>
            </a:extLst>
          </p:cNvPr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12192000" cy="3926541"/>
          </a:xfrm>
        </p:spPr>
        <p:txBody>
          <a:bodyPr/>
          <a:lstStyle/>
          <a:p>
            <a:r>
              <a:rPr lang="en-US" dirty="0"/>
              <a:t>Click icon to add picture</a:t>
            </a:r>
          </a:p>
        </p:txBody>
      </p:sp>
    </p:spTree>
    <p:extLst>
      <p:ext uri="{BB962C8B-B14F-4D97-AF65-F5344CB8AC3E}">
        <p14:creationId xmlns:p14="http://schemas.microsoft.com/office/powerpoint/2010/main" val="35030922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5" Type="http://schemas.openxmlformats.org/officeDocument/2006/relationships/slideLayout" Target="../slideLayouts/slideLayout16.xml"/><Relationship Id="rId10" Type="http://schemas.openxmlformats.org/officeDocument/2006/relationships/theme" Target="../theme/theme2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E94681D-2A4C-4A8D-B9B5-31D440D0328D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1">
              <a:lumMod val="75000"/>
              <a:alpha val="60000"/>
            </a:schemeClr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85000"/>
                <a:lumOff val="15000"/>
              </a:schemeClr>
            </a:solidFill>
            <a:prstDash val="solid"/>
            <a:miter lim="800000"/>
          </a:ln>
          <a:effectLst/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84962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/>
              <a:t>Click to edit Master text styles</a:t>
            </a:r>
          </a:p>
          <a:p>
            <a:pPr lvl="1" rtl="0"/>
            <a:r>
              <a:rPr lang="en-gb"/>
              <a:t>Second level</a:t>
            </a:r>
          </a:p>
          <a:p>
            <a:pPr lvl="2" rtl="0"/>
            <a:r>
              <a:rPr lang="en-gb"/>
              <a:t>Third level</a:t>
            </a:r>
          </a:p>
          <a:p>
            <a:pPr lvl="3" rtl="0"/>
            <a:r>
              <a:rPr lang="en-gb"/>
              <a:t>Quarter level</a:t>
            </a:r>
          </a:p>
          <a:p>
            <a:pPr lvl="4" rtl="0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56794" y="6035040"/>
            <a:ext cx="2893045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4FF323AA-170C-4C76-B350-C21CF15222DA}" type="datetime1">
              <a:rPr lang="en-US" smtClean="0"/>
              <a:t>5/2/2024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66800" y="6035040"/>
            <a:ext cx="58166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8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rtl="0"/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87000" y="6035040"/>
            <a:ext cx="838200" cy="36576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rtl="0"/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15776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679" r:id="rId2"/>
    <p:sldLayoutId id="2147483680" r:id="rId3"/>
    <p:sldLayoutId id="2147483681" r:id="rId4"/>
    <p:sldLayoutId id="2147483676" r:id="rId5"/>
    <p:sldLayoutId id="2147483671" r:id="rId6"/>
    <p:sldLayoutId id="2147483672" r:id="rId7"/>
    <p:sldLayoutId id="2147483674" r:id="rId8"/>
    <p:sldLayoutId id="2147483675" r:id="rId9"/>
    <p:sldLayoutId id="2147483664" r:id="rId10"/>
    <p:sldLayoutId id="2147483677" r:id="rId11"/>
  </p:sldLayoutIdLst>
  <p:hf sldNum="0" hdr="0" ft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i="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1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5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3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357E25-C674-3745-6594-912F15B9826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52500" y="1847056"/>
            <a:ext cx="106299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F64DF9-DAEC-F283-848F-16438F855A8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A8A0EC6-5648-844A-8827-911B00959032}" type="datetimeFigureOut">
              <a:rPr lang="en-US" smtClean="0"/>
              <a:t>5/2/2024</a:t>
            </a:fld>
            <a:endParaRPr lang="en-US"/>
          </a:p>
        </p:txBody>
      </p:sp>
      <p:sp>
        <p:nvSpPr>
          <p:cNvPr id="10" name="Title Placeholder 9">
            <a:extLst>
              <a:ext uri="{FF2B5EF4-FFF2-40B4-BE49-F238E27FC236}">
                <a16:creationId xmlns:a16="http://schemas.microsoft.com/office/drawing/2014/main" id="{2390A06B-2D1F-A145-446B-BF26805247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2500" y="363537"/>
            <a:ext cx="10629900" cy="12366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2D227A9A-BF27-C878-C29C-004A9358CE3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71395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5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60" r:id="rId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>
              <a:lumMod val="75000"/>
              <a:lumOff val="25000"/>
            </a:schemeClr>
          </a:solidFill>
          <a:latin typeface="+mn-lt"/>
          <a:ea typeface="+mj-ea"/>
          <a:cs typeface="MV Boli" panose="02000500030200090000" pitchFamily="2" charset="0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>
              <a:lumMod val="75000"/>
              <a:lumOff val="25000"/>
            </a:schemeClr>
          </a:solidFill>
          <a:latin typeface="Roboto" panose="02000000000000000000" pitchFamily="2" charset="0"/>
          <a:ea typeface="Roboto" panose="02000000000000000000" pitchFamily="2" charset="0"/>
          <a:cs typeface="Roboto" panose="02000000000000000000" pitchFamily="2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>
              <a:lumMod val="75000"/>
              <a:lumOff val="25000"/>
            </a:schemeClr>
          </a:solidFill>
          <a:latin typeface="Roboto" panose="02000000000000000000" pitchFamily="2" charset="0"/>
          <a:ea typeface="Roboto" panose="02000000000000000000" pitchFamily="2" charset="0"/>
          <a:cs typeface="Roboto" panose="02000000000000000000" pitchFamily="2" charset="0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>
              <a:lumMod val="75000"/>
              <a:lumOff val="25000"/>
            </a:schemeClr>
          </a:solidFill>
          <a:latin typeface="Roboto" panose="02000000000000000000" pitchFamily="2" charset="0"/>
          <a:ea typeface="Roboto" panose="02000000000000000000" pitchFamily="2" charset="0"/>
          <a:cs typeface="Roboto" panose="02000000000000000000" pitchFamily="2" charset="0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Roboto" panose="02000000000000000000" pitchFamily="2" charset="0"/>
          <a:ea typeface="Roboto" panose="02000000000000000000" pitchFamily="2" charset="0"/>
          <a:cs typeface="Roboto" panose="02000000000000000000" pitchFamily="2" charset="0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>
              <a:lumMod val="75000"/>
              <a:lumOff val="25000"/>
            </a:schemeClr>
          </a:solidFill>
          <a:latin typeface="Roboto" panose="02000000000000000000" pitchFamily="2" charset="0"/>
          <a:ea typeface="Roboto" panose="02000000000000000000" pitchFamily="2" charset="0"/>
          <a:cs typeface="Roboto" panose="02000000000000000000" pitchFamily="2" charset="0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">
          <p15:clr>
            <a:srgbClr val="F26B43"/>
          </p15:clr>
        </p15:guide>
        <p15:guide id="2" pos="384">
          <p15:clr>
            <a:srgbClr val="F26B43"/>
          </p15:clr>
        </p15:guide>
        <p15:guide id="3" pos="600">
          <p15:clr>
            <a:srgbClr val="F26B43"/>
          </p15:clr>
        </p15:guide>
        <p15:guide id="4" pos="7296">
          <p15:clr>
            <a:srgbClr val="F26B43"/>
          </p15:clr>
        </p15:guide>
        <p15:guide id="5" orient="horz" pos="3912">
          <p15:clr>
            <a:srgbClr val="F26B43"/>
          </p15:clr>
        </p15:guide>
        <p15:guide id="6" orient="horz" pos="1008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9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8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8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5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3.png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6.png"/><Relationship Id="rId3" Type="http://schemas.openxmlformats.org/officeDocument/2006/relationships/diagramLayout" Target="../diagrams/layout3.xml"/><Relationship Id="rId7" Type="http://schemas.openxmlformats.org/officeDocument/2006/relationships/image" Target="../media/image25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9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g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file:///C:\Users\ASUS\Downloads\ic0012_ic_tec_renewable_energy_e_brochure_aw10.pdf" TargetMode="External"/><Relationship Id="rId3" Type="http://schemas.openxmlformats.org/officeDocument/2006/relationships/hyperlink" Target="https://www.investopedia.com/articles/markets/080816/can-infrastructure-spending-really-stimulate-economy.asp" TargetMode="External"/><Relationship Id="rId7" Type="http://schemas.openxmlformats.org/officeDocument/2006/relationships/hyperlink" Target="https://assets.publishing.service.gov.uk/media/61012a83e90e0703b09ac4ac/Flood_coastal_erosion_investment_plan_2021.pdf" TargetMode="External"/><Relationship Id="rId2" Type="http://schemas.openxmlformats.org/officeDocument/2006/relationships/hyperlink" Target="https://www.lda-design.co.uk/work/portfolio/swansea-bay-tidal-lagoon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climateaction.org/news/new-report-finds-uk-coastal-homes-could-be-lost-to-rising-sea-levels" TargetMode="External"/><Relationship Id="rId5" Type="http://schemas.openxmlformats.org/officeDocument/2006/relationships/hyperlink" Target="https://www.bbc.co.uk/programmes/p02k9t98" TargetMode="External"/><Relationship Id="rId4" Type="http://schemas.openxmlformats.org/officeDocument/2006/relationships/hyperlink" Target="https://newgalecoastaladaptation.co.uk/#/need-for-project" TargetMode="External"/><Relationship Id="rId9" Type="http://schemas.openxmlformats.org/officeDocument/2006/relationships/hyperlink" Target="https://www.localgov.co.uk/Housing-developments-should-be-more-transport-oriented-planners-say/45267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045422F-7258-40AC-BD2E-2469AA44892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564" r="3" b="10507"/>
          <a:stretch/>
        </p:blipFill>
        <p:spPr>
          <a:xfrm>
            <a:off x="228599" y="237744"/>
            <a:ext cx="7696201" cy="6382512"/>
          </a:xfrm>
          <a:prstGeom prst="rect">
            <a:avLst/>
          </a:prstGeom>
          <a:noFill/>
          <a:ln>
            <a:noFill/>
          </a:ln>
        </p:spPr>
      </p:pic>
      <p:sp>
        <p:nvSpPr>
          <p:cNvPr id="91" name="Date Placeholder 2">
            <a:extLst>
              <a:ext uri="{FF2B5EF4-FFF2-40B4-BE49-F238E27FC236}">
                <a16:creationId xmlns:a16="http://schemas.microsoft.com/office/drawing/2014/main" id="{20DC64C6-902E-E325-1879-43FA116157D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/>
          <a:lstStyle/>
          <a:p>
            <a:pPr rtl="0">
              <a:spcAft>
                <a:spcPts val="600"/>
              </a:spcAft>
            </a:pPr>
            <a:fld id="{BFA2D3EE-FBE6-4434-A13B-BD4C1C612D44}" type="datetime1">
              <a:rPr lang="en-US" smtClean="0"/>
              <a:pPr rtl="0">
                <a:spcAft>
                  <a:spcPts val="600"/>
                </a:spcAft>
              </a:pPr>
              <a:t>5/2/2024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rtlCol="0" anchor="b">
            <a:normAutofit/>
          </a:bodyPr>
          <a:lstStyle/>
          <a:p>
            <a:pPr rtl="0"/>
            <a:r>
              <a:rPr lang="en-GB"/>
              <a:t>Tidal Lagoon Viva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 rtlCol="0">
            <a:normAutofit/>
          </a:bodyPr>
          <a:lstStyle/>
          <a:p>
            <a:pPr rtl="0">
              <a:spcAft>
                <a:spcPts val="600"/>
              </a:spcAft>
            </a:pPr>
            <a:r>
              <a:rPr lang="en-GB"/>
              <a:t>T</a:t>
            </a:r>
            <a:r>
              <a:rPr lang="en-gb"/>
              <a:t>race King 1403139 UWTSD</a:t>
            </a:r>
          </a:p>
        </p:txBody>
      </p:sp>
    </p:spTree>
    <p:extLst>
      <p:ext uri="{BB962C8B-B14F-4D97-AF65-F5344CB8AC3E}">
        <p14:creationId xmlns:p14="http://schemas.microsoft.com/office/powerpoint/2010/main" val="25842807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>
            <a:extLst>
              <a:ext uri="{FF2B5EF4-FFF2-40B4-BE49-F238E27FC236}">
                <a16:creationId xmlns:a16="http://schemas.microsoft.com/office/drawing/2014/main" id="{2E3507A6-C562-1225-1903-9579A2B432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67" r="9767"/>
          <a:stretch/>
        </p:blipFill>
        <p:spPr bwMode="auto"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19B7B97-ADD6-6795-102F-060A5622DD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5BA78C1D-B8C9-43D1-BED3-AB201E145563}" type="datetime1">
              <a:rPr lang="en-US" smtClean="0"/>
              <a:t>5/2/2024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2C59C7-1A44-1093-553A-C356ABCDC7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604810"/>
          </a:xfrm>
        </p:spPr>
        <p:txBody>
          <a:bodyPr/>
          <a:lstStyle/>
          <a:p>
            <a:r>
              <a:rPr lang="en-GB" dirty="0"/>
              <a:t>Content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0D37C4-1D16-11E4-94F5-9797EA5E37C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1321724"/>
            <a:ext cx="3144774" cy="4576156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Introduction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Rationale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Research Aim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Location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Literature Review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Methodology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Results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Contribution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Limitations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Reference List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8B3190A-2D98-AF92-9D3F-D193784D7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2177935" y="1321724"/>
            <a:ext cx="3815541" cy="4015047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28" name="Picture 4" descr="A aerial view of a beach and a city&#10;&#10;Description automatically generated">
            <a:extLst>
              <a:ext uri="{FF2B5EF4-FFF2-40B4-BE49-F238E27FC236}">
                <a16:creationId xmlns:a16="http://schemas.microsoft.com/office/drawing/2014/main" id="{034CA210-76D1-4A52-4C33-4D7B0CFE6A8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5276" y="1426464"/>
            <a:ext cx="3542845" cy="37668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Text Box">
            <a:extLst>
              <a:ext uri="{FF2B5EF4-FFF2-40B4-BE49-F238E27FC236}">
                <a16:creationId xmlns:a16="http://schemas.microsoft.com/office/drawing/2014/main" id="{00F8E199-9A7E-30B0-5DED-AB7775B60A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573904" y="-3521944"/>
            <a:ext cx="1140259" cy="913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13142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road leading to a body of water&#10;&#10;Description automatically generated">
            <a:extLst>
              <a:ext uri="{FF2B5EF4-FFF2-40B4-BE49-F238E27FC236}">
                <a16:creationId xmlns:a16="http://schemas.microsoft.com/office/drawing/2014/main" id="{A8303A8E-1E5E-96E6-783B-0F3DD1F5B84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06" r="9806"/>
          <a:stretch/>
        </p:blipFill>
        <p:spPr>
          <a:xfrm>
            <a:off x="228599" y="237743"/>
            <a:ext cx="7734994" cy="6414683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BAF0B6-77EB-DCCC-7B34-E826322DCCA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6AF379E8-AC6C-43B9-9222-BDF0AF9336F0}" type="datetime1">
              <a:rPr lang="en-US" smtClean="0"/>
              <a:pPr rtl="0">
                <a:spcAft>
                  <a:spcPts val="600"/>
                </a:spcAft>
              </a:pPr>
              <a:t>5/2/2024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61DD76-BA05-9B5F-1721-07BBEF7FE1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3744052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2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Can Tidal Lagoons Be Used to Protect Coastal Towns and Settlements from the Effects of Climate Change.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07B8D30-7174-675B-6934-9A03A69A8875}"/>
              </a:ext>
            </a:extLst>
          </p:cNvPr>
          <p:cNvSpPr/>
          <p:nvPr/>
        </p:nvSpPr>
        <p:spPr>
          <a:xfrm>
            <a:off x="2610196" y="1027453"/>
            <a:ext cx="5353398" cy="3644300"/>
          </a:xfrm>
          <a:prstGeom prst="rect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052" name="Picture 4">
            <a:extLst>
              <a:ext uri="{FF2B5EF4-FFF2-40B4-BE49-F238E27FC236}">
                <a16:creationId xmlns:a16="http://schemas.microsoft.com/office/drawing/2014/main" id="{1C0ABC00-B238-03EF-8AB5-E20B7AD852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29369" y="1134390"/>
            <a:ext cx="5234224" cy="33940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3123435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3A963CB1-BA59-8AE4-1A0D-97CAB28E57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16334" y="191915"/>
            <a:ext cx="10972800" cy="1230485"/>
          </a:xfrm>
        </p:spPr>
        <p:txBody>
          <a:bodyPr anchor="b">
            <a:normAutofit/>
          </a:bodyPr>
          <a:lstStyle/>
          <a:p>
            <a:r>
              <a:rPr lang="en-US" dirty="0"/>
              <a:t>Introduction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7AFE5AE-85C8-A944-B894-5FE8E0B7CE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b">
            <a:normAutofit/>
          </a:bodyPr>
          <a:lstStyle/>
          <a:p>
            <a:fld id="{BFA2D3EE-FBE6-4434-A13B-BD4C1C612D44}" type="datetime1">
              <a:rPr lang="en-US" smtClean="0"/>
              <a:pPr/>
              <a:t>5/2/2024</a:t>
            </a:fld>
            <a:endParaRPr lang="en-US"/>
          </a:p>
        </p:txBody>
      </p:sp>
      <p:sp>
        <p:nvSpPr>
          <p:cNvPr id="20" name="Text Placeholder 3">
            <a:extLst>
              <a:ext uri="{FF2B5EF4-FFF2-40B4-BE49-F238E27FC236}">
                <a16:creationId xmlns:a16="http://schemas.microsoft.com/office/drawing/2014/main" id="{6BD9B0F3-EC82-BBFD-5747-108E738F236C}"/>
              </a:ext>
            </a:extLst>
          </p:cNvPr>
          <p:cNvSpPr>
            <a:spLocks noGrp="1"/>
          </p:cNvSpPr>
          <p:nvPr>
            <p:ph type="body" sz="half" idx="4294967295"/>
          </p:nvPr>
        </p:nvSpPr>
        <p:spPr>
          <a:xfrm>
            <a:off x="7916333" y="1422400"/>
            <a:ext cx="4089399" cy="3606800"/>
          </a:xfrm>
        </p:spPr>
        <p:txBody>
          <a:bodyPr>
            <a:noAutofit/>
          </a:bodyPr>
          <a:lstStyle/>
          <a:p>
            <a:r>
              <a:rPr lang="en-US" sz="2200" dirty="0"/>
              <a:t>As the effects of Climate Change become more violent and frequent, coastal areas are extremely susceptible to the worst of these.</a:t>
            </a:r>
          </a:p>
          <a:p>
            <a:r>
              <a:rPr lang="en-US" sz="2200" dirty="0"/>
              <a:t>A drive toward renewable energy and a need for coastal defenses created the question can we combine the energy need with coastal protection?</a:t>
            </a:r>
          </a:p>
        </p:txBody>
      </p:sp>
      <p:graphicFrame>
        <p:nvGraphicFramePr>
          <p:cNvPr id="9" name="Content Placeholder 6">
            <a:extLst>
              <a:ext uri="{FF2B5EF4-FFF2-40B4-BE49-F238E27FC236}">
                <a16:creationId xmlns:a16="http://schemas.microsoft.com/office/drawing/2014/main" id="{556093EE-AEAA-58C0-8267-C54B40E2F910}"/>
              </a:ext>
            </a:extLst>
          </p:cNvPr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:p14="http://schemas.microsoft.com/office/powerpoint/2010/main" val="1690156131"/>
              </p:ext>
            </p:extLst>
          </p:nvPr>
        </p:nvGraphicFramePr>
        <p:xfrm>
          <a:off x="474133" y="880533"/>
          <a:ext cx="6858000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228078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37EAFD-E887-B6BA-0D0D-6F6B2087BD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rmAutofit/>
          </a:bodyPr>
          <a:lstStyle/>
          <a:p>
            <a:r>
              <a:rPr lang="en-GB" dirty="0"/>
              <a:t>Rationale</a:t>
            </a:r>
          </a:p>
        </p:txBody>
      </p:sp>
      <p:pic>
        <p:nvPicPr>
          <p:cNvPr id="3" name="Content Placeholder 2">
            <a:extLst>
              <a:ext uri="{FF2B5EF4-FFF2-40B4-BE49-F238E27FC236}">
                <a16:creationId xmlns:a16="http://schemas.microsoft.com/office/drawing/2014/main" id="{A81AA948-46EC-22EF-1937-F11023449EF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903514" y="2103120"/>
            <a:ext cx="5192486" cy="3040380"/>
          </a:xfrm>
          <a:prstGeom prst="rect">
            <a:avLst/>
          </a:prstGeom>
          <a:noFill/>
        </p:spPr>
      </p:pic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3252E189-1568-5688-10EE-F246F2C9FCE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89133" y="1025236"/>
            <a:ext cx="4936067" cy="4826924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20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Climate change is happening at an accelerated rate. Measures need to be taken to protect people from its effects while we find a more permanent solution to reverse the effects.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Once in a lifetime storms became once in a decade, now there is no pattern to catastrophic storms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Not enough energy is produced from tidal power. A consistent power-source largely unused resource</a:t>
            </a:r>
          </a:p>
          <a:p>
            <a:pPr>
              <a:lnSpc>
                <a:spcPct val="100000"/>
              </a:lnSpc>
            </a:pPr>
            <a:r>
              <a:rPr lang="en-US" sz="20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Current housing crisis dictates that further loss of residential properties would be unsustainable</a:t>
            </a:r>
          </a:p>
          <a:p>
            <a:pPr>
              <a:lnSpc>
                <a:spcPct val="100000"/>
              </a:lnSpc>
            </a:pPr>
            <a:endParaRPr lang="en-US" dirty="0"/>
          </a:p>
          <a:p>
            <a:pPr>
              <a:lnSpc>
                <a:spcPct val="100000"/>
              </a:lnSpc>
            </a:pP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1BEE-3AA2-6CEA-853A-4398F9E1E82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6794" y="6035040"/>
            <a:ext cx="2893045" cy="365760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6AF379E8-AC6C-43B9-9222-BDF0AF9336F0}" type="datetime1">
              <a:rPr lang="en-US" smtClean="0"/>
              <a:pPr rtl="0">
                <a:spcAft>
                  <a:spcPts val="600"/>
                </a:spcAft>
              </a:pPr>
              <a:t>5/2/2024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17310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ECC262E6-67A6-88F5-94DA-CDEF6A4281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58200" y="607392"/>
            <a:ext cx="3161963" cy="1645920"/>
          </a:xfrm>
        </p:spPr>
        <p:txBody>
          <a:bodyPr anchor="b">
            <a:normAutofit/>
          </a:bodyPr>
          <a:lstStyle/>
          <a:p>
            <a:r>
              <a:rPr lang="en-GB" dirty="0"/>
              <a:t>Research Aim</a:t>
            </a:r>
          </a:p>
        </p:txBody>
      </p:sp>
      <p:sp>
        <p:nvSpPr>
          <p:cNvPr id="23" name="Text Placeholder 3">
            <a:extLst>
              <a:ext uri="{FF2B5EF4-FFF2-40B4-BE49-F238E27FC236}">
                <a16:creationId xmlns:a16="http://schemas.microsoft.com/office/drawing/2014/main" id="{FB719394-B95B-CFBA-6CB4-A78CDD3373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58200" y="2336800"/>
            <a:ext cx="3161963" cy="3606800"/>
          </a:xfrm>
        </p:spPr>
        <p:txBody>
          <a:bodyPr/>
          <a:lstStyle/>
          <a:p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3AD4E0-6E77-0C7C-58A4-18DE675205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588000" y="6035040"/>
            <a:ext cx="1955800" cy="365760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3064E64D-1B50-4EC0-83A1-DE58B45AB49E}" type="datetime1">
              <a:rPr lang="en-US" smtClean="0"/>
              <a:pPr rtl="0">
                <a:spcAft>
                  <a:spcPts val="600"/>
                </a:spcAft>
              </a:pPr>
              <a:t>5/2/2024</a:t>
            </a:fld>
            <a:endParaRPr lang="en-US"/>
          </a:p>
        </p:txBody>
      </p:sp>
      <p:graphicFrame>
        <p:nvGraphicFramePr>
          <p:cNvPr id="13" name="Content Placeholder 8">
            <a:extLst>
              <a:ext uri="{FF2B5EF4-FFF2-40B4-BE49-F238E27FC236}">
                <a16:creationId xmlns:a16="http://schemas.microsoft.com/office/drawing/2014/main" id="{AE5D9EC1-5CDA-E4D1-18E6-4066372CE29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68786803"/>
              </p:ext>
            </p:extLst>
          </p:nvPr>
        </p:nvGraphicFramePr>
        <p:xfrm>
          <a:off x="685800" y="609600"/>
          <a:ext cx="6858000" cy="533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616842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2F1E7D-8932-00A6-CE28-951C003148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6AF379E8-AC6C-43B9-9222-BDF0AF9336F0}" type="datetime1">
              <a:rPr lang="en-US" smtClean="0"/>
              <a:pPr rtl="0">
                <a:spcAft>
                  <a:spcPts val="600"/>
                </a:spcAft>
              </a:pPr>
              <a:t>5/2/2024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0178C21-ACCB-5CD3-5F85-9358C9679F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457200"/>
            <a:ext cx="3144774" cy="1473200"/>
          </a:xfrm>
        </p:spPr>
        <p:txBody>
          <a:bodyPr anchor="b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en-GB" sz="2700" dirty="0"/>
              <a:t>Location Newgale Beach </a:t>
            </a:r>
            <a:br>
              <a:rPr lang="en-GB" sz="2700" dirty="0"/>
            </a:br>
            <a:r>
              <a:rPr lang="en-GB" sz="2700" dirty="0"/>
              <a:t>(Deployable Anywhere)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4A446E-8FD7-FF9D-6A6F-F685E04CBB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263467" y="2116666"/>
            <a:ext cx="3572504" cy="4284133"/>
          </a:xfrm>
        </p:spPr>
        <p:txBody>
          <a:bodyPr>
            <a:normAutofit/>
          </a:bodyPr>
          <a:lstStyle/>
          <a:p>
            <a:r>
              <a:rPr lang="en-GB" sz="22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Newgale Beach, Pembrokeshire</a:t>
            </a:r>
          </a:p>
          <a:p>
            <a:r>
              <a:rPr lang="en-GB" sz="22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Natural Flood defence that occurred as a result of a storm in 1859</a:t>
            </a:r>
          </a:p>
          <a:p>
            <a:r>
              <a:rPr lang="en-GB" sz="22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Council maintained</a:t>
            </a:r>
          </a:p>
          <a:p>
            <a:r>
              <a:rPr lang="en-GB" sz="22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Road Relocation due to predictions that road will be closed by 2036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D549EF-E431-1A00-81A1-7BD188F818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029" y="457199"/>
            <a:ext cx="7691205" cy="5758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76295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C05A56-3F64-8976-941D-BCF110BF11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Century Gothic" panose="020B0502020202020204" pitchFamily="34" charset="0"/>
              </a:rPr>
              <a:t>Understanding Tidal Lagoons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58DFF3-54D2-A8D9-1D5B-229AF42C1C3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17150"/>
            <a:ext cx="6970824" cy="593840"/>
          </a:xfrm>
        </p:spPr>
        <p:txBody>
          <a:bodyPr/>
          <a:lstStyle/>
          <a:p>
            <a:r>
              <a:rPr lang="en-GB" dirty="0"/>
              <a:t>Natural Barriers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E2A2B47-03D4-FD69-3DDE-82B62F297A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0" y="2222065"/>
            <a:ext cx="7321889" cy="702959"/>
          </a:xfrm>
        </p:spPr>
        <p:txBody>
          <a:bodyPr/>
          <a:lstStyle/>
          <a:p>
            <a:r>
              <a:rPr lang="en-GB" sz="2000" dirty="0"/>
              <a:t>Tidal lagoons serve as natural barriers against coastal erosion and storm surges. They help dissipate wave energy, reducing the impact of waves and protecting the coastline.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2A99982-2902-1278-1C9A-74CBE84ED691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609600" y="3132080"/>
            <a:ext cx="6139069" cy="593840"/>
          </a:xfrm>
        </p:spPr>
        <p:txBody>
          <a:bodyPr/>
          <a:lstStyle/>
          <a:p>
            <a:r>
              <a:rPr lang="en-GB" dirty="0"/>
              <a:t>Environmental Advantages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8B8B338-0C51-AED3-2902-20064E54EF9F}"/>
              </a:ext>
            </a:extLst>
          </p:cNvPr>
          <p:cNvSpPr>
            <a:spLocks noGrp="1"/>
          </p:cNvSpPr>
          <p:nvPr>
            <p:ph type="body" sz="half" idx="14"/>
          </p:nvPr>
        </p:nvSpPr>
        <p:spPr>
          <a:xfrm>
            <a:off x="609600" y="3743627"/>
            <a:ext cx="6970821" cy="702959"/>
          </a:xfrm>
        </p:spPr>
        <p:txBody>
          <a:bodyPr/>
          <a:lstStyle/>
          <a:p>
            <a:r>
              <a:rPr lang="en-GB" sz="2000" dirty="0"/>
              <a:t>Tidal lagoons offer ecological and environmental benefits by providing habitats for marine life and promoting biodiversity. They also contribute to the overall health of coastal ecosystems.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C90F594-2CE8-F385-8B1D-8EEB02723DAA}"/>
              </a:ext>
            </a:extLst>
          </p:cNvPr>
          <p:cNvSpPr>
            <a:spLocks noGrp="1"/>
          </p:cNvSpPr>
          <p:nvPr>
            <p:ph type="body" idx="15"/>
          </p:nvPr>
        </p:nvSpPr>
        <p:spPr>
          <a:xfrm>
            <a:off x="609600" y="4734767"/>
            <a:ext cx="6970823" cy="593840"/>
          </a:xfrm>
        </p:spPr>
        <p:txBody>
          <a:bodyPr/>
          <a:lstStyle/>
          <a:p>
            <a:r>
              <a:rPr lang="en-GB" dirty="0"/>
              <a:t>Erosion Mitigation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556BC238-BA7A-8A08-8D85-010A3B346B01}"/>
              </a:ext>
            </a:extLst>
          </p:cNvPr>
          <p:cNvSpPr>
            <a:spLocks noGrp="1"/>
          </p:cNvSpPr>
          <p:nvPr>
            <p:ph type="body" sz="half" idx="16"/>
          </p:nvPr>
        </p:nvSpPr>
        <p:spPr>
          <a:xfrm>
            <a:off x="609600" y="5328607"/>
            <a:ext cx="6970820" cy="702959"/>
          </a:xfrm>
        </p:spPr>
        <p:txBody>
          <a:bodyPr/>
          <a:lstStyle/>
          <a:p>
            <a:r>
              <a:rPr lang="en-GB" sz="2000" dirty="0"/>
              <a:t>The construction of tidal lagoons helps mitigate coastal erosion by stabilizing the shoreline and reducing the vulnerability of coastal areas to erosion caused by tidal forces and wave action.</a:t>
            </a:r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F0F15B99-1426-5741-1831-A23FA197C978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2"/>
          <a:srcRect l="12514" r="12514"/>
          <a:stretch>
            <a:fillRect/>
          </a:stretch>
        </p:blipFill>
        <p:spPr/>
      </p:pic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A4933C19-8169-8918-B54D-6C42B73BEEFF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en-GB"/>
              <a:t>Photos provided by Pexels</a:t>
            </a:r>
          </a:p>
        </p:txBody>
      </p:sp>
    </p:spTree>
    <p:extLst>
      <p:ext uri="{BB962C8B-B14F-4D97-AF65-F5344CB8AC3E}">
        <p14:creationId xmlns:p14="http://schemas.microsoft.com/office/powerpoint/2010/main" val="40331168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Video 9" descr="Floating Numbers And Letters On Top Of A Book">
            <a:extLst>
              <a:ext uri="{FF2B5EF4-FFF2-40B4-BE49-F238E27FC236}">
                <a16:creationId xmlns:a16="http://schemas.microsoft.com/office/drawing/2014/main" id="{A59093C5-E6CD-3893-50F3-2AC28DFED087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4"/>
          <a:srcRect l="10866" r="21112" b="-1"/>
          <a:stretch/>
        </p:blipFill>
        <p:spPr>
          <a:xfrm>
            <a:off x="228599" y="237744"/>
            <a:ext cx="7696201" cy="6382512"/>
          </a:xfrm>
          <a:prstGeom prst="rect">
            <a:avLst/>
          </a:prstGeom>
          <a:noFill/>
          <a:ln>
            <a:noFill/>
          </a:ln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B900AF0-E752-26EA-2A54-87F9F051B90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6AF379E8-AC6C-43B9-9222-BDF0AF9336F0}" type="datetime1">
              <a:rPr lang="en-US" smtClean="0"/>
              <a:pPr rtl="0">
                <a:spcAft>
                  <a:spcPts val="600"/>
                </a:spcAft>
              </a:pPr>
              <a:t>5/2/2024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800C5A0-4CAF-2305-F6C9-4ED1D84019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66414" y="2606040"/>
            <a:ext cx="3144774" cy="1645920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Literature Review</a:t>
            </a:r>
          </a:p>
        </p:txBody>
      </p:sp>
    </p:spTree>
    <p:extLst>
      <p:ext uri="{BB962C8B-B14F-4D97-AF65-F5344CB8AC3E}">
        <p14:creationId xmlns:p14="http://schemas.microsoft.com/office/powerpoint/2010/main" val="3140214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9000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1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video>
              <p:cMediaNode mute="1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10"/>
                </p:tgtEl>
              </p:cMediaNode>
            </p:vide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5DA2373B-13EE-B3C2-7D62-1D3CC15C035B}"/>
              </a:ext>
            </a:extLst>
          </p:cNvPr>
          <p:cNvSpPr/>
          <p:nvPr/>
        </p:nvSpPr>
        <p:spPr>
          <a:xfrm>
            <a:off x="1744133" y="3429000"/>
            <a:ext cx="5748867" cy="286653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82C0EC-1071-C116-911A-1FAD70D569CD}"/>
              </a:ext>
            </a:extLst>
          </p:cNvPr>
          <p:cNvSpPr/>
          <p:nvPr/>
        </p:nvSpPr>
        <p:spPr>
          <a:xfrm>
            <a:off x="3954880" y="855133"/>
            <a:ext cx="3910653" cy="2013240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640FFB6A-D6EE-1C76-DB2B-DDC7B6415628}"/>
              </a:ext>
            </a:extLst>
          </p:cNvPr>
          <p:cNvSpPr/>
          <p:nvPr/>
        </p:nvSpPr>
        <p:spPr>
          <a:xfrm>
            <a:off x="152400" y="135467"/>
            <a:ext cx="3666067" cy="3095560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899E46C6-B2B1-5440-E930-B148E78BC6AE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6434" r="16434"/>
          <a:stretch>
            <a:fillRect/>
          </a:stretch>
        </p:blipFill>
        <p:spPr>
          <a:xfrm>
            <a:off x="228600" y="238125"/>
            <a:ext cx="3486151" cy="2890744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E6133-12BB-4506-8B39-08486E51FEE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6AF379E8-AC6C-43B9-9222-BDF0AF9336F0}" type="datetime1">
              <a:rPr lang="en-US" smtClean="0"/>
              <a:pPr rtl="0">
                <a:spcAft>
                  <a:spcPts val="600"/>
                </a:spcAft>
              </a:pPr>
              <a:t>5/2/2024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C0F0BD-796F-6BB8-750B-B7DC2046E69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Plans for Newgale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1EB5CA5-65EA-61CE-CFAC-C99051A9D7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Retreat management policy enacted by Pembrokeshire County Council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End of Shingle Bank maintenance by 2036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2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New road options bypass the village completely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952FE05-5141-17BE-4786-F1FD49DB12D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75128" y="3527128"/>
            <a:ext cx="5486876" cy="267027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E3639C27-BD4A-422A-D6FF-F575180B55D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0496" y="919839"/>
            <a:ext cx="3779420" cy="18838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45882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522CAB-9440-C528-0828-250CAB8FE9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Tidal Power Wales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12E64D-E031-6509-5066-4049EA85EDF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66800" y="2286000"/>
            <a:ext cx="4663440" cy="2091267"/>
          </a:xfrm>
        </p:spPr>
        <p:txBody>
          <a:bodyPr>
            <a:normAutofit fontScale="92500" lnSpcReduction="10000"/>
          </a:bodyPr>
          <a:lstStyle/>
          <a:p>
            <a:r>
              <a:rPr lang="en-GB" sz="22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First proposed a decade ago</a:t>
            </a:r>
          </a:p>
          <a:p>
            <a:r>
              <a:rPr lang="en-GB" sz="22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Increased interest in projects</a:t>
            </a:r>
          </a:p>
          <a:p>
            <a:r>
              <a:rPr lang="en-GB" sz="22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Wales is driving forward with tidal lagoon technology</a:t>
            </a:r>
          </a:p>
          <a:p>
            <a:r>
              <a:rPr lang="en-GB" sz="22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Senedd funded competition 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85B2CE1-4808-0A89-1C4C-81EE408D5654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340600" y="642594"/>
            <a:ext cx="3694753" cy="2865092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8869FE-4E7D-3EED-5653-29A4057B967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256794" y="6035040"/>
            <a:ext cx="2893045" cy="365760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6AF379E8-AC6C-43B9-9222-BDF0AF9336F0}" type="datetime1">
              <a:rPr lang="en-US" smtClean="0"/>
              <a:pPr rtl="0">
                <a:spcAft>
                  <a:spcPts val="600"/>
                </a:spcAft>
              </a:pPr>
              <a:t>5/2/2024</a:t>
            </a:fld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32CEA64-2771-DA0D-C494-008B11E1BC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42507" y="3281873"/>
            <a:ext cx="3173739" cy="23727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832590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59AB0F9-3AE3-D521-0AD8-3A1AE1851906}"/>
              </a:ext>
            </a:extLst>
          </p:cNvPr>
          <p:cNvSpPr/>
          <p:nvPr/>
        </p:nvSpPr>
        <p:spPr>
          <a:xfrm>
            <a:off x="1066800" y="2311400"/>
            <a:ext cx="10058400" cy="336126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dk1">
              <a:shade val="15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D185EE-3677-90BE-D69B-39010516D8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UK Tidal Power Developments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4EBD66F6-778C-18D3-4868-C28D04A266D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8888399"/>
              </p:ext>
            </p:extLst>
          </p:nvPr>
        </p:nvGraphicFramePr>
        <p:xfrm>
          <a:off x="1168400" y="2459006"/>
          <a:ext cx="9846733" cy="3192971"/>
        </p:xfrm>
        <a:graphic>
          <a:graphicData uri="http://schemas.openxmlformats.org/drawingml/2006/table">
            <a:tbl>
              <a:tblPr firstRow="1" firstCol="1" bandRow="1">
                <a:tableStyleId>{35758FB7-9AC5-4552-8A53-C91805E547FA}</a:tableStyleId>
              </a:tblPr>
              <a:tblGrid>
                <a:gridCol w="3281483">
                  <a:extLst>
                    <a:ext uri="{9D8B030D-6E8A-4147-A177-3AD203B41FA5}">
                      <a16:colId xmlns:a16="http://schemas.microsoft.com/office/drawing/2014/main" val="2302302133"/>
                    </a:ext>
                  </a:extLst>
                </a:gridCol>
                <a:gridCol w="3282625">
                  <a:extLst>
                    <a:ext uri="{9D8B030D-6E8A-4147-A177-3AD203B41FA5}">
                      <a16:colId xmlns:a16="http://schemas.microsoft.com/office/drawing/2014/main" val="1405511377"/>
                    </a:ext>
                  </a:extLst>
                </a:gridCol>
                <a:gridCol w="3282625">
                  <a:extLst>
                    <a:ext uri="{9D8B030D-6E8A-4147-A177-3AD203B41FA5}">
                      <a16:colId xmlns:a16="http://schemas.microsoft.com/office/drawing/2014/main" val="3907064333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 b="1">
                          <a:effectLst/>
                        </a:rPr>
                        <a:t>Project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 b="1">
                          <a:effectLst/>
                        </a:rPr>
                        <a:t>Location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 b="1">
                          <a:effectLst/>
                        </a:rPr>
                        <a:t>Power Production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09616480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SIMEC Atlantis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Scotland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22MW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22785770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HydroWing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Wales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10MW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8985391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Orbital Marine Power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Scotland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 dirty="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7.2MW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35268796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Magallanes Renovables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Scotland/Wales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4.5MW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2023553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Verdant Isles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 dirty="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Wales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4.9MW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60999867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MOR Energy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Wales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4.5MW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65469133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Swansea Bay Tidal Lagoon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Wales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596GWh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89879975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Wyre Barrage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England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160MW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188849118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Mostyn Docks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Wales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294GWh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54059345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Mersey Barrage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England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700MW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66137187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North Wales Lagoon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Wales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5TWh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203665015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 dirty="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Morecambe Bay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 dirty="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England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 dirty="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7.8TWh</a:t>
                      </a: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3341346669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A09480-5318-97FE-FEAF-0601C8546A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5/2/2024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318460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9E2AF652-84B2-81C3-6608-890B78E3F438}"/>
              </a:ext>
            </a:extLst>
          </p:cNvPr>
          <p:cNvSpPr/>
          <p:nvPr/>
        </p:nvSpPr>
        <p:spPr>
          <a:xfrm>
            <a:off x="1134533" y="2014194"/>
            <a:ext cx="10058400" cy="342987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0EB49E0-3AC2-609C-A56A-B374D8EFC5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Comparison of Cost and Production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1446E1E1-0150-331A-93A8-BF98F44CF0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8588512"/>
              </p:ext>
            </p:extLst>
          </p:nvPr>
        </p:nvGraphicFramePr>
        <p:xfrm>
          <a:off x="1367366" y="2105167"/>
          <a:ext cx="9592733" cy="3247926"/>
        </p:xfrm>
        <a:graphic>
          <a:graphicData uri="http://schemas.openxmlformats.org/drawingml/2006/table">
            <a:tbl>
              <a:tblPr firstRow="1" firstCol="1" bandRow="1"/>
              <a:tblGrid>
                <a:gridCol w="2988976">
                  <a:extLst>
                    <a:ext uri="{9D8B030D-6E8A-4147-A177-3AD203B41FA5}">
                      <a16:colId xmlns:a16="http://schemas.microsoft.com/office/drawing/2014/main" val="2596908745"/>
                    </a:ext>
                  </a:extLst>
                </a:gridCol>
                <a:gridCol w="2363169">
                  <a:extLst>
                    <a:ext uri="{9D8B030D-6E8A-4147-A177-3AD203B41FA5}">
                      <a16:colId xmlns:a16="http://schemas.microsoft.com/office/drawing/2014/main" val="3004164932"/>
                    </a:ext>
                  </a:extLst>
                </a:gridCol>
                <a:gridCol w="1575075">
                  <a:extLst>
                    <a:ext uri="{9D8B030D-6E8A-4147-A177-3AD203B41FA5}">
                      <a16:colId xmlns:a16="http://schemas.microsoft.com/office/drawing/2014/main" val="3847305084"/>
                    </a:ext>
                  </a:extLst>
                </a:gridCol>
                <a:gridCol w="2665513">
                  <a:extLst>
                    <a:ext uri="{9D8B030D-6E8A-4147-A177-3AD203B41FA5}">
                      <a16:colId xmlns:a16="http://schemas.microsoft.com/office/drawing/2014/main" val="2872378163"/>
                    </a:ext>
                  </a:extLst>
                </a:gridCol>
              </a:tblGrid>
              <a:tr h="29526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 b="1">
                          <a:effectLst/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Resource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 b="1">
                          <a:effectLst/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Energy Per Year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 b="1">
                          <a:effectLst/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Lifespan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 b="1">
                          <a:effectLst/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Cost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7843820"/>
                  </a:ext>
                </a:extLst>
              </a:tr>
              <a:tr h="29526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highlight>
                            <a:srgbClr val="F2F2F2"/>
                          </a:highlight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Tidal barrage</a:t>
                      </a:r>
                      <a:endParaRPr lang="en-GB" sz="1200">
                        <a:effectLst/>
                        <a:highlight>
                          <a:srgbClr val="F2F2F2"/>
                        </a:highlight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highlight>
                            <a:srgbClr val="F2F2F2"/>
                          </a:highlight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540 GWh</a:t>
                      </a:r>
                      <a:endParaRPr lang="en-GB" sz="1200">
                        <a:effectLst/>
                        <a:highlight>
                          <a:srgbClr val="F2F2F2"/>
                        </a:highlight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highlight>
                            <a:srgbClr val="F2F2F2"/>
                          </a:highlight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50 – 100?</a:t>
                      </a:r>
                      <a:endParaRPr lang="en-GB" sz="1200">
                        <a:effectLst/>
                        <a:highlight>
                          <a:srgbClr val="F2F2F2"/>
                        </a:highlight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highlight>
                            <a:srgbClr val="F2F2F2"/>
                          </a:highlight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£75m (£1.7bn today)</a:t>
                      </a:r>
                      <a:endParaRPr lang="en-GB" sz="1200">
                        <a:effectLst/>
                        <a:highlight>
                          <a:srgbClr val="F2F2F2"/>
                        </a:highlight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32729885"/>
                  </a:ext>
                </a:extLst>
              </a:tr>
              <a:tr h="29526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 b="1">
                          <a:effectLst/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Tidal Lagoon NW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5TWh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120+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£7bn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05366289"/>
                  </a:ext>
                </a:extLst>
              </a:tr>
              <a:tr h="29526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highlight>
                            <a:srgbClr val="F2F2F2"/>
                          </a:highlight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Tidal Lagoon Swansea</a:t>
                      </a:r>
                      <a:endParaRPr lang="en-GB" sz="1200">
                        <a:effectLst/>
                        <a:highlight>
                          <a:srgbClr val="F2F2F2"/>
                        </a:highlight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highlight>
                            <a:srgbClr val="F2F2F2"/>
                          </a:highlight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500GWh</a:t>
                      </a:r>
                      <a:endParaRPr lang="en-GB" sz="1200">
                        <a:effectLst/>
                        <a:highlight>
                          <a:srgbClr val="F2F2F2"/>
                        </a:highlight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highlight>
                            <a:srgbClr val="F2F2F2"/>
                          </a:highlight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120+</a:t>
                      </a:r>
                      <a:endParaRPr lang="en-GB" sz="1200">
                        <a:effectLst/>
                        <a:highlight>
                          <a:srgbClr val="F2F2F2"/>
                        </a:highlight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 dirty="0">
                          <a:solidFill>
                            <a:srgbClr val="000000"/>
                          </a:solidFill>
                          <a:effectLst/>
                          <a:highlight>
                            <a:srgbClr val="F2F2F2"/>
                          </a:highlight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£1.3bn</a:t>
                      </a:r>
                      <a:endParaRPr lang="en-GB" sz="1200" dirty="0">
                        <a:effectLst/>
                        <a:highlight>
                          <a:srgbClr val="F2F2F2"/>
                        </a:highlight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01819454"/>
                  </a:ext>
                </a:extLst>
              </a:tr>
              <a:tr h="29526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 b="1">
                          <a:effectLst/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Tidal Power Plant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552 GWh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50+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£442m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78107661"/>
                  </a:ext>
                </a:extLst>
              </a:tr>
              <a:tr h="29526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highlight>
                            <a:srgbClr val="F2F2F2"/>
                          </a:highlight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Nuclear</a:t>
                      </a:r>
                      <a:endParaRPr lang="en-GB" sz="1200">
                        <a:effectLst/>
                        <a:highlight>
                          <a:srgbClr val="F2F2F2"/>
                        </a:highlight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highlight>
                            <a:srgbClr val="F2F2F2"/>
                          </a:highlight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3.2GW</a:t>
                      </a:r>
                      <a:endParaRPr lang="en-GB" sz="1200">
                        <a:effectLst/>
                        <a:highlight>
                          <a:srgbClr val="F2F2F2"/>
                        </a:highlight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highlight>
                            <a:srgbClr val="F2F2F2"/>
                          </a:highlight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40 – 50</a:t>
                      </a:r>
                      <a:endParaRPr lang="en-GB" sz="1200">
                        <a:effectLst/>
                        <a:highlight>
                          <a:srgbClr val="F2F2F2"/>
                        </a:highlight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highlight>
                            <a:srgbClr val="F2F2F2"/>
                          </a:highlight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£46bn</a:t>
                      </a:r>
                      <a:endParaRPr lang="en-GB" sz="1200">
                        <a:effectLst/>
                        <a:highlight>
                          <a:srgbClr val="F2F2F2"/>
                        </a:highlight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57922082"/>
                  </a:ext>
                </a:extLst>
              </a:tr>
              <a:tr h="29526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 b="1">
                          <a:effectLst/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Solar farm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50MW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25 – 40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£50m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0172078"/>
                  </a:ext>
                </a:extLst>
              </a:tr>
              <a:tr h="29526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highlight>
                            <a:srgbClr val="F2F2F2"/>
                          </a:highlight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Offshore Wind</a:t>
                      </a:r>
                      <a:endParaRPr lang="en-GB" sz="1200">
                        <a:effectLst/>
                        <a:highlight>
                          <a:srgbClr val="F2F2F2"/>
                        </a:highlight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highlight>
                            <a:srgbClr val="F2F2F2"/>
                          </a:highlight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4000MW</a:t>
                      </a:r>
                      <a:endParaRPr lang="en-GB" sz="1200">
                        <a:effectLst/>
                        <a:highlight>
                          <a:srgbClr val="F2F2F2"/>
                        </a:highlight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highlight>
                            <a:srgbClr val="F2F2F2"/>
                          </a:highlight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27 – 30</a:t>
                      </a:r>
                      <a:endParaRPr lang="en-GB" sz="1200">
                        <a:effectLst/>
                        <a:highlight>
                          <a:srgbClr val="F2F2F2"/>
                        </a:highlight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highlight>
                            <a:srgbClr val="F2F2F2"/>
                          </a:highlight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£120m</a:t>
                      </a:r>
                      <a:endParaRPr lang="en-GB" sz="1200">
                        <a:effectLst/>
                        <a:highlight>
                          <a:srgbClr val="F2F2F2"/>
                        </a:highlight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2805810"/>
                  </a:ext>
                </a:extLst>
              </a:tr>
              <a:tr h="29526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 b="1">
                          <a:effectLst/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Onshore Wind</a:t>
                      </a:r>
                      <a:endParaRPr lang="en-GB" sz="1200">
                        <a:effectLst/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6,000,000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30 – 40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effectLst/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£75m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74932725"/>
                  </a:ext>
                </a:extLst>
              </a:tr>
              <a:tr h="29526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 b="1">
                          <a:solidFill>
                            <a:srgbClr val="000000"/>
                          </a:solidFill>
                          <a:effectLst/>
                          <a:highlight>
                            <a:srgbClr val="F2F2F2"/>
                          </a:highlight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Coal</a:t>
                      </a:r>
                      <a:endParaRPr lang="en-GB" sz="1200">
                        <a:effectLst/>
                        <a:highlight>
                          <a:srgbClr val="F2F2F2"/>
                        </a:highlight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highlight>
                            <a:srgbClr val="F2F2F2"/>
                          </a:highlight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2GW</a:t>
                      </a:r>
                      <a:endParaRPr lang="en-GB" sz="1200">
                        <a:effectLst/>
                        <a:highlight>
                          <a:srgbClr val="F2F2F2"/>
                        </a:highlight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highlight>
                            <a:srgbClr val="F2F2F2"/>
                          </a:highlight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45 – 60</a:t>
                      </a:r>
                      <a:endParaRPr lang="en-GB" sz="1200">
                        <a:effectLst/>
                        <a:highlight>
                          <a:srgbClr val="F2F2F2"/>
                        </a:highlight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>
                          <a:solidFill>
                            <a:srgbClr val="000000"/>
                          </a:solidFill>
                          <a:effectLst/>
                          <a:highlight>
                            <a:srgbClr val="F2F2F2"/>
                          </a:highlight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£300m</a:t>
                      </a:r>
                      <a:endParaRPr lang="en-GB" sz="1200">
                        <a:effectLst/>
                        <a:highlight>
                          <a:srgbClr val="F2F2F2"/>
                        </a:highlight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9015195"/>
                  </a:ext>
                </a:extLst>
              </a:tr>
              <a:tr h="295266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 b="1" dirty="0">
                          <a:effectLst/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Gas</a:t>
                      </a:r>
                      <a:endParaRPr lang="en-GB" sz="1200" dirty="0">
                        <a:effectLst/>
                        <a:latin typeface="Times New Roman" panose="02020603050405020304" pitchFamily="18" charset="0"/>
                        <a:ea typeface="MS Mincho" panose="02020609040205080304" pitchFamily="49" charset="-128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2200MW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30 – 40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200" dirty="0">
                          <a:effectLst/>
                          <a:latin typeface="Times New Roman" panose="02020603050405020304" pitchFamily="18" charset="0"/>
                          <a:ea typeface="MS Mincho" panose="02020609040205080304" pitchFamily="49" charset="-128"/>
                          <a:cs typeface="Times New Roman" panose="02020603050405020304" pitchFamily="18" charset="0"/>
                        </a:rPr>
                        <a:t>£800m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BFBFB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57536969"/>
                  </a:ext>
                </a:extLst>
              </a:tr>
            </a:tbl>
          </a:graphicData>
        </a:graphic>
      </p:graphicFrame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27F42F-1799-445C-14AA-D3EF244107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5/2/2024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279974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BA5F9-5A36-160C-01E7-42CD9A0CE9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Comparable Tidal Projects</a:t>
            </a:r>
          </a:p>
        </p:txBody>
      </p:sp>
      <p:pic>
        <p:nvPicPr>
          <p:cNvPr id="12" name="Content Placeholder 11">
            <a:extLst>
              <a:ext uri="{FF2B5EF4-FFF2-40B4-BE49-F238E27FC236}">
                <a16:creationId xmlns:a16="http://schemas.microsoft.com/office/drawing/2014/main" id="{16A88BD2-8679-3921-7E59-A0415D56AF7E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603410" y="2779513"/>
            <a:ext cx="3590855" cy="2395936"/>
          </a:xfrm>
          <a:prstGeom prst="rect">
            <a:avLst/>
          </a:prstGeom>
        </p:spPr>
      </p:pic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B1F3AF5C-567B-DC96-ED77-A332E64F6D9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5691936" y="2779513"/>
            <a:ext cx="5433264" cy="1539425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1940A54-2BD1-85FF-7BA7-46AAE766FF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5/2/2024</a:t>
            </a:fld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F06754FA-5876-D408-B339-EEC1D0D03A77}"/>
              </a:ext>
            </a:extLst>
          </p:cNvPr>
          <p:cNvSpPr txBox="1"/>
          <p:nvPr/>
        </p:nvSpPr>
        <p:spPr>
          <a:xfrm>
            <a:off x="1603410" y="2277533"/>
            <a:ext cx="361990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La </a:t>
            </a:r>
            <a:r>
              <a:rPr lang="en-GB" dirty="0" err="1"/>
              <a:t>Rance</a:t>
            </a:r>
            <a:r>
              <a:rPr lang="en-GB" dirty="0"/>
              <a:t> Tidal Barrage France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39DC40E-801A-28A3-262C-150E1657FBE7}"/>
              </a:ext>
            </a:extLst>
          </p:cNvPr>
          <p:cNvSpPr txBox="1"/>
          <p:nvPr/>
        </p:nvSpPr>
        <p:spPr>
          <a:xfrm>
            <a:off x="5808133" y="2462199"/>
            <a:ext cx="38507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Sihwa</a:t>
            </a:r>
            <a:r>
              <a:rPr lang="en-GB" dirty="0"/>
              <a:t> Power Station South Korea</a:t>
            </a:r>
          </a:p>
        </p:txBody>
      </p:sp>
    </p:spTree>
    <p:extLst>
      <p:ext uri="{BB962C8B-B14F-4D97-AF65-F5344CB8AC3E}">
        <p14:creationId xmlns:p14="http://schemas.microsoft.com/office/powerpoint/2010/main" val="1693777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59803D75-86D3-1752-3113-14F24AADC478}"/>
              </a:ext>
            </a:extLst>
          </p:cNvPr>
          <p:cNvSpPr/>
          <p:nvPr/>
        </p:nvSpPr>
        <p:spPr>
          <a:xfrm>
            <a:off x="7608717" y="3801533"/>
            <a:ext cx="3008483" cy="2292173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A6EDACF-7E96-3C76-2352-4632EF58F796}"/>
              </a:ext>
            </a:extLst>
          </p:cNvPr>
          <p:cNvSpPr/>
          <p:nvPr/>
        </p:nvSpPr>
        <p:spPr>
          <a:xfrm>
            <a:off x="7608717" y="2014194"/>
            <a:ext cx="3008483" cy="1371600"/>
          </a:xfrm>
          <a:prstGeom prst="rect">
            <a:avLst/>
          </a:prstGeom>
          <a:solidFill>
            <a:schemeClr val="tx1">
              <a:lumMod val="50000"/>
              <a:lumOff val="5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A054F01-F76D-A4E9-05A9-0B4A487D7AF8}"/>
              </a:ext>
            </a:extLst>
          </p:cNvPr>
          <p:cNvSpPr/>
          <p:nvPr/>
        </p:nvSpPr>
        <p:spPr>
          <a:xfrm>
            <a:off x="4478441" y="2014194"/>
            <a:ext cx="2425419" cy="407951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4D74E19-D6D3-2EC2-7646-E989E3D87605}"/>
              </a:ext>
            </a:extLst>
          </p:cNvPr>
          <p:cNvSpPr/>
          <p:nvPr/>
        </p:nvSpPr>
        <p:spPr>
          <a:xfrm>
            <a:off x="592667" y="2014194"/>
            <a:ext cx="2667000" cy="3970318"/>
          </a:xfrm>
          <a:prstGeom prst="rect">
            <a:avLst/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EE0A9D-10E6-7832-A342-87E51EFFAD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Environmental Effects of Tidal Lagoon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337E1F26-C59A-CD56-13A8-6BA9D3C47EF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35000" y="2103120"/>
            <a:ext cx="2514600" cy="374904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Grey Seals</a:t>
            </a:r>
          </a:p>
          <a:p>
            <a:r>
              <a:rPr lang="en-GB" dirty="0"/>
              <a:t>Bottlenose dolphins</a:t>
            </a:r>
          </a:p>
          <a:p>
            <a:r>
              <a:rPr lang="en-GB" dirty="0" err="1"/>
              <a:t>Risso’s</a:t>
            </a:r>
            <a:r>
              <a:rPr lang="en-GB" dirty="0"/>
              <a:t> dolphins</a:t>
            </a:r>
          </a:p>
          <a:p>
            <a:r>
              <a:rPr lang="en-GB" dirty="0"/>
              <a:t>Minke Whales</a:t>
            </a:r>
          </a:p>
          <a:p>
            <a:r>
              <a:rPr lang="en-GB" dirty="0"/>
              <a:t>Harbour Porpoises</a:t>
            </a:r>
          </a:p>
          <a:p>
            <a:r>
              <a:rPr lang="en-GB" dirty="0"/>
              <a:t>European Otters</a:t>
            </a:r>
          </a:p>
          <a:p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0F15D38-A596-0922-D20D-6650942DB5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608717" y="3937027"/>
            <a:ext cx="3183467" cy="2047485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100 Unique sponge species</a:t>
            </a:r>
          </a:p>
          <a:p>
            <a:r>
              <a:rPr lang="en-GB" dirty="0"/>
              <a:t>40 Varieties of Anemone</a:t>
            </a:r>
          </a:p>
          <a:p>
            <a:r>
              <a:rPr lang="en-GB" dirty="0"/>
              <a:t>65 Species of Sea Slug</a:t>
            </a:r>
          </a:p>
          <a:p>
            <a:r>
              <a:rPr lang="en-GB" dirty="0"/>
              <a:t>Seagrass</a:t>
            </a:r>
          </a:p>
          <a:p>
            <a:r>
              <a:rPr lang="en-GB" dirty="0" err="1"/>
              <a:t>Maerl</a:t>
            </a:r>
            <a:endParaRPr lang="en-GB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F4C7DB-21BC-468C-E445-DFA2766310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5/2/2024</a:t>
            </a:fld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4DD88AC-8AF2-D893-877A-AA2C6FCA7B7A}"/>
              </a:ext>
            </a:extLst>
          </p:cNvPr>
          <p:cNvSpPr txBox="1"/>
          <p:nvPr/>
        </p:nvSpPr>
        <p:spPr>
          <a:xfrm>
            <a:off x="4548018" y="2014194"/>
            <a:ext cx="2159566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Bass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Small Eyed Ray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Baby Tope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Codling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Doggies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Dover Sole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Flounder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Dab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Turbot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Tub Gurnard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Pouting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Whiting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Green Eel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err="1"/>
              <a:t>Blennie</a:t>
            </a: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093E502F-B6F4-3607-C61D-C7F20B24D730}"/>
              </a:ext>
            </a:extLst>
          </p:cNvPr>
          <p:cNvSpPr txBox="1"/>
          <p:nvPr/>
        </p:nvSpPr>
        <p:spPr>
          <a:xfrm>
            <a:off x="7608717" y="2014194"/>
            <a:ext cx="2528256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Manx Shearwaters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Razorbills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Gannets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Guillemots</a:t>
            </a:r>
          </a:p>
        </p:txBody>
      </p:sp>
    </p:spTree>
    <p:extLst>
      <p:ext uri="{BB962C8B-B14F-4D97-AF65-F5344CB8AC3E}">
        <p14:creationId xmlns:p14="http://schemas.microsoft.com/office/powerpoint/2010/main" val="68129154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451E13-724B-91FA-4679-8FD1A0C991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Environmental Impact and Benefits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801F39A-178E-3E80-C13F-6BF1BFC3ECA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Ecosystem Preservation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13AAE2E-1A1B-FDE1-5B61-A328EAAF8044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sz="1400"/>
              <a:t>Implementing tidal lagoons contributes to the preservation of coastal ecosystems, including wetlands, estuaries, and intertidal habitats. It helps sustain biodiversity and protect endangered species.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92D8B8F-711D-2757-BB05-D591F7FF4731}"/>
              </a:ext>
            </a:extLst>
          </p:cNvPr>
          <p:cNvSpPr>
            <a:spLocks noGrp="1"/>
          </p:cNvSpPr>
          <p:nvPr>
            <p:ph type="body" idx="18"/>
          </p:nvPr>
        </p:nvSpPr>
        <p:spPr/>
        <p:txBody>
          <a:bodyPr/>
          <a:lstStyle/>
          <a:p>
            <a:r>
              <a:rPr lang="en-GB"/>
              <a:t>Enhanced Water Quality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7F3C8DC-69CF-8DB3-38BE-E52C8FB4CC5F}"/>
              </a:ext>
            </a:extLst>
          </p:cNvPr>
          <p:cNvSpPr>
            <a:spLocks noGrp="1"/>
          </p:cNvSpPr>
          <p:nvPr>
            <p:ph type="body" sz="half" idx="19"/>
          </p:nvPr>
        </p:nvSpPr>
        <p:spPr/>
        <p:txBody>
          <a:bodyPr/>
          <a:lstStyle/>
          <a:p>
            <a:r>
              <a:rPr lang="en-GB" sz="1400"/>
              <a:t>Tidal lagoons enhance water quality by promoting natural filtration processes and improving the overall health of coastal waters. This has positive implications for marine life and public health.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2EC6C9EE-788E-45C4-06B2-4D7861E28669}"/>
              </a:ext>
            </a:extLst>
          </p:cNvPr>
          <p:cNvSpPr>
            <a:spLocks noGrp="1"/>
          </p:cNvSpPr>
          <p:nvPr>
            <p:ph type="body" idx="20"/>
          </p:nvPr>
        </p:nvSpPr>
        <p:spPr/>
        <p:txBody>
          <a:bodyPr/>
          <a:lstStyle/>
          <a:p>
            <a:r>
              <a:rPr lang="en-GB"/>
              <a:t>Habitat Creation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BE0887E4-FDF0-1BD7-5BDA-334FA0BB720D}"/>
              </a:ext>
            </a:extLst>
          </p:cNvPr>
          <p:cNvSpPr>
            <a:spLocks noGrp="1"/>
          </p:cNvSpPr>
          <p:nvPr>
            <p:ph type="body" sz="half" idx="21"/>
          </p:nvPr>
        </p:nvSpPr>
        <p:spPr/>
        <p:txBody>
          <a:bodyPr/>
          <a:lstStyle/>
          <a:p>
            <a:r>
              <a:rPr lang="en-GB" sz="1400"/>
              <a:t>The construction of tidal lagoons creates new habitats for marine organisms, promoting the establishment of diverse communities and enhancing the ecological balance of coastal environments.</a:t>
            </a:r>
          </a:p>
        </p:txBody>
      </p:sp>
      <p:pic>
        <p:nvPicPr>
          <p:cNvPr id="13" name="Picture Placeholder 12">
            <a:extLst>
              <a:ext uri="{FF2B5EF4-FFF2-40B4-BE49-F238E27FC236}">
                <a16:creationId xmlns:a16="http://schemas.microsoft.com/office/drawing/2014/main" id="{5A41A5E8-B5AF-6B44-2BEA-5DEA59F00CB4}"/>
              </a:ext>
            </a:extLst>
          </p:cNvPr>
          <p:cNvPicPr>
            <a:picLocks noGrp="1" noChangeAspect="1"/>
          </p:cNvPicPr>
          <p:nvPr>
            <p:ph type="pic" sz="quarter" idx="22"/>
          </p:nvPr>
        </p:nvPicPr>
        <p:blipFill>
          <a:blip r:embed="rId2"/>
          <a:srcRect t="7446" b="7446"/>
          <a:stretch>
            <a:fillRect/>
          </a:stretch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977962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299CA0-260F-97D8-D04D-5F90F9938F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Engineering and Design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017CC3-096D-22E8-8A65-6670AE5562A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15920"/>
            <a:ext cx="6922301" cy="562749"/>
          </a:xfrm>
        </p:spPr>
        <p:txBody>
          <a:bodyPr/>
          <a:lstStyle/>
          <a:p>
            <a:r>
              <a:rPr lang="en-GB" dirty="0"/>
              <a:t>Construction Considerations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22B98E-386C-3413-357F-1C640F3C404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0" y="2178669"/>
            <a:ext cx="7321890" cy="837012"/>
          </a:xfrm>
        </p:spPr>
        <p:txBody>
          <a:bodyPr/>
          <a:lstStyle/>
          <a:p>
            <a:r>
              <a:rPr lang="en-GB" sz="2000" dirty="0"/>
              <a:t>The engineering of tidal lagoons involves considerations for coastal dynamics, sediment transport, and wave climate. Special attention is given to shoreline stability and long-term durability.</a:t>
            </a:r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CF04F6F5-0644-110F-6F78-6BB9235293A6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2"/>
          <a:srcRect l="16649" r="16649"/>
          <a:stretch>
            <a:fillRect/>
          </a:stretch>
        </p:blipFill>
        <p:spPr/>
      </p:pic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75F1F1C2-090F-1052-D6AC-C3BD1B89AA70}"/>
              </a:ext>
            </a:extLst>
          </p:cNvPr>
          <p:cNvSpPr>
            <a:spLocks noGrp="1"/>
          </p:cNvSpPr>
          <p:nvPr>
            <p:ph type="body" idx="18"/>
          </p:nvPr>
        </p:nvSpPr>
        <p:spPr>
          <a:xfrm>
            <a:off x="612797" y="3098960"/>
            <a:ext cx="6736768" cy="622646"/>
          </a:xfrm>
        </p:spPr>
        <p:txBody>
          <a:bodyPr/>
          <a:lstStyle/>
          <a:p>
            <a:r>
              <a:rPr lang="en-GB" dirty="0"/>
              <a:t>Infrastructure and Maintenance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86857836-6944-B673-F121-A310DB659122}"/>
              </a:ext>
            </a:extLst>
          </p:cNvPr>
          <p:cNvSpPr>
            <a:spLocks noGrp="1"/>
          </p:cNvSpPr>
          <p:nvPr>
            <p:ph type="body" sz="half" idx="19"/>
          </p:nvPr>
        </p:nvSpPr>
        <p:spPr>
          <a:xfrm>
            <a:off x="612797" y="3748356"/>
            <a:ext cx="7318693" cy="926101"/>
          </a:xfrm>
        </p:spPr>
        <p:txBody>
          <a:bodyPr/>
          <a:lstStyle/>
          <a:p>
            <a:r>
              <a:rPr lang="en-GB" sz="2000" dirty="0"/>
              <a:t>The design of tidal lagoons includes infrastructure for water exchange, sediment management, and wildlife corridors. Maintenance entails regular monitoring and adaptive management to ensure optimal performance.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C2AC897-30C8-E672-7C9B-CB4D7FC1135E}"/>
              </a:ext>
            </a:extLst>
          </p:cNvPr>
          <p:cNvSpPr>
            <a:spLocks noGrp="1"/>
          </p:cNvSpPr>
          <p:nvPr>
            <p:ph type="body" idx="20"/>
          </p:nvPr>
        </p:nvSpPr>
        <p:spPr>
          <a:xfrm>
            <a:off x="609600" y="4736423"/>
            <a:ext cx="6504852" cy="581992"/>
          </a:xfrm>
        </p:spPr>
        <p:txBody>
          <a:bodyPr/>
          <a:lstStyle/>
          <a:p>
            <a:r>
              <a:rPr lang="en-GB" dirty="0"/>
              <a:t>Storm Resilience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C530C0EA-5593-76A5-E12A-A462A419298C}"/>
              </a:ext>
            </a:extLst>
          </p:cNvPr>
          <p:cNvSpPr>
            <a:spLocks noGrp="1"/>
          </p:cNvSpPr>
          <p:nvPr>
            <p:ph type="body" sz="half" idx="21"/>
          </p:nvPr>
        </p:nvSpPr>
        <p:spPr>
          <a:xfrm>
            <a:off x="609600" y="5380381"/>
            <a:ext cx="7318693" cy="865633"/>
          </a:xfrm>
        </p:spPr>
        <p:txBody>
          <a:bodyPr/>
          <a:lstStyle/>
          <a:p>
            <a:r>
              <a:rPr lang="en-GB" sz="2000" dirty="0"/>
              <a:t>Tidal lagoon design accounts for storm resilience, integrating features that can withstand high-energy events and protect coastal areas from inundation and erosion during extreme weather conditions.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D93DED4C-209A-68C1-2765-E1561B99CD1C}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/>
        <p:txBody>
          <a:bodyPr/>
          <a:lstStyle/>
          <a:p>
            <a:r>
              <a:rPr lang="en-GB"/>
              <a:t>Photos provided by Pexels</a:t>
            </a:r>
          </a:p>
        </p:txBody>
      </p:sp>
    </p:spTree>
    <p:extLst>
      <p:ext uri="{BB962C8B-B14F-4D97-AF65-F5344CB8AC3E}">
        <p14:creationId xmlns:p14="http://schemas.microsoft.com/office/powerpoint/2010/main" val="309002117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CEE81CD4-C8CD-FD3A-3BAA-CD9926C0B1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771339"/>
          </a:xfrm>
        </p:spPr>
        <p:txBody>
          <a:bodyPr/>
          <a:lstStyle/>
          <a:p>
            <a:r>
              <a:rPr lang="en-GB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Phased Development</a:t>
            </a:r>
          </a:p>
        </p:txBody>
      </p:sp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F160D2C1-EB34-365F-B151-F543115FDA2A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8779935" y="1413935"/>
            <a:ext cx="2345269" cy="1761066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FFB40E-90B8-6C1A-F20E-999937A83A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3064E64D-1B50-4EC0-83A1-DE58B45AB49E}" type="datetime1">
              <a:rPr lang="en-US" smtClean="0"/>
              <a:t>5/2/2024</a:t>
            </a:fld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DC6751DB-ACF0-6E99-AC13-B476853DFCC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6797" y="1413933"/>
            <a:ext cx="2345269" cy="1761067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8A88ACE2-F9DB-64FB-9E3B-C23CCDFF302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3732" y="1413933"/>
            <a:ext cx="2363061" cy="176106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039F4DC9-C142-4BA9-1C43-495A4ECF987C}"/>
              </a:ext>
            </a:extLst>
          </p:cNvPr>
          <p:cNvSpPr txBox="1"/>
          <p:nvPr/>
        </p:nvSpPr>
        <p:spPr>
          <a:xfrm>
            <a:off x="417458" y="3429000"/>
            <a:ext cx="3643946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Phase 1: New road development</a:t>
            </a:r>
          </a:p>
          <a:p>
            <a:r>
              <a:rPr lang="en-GB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adjacent to the existing road </a:t>
            </a:r>
          </a:p>
          <a:p>
            <a:r>
              <a:rPr lang="en-GB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would improve traffic flow through the village and allow for extended phase 3 growth of residential properties. Vital to maintain transport links and minimise disruption during </a:t>
            </a:r>
          </a:p>
          <a:p>
            <a:r>
              <a:rPr lang="en-GB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phase 2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5016CBE3-FE09-CA13-A8FB-F2D9DFC4A8DB}"/>
              </a:ext>
            </a:extLst>
          </p:cNvPr>
          <p:cNvSpPr txBox="1"/>
          <p:nvPr/>
        </p:nvSpPr>
        <p:spPr>
          <a:xfrm>
            <a:off x="4376619" y="3429000"/>
            <a:ext cx="356511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Phase 2: Construction of the</a:t>
            </a:r>
          </a:p>
          <a:p>
            <a:r>
              <a:rPr lang="en-GB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lagoon, creating marine science</a:t>
            </a:r>
          </a:p>
          <a:p>
            <a:r>
              <a:rPr lang="en-GB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observatory, energy production</a:t>
            </a:r>
          </a:p>
          <a:p>
            <a:r>
              <a:rPr lang="en-GB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and storage. Restoration of </a:t>
            </a:r>
          </a:p>
          <a:p>
            <a:r>
              <a:rPr lang="en-GB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natural flora, development</a:t>
            </a:r>
          </a:p>
          <a:p>
            <a:r>
              <a:rPr lang="en-GB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of leisure </a:t>
            </a:r>
            <a:r>
              <a:rPr lang="en-GB" dirty="0" err="1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activites</a:t>
            </a:r>
            <a:r>
              <a:rPr lang="en-GB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, and shoreline </a:t>
            </a:r>
          </a:p>
          <a:p>
            <a:r>
              <a:rPr lang="en-GB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seawall in preparation for phase 3 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9E9956BF-4DE2-F3D4-7B2F-637AB68E6D5B}"/>
              </a:ext>
            </a:extLst>
          </p:cNvPr>
          <p:cNvSpPr txBox="1"/>
          <p:nvPr/>
        </p:nvSpPr>
        <p:spPr>
          <a:xfrm>
            <a:off x="8428754" y="3429000"/>
            <a:ext cx="328064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Phase 3: Social housing </a:t>
            </a:r>
          </a:p>
          <a:p>
            <a:r>
              <a:rPr lang="en-GB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development, with sympathetic links to current architecture. A limited number of affordable private housing only accessible to people with local links. A retail, commercial, and hospitality facilities along shoreline. A large hotel to house tourists.</a:t>
            </a:r>
          </a:p>
        </p:txBody>
      </p:sp>
    </p:spTree>
    <p:extLst>
      <p:ext uri="{BB962C8B-B14F-4D97-AF65-F5344CB8AC3E}">
        <p14:creationId xmlns:p14="http://schemas.microsoft.com/office/powerpoint/2010/main" val="10329186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>
            <a:extLst>
              <a:ext uri="{FF2B5EF4-FFF2-40B4-BE49-F238E27FC236}">
                <a16:creationId xmlns:a16="http://schemas.microsoft.com/office/drawing/2014/main" id="{AD0DB604-4A4C-00C5-E538-533C72FD93E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9563"/>
          <a:stretch/>
        </p:blipFill>
        <p:spPr>
          <a:xfrm>
            <a:off x="228599" y="237744"/>
            <a:ext cx="7696201" cy="6382512"/>
          </a:xfrm>
          <a:prstGeom prst="rect">
            <a:avLst/>
          </a:prstGeom>
          <a:noFill/>
          <a:ln>
            <a:noFill/>
          </a:ln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F895A18-8B13-0CCC-96AB-FA62F0638BC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65361324-1C8A-40EA-A8C7-BACD05350B74}" type="datetime1">
              <a:rPr lang="en-US" smtClean="0"/>
              <a:pPr rtl="0">
                <a:spcAft>
                  <a:spcPts val="600"/>
                </a:spcAft>
              </a:pPr>
              <a:t>5/2/2024</a:t>
            </a:fld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E908B0F-932C-BF32-3DA1-D78E0EBA24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Methodology</a:t>
            </a:r>
          </a:p>
        </p:txBody>
      </p:sp>
      <p:sp>
        <p:nvSpPr>
          <p:cNvPr id="12" name="Text Placeholder 4">
            <a:extLst>
              <a:ext uri="{FF2B5EF4-FFF2-40B4-BE49-F238E27FC236}">
                <a16:creationId xmlns:a16="http://schemas.microsoft.com/office/drawing/2014/main" id="{54C1E27B-72CD-5AA4-FA57-8E424012BC4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Semi-Structured Interviews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Structured Interviews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Focus Group</a:t>
            </a:r>
          </a:p>
        </p:txBody>
      </p:sp>
    </p:spTree>
    <p:extLst>
      <p:ext uri="{BB962C8B-B14F-4D97-AF65-F5344CB8AC3E}">
        <p14:creationId xmlns:p14="http://schemas.microsoft.com/office/powerpoint/2010/main" val="638844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EED52B-9077-0C49-318B-7F226B14A0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80533" y="731520"/>
            <a:ext cx="10430934" cy="3849624"/>
          </a:xfrm>
        </p:spPr>
        <p:txBody>
          <a:bodyPr>
            <a:normAutofit/>
          </a:bodyPr>
          <a:lstStyle/>
          <a:p>
            <a:r>
              <a:rPr lang="en-GB" sz="20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The Methodology evolved over time</a:t>
            </a:r>
          </a:p>
          <a:p>
            <a:endParaRPr lang="en-GB" sz="20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endParaRPr lang="en-GB" sz="20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endParaRPr lang="en-GB" sz="20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E306B0-624F-D959-BDB5-0CEB252FBD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5/2/2024</a:t>
            </a:fld>
            <a:endParaRPr lang="en-US"/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F6151F05-04A0-B516-2AD8-CBC55132CD8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77117603"/>
              </p:ext>
            </p:extLst>
          </p:nvPr>
        </p:nvGraphicFramePr>
        <p:xfrm>
          <a:off x="880533" y="719666"/>
          <a:ext cx="10430934" cy="541866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ED96BA6F-ECEB-563F-D094-9EC81CDD6FCE}"/>
              </a:ext>
            </a:extLst>
          </p:cNvPr>
          <p:cNvSpPr txBox="1"/>
          <p:nvPr/>
        </p:nvSpPr>
        <p:spPr>
          <a:xfrm>
            <a:off x="1337734" y="3285067"/>
            <a:ext cx="2428870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Vital information </a:t>
            </a:r>
          </a:p>
          <a:p>
            <a:r>
              <a:rPr lang="en-GB" dirty="0"/>
              <a:t>but lacked personal</a:t>
            </a:r>
          </a:p>
          <a:p>
            <a:r>
              <a:rPr lang="en-GB" dirty="0"/>
              <a:t>local connection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4048FA0-848D-F946-CD2F-1D3128680098}"/>
              </a:ext>
            </a:extLst>
          </p:cNvPr>
          <p:cNvSpPr txBox="1"/>
          <p:nvPr/>
        </p:nvSpPr>
        <p:spPr>
          <a:xfrm>
            <a:off x="5181600" y="3285067"/>
            <a:ext cx="2162772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Diverse group</a:t>
            </a:r>
          </a:p>
          <a:p>
            <a:r>
              <a:rPr lang="en-GB" dirty="0"/>
              <a:t>with more casual </a:t>
            </a:r>
          </a:p>
          <a:p>
            <a:r>
              <a:rPr lang="en-GB" dirty="0"/>
              <a:t>link to the area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5777563-77FA-203F-C59E-131E2F41183B}"/>
              </a:ext>
            </a:extLst>
          </p:cNvPr>
          <p:cNvSpPr txBox="1"/>
          <p:nvPr/>
        </p:nvSpPr>
        <p:spPr>
          <a:xfrm>
            <a:off x="8479706" y="3285067"/>
            <a:ext cx="2909415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Local Engineering </a:t>
            </a:r>
          </a:p>
          <a:p>
            <a:r>
              <a:rPr lang="en-GB" dirty="0"/>
              <a:t>students, who may work on similar projects in the future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2A5F746-E973-D900-83E6-9E761D4807E2}"/>
              </a:ext>
            </a:extLst>
          </p:cNvPr>
          <p:cNvPicPr>
            <a:picLocks noChangeAspect="1"/>
          </p:cNvPicPr>
          <p:nvPr/>
        </p:nvPicPr>
        <p:blipFill>
          <a:blip r:embed="rId7"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1698989" y="4208397"/>
            <a:ext cx="2359356" cy="1268078"/>
          </a:xfrm>
          <a:prstGeom prst="rect">
            <a:avLst/>
          </a:prstGeom>
          <a:solidFill>
            <a:srgbClr val="2E3722"/>
          </a:solidFill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4F63F85-353E-9453-F429-71233B87397E}"/>
              </a:ext>
            </a:extLst>
          </p:cNvPr>
          <p:cNvSpPr txBox="1"/>
          <p:nvPr/>
        </p:nvSpPr>
        <p:spPr>
          <a:xfrm>
            <a:off x="1698989" y="4338595"/>
            <a:ext cx="219803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Initial method led </a:t>
            </a:r>
          </a:p>
          <a:p>
            <a:r>
              <a:rPr lang="en-GB" dirty="0"/>
              <a:t>to need for more </a:t>
            </a:r>
          </a:p>
          <a:p>
            <a:r>
              <a:rPr lang="en-GB" dirty="0"/>
              <a:t>opinions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3FF4ECF-B533-8435-6ABF-B1B3F2A18D9B}"/>
              </a:ext>
            </a:extLst>
          </p:cNvPr>
          <p:cNvPicPr>
            <a:picLocks noChangeAspect="1"/>
          </p:cNvPicPr>
          <p:nvPr/>
        </p:nvPicPr>
        <p:blipFill>
          <a:blip r:embed="rId7"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5463212" y="4208968"/>
            <a:ext cx="2359356" cy="1268078"/>
          </a:xfrm>
          <a:prstGeom prst="rect">
            <a:avLst/>
          </a:prstGeom>
          <a:solidFill>
            <a:srgbClr val="2E3722"/>
          </a:solidFill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426BF329-857D-670F-3795-CD1D6098C17C}"/>
              </a:ext>
            </a:extLst>
          </p:cNvPr>
          <p:cNvPicPr>
            <a:picLocks noChangeAspect="1"/>
          </p:cNvPicPr>
          <p:nvPr/>
        </p:nvPicPr>
        <p:blipFill>
          <a:blip r:embed="rId8">
            <a:duotone>
              <a:prstClr val="black"/>
              <a:schemeClr val="accent1">
                <a:tint val="45000"/>
                <a:satMod val="400000"/>
              </a:schemeClr>
            </a:duotone>
          </a:blip>
          <a:stretch>
            <a:fillRect/>
          </a:stretch>
        </p:blipFill>
        <p:spPr>
          <a:xfrm>
            <a:off x="9227435" y="4208397"/>
            <a:ext cx="2359356" cy="1268078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4E8C5DD7-55CF-9266-E929-C6ECBCAB6252}"/>
              </a:ext>
            </a:extLst>
          </p:cNvPr>
          <p:cNvSpPr txBox="1"/>
          <p:nvPr/>
        </p:nvSpPr>
        <p:spPr>
          <a:xfrm>
            <a:off x="5417331" y="4343046"/>
            <a:ext cx="2359941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Secondary method</a:t>
            </a:r>
          </a:p>
          <a:p>
            <a:r>
              <a:rPr lang="en-GB" dirty="0"/>
              <a:t>data was still older</a:t>
            </a:r>
          </a:p>
          <a:p>
            <a:r>
              <a:rPr lang="en-GB" dirty="0"/>
              <a:t>adults centred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33A5D74-52EF-212F-A347-1FDE7A8E4F3C}"/>
              </a:ext>
            </a:extLst>
          </p:cNvPr>
          <p:cNvSpPr txBox="1"/>
          <p:nvPr/>
        </p:nvSpPr>
        <p:spPr>
          <a:xfrm>
            <a:off x="9227435" y="4276146"/>
            <a:ext cx="2323072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Added younger </a:t>
            </a:r>
          </a:p>
          <a:p>
            <a:r>
              <a:rPr lang="en-GB" dirty="0"/>
              <a:t>generation opinion</a:t>
            </a:r>
          </a:p>
          <a:p>
            <a:r>
              <a:rPr lang="en-GB" dirty="0"/>
              <a:t>that was previously</a:t>
            </a:r>
          </a:p>
          <a:p>
            <a:r>
              <a:rPr lang="en-GB" dirty="0"/>
              <a:t>missing</a:t>
            </a:r>
          </a:p>
        </p:txBody>
      </p:sp>
    </p:spTree>
    <p:extLst>
      <p:ext uri="{BB962C8B-B14F-4D97-AF65-F5344CB8AC3E}">
        <p14:creationId xmlns:p14="http://schemas.microsoft.com/office/powerpoint/2010/main" val="34589411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E3F445B-4D45-CF8F-B1D0-F833169084F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535" b="8535"/>
          <a:stretch/>
        </p:blipFill>
        <p:spPr>
          <a:xfrm>
            <a:off x="228599" y="237744"/>
            <a:ext cx="7696201" cy="6382512"/>
          </a:xfrm>
          <a:prstGeom prst="rect">
            <a:avLst/>
          </a:prstGeom>
          <a:noFill/>
          <a:ln>
            <a:noFill/>
          </a:ln>
        </p:spPr>
      </p:pic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35E077B-6514-D129-AA01-7D5C204E36D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662337" y="6035040"/>
            <a:ext cx="2071963" cy="365760"/>
          </a:xfrm>
        </p:spPr>
        <p:txBody>
          <a:bodyPr anchor="b">
            <a:normAutofit/>
          </a:bodyPr>
          <a:lstStyle/>
          <a:p>
            <a:pPr rtl="0">
              <a:spcAft>
                <a:spcPts val="600"/>
              </a:spcAft>
            </a:pPr>
            <a:fld id="{D81B1D06-1BCF-4BCB-9319-09267D16BB9F}" type="datetime1">
              <a:rPr lang="en-US" smtClean="0"/>
              <a:pPr rtl="0">
                <a:spcAft>
                  <a:spcPts val="600"/>
                </a:spcAft>
              </a:pPr>
              <a:t>5/2/2024</a:t>
            </a:fld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3B92FFA-E75F-E61E-7499-F7510C57CD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77250" y="603504"/>
            <a:ext cx="3144774" cy="1645920"/>
          </a:xfrm>
        </p:spPr>
        <p:txBody>
          <a:bodyPr anchor="b">
            <a:normAutofit/>
          </a:bodyPr>
          <a:lstStyle/>
          <a:p>
            <a:r>
              <a:rPr lang="en-GB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Results</a:t>
            </a:r>
          </a:p>
        </p:txBody>
      </p:sp>
      <p:sp>
        <p:nvSpPr>
          <p:cNvPr id="9" name="Text Placeholder 4">
            <a:extLst>
              <a:ext uri="{FF2B5EF4-FFF2-40B4-BE49-F238E27FC236}">
                <a16:creationId xmlns:a16="http://schemas.microsoft.com/office/drawing/2014/main" id="{CB90429C-CA4C-5787-1360-11C1B8E71A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477250" y="2386584"/>
            <a:ext cx="3144774" cy="3511296"/>
          </a:xfrm>
        </p:spPr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647091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EEDC3F-A402-A1E7-2AA9-63621F625D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Community and Environmental Impacts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0710B-20A7-D8DE-F9BF-F1CD3E6FB92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Socio-Economic Growth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D3472D5-A38D-ABEE-3723-59BDB995C977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sz="1400" dirty="0"/>
              <a:t>The presence of a tidal lagoon must foster socio-economic growth by offering opportunities for tourism, recreation, and sustainable development. This can generate additional income and employment for coastal communities.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CA6AAF6-2B17-45B5-E440-836BB0256AA1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960664" y="3160950"/>
            <a:ext cx="6139069" cy="593840"/>
          </a:xfrm>
        </p:spPr>
        <p:txBody>
          <a:bodyPr/>
          <a:lstStyle/>
          <a:p>
            <a:r>
              <a:rPr lang="en-GB" dirty="0"/>
              <a:t>Natural Habitat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8585F7BC-3542-1CD2-CAC7-801DF5991BE8}"/>
              </a:ext>
            </a:extLst>
          </p:cNvPr>
          <p:cNvSpPr>
            <a:spLocks noGrp="1"/>
          </p:cNvSpPr>
          <p:nvPr>
            <p:ph type="body" sz="half" idx="14"/>
          </p:nvPr>
        </p:nvSpPr>
        <p:spPr>
          <a:xfrm>
            <a:off x="960664" y="3754790"/>
            <a:ext cx="6139068" cy="702959"/>
          </a:xfrm>
        </p:spPr>
        <p:txBody>
          <a:bodyPr/>
          <a:lstStyle/>
          <a:p>
            <a:r>
              <a:rPr lang="en-GB" sz="1400" dirty="0"/>
              <a:t>Tidal lagoons should contribute to the preservation and growth of natural habitat, protecting ancestral lands, historical sites, and traditional fishing grounds, maintaining the cultural identity of coastal communities.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7890D031-A316-9CBD-E725-0A020D47F0BE}"/>
              </a:ext>
            </a:extLst>
          </p:cNvPr>
          <p:cNvSpPr>
            <a:spLocks noGrp="1"/>
          </p:cNvSpPr>
          <p:nvPr>
            <p:ph type="body" idx="15"/>
          </p:nvPr>
        </p:nvSpPr>
        <p:spPr/>
        <p:txBody>
          <a:bodyPr/>
          <a:lstStyle/>
          <a:p>
            <a:r>
              <a:rPr lang="en-GB"/>
              <a:t>Resilient Infrastructure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004AFE3D-88AB-270C-D16A-BAEA9BF1C768}"/>
              </a:ext>
            </a:extLst>
          </p:cNvPr>
          <p:cNvSpPr>
            <a:spLocks noGrp="1"/>
          </p:cNvSpPr>
          <p:nvPr>
            <p:ph type="body" sz="half" idx="16"/>
          </p:nvPr>
        </p:nvSpPr>
        <p:spPr/>
        <p:txBody>
          <a:bodyPr/>
          <a:lstStyle/>
          <a:p>
            <a:r>
              <a:rPr lang="en-GB" sz="1400"/>
              <a:t>The implementation of tidal lagoons enhances the resilience of coastal infrastructure, including housing, transportation, and utilities, reducing the vulnerability of communities to coastal hazards.</a:t>
            </a:r>
          </a:p>
        </p:txBody>
      </p:sp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834AC3D1-4F98-FE61-691B-612F321A2E2F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2"/>
          <a:srcRect l="16702" r="16702"/>
          <a:stretch>
            <a:fillRect/>
          </a:stretch>
        </p:blipFill>
        <p:spPr/>
      </p:pic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DCA9E2EA-BBDA-2BB6-2FEB-F2C7390B302A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r>
              <a:rPr lang="en-GB"/>
              <a:t>Photos provided by Pexels</a:t>
            </a:r>
          </a:p>
        </p:txBody>
      </p:sp>
    </p:spTree>
    <p:extLst>
      <p:ext uri="{BB962C8B-B14F-4D97-AF65-F5344CB8AC3E}">
        <p14:creationId xmlns:p14="http://schemas.microsoft.com/office/powerpoint/2010/main" val="11267448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1" name="Rectangle 40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43" name="Freeform: Shape 42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C0E2A3EC-C09E-2860-79D7-E142B337BE9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07743368"/>
              </p:ext>
            </p:extLst>
          </p:nvPr>
        </p:nvGraphicFramePr>
        <p:xfrm>
          <a:off x="2374710" y="657023"/>
          <a:ext cx="9173824" cy="5850522"/>
        </p:xfrm>
        <a:graphic>
          <a:graphicData uri="http://schemas.openxmlformats.org/drawingml/2006/table">
            <a:tbl>
              <a:tblPr firstRow="1" firstCol="1" bandRow="1"/>
              <a:tblGrid>
                <a:gridCol w="4603664">
                  <a:extLst>
                    <a:ext uri="{9D8B030D-6E8A-4147-A177-3AD203B41FA5}">
                      <a16:colId xmlns:a16="http://schemas.microsoft.com/office/drawing/2014/main" val="149414866"/>
                    </a:ext>
                  </a:extLst>
                </a:gridCol>
                <a:gridCol w="4570160">
                  <a:extLst>
                    <a:ext uri="{9D8B030D-6E8A-4147-A177-3AD203B41FA5}">
                      <a16:colId xmlns:a16="http://schemas.microsoft.com/office/drawing/2014/main" val="4280244496"/>
                    </a:ext>
                  </a:extLst>
                </a:gridCol>
              </a:tblGrid>
              <a:tr h="363181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Positive </a:t>
                      </a:r>
                    </a:p>
                  </a:txBody>
                  <a:tcPr marL="95001" marR="9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Negative</a:t>
                      </a:r>
                    </a:p>
                  </a:txBody>
                  <a:tcPr marL="95001" marR="9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21784242"/>
                  </a:ext>
                </a:extLst>
              </a:tr>
              <a:tr h="110879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Tidal lagoon seen as a source of renewable energy, offering potential for sustainable power generation.</a:t>
                      </a:r>
                    </a:p>
                  </a:txBody>
                  <a:tcPr marL="95001" marR="9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Concerns raised about potential negative environmental impacts, including effects on biodiversity, wildlife habitats, and wave action.</a:t>
                      </a:r>
                    </a:p>
                  </a:txBody>
                  <a:tcPr marL="95001" marR="9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15133649"/>
                  </a:ext>
                </a:extLst>
              </a:tr>
              <a:tr h="1108792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Project viewed as an opportunity for economic growth, job creation, and stimulation of local economies.</a:t>
                      </a:r>
                    </a:p>
                  </a:txBody>
                  <a:tcPr marL="95001" marR="9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Apprehensions about disruption to the local community, such as infrastructure changes and increased traffic, impacting quality of life.</a:t>
                      </a:r>
                    </a:p>
                  </a:txBody>
                  <a:tcPr marL="95001" marR="9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75689086"/>
                  </a:ext>
                </a:extLst>
              </a:tr>
              <a:tr h="148159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Recognition of the educational benefits associated with the project, providing opportunities for community learning about renewable energy and environmental sustainability.</a:t>
                      </a:r>
                    </a:p>
                  </a:txBody>
                  <a:tcPr marL="95001" marR="9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Challenges highlighted regarding infrastructure changes and logistical difficulties associated with implementing and operating the tidal lagoon.</a:t>
                      </a:r>
                    </a:p>
                  </a:txBody>
                  <a:tcPr marL="95001" marR="9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94209949"/>
                  </a:ext>
                </a:extLst>
              </a:tr>
              <a:tr h="1481597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60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Envisioned as a means to create and restore habitats for local wildlife, enhancing biodiversity and supporting ecosystem health.</a:t>
                      </a:r>
                    </a:p>
                  </a:txBody>
                  <a:tcPr marL="95001" marR="9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600"/>
                        </a:spcAft>
                      </a:pPr>
                      <a:r>
                        <a:rPr lang="en-GB" sz="1600" dirty="0">
                          <a:effectLst/>
                          <a:latin typeface="Roboto" panose="02000000000000000000" pitchFamily="2" charset="0"/>
                          <a:ea typeface="Roboto" panose="02000000000000000000" pitchFamily="2" charset="0"/>
                          <a:cs typeface="Roboto" panose="02000000000000000000" pitchFamily="2" charset="0"/>
                        </a:rPr>
                        <a:t>Concerns expressed about the transformation of the natural beach environment into a more developed, man-made area, potentially altering the area's character and ecosystem dynamics.</a:t>
                      </a:r>
                    </a:p>
                  </a:txBody>
                  <a:tcPr marL="95001" marR="95001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452291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5977815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C80782BE-9E47-105F-AD6F-066BF0BFFA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Limitations to Research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58DA185A-A442-E8F4-EC3A-2973739CB7F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Limited Existing Publication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09F68D64-CAD9-F8DE-F7A6-57289BD18E15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Due to the infancy of the concept very little information is available to draw comparison or reference from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EE82AA0-5485-19A7-104C-E8C958A528D8}"/>
              </a:ext>
            </a:extLst>
          </p:cNvPr>
          <p:cNvSpPr>
            <a:spLocks noGrp="1"/>
          </p:cNvSpPr>
          <p:nvPr>
            <p:ph type="body" idx="13"/>
          </p:nvPr>
        </p:nvSpPr>
        <p:spPr/>
        <p:txBody>
          <a:bodyPr/>
          <a:lstStyle/>
          <a:p>
            <a:r>
              <a:rPr lang="en-GB" dirty="0"/>
              <a:t>Professional Interviews were all local</a:t>
            </a:r>
          </a:p>
        </p:txBody>
      </p:sp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094B7476-BA64-9D99-D9FF-9D9625AE69E0}"/>
              </a:ext>
            </a:extLst>
          </p:cNvPr>
          <p:cNvSpPr>
            <a:spLocks noGrp="1"/>
          </p:cNvSpPr>
          <p:nvPr>
            <p:ph type="body" sz="half" idx="14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Approaching people directly involved in existing projects was difficult leaving participants as local professionals with limited experience of large-scale developments</a:t>
            </a:r>
          </a:p>
        </p:txBody>
      </p:sp>
      <p:sp>
        <p:nvSpPr>
          <p:cNvPr id="10" name="Text Placeholder 9">
            <a:extLst>
              <a:ext uri="{FF2B5EF4-FFF2-40B4-BE49-F238E27FC236}">
                <a16:creationId xmlns:a16="http://schemas.microsoft.com/office/drawing/2014/main" id="{C559FEBD-2ECD-A1A8-7571-6E474E0BCFCE}"/>
              </a:ext>
            </a:extLst>
          </p:cNvPr>
          <p:cNvSpPr>
            <a:spLocks noGrp="1"/>
          </p:cNvSpPr>
          <p:nvPr>
            <p:ph type="body" idx="15"/>
          </p:nvPr>
        </p:nvSpPr>
        <p:spPr/>
        <p:txBody>
          <a:bodyPr/>
          <a:lstStyle/>
          <a:p>
            <a:r>
              <a:rPr lang="en-GB" dirty="0"/>
              <a:t>Lack of Financial Costings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0A81DBCF-4067-A2CC-6AF5-2CC3B96CCB7A}"/>
              </a:ext>
            </a:extLst>
          </p:cNvPr>
          <p:cNvSpPr>
            <a:spLocks noGrp="1"/>
          </p:cNvSpPr>
          <p:nvPr>
            <p:ph type="body" sz="half" idx="16"/>
          </p:nvPr>
        </p:nvSpPr>
        <p:spPr/>
        <p:txBody>
          <a:bodyPr/>
          <a:lstStyle/>
          <a:p>
            <a:r>
              <a:rPr lang="en-GB" dirty="0"/>
              <a:t>This is being addressed by the Senedd as part of their Tidal Lagoon Competition</a:t>
            </a:r>
          </a:p>
        </p:txBody>
      </p:sp>
      <p:pic>
        <p:nvPicPr>
          <p:cNvPr id="15" name="Picture Placeholder 14" descr="A person in a white coat running through a brick wall&#10;&#10;Description automatically generated">
            <a:extLst>
              <a:ext uri="{FF2B5EF4-FFF2-40B4-BE49-F238E27FC236}">
                <a16:creationId xmlns:a16="http://schemas.microsoft.com/office/drawing/2014/main" id="{3F4FAC9D-6B14-C14F-A7DA-E6E2225AB878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/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64A1F-F867-D506-1CA3-9616E20E9039}"/>
              </a:ext>
            </a:extLst>
          </p:cNvPr>
          <p:cNvSpPr>
            <a:spLocks noGrp="1"/>
          </p:cNvSpPr>
          <p:nvPr>
            <p:ph type="dt" sz="half" idx="18"/>
          </p:nvPr>
        </p:nvSpPr>
        <p:spPr/>
        <p:txBody>
          <a:bodyPr/>
          <a:lstStyle/>
          <a:p>
            <a:pPr rtl="0"/>
            <a:fld id="{6AF379E8-AC6C-43B9-9222-BDF0AF9336F0}" type="datetime1">
              <a:rPr lang="en-US" smtClean="0"/>
              <a:t>5/2/2024</a:t>
            </a:fld>
            <a:endParaRPr lang="en-US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22F341A9-F574-C3A4-7BEA-CCC1305FAEEA}"/>
              </a:ext>
            </a:extLst>
          </p:cNvPr>
          <p:cNvSpPr>
            <a:spLocks noGrp="1"/>
          </p:cNvSpPr>
          <p:nvPr>
            <p:ph type="body" sz="quarter" idx="20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4304113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47CF8D-5F06-C4C4-02F1-AB120F4FCF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Future Prospects and 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86B955-99F7-CF0F-DA90-7EFDB465E6C3}"/>
              </a:ext>
            </a:extLst>
          </p:cNvPr>
          <p:cNvSpPr>
            <a:spLocks noGrp="1"/>
          </p:cNvSpPr>
          <p:nvPr>
            <p:ph type="body" idx="18"/>
          </p:nvPr>
        </p:nvSpPr>
        <p:spPr/>
        <p:txBody>
          <a:bodyPr/>
          <a:lstStyle/>
          <a:p>
            <a:r>
              <a:rPr lang="en-GB"/>
              <a:t>Adaptive Strategies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2926B18-F928-7633-BACC-EA9F4F668791}"/>
              </a:ext>
            </a:extLst>
          </p:cNvPr>
          <p:cNvSpPr>
            <a:spLocks noGrp="1"/>
          </p:cNvSpPr>
          <p:nvPr>
            <p:ph type="body" sz="half" idx="19"/>
          </p:nvPr>
        </p:nvSpPr>
        <p:spPr/>
        <p:txBody>
          <a:bodyPr/>
          <a:lstStyle/>
          <a:p>
            <a:r>
              <a:rPr lang="en-GB" sz="1400"/>
              <a:t>The future of tidal lagoons for coastal protection involves adaptive strategies that consider changing environmental conditions and sea-level rise, ensuring long-term effectiveness and sustainability.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DBC43C8-6D0D-E898-0D49-39480C4D1A36}"/>
              </a:ext>
            </a:extLst>
          </p:cNvPr>
          <p:cNvSpPr>
            <a:spLocks noGrp="1"/>
          </p:cNvSpPr>
          <p:nvPr>
            <p:ph type="body" idx="21"/>
          </p:nvPr>
        </p:nvSpPr>
        <p:spPr/>
        <p:txBody>
          <a:bodyPr/>
          <a:lstStyle/>
          <a:p>
            <a:r>
              <a:rPr lang="en-GB"/>
              <a:t>Knowledge Expansion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F36A8AC-08E5-09DA-D5D4-3451420620C4}"/>
              </a:ext>
            </a:extLst>
          </p:cNvPr>
          <p:cNvSpPr>
            <a:spLocks noGrp="1"/>
          </p:cNvSpPr>
          <p:nvPr>
            <p:ph type="body" sz="half" idx="22"/>
          </p:nvPr>
        </p:nvSpPr>
        <p:spPr/>
        <p:txBody>
          <a:bodyPr/>
          <a:lstStyle/>
          <a:p>
            <a:r>
              <a:rPr lang="en-GB" sz="1400"/>
              <a:t>Continued research and knowledge expansion in the field of tidal lagoons are essential for developing innovative technologies and improving the understanding of their ecological, social, and economic impacts.</a:t>
            </a: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AB7D35E7-05C8-79E9-030E-7D3A6637D994}"/>
              </a:ext>
            </a:extLst>
          </p:cNvPr>
          <p:cNvSpPr>
            <a:spLocks noGrp="1"/>
          </p:cNvSpPr>
          <p:nvPr>
            <p:ph type="body" idx="24"/>
          </p:nvPr>
        </p:nvSpPr>
        <p:spPr/>
        <p:txBody>
          <a:bodyPr/>
          <a:lstStyle/>
          <a:p>
            <a:r>
              <a:rPr lang="en-GB"/>
              <a:t>Key Takeaways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8E31D4D0-E6B4-BE0A-8906-1B8BFB1D81B6}"/>
              </a:ext>
            </a:extLst>
          </p:cNvPr>
          <p:cNvSpPr>
            <a:spLocks noGrp="1"/>
          </p:cNvSpPr>
          <p:nvPr>
            <p:ph type="body" sz="half" idx="25"/>
          </p:nvPr>
        </p:nvSpPr>
        <p:spPr/>
        <p:txBody>
          <a:bodyPr/>
          <a:lstStyle/>
          <a:p>
            <a:r>
              <a:rPr lang="en-GB" sz="1400"/>
              <a:t>In conclusion, the utilization of tidal lagoons presents a promising solution for coastal protection, offering multifaceted benefits for environmental conservation, community resilience, and sustainable coastal development.</a:t>
            </a:r>
          </a:p>
        </p:txBody>
      </p:sp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1887AAF5-27E1-7226-5269-219F7CBFD56E}"/>
              </a:ext>
            </a:extLst>
          </p:cNvPr>
          <p:cNvPicPr>
            <a:picLocks noGrp="1" noChangeAspect="1"/>
          </p:cNvPicPr>
          <p:nvPr>
            <p:ph type="pic" sz="quarter" idx="26"/>
          </p:nvPr>
        </p:nvPicPr>
        <p:blipFill>
          <a:blip r:embed="rId2"/>
          <a:srcRect l="3941" r="3941"/>
          <a:stretch>
            <a:fillRect/>
          </a:stretch>
        </p:blipFill>
        <p:spPr/>
      </p:pic>
    </p:spTree>
    <p:extLst>
      <p:ext uri="{BB962C8B-B14F-4D97-AF65-F5344CB8AC3E}">
        <p14:creationId xmlns:p14="http://schemas.microsoft.com/office/powerpoint/2010/main" val="3798139109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66ED4B10-8BD1-0D90-0905-0A49D55211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44A722AA-13A5-2E8C-8469-FC3626C901F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0267" y="1625600"/>
            <a:ext cx="10684933" cy="4775200"/>
          </a:xfrm>
        </p:spPr>
        <p:txBody>
          <a:bodyPr>
            <a:normAutofit fontScale="70000" lnSpcReduction="20000"/>
          </a:bodyPr>
          <a:lstStyle/>
          <a:p>
            <a:r>
              <a:rPr lang="en-GB" sz="10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https://coastal.climatecentral.org/map/14/-5.1159/51.8549/?theme=sea_level_rise&amp;map_type=year&amp;basemap=roadmap&amp;contiguous=true&amp;elevation_model=best_available&amp;forecast_year=2050&amp;pathway=ssp3rcp70&amp;percentile=p50&amp;refresh=true&amp;return_level=return_level_1&amp;rl_model=coast_rp&amp;slr_model=ipcc_2021_med</a:t>
            </a:r>
          </a:p>
          <a:p>
            <a:r>
              <a:rPr lang="en-GB" sz="10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  <a:hlinkClick r:id="rId2"/>
              </a:rPr>
              <a:t>https://www.lda-design.co.uk/work/portfolio/swansea-bay-tidal-lagoon/</a:t>
            </a:r>
            <a:endParaRPr lang="en-GB" sz="10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r>
              <a:rPr lang="en-GB" sz="1000" dirty="0"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https://senedd.wales/media/sdudz5hj/cr-ld15125-e.pdf</a:t>
            </a:r>
          </a:p>
          <a:p>
            <a:r>
              <a:rPr lang="en-GB" sz="1000" dirty="0"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Alpert, G., 2023. </a:t>
            </a:r>
            <a:r>
              <a:rPr lang="en-GB" sz="1000" i="1" dirty="0"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Can Infrastructure Spending Really Stimulate the Economy?. </a:t>
            </a:r>
            <a:r>
              <a:rPr lang="en-GB" sz="1000" dirty="0"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[Online] </a:t>
            </a:r>
            <a:br>
              <a:rPr lang="en-GB" sz="1000" dirty="0"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r>
              <a:rPr lang="en-GB" sz="1000" dirty="0"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Available at: </a:t>
            </a:r>
            <a:r>
              <a:rPr lang="en-GB" sz="1000" u="sng" dirty="0"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  <a:hlinkClick r:id="rId3"/>
              </a:rPr>
              <a:t>https://www.investopedia.com/articles/markets/080816/can-infrastructure-spending-really-stimulate-economy.asp</a:t>
            </a:r>
            <a:endParaRPr lang="en-GB" sz="1000" u="sng" dirty="0">
              <a:effectLst/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GB" sz="1000" dirty="0"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Atkins, 2023. </a:t>
            </a:r>
            <a:r>
              <a:rPr lang="en-GB" sz="1000" i="1" dirty="0"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Why do we need this Project?. </a:t>
            </a:r>
            <a:r>
              <a:rPr lang="en-GB" sz="1000" dirty="0"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[Online] </a:t>
            </a:r>
            <a:br>
              <a:rPr lang="en-GB" sz="1000" dirty="0"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r>
              <a:rPr lang="en-GB" sz="1000" dirty="0"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Available at: </a:t>
            </a:r>
            <a:r>
              <a:rPr lang="en-GB" sz="1000" u="sng" dirty="0"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  <a:hlinkClick r:id="rId4"/>
              </a:rPr>
              <a:t>https://newgalecoastaladaptation.co.uk/#/need-for-project</a:t>
            </a:r>
            <a:endParaRPr lang="en-GB" sz="1000" u="sng" dirty="0">
              <a:effectLst/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GB" sz="1000" dirty="0"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BBC Wales, 2024. </a:t>
            </a:r>
            <a:r>
              <a:rPr lang="en-GB" sz="1000" i="1" dirty="0"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Newgale flooding: Road closure would be 'disastrous'. </a:t>
            </a:r>
            <a:r>
              <a:rPr lang="en-GB" sz="1000" dirty="0"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[Online] </a:t>
            </a:r>
            <a:br>
              <a:rPr lang="en-GB" sz="1000" dirty="0"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r>
              <a:rPr lang="en-GB" sz="1000" dirty="0"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Available at: </a:t>
            </a:r>
            <a:r>
              <a:rPr lang="en-GB" sz="1000" u="sng" dirty="0"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  <a:hlinkClick r:id="rId5"/>
              </a:rPr>
              <a:t>https://www.bbc.co.uk/programmes/p02k9t98</a:t>
            </a:r>
            <a:endParaRPr lang="en-GB" sz="1000" u="sng" dirty="0">
              <a:effectLst/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GB" sz="1000" dirty="0"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Cooper, R., 2018. </a:t>
            </a:r>
            <a:r>
              <a:rPr lang="en-GB" sz="1000" i="1" dirty="0"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New report finds UK coastal homes could be lost to rising sea levels. </a:t>
            </a:r>
            <a:r>
              <a:rPr lang="en-GB" sz="1000" dirty="0"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[Online] </a:t>
            </a:r>
            <a:br>
              <a:rPr lang="en-GB" sz="1000" dirty="0"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r>
              <a:rPr lang="en-GB" sz="1000" dirty="0"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  <a:t>Available at: </a:t>
            </a:r>
            <a:r>
              <a:rPr lang="en-GB" sz="1000" u="sng" dirty="0"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  <a:hlinkClick r:id="rId6"/>
              </a:rPr>
              <a:t>https://www.climateaction.org/news/new-report-finds-uk-coastal-homes-could-be-lost-to-rising-sea-levels</a:t>
            </a:r>
            <a:endParaRPr lang="en-GB" sz="1000" u="sng" dirty="0">
              <a:effectLst/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GB" sz="10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Dept for Environmental Food &amp; Rural Affairs, 2021.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Flood and coastal erosion risk management. An investment plan for 2021 to 2027. </a:t>
            </a:r>
            <a:r>
              <a:rPr lang="en-GB" sz="10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[Online] </a:t>
            </a:r>
            <a:br>
              <a:rPr lang="en-GB" sz="10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</a:br>
            <a:r>
              <a:rPr lang="en-GB" sz="10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Available at: </a:t>
            </a:r>
            <a:r>
              <a:rPr lang="en-GB" sz="1000" u="sng" dirty="0">
                <a:effectLst/>
                <a:latin typeface="Times New Roman" panose="02020603050405020304" pitchFamily="18" charset="0"/>
                <a:ea typeface="MS Mincho" panose="02020609040205080304" pitchFamily="49" charset="-128"/>
                <a:hlinkClick r:id="rId7"/>
              </a:rPr>
              <a:t>https://assets.publishing.service.gov.uk/media/61012a83e90e0703b09ac4ac/Flood_coastal_erosion_investment_plan_2021.pdf</a:t>
            </a:r>
            <a:endParaRPr lang="en-GB" sz="1000" u="sng" dirty="0">
              <a:effectLst/>
              <a:latin typeface="Times New Roman" panose="02020603050405020304" pitchFamily="18" charset="0"/>
              <a:ea typeface="MS Mincho" panose="02020609040205080304" pitchFamily="49" charset="-128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GB" sz="10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EDF, 2009.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La </a:t>
            </a:r>
            <a:r>
              <a:rPr lang="en-GB" sz="1000" i="1" dirty="0" err="1"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Rance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Tidal Power Plant: 40-year operation feedback - Lessons Learnt. </a:t>
            </a:r>
            <a:r>
              <a:rPr lang="en-GB" sz="10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Liverpool, British Hydropower Association.</a:t>
            </a:r>
          </a:p>
          <a:p>
            <a:r>
              <a:rPr lang="en-GB" sz="10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EDF, 2024.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Renewable Energy. </a:t>
            </a:r>
            <a:r>
              <a:rPr lang="en-GB" sz="10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[Online] </a:t>
            </a:r>
            <a:br>
              <a:rPr lang="en-GB" sz="10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</a:br>
            <a:r>
              <a:rPr lang="en-GB" sz="10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Available at: </a:t>
            </a:r>
            <a:r>
              <a:rPr lang="en-GB" sz="1000" u="sng" dirty="0">
                <a:effectLst/>
                <a:latin typeface="Times New Roman" panose="02020603050405020304" pitchFamily="18" charset="0"/>
                <a:ea typeface="MS Mincho" panose="02020609040205080304" pitchFamily="49" charset="-128"/>
                <a:hlinkClick r:id="rId8" action="ppaction://hlinkfile"/>
              </a:rPr>
              <a:t>file:///C:/Users/ASUS/Downloads/ic0012_ic_tec_renewable_energy_e_brochure_aw10.pdf</a:t>
            </a:r>
            <a:endParaRPr lang="en-GB" sz="1000" u="sng" dirty="0">
              <a:effectLst/>
              <a:latin typeface="Times New Roman" panose="02020603050405020304" pitchFamily="18" charset="0"/>
              <a:ea typeface="MS Mincho" panose="02020609040205080304" pitchFamily="49" charset="-128"/>
            </a:endParaRPr>
          </a:p>
          <a:p>
            <a:r>
              <a:rPr lang="en-GB" sz="10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Eichler, W., 2018.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Housing developments should be more ‘transport-oriented’, planners say. </a:t>
            </a:r>
            <a:r>
              <a:rPr lang="en-GB" sz="10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[Online] </a:t>
            </a:r>
            <a:br>
              <a:rPr lang="en-GB" sz="10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</a:br>
            <a:r>
              <a:rPr lang="en-GB" sz="10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Available at: </a:t>
            </a:r>
            <a:r>
              <a:rPr lang="en-GB" sz="1000" u="sng" dirty="0">
                <a:effectLst/>
                <a:latin typeface="Times New Roman" panose="02020603050405020304" pitchFamily="18" charset="0"/>
                <a:ea typeface="MS Mincho" panose="02020609040205080304" pitchFamily="49" charset="-128"/>
                <a:hlinkClick r:id="rId9"/>
              </a:rPr>
              <a:t>https://www.localgov.co.uk/Housing-developments-should-be-more-transport-oriented-planners-say/45267</a:t>
            </a:r>
            <a:endParaRPr lang="en-GB" sz="1000" u="sng" dirty="0">
              <a:effectLst/>
              <a:latin typeface="Times New Roman" panose="02020603050405020304" pitchFamily="18" charset="0"/>
              <a:ea typeface="MS Mincho" panose="02020609040205080304" pitchFamily="49" charset="-128"/>
            </a:endParaRPr>
          </a:p>
          <a:p>
            <a:pPr>
              <a:lnSpc>
                <a:spcPct val="150000"/>
              </a:lnSpc>
              <a:spcAft>
                <a:spcPts val="600"/>
              </a:spcAft>
            </a:pPr>
            <a:r>
              <a:rPr lang="en-GB" sz="10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Future </a:t>
            </a:r>
            <a:r>
              <a:rPr lang="en-GB" sz="1000" dirty="0" err="1"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Genereations</a:t>
            </a:r>
            <a:r>
              <a:rPr lang="en-GB" sz="10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 Commissioner for Wales, 2020.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The Future Generations Report, </a:t>
            </a:r>
            <a:r>
              <a:rPr lang="en-GB" sz="10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Cardiff: </a:t>
            </a:r>
            <a:r>
              <a:rPr lang="en-GB" sz="1000" dirty="0" err="1"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s.n</a:t>
            </a:r>
            <a:r>
              <a:rPr lang="en-GB" sz="10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  <a:cs typeface="Times New Roman" panose="02020603050405020304" pitchFamily="18" charset="0"/>
              </a:rPr>
              <a:t>.</a:t>
            </a:r>
          </a:p>
          <a:p>
            <a:r>
              <a:rPr lang="en-GB" sz="10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Gov.UK, 2018. </a:t>
            </a:r>
            <a:r>
              <a:rPr lang="en-GB" sz="1000" i="1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Statement by Business and Energy Secretary Greg Clark on the proposed Swansea Bay tidal lagoon.. </a:t>
            </a:r>
            <a:r>
              <a:rPr lang="en-GB" sz="1000" dirty="0">
                <a:effectLst/>
                <a:latin typeface="Times New Roman" panose="02020603050405020304" pitchFamily="18" charset="0"/>
                <a:ea typeface="MS Mincho" panose="02020609040205080304" pitchFamily="49" charset="-128"/>
              </a:rPr>
              <a:t>[Online] </a:t>
            </a:r>
            <a:br>
              <a:rPr lang="en-GB" sz="1000" dirty="0"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br>
              <a:rPr lang="en-GB" sz="1000" dirty="0">
                <a:effectLst/>
                <a:latin typeface="Roboto" panose="02000000000000000000" pitchFamily="2" charset="0"/>
                <a:ea typeface="Roboto" panose="02000000000000000000" pitchFamily="2" charset="0"/>
                <a:cs typeface="Roboto" panose="02000000000000000000" pitchFamily="2" charset="0"/>
              </a:rPr>
            </a:br>
            <a:endParaRPr lang="en-GB" sz="1000" dirty="0">
              <a:latin typeface="Roboto" panose="02000000000000000000" pitchFamily="2" charset="0"/>
              <a:ea typeface="Roboto" panose="02000000000000000000" pitchFamily="2" charset="0"/>
              <a:cs typeface="Roboto" panose="02000000000000000000" pitchFamily="2" charset="0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4971B6-8897-A1FC-E061-E400D5AD96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rtl="0"/>
            <a:fld id="{3064E64D-1B50-4EC0-83A1-DE58B45AB49E}" type="datetime1">
              <a:rPr lang="en-US" smtClean="0"/>
              <a:t>5/2/2024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124341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VTI">
  <a:themeElements>
    <a:clrScheme name="FIVE">
      <a:dk1>
        <a:sysClr val="windowText" lastClr="000000"/>
      </a:dk1>
      <a:lt1>
        <a:sysClr val="window" lastClr="FFFFFF"/>
      </a:lt1>
      <a:dk2>
        <a:srgbClr val="505046"/>
      </a:dk2>
      <a:lt2>
        <a:srgbClr val="F5F6F4"/>
      </a:lt2>
      <a:accent1>
        <a:srgbClr val="57903F"/>
      </a:accent1>
      <a:accent2>
        <a:srgbClr val="F03F2B"/>
      </a:accent2>
      <a:accent3>
        <a:srgbClr val="3488A0"/>
      </a:accent3>
      <a:accent4>
        <a:srgbClr val="F8D22F"/>
      </a:accent4>
      <a:accent5>
        <a:srgbClr val="5CC6D6"/>
      </a:accent5>
      <a:accent6>
        <a:srgbClr val="B8D233"/>
      </a:accent6>
      <a:hlink>
        <a:srgbClr val="00B0F0"/>
      </a:hlink>
      <a:folHlink>
        <a:srgbClr val="B2B2B2"/>
      </a:folHlink>
    </a:clrScheme>
    <a:fontScheme name="Century Gothic">
      <a:maj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F030202020403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1799139_TF78438558" id="{0BED6512-3D0D-4F75-AB59-5444160ED234}" vid="{29214CBE-E8BC-4FF0-A7D0-03F1D555779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emplate 2.1" id="{19F6FF4A-BFB8-D448-81DB-A8F1C71F8E46}" vid="{CDCDF023-17A4-CF46-89DD-D6386F64A917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438" row="2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EE1D549C-8D32-4987-A65B-CD6DA94F5B20}">
  <we:reference id="wa200005566" version="3.0.0.2" store="en-GB" storeType="OMEX"/>
  <we:alternateReferences>
    <we:reference id="WA200005566" version="3.0.0.2" store="WA200005566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BCBCC568AB4B924493790A5C97E2B48C" ma:contentTypeVersion="18" ma:contentTypeDescription="Create a new document." ma:contentTypeScope="" ma:versionID="a0e49e5d1eef51a54f0dd82a50ec96a2">
  <xsd:schema xmlns:xsd="http://www.w3.org/2001/XMLSchema" xmlns:xs="http://www.w3.org/2001/XMLSchema" xmlns:p="http://schemas.microsoft.com/office/2006/metadata/properties" xmlns:ns3="6ce03418-4b85-46e6-9705-46dd5ee7fda4" xmlns:ns4="8e4cb740-4a10-46c5-90de-9cf76d8df684" targetNamespace="http://schemas.microsoft.com/office/2006/metadata/properties" ma:root="true" ma:fieldsID="30cbe58e12b828a8d839d54b1e2bd278" ns3:_="" ns4:_="">
    <xsd:import namespace="6ce03418-4b85-46e6-9705-46dd5ee7fda4"/>
    <xsd:import namespace="8e4cb740-4a10-46c5-90de-9cf76d8df684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  <xsd:element ref="ns3:MediaServiceLocation" minOccurs="0"/>
                <xsd:element ref="ns3:_activity" minOccurs="0"/>
                <xsd:element ref="ns3:MediaServiceSearchProperties" minOccurs="0"/>
                <xsd:element ref="ns3:MediaServiceObjectDetectorVersions" minOccurs="0"/>
                <xsd:element ref="ns3:MediaServiceSystemTags" minOccurs="0"/>
                <xsd:element ref="ns3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6ce03418-4b85-46e6-9705-46dd5ee7fda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6" nillable="true" ma:displayName="Tags" ma:internalName="MediaServiceAutoTags" ma:readOnly="true">
      <xsd:simpleType>
        <xsd:restriction base="dms:Text"/>
      </xsd:simpleType>
    </xsd:element>
    <xsd:element name="MediaServiceGenerationTime" ma:index="17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8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Location" ma:index="20" nillable="true" ma:displayName="Location" ma:internalName="MediaServiceLocation" ma:readOnly="true">
      <xsd:simpleType>
        <xsd:restriction base="dms:Text"/>
      </xsd:simpleType>
    </xsd:element>
    <xsd:element name="_activity" ma:index="21" nillable="true" ma:displayName="_activity" ma:hidden="true" ma:internalName="_activity">
      <xsd:simpleType>
        <xsd:restriction base="dms:Note"/>
      </xsd:simpleType>
    </xsd:element>
    <xsd:element name="MediaServiceSearchProperties" ma:index="22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3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SystemTags" ma:index="24" nillable="true" ma:displayName="MediaServiceSystemTags" ma:hidden="true" ma:internalName="MediaServiceSystemTags" ma:readOnly="true">
      <xsd:simpleType>
        <xsd:restriction base="dms:Note"/>
      </xsd:simpleType>
    </xsd:element>
    <xsd:element name="MediaLengthInSeconds" ma:index="2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8e4cb740-4a10-46c5-90de-9cf76d8df684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6ce03418-4b85-46e6-9705-46dd5ee7fda4" xsi:nil="true"/>
  </documentManagement>
</p:properties>
</file>

<file path=customXml/itemProps1.xml><?xml version="1.0" encoding="utf-8"?>
<ds:datastoreItem xmlns:ds="http://schemas.openxmlformats.org/officeDocument/2006/customXml" ds:itemID="{48595AF1-4E64-40D8-9AEB-6C1B2844A5CF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9E1B9A5-EB79-4AD3-8351-47702B1550F2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6ce03418-4b85-46e6-9705-46dd5ee7fda4"/>
    <ds:schemaRef ds:uri="8e4cb740-4a10-46c5-90de-9cf76d8df68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BEC11473-6694-4E91-ADAE-4AB158267494}">
  <ds:schemaRefs>
    <ds:schemaRef ds:uri="http://purl.org/dc/dcmitype/"/>
    <ds:schemaRef ds:uri="http://schemas.openxmlformats.org/package/2006/metadata/core-properties"/>
    <ds:schemaRef ds:uri="http://schemas.microsoft.com/office/2006/documentManagement/types"/>
    <ds:schemaRef ds:uri="6ce03418-4b85-46e6-9705-46dd5ee7fda4"/>
    <ds:schemaRef ds:uri="8e4cb740-4a10-46c5-90de-9cf76d8df684"/>
    <ds:schemaRef ds:uri="http://www.w3.org/XML/1998/namespace"/>
    <ds:schemaRef ds:uri="http://purl.org/dc/elements/1.1/"/>
    <ds:schemaRef ds:uri="http://schemas.microsoft.com/office/infopath/2007/PartnerControls"/>
    <ds:schemaRef ds:uri="http://schemas.microsoft.com/office/2006/metadata/propertie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{7BC5FE8C-CEA5-4476-96C5-EA453D11E675}tf78438558_win32</Template>
  <TotalTime>19426</TotalTime>
  <Words>2009</Words>
  <Application>Microsoft Office PowerPoint</Application>
  <PresentationFormat>Widescreen</PresentationFormat>
  <Paragraphs>293</Paragraphs>
  <Slides>26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26</vt:i4>
      </vt:variant>
    </vt:vector>
  </HeadingPairs>
  <TitlesOfParts>
    <vt:vector size="34" baseType="lpstr">
      <vt:lpstr>Arial</vt:lpstr>
      <vt:lpstr>Calibri</vt:lpstr>
      <vt:lpstr>Century Gothic</vt:lpstr>
      <vt:lpstr>Garamond</vt:lpstr>
      <vt:lpstr>Roboto</vt:lpstr>
      <vt:lpstr>Times New Roman</vt:lpstr>
      <vt:lpstr>SavonVTI</vt:lpstr>
      <vt:lpstr>1_Office Theme</vt:lpstr>
      <vt:lpstr>Tidal Lagoon Viva</vt:lpstr>
      <vt:lpstr>Content</vt:lpstr>
      <vt:lpstr>Can Tidal Lagoons Be Used to Protect Coastal Towns and Settlements from the Effects of Climate Change. </vt:lpstr>
      <vt:lpstr>Introduction</vt:lpstr>
      <vt:lpstr>Rationale</vt:lpstr>
      <vt:lpstr>Research Aim</vt:lpstr>
      <vt:lpstr>Location Newgale Beach  (Deployable Anywhere)</vt:lpstr>
      <vt:lpstr>Understanding Tidal Lagoons</vt:lpstr>
      <vt:lpstr>Literature Review</vt:lpstr>
      <vt:lpstr>Plans for Newgale</vt:lpstr>
      <vt:lpstr>Tidal Power Wales</vt:lpstr>
      <vt:lpstr>UK Tidal Power Developments</vt:lpstr>
      <vt:lpstr>Comparison of Cost and Production</vt:lpstr>
      <vt:lpstr>Comparable Tidal Projects</vt:lpstr>
      <vt:lpstr>Environmental Effects of Tidal Lagoon</vt:lpstr>
      <vt:lpstr>Environmental Impact and Benefits</vt:lpstr>
      <vt:lpstr>Engineering and Design</vt:lpstr>
      <vt:lpstr>Phased Development</vt:lpstr>
      <vt:lpstr>Methodology</vt:lpstr>
      <vt:lpstr>PowerPoint Presentation</vt:lpstr>
      <vt:lpstr>Results</vt:lpstr>
      <vt:lpstr>Community and Environmental Impacts</vt:lpstr>
      <vt:lpstr>PowerPoint Presentation</vt:lpstr>
      <vt:lpstr>Limitations to Research</vt:lpstr>
      <vt:lpstr>Future Prospects and 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Tidal Lagoon Viva</dc:title>
  <dc:creator>Tracy-Anne King (1403139)</dc:creator>
  <cp:lastModifiedBy>Tracy-Anne King</cp:lastModifiedBy>
  <cp:revision>3</cp:revision>
  <dcterms:created xsi:type="dcterms:W3CDTF">2024-04-17T09:59:37Z</dcterms:created>
  <dcterms:modified xsi:type="dcterms:W3CDTF">2024-05-02T20:50:38Z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0x010100BCBCC568AB4B924493790A5C97E2B48C</vt:lpwstr>
  </property>
</Properties>
</file>