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74" r:id="rId4"/>
    <p:sldId id="258" r:id="rId5"/>
    <p:sldId id="259" r:id="rId6"/>
    <p:sldId id="260" r:id="rId7"/>
    <p:sldId id="265" r:id="rId8"/>
    <p:sldId id="262" r:id="rId9"/>
    <p:sldId id="263" r:id="rId10"/>
    <p:sldId id="264" r:id="rId11"/>
    <p:sldId id="268" r:id="rId12"/>
    <p:sldId id="267" r:id="rId13"/>
    <p:sldId id="269" r:id="rId14"/>
    <p:sldId id="275" r:id="rId15"/>
    <p:sldId id="276" r:id="rId16"/>
    <p:sldId id="266" r:id="rId17"/>
    <p:sldId id="261" r:id="rId18"/>
    <p:sldId id="270" r:id="rId19"/>
    <p:sldId id="271" r:id="rId20"/>
    <p:sldId id="277" r:id="rId21"/>
    <p:sldId id="278" r:id="rId22"/>
    <p:sldId id="272" r:id="rId23"/>
    <p:sldId id="27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4D3486-A995-4107-9DF4-874A1A354476}" v="9" dt="2020-02-26T21:58:29.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7074" autoAdjust="0"/>
  </p:normalViewPr>
  <p:slideViewPr>
    <p:cSldViewPr snapToGrid="0">
      <p:cViewPr varScale="1">
        <p:scale>
          <a:sx n="58" d="100"/>
          <a:sy n="58" d="100"/>
        </p:scale>
        <p:origin x="95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Abraham" userId="15cfdc24e30beb95" providerId="LiveId" clId="{574D3486-A995-4107-9DF4-874A1A354476}"/>
    <pc:docChg chg="custSel modSld">
      <pc:chgData name="Ross Abraham" userId="15cfdc24e30beb95" providerId="LiveId" clId="{574D3486-A995-4107-9DF4-874A1A354476}" dt="2020-02-26T21:58:54.948" v="426" actId="403"/>
      <pc:docMkLst>
        <pc:docMk/>
      </pc:docMkLst>
      <pc:sldChg chg="modSp">
        <pc:chgData name="Ross Abraham" userId="15cfdc24e30beb95" providerId="LiveId" clId="{574D3486-A995-4107-9DF4-874A1A354476}" dt="2020-02-26T21:58:54.948" v="426" actId="403"/>
        <pc:sldMkLst>
          <pc:docMk/>
          <pc:sldMk cId="277369540" sldId="273"/>
        </pc:sldMkLst>
        <pc:spChg chg="mod">
          <ac:chgData name="Ross Abraham" userId="15cfdc24e30beb95" providerId="LiveId" clId="{574D3486-A995-4107-9DF4-874A1A354476}" dt="2020-02-26T21:58:54.948" v="426" actId="403"/>
          <ac:spMkLst>
            <pc:docMk/>
            <pc:sldMk cId="277369540" sldId="273"/>
            <ac:spMk id="2" creationId="{A2611544-73EC-4AD9-9AEA-637F4AD3AF9C}"/>
          </ac:spMkLst>
        </pc:spChg>
        <pc:spChg chg="mod">
          <ac:chgData name="Ross Abraham" userId="15cfdc24e30beb95" providerId="LiveId" clId="{574D3486-A995-4107-9DF4-874A1A354476}" dt="2020-02-26T21:58:36.625" v="422" actId="14100"/>
          <ac:spMkLst>
            <pc:docMk/>
            <pc:sldMk cId="277369540" sldId="273"/>
            <ac:spMk id="3" creationId="{05DF270D-121A-4947-8B7B-448DFB9257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9A861D-3AE7-4D02-88B7-D22A68329A2D}"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283824-F339-43B9-A382-CB94E0A174DD}" type="slidenum">
              <a:rPr lang="en-GB" smtClean="0"/>
              <a:t>‹#›</a:t>
            </a:fld>
            <a:endParaRPr lang="en-GB"/>
          </a:p>
        </p:txBody>
      </p:sp>
    </p:spTree>
    <p:extLst>
      <p:ext uri="{BB962C8B-B14F-4D97-AF65-F5344CB8AC3E}">
        <p14:creationId xmlns:p14="http://schemas.microsoft.com/office/powerpoint/2010/main" val="4108341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3</a:t>
            </a:fld>
            <a:endParaRPr lang="en-GB"/>
          </a:p>
        </p:txBody>
      </p:sp>
    </p:spTree>
    <p:extLst>
      <p:ext uri="{BB962C8B-B14F-4D97-AF65-F5344CB8AC3E}">
        <p14:creationId xmlns:p14="http://schemas.microsoft.com/office/powerpoint/2010/main" val="2270769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4</a:t>
            </a:fld>
            <a:endParaRPr lang="en-GB"/>
          </a:p>
        </p:txBody>
      </p:sp>
    </p:spTree>
    <p:extLst>
      <p:ext uri="{BB962C8B-B14F-4D97-AF65-F5344CB8AC3E}">
        <p14:creationId xmlns:p14="http://schemas.microsoft.com/office/powerpoint/2010/main" val="2274844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5</a:t>
            </a:fld>
            <a:endParaRPr lang="en-GB"/>
          </a:p>
        </p:txBody>
      </p:sp>
    </p:spTree>
    <p:extLst>
      <p:ext uri="{BB962C8B-B14F-4D97-AF65-F5344CB8AC3E}">
        <p14:creationId xmlns:p14="http://schemas.microsoft.com/office/powerpoint/2010/main" val="2721390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6</a:t>
            </a:fld>
            <a:endParaRPr lang="en-GB"/>
          </a:p>
        </p:txBody>
      </p:sp>
    </p:spTree>
    <p:extLst>
      <p:ext uri="{BB962C8B-B14F-4D97-AF65-F5344CB8AC3E}">
        <p14:creationId xmlns:p14="http://schemas.microsoft.com/office/powerpoint/2010/main" val="218764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9</a:t>
            </a:fld>
            <a:endParaRPr lang="en-GB"/>
          </a:p>
        </p:txBody>
      </p:sp>
    </p:spTree>
    <p:extLst>
      <p:ext uri="{BB962C8B-B14F-4D97-AF65-F5344CB8AC3E}">
        <p14:creationId xmlns:p14="http://schemas.microsoft.com/office/powerpoint/2010/main" val="900958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10</a:t>
            </a:fld>
            <a:endParaRPr lang="en-GB"/>
          </a:p>
        </p:txBody>
      </p:sp>
    </p:spTree>
    <p:extLst>
      <p:ext uri="{BB962C8B-B14F-4D97-AF65-F5344CB8AC3E}">
        <p14:creationId xmlns:p14="http://schemas.microsoft.com/office/powerpoint/2010/main" val="913374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14</a:t>
            </a:fld>
            <a:endParaRPr lang="en-GB"/>
          </a:p>
        </p:txBody>
      </p:sp>
    </p:spTree>
    <p:extLst>
      <p:ext uri="{BB962C8B-B14F-4D97-AF65-F5344CB8AC3E}">
        <p14:creationId xmlns:p14="http://schemas.microsoft.com/office/powerpoint/2010/main" val="2154265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17</a:t>
            </a:fld>
            <a:endParaRPr lang="en-GB"/>
          </a:p>
        </p:txBody>
      </p:sp>
    </p:spTree>
    <p:extLst>
      <p:ext uri="{BB962C8B-B14F-4D97-AF65-F5344CB8AC3E}">
        <p14:creationId xmlns:p14="http://schemas.microsoft.com/office/powerpoint/2010/main" val="1484874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20</a:t>
            </a:fld>
            <a:endParaRPr lang="en-GB"/>
          </a:p>
        </p:txBody>
      </p:sp>
    </p:spTree>
    <p:extLst>
      <p:ext uri="{BB962C8B-B14F-4D97-AF65-F5344CB8AC3E}">
        <p14:creationId xmlns:p14="http://schemas.microsoft.com/office/powerpoint/2010/main" val="3673645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283824-F339-43B9-A382-CB94E0A174DD}" type="slidenum">
              <a:rPr lang="en-GB" smtClean="0"/>
              <a:t>21</a:t>
            </a:fld>
            <a:endParaRPr lang="en-GB"/>
          </a:p>
        </p:txBody>
      </p:sp>
    </p:spTree>
    <p:extLst>
      <p:ext uri="{BB962C8B-B14F-4D97-AF65-F5344CB8AC3E}">
        <p14:creationId xmlns:p14="http://schemas.microsoft.com/office/powerpoint/2010/main" val="3790919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3113918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3583061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658049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3164567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17593E-072B-4710-8B97-E25D75703673}"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1842405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17593E-072B-4710-8B97-E25D75703673}"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2966130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17593E-072B-4710-8B97-E25D75703673}"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284550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30915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290380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1857722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18AC596-3896-41D1-9304-63D2EBB50E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25795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7811238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18AC596-3896-41D1-9304-63D2EBB50E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896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D17593E-072B-4710-8B97-E25D75703673}"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3562670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2934025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7593E-072B-4710-8B97-E25D75703673}"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18AC596-3896-41D1-9304-63D2EBB50E32}" type="slidenum">
              <a:rPr lang="en-GB" smtClean="0"/>
              <a:t>‹#›</a:t>
            </a:fld>
            <a:endParaRPr lang="en-GB"/>
          </a:p>
        </p:txBody>
      </p:sp>
    </p:spTree>
    <p:extLst>
      <p:ext uri="{BB962C8B-B14F-4D97-AF65-F5344CB8AC3E}">
        <p14:creationId xmlns:p14="http://schemas.microsoft.com/office/powerpoint/2010/main" val="1377698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D17593E-072B-4710-8B97-E25D75703673}" type="datetimeFigureOut">
              <a:rPr lang="en-GB" smtClean="0"/>
              <a:t>12/03/2020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18AC596-3896-41D1-9304-63D2EBB50E32}" type="slidenum">
              <a:rPr lang="en-GB" smtClean="0"/>
              <a:t>‹#›</a:t>
            </a:fld>
            <a:endParaRPr lang="en-GB"/>
          </a:p>
        </p:txBody>
      </p:sp>
    </p:spTree>
    <p:extLst>
      <p:ext uri="{BB962C8B-B14F-4D97-AF65-F5344CB8AC3E}">
        <p14:creationId xmlns:p14="http://schemas.microsoft.com/office/powerpoint/2010/main" val="346147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ondon.gov.uk/what-we-do/mayors-office-policing-and-crime-mopac/data-and-statistics/crime%20/gangs-dashboard"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jkJ_gJQh2X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erriam-webster.com/dictionary/gang" TargetMode="External"/><Relationship Id="rId2" Type="http://schemas.openxmlformats.org/officeDocument/2006/relationships/hyperlink" Target="https://www.met.police.uk/police-forces/metropolitan-police/areas/about-us/about-the-met/gangs-violence-matrix/" TargetMode="External"/><Relationship Id="rId1" Type="http://schemas.openxmlformats.org/officeDocument/2006/relationships/slideLayout" Target="../slideLayouts/slideLayout2.xml"/><Relationship Id="rId5" Type="http://schemas.openxmlformats.org/officeDocument/2006/relationships/hyperlink" Target="https://youth.gov/youth-topics/preventing-gang-involvement/risk-and-protective-factors" TargetMode="External"/><Relationship Id="rId4" Type="http://schemas.openxmlformats.org/officeDocument/2006/relationships/hyperlink" Target="http://www.iir.com/nygc/acgp/assessmen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06BE-0D3B-472A-B7B6-00103CACC9D4}"/>
              </a:ext>
            </a:extLst>
          </p:cNvPr>
          <p:cNvSpPr>
            <a:spLocks noGrp="1"/>
          </p:cNvSpPr>
          <p:nvPr>
            <p:ph type="ctrTitle"/>
          </p:nvPr>
        </p:nvSpPr>
        <p:spPr>
          <a:xfrm>
            <a:off x="2703235" y="2302717"/>
            <a:ext cx="6785530" cy="1126283"/>
          </a:xfrm>
        </p:spPr>
        <p:txBody>
          <a:bodyPr>
            <a:normAutofit fontScale="90000"/>
          </a:bodyPr>
          <a:lstStyle/>
          <a:p>
            <a:r>
              <a:rPr lang="en-GB" sz="7200" dirty="0">
                <a:solidFill>
                  <a:schemeClr val="tx1"/>
                </a:solidFill>
                <a:latin typeface="Arial" panose="020B0604020202020204" pitchFamily="34" charset="0"/>
                <a:cs typeface="Arial" panose="020B0604020202020204" pitchFamily="34" charset="0"/>
              </a:rPr>
              <a:t>Culture &amp; Identity</a:t>
            </a:r>
          </a:p>
        </p:txBody>
      </p:sp>
      <p:sp>
        <p:nvSpPr>
          <p:cNvPr id="3" name="Subtitle 2">
            <a:extLst>
              <a:ext uri="{FF2B5EF4-FFF2-40B4-BE49-F238E27FC236}">
                <a16:creationId xmlns:a16="http://schemas.microsoft.com/office/drawing/2014/main" id="{5E146172-5E81-46A2-B751-7A551E053058}"/>
              </a:ext>
            </a:extLst>
          </p:cNvPr>
          <p:cNvSpPr>
            <a:spLocks noGrp="1"/>
          </p:cNvSpPr>
          <p:nvPr>
            <p:ph type="subTitle" idx="1"/>
          </p:nvPr>
        </p:nvSpPr>
        <p:spPr>
          <a:xfrm>
            <a:off x="4737518" y="3541970"/>
            <a:ext cx="2250423" cy="938419"/>
          </a:xfrm>
        </p:spPr>
        <p:txBody>
          <a:bodyPr>
            <a:normAutofit/>
          </a:bodyPr>
          <a:lstStyle/>
          <a:p>
            <a:r>
              <a:rPr lang="en-GB" sz="5400" dirty="0">
                <a:solidFill>
                  <a:schemeClr val="tx1"/>
                </a:solidFill>
                <a:latin typeface="Arial" panose="020B0604020202020204" pitchFamily="34" charset="0"/>
                <a:cs typeface="Arial" panose="020B0604020202020204" pitchFamily="34" charset="0"/>
              </a:rPr>
              <a:t>Gangs</a:t>
            </a:r>
          </a:p>
        </p:txBody>
      </p:sp>
    </p:spTree>
    <p:extLst>
      <p:ext uri="{BB962C8B-B14F-4D97-AF65-F5344CB8AC3E}">
        <p14:creationId xmlns:p14="http://schemas.microsoft.com/office/powerpoint/2010/main" val="218583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0CE3-F47B-440D-B441-1335EB384C92}"/>
              </a:ext>
            </a:extLst>
          </p:cNvPr>
          <p:cNvSpPr>
            <a:spLocks noGrp="1"/>
          </p:cNvSpPr>
          <p:nvPr>
            <p:ph type="title"/>
          </p:nvPr>
        </p:nvSpPr>
        <p:spPr>
          <a:xfrm>
            <a:off x="1787583" y="615721"/>
            <a:ext cx="3237424" cy="1162745"/>
          </a:xfrm>
        </p:spPr>
        <p:txBody>
          <a:bodyPr/>
          <a:lstStyle/>
          <a:p>
            <a:r>
              <a:rPr lang="en-GB" sz="4400" dirty="0">
                <a:latin typeface="Arial" panose="020B0604020202020204" pitchFamily="34" charset="0"/>
                <a:cs typeface="Arial" panose="020B0604020202020204" pitchFamily="34" charset="0"/>
              </a:rPr>
              <a:t>Objectives</a:t>
            </a:r>
            <a:r>
              <a:rPr lang="en-GB" dirty="0"/>
              <a:t> </a:t>
            </a:r>
          </a:p>
        </p:txBody>
      </p:sp>
      <p:sp>
        <p:nvSpPr>
          <p:cNvPr id="3" name="Content Placeholder 2">
            <a:extLst>
              <a:ext uri="{FF2B5EF4-FFF2-40B4-BE49-F238E27FC236}">
                <a16:creationId xmlns:a16="http://schemas.microsoft.com/office/drawing/2014/main" id="{4A2735AB-6A3E-473D-B288-F5444AC8BB6B}"/>
              </a:ext>
            </a:extLst>
          </p:cNvPr>
          <p:cNvSpPr>
            <a:spLocks noGrp="1"/>
          </p:cNvSpPr>
          <p:nvPr>
            <p:ph idx="1"/>
          </p:nvPr>
        </p:nvSpPr>
        <p:spPr>
          <a:xfrm>
            <a:off x="1736120" y="1778466"/>
            <a:ext cx="9762733" cy="4692316"/>
          </a:xfrm>
        </p:spPr>
        <p:txBody>
          <a:bodyPr>
            <a:normAutofit/>
          </a:bodyPr>
          <a:lstStyle/>
          <a:p>
            <a:pPr>
              <a:lnSpc>
                <a:spcPct val="150000"/>
              </a:lnSpc>
            </a:pPr>
            <a:r>
              <a:rPr lang="en-GB" sz="2800" dirty="0">
                <a:latin typeface="Arial" panose="020B0604020202020204" pitchFamily="34" charset="0"/>
                <a:cs typeface="Arial" panose="020B0604020202020204" pitchFamily="34" charset="0"/>
              </a:rPr>
              <a:t> </a:t>
            </a:r>
            <a:r>
              <a:rPr lang="en-GB" sz="2800" dirty="0">
                <a:solidFill>
                  <a:schemeClr val="tx1"/>
                </a:solidFill>
                <a:latin typeface="Arial" panose="020B0604020202020204" pitchFamily="34" charset="0"/>
                <a:cs typeface="Arial" panose="020B0604020202020204" pitchFamily="34" charset="0"/>
              </a:rPr>
              <a:t>Students will be able to discuss what the term ‘gang’ means and the causes behind young people joining a gang.</a:t>
            </a:r>
          </a:p>
          <a:p>
            <a:pPr>
              <a:lnSpc>
                <a:spcPct val="150000"/>
              </a:lnSpc>
            </a:pPr>
            <a:r>
              <a:rPr lang="en-GB" sz="2800" dirty="0">
                <a:solidFill>
                  <a:schemeClr val="tx1"/>
                </a:solidFill>
                <a:latin typeface="Arial" panose="020B0604020202020204" pitchFamily="34" charset="0"/>
                <a:cs typeface="Arial" panose="020B0604020202020204" pitchFamily="34" charset="0"/>
              </a:rPr>
              <a:t> Students will be able to illustrate the key characteristics of a gang.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714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658F7-A027-4F13-A243-7F6890D34DA0}"/>
              </a:ext>
            </a:extLst>
          </p:cNvPr>
          <p:cNvSpPr>
            <a:spLocks noGrp="1"/>
          </p:cNvSpPr>
          <p:nvPr>
            <p:ph type="title"/>
          </p:nvPr>
        </p:nvSpPr>
        <p:spPr>
          <a:xfrm>
            <a:off x="3103362" y="2788555"/>
            <a:ext cx="6312536" cy="1280890"/>
          </a:xfrm>
        </p:spPr>
        <p:txBody>
          <a:bodyPr>
            <a:normAutofit/>
          </a:bodyPr>
          <a:lstStyle/>
          <a:p>
            <a:r>
              <a:rPr lang="en-GB" sz="6000" dirty="0">
                <a:latin typeface="Arial" panose="020B0604020202020204" pitchFamily="34" charset="0"/>
                <a:cs typeface="Arial" panose="020B0604020202020204" pitchFamily="34" charset="0"/>
              </a:rPr>
              <a:t>What is a gang? </a:t>
            </a:r>
          </a:p>
        </p:txBody>
      </p:sp>
    </p:spTree>
    <p:extLst>
      <p:ext uri="{BB962C8B-B14F-4D97-AF65-F5344CB8AC3E}">
        <p14:creationId xmlns:p14="http://schemas.microsoft.com/office/powerpoint/2010/main" val="3122396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D5FC76-15F6-418B-9B34-7AFAC56CA56C}"/>
              </a:ext>
            </a:extLst>
          </p:cNvPr>
          <p:cNvSpPr>
            <a:spLocks noGrp="1"/>
          </p:cNvSpPr>
          <p:nvPr>
            <p:ph idx="1"/>
          </p:nvPr>
        </p:nvSpPr>
        <p:spPr>
          <a:xfrm>
            <a:off x="1781638" y="1595063"/>
            <a:ext cx="9071485" cy="4104557"/>
          </a:xfrm>
        </p:spPr>
        <p:txBody>
          <a:bodyPr>
            <a:normAutofit/>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 term ‘gang’ often refers to a group of individuals working together or having a social relationship. The term gang is used depending on the context.</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As seen by Miriam-Webster (2020), the term gang means “a group of persons working to unlawful or antisocial ends, especially</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 band of antisocial adolescents.”</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It is not illegal for a young person to be in a gang and not all gangs are dangerous and criminals. However, many organised gangs do participate in crimes. </a:t>
            </a:r>
          </a:p>
        </p:txBody>
      </p:sp>
      <p:sp>
        <p:nvSpPr>
          <p:cNvPr id="4" name="TextBox 3">
            <a:extLst>
              <a:ext uri="{FF2B5EF4-FFF2-40B4-BE49-F238E27FC236}">
                <a16:creationId xmlns:a16="http://schemas.microsoft.com/office/drawing/2014/main" id="{80EB0429-948D-4223-B468-0090D6BE4DA8}"/>
              </a:ext>
            </a:extLst>
          </p:cNvPr>
          <p:cNvSpPr txBox="1"/>
          <p:nvPr/>
        </p:nvSpPr>
        <p:spPr>
          <a:xfrm>
            <a:off x="10398248" y="6581001"/>
            <a:ext cx="179375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(Miriam-Webster, 2020)</a:t>
            </a:r>
          </a:p>
        </p:txBody>
      </p:sp>
    </p:spTree>
    <p:extLst>
      <p:ext uri="{BB962C8B-B14F-4D97-AF65-F5344CB8AC3E}">
        <p14:creationId xmlns:p14="http://schemas.microsoft.com/office/powerpoint/2010/main" val="213261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6327AE-F10F-4C7B-A161-5E20E42BABF2}"/>
              </a:ext>
            </a:extLst>
          </p:cNvPr>
          <p:cNvSpPr/>
          <p:nvPr/>
        </p:nvSpPr>
        <p:spPr>
          <a:xfrm>
            <a:off x="1663017" y="959631"/>
            <a:ext cx="719620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Band of Forty Thieves</a:t>
            </a:r>
          </a:p>
        </p:txBody>
      </p:sp>
      <p:sp>
        <p:nvSpPr>
          <p:cNvPr id="5" name="Rectangle 4">
            <a:extLst>
              <a:ext uri="{FF2B5EF4-FFF2-40B4-BE49-F238E27FC236}">
                <a16:creationId xmlns:a16="http://schemas.microsoft.com/office/drawing/2014/main" id="{8E81D802-4EE1-4B30-8A9C-E7B9E7C6ADB4}"/>
              </a:ext>
            </a:extLst>
          </p:cNvPr>
          <p:cNvSpPr/>
          <p:nvPr/>
        </p:nvSpPr>
        <p:spPr>
          <a:xfrm>
            <a:off x="2070366" y="2387408"/>
            <a:ext cx="442621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Hells Angels </a:t>
            </a:r>
          </a:p>
        </p:txBody>
      </p:sp>
      <p:sp>
        <p:nvSpPr>
          <p:cNvPr id="6" name="Rectangle 5">
            <a:extLst>
              <a:ext uri="{FF2B5EF4-FFF2-40B4-BE49-F238E27FC236}">
                <a16:creationId xmlns:a16="http://schemas.microsoft.com/office/drawing/2014/main" id="{E33164FB-9B3B-49AA-8E03-1A0788757689}"/>
              </a:ext>
            </a:extLst>
          </p:cNvPr>
          <p:cNvSpPr/>
          <p:nvPr/>
        </p:nvSpPr>
        <p:spPr>
          <a:xfrm>
            <a:off x="1801863" y="3912056"/>
            <a:ext cx="496321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The Kray Twins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a:extLst>
              <a:ext uri="{FF2B5EF4-FFF2-40B4-BE49-F238E27FC236}">
                <a16:creationId xmlns:a16="http://schemas.microsoft.com/office/drawing/2014/main" id="{E89CDB3E-1A01-47F5-BE57-FC33B97C7C65}"/>
              </a:ext>
            </a:extLst>
          </p:cNvPr>
          <p:cNvSpPr/>
          <p:nvPr/>
        </p:nvSpPr>
        <p:spPr>
          <a:xfrm>
            <a:off x="1215455" y="5436704"/>
            <a:ext cx="7872668"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The Chambers Brothers</a:t>
            </a:r>
          </a:p>
        </p:txBody>
      </p:sp>
      <p:sp>
        <p:nvSpPr>
          <p:cNvPr id="8" name="Rectangle 7">
            <a:extLst>
              <a:ext uri="{FF2B5EF4-FFF2-40B4-BE49-F238E27FC236}">
                <a16:creationId xmlns:a16="http://schemas.microsoft.com/office/drawing/2014/main" id="{36BFDAB3-C70A-421E-9E6F-FBB8A6CDB212}"/>
              </a:ext>
            </a:extLst>
          </p:cNvPr>
          <p:cNvSpPr/>
          <p:nvPr/>
        </p:nvSpPr>
        <p:spPr>
          <a:xfrm>
            <a:off x="8634775" y="3198167"/>
            <a:ext cx="208262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Mafia</a:t>
            </a:r>
          </a:p>
        </p:txBody>
      </p:sp>
    </p:spTree>
    <p:extLst>
      <p:ext uri="{BB962C8B-B14F-4D97-AF65-F5344CB8AC3E}">
        <p14:creationId xmlns:p14="http://schemas.microsoft.com/office/powerpoint/2010/main" val="5433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69DAE5-FFBC-46D3-974F-D57E827A5A1E}"/>
              </a:ext>
            </a:extLst>
          </p:cNvPr>
          <p:cNvSpPr>
            <a:spLocks noGrp="1"/>
          </p:cNvSpPr>
          <p:nvPr>
            <p:ph idx="1"/>
          </p:nvPr>
        </p:nvSpPr>
        <p:spPr>
          <a:xfrm>
            <a:off x="1936421" y="1200150"/>
            <a:ext cx="9596818" cy="5257159"/>
          </a:xfrm>
        </p:spPr>
        <p:txBody>
          <a:bodyPr>
            <a:normAutofit/>
          </a:bodyPr>
          <a:lstStyle/>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Over the last 30 years, there has been an increase in British gangs, particularly involving young people.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In August 2011, British gangs were publicised through television screens, radios and the newspapers due to the riots that were taking place in London and other parts of the UK.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Since 2011, the Metropolitan Police hold a database which contains all the ‘people of interest’ within London; this is known as the “Gang Matrix”. On file, the Metropolitan police had 3 to 4 thousand individuals within the year 2018, which has now risen. </a:t>
            </a:r>
          </a:p>
        </p:txBody>
      </p:sp>
      <p:sp>
        <p:nvSpPr>
          <p:cNvPr id="2" name="TextBox 1">
            <a:extLst>
              <a:ext uri="{FF2B5EF4-FFF2-40B4-BE49-F238E27FC236}">
                <a16:creationId xmlns:a16="http://schemas.microsoft.com/office/drawing/2014/main" id="{84AD4EF0-C177-46B0-B2A0-B8C4BCA1B2DE}"/>
              </a:ext>
            </a:extLst>
          </p:cNvPr>
          <p:cNvSpPr txBox="1"/>
          <p:nvPr/>
        </p:nvSpPr>
        <p:spPr>
          <a:xfrm>
            <a:off x="10776155" y="6581001"/>
            <a:ext cx="151416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(BBC News, 2018)</a:t>
            </a:r>
          </a:p>
        </p:txBody>
      </p:sp>
    </p:spTree>
    <p:extLst>
      <p:ext uri="{BB962C8B-B14F-4D97-AF65-F5344CB8AC3E}">
        <p14:creationId xmlns:p14="http://schemas.microsoft.com/office/powerpoint/2010/main" val="2318062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9E7F9B-374B-47DC-8225-F6CAAEC837EC}"/>
              </a:ext>
            </a:extLst>
          </p:cNvPr>
          <p:cNvSpPr>
            <a:spLocks noGrp="1"/>
          </p:cNvSpPr>
          <p:nvPr>
            <p:ph idx="1"/>
          </p:nvPr>
        </p:nvSpPr>
        <p:spPr>
          <a:xfrm>
            <a:off x="1665172" y="673768"/>
            <a:ext cx="10385658" cy="5929162"/>
          </a:xfrm>
        </p:spPr>
        <p:txBody>
          <a:bodyPr>
            <a:normAutofit fontScale="92500"/>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 term ‘GVM’ stands for the gangs violence matrix.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 GVM measures the harm that people who are named on the matrix may pose in society, by scoring them based on evidence of them committing violence and weapons offences.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Any police intelligence relating to them having access to weapons, or them being involved in, or at risk from gang violence is measured with the matrix.</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From these scores every individual is graded as Red, Amber or Green which indicates the level of risk that a victim may be at or the harm in which the culprits may cause.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This rating allows the Metropolitan police to identify the most violent or at risk gang members and can then put adequate responses in place if ever needed.</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This tool also allows the police to identify the gang members in which have been repeat offenders, that may need additional help to prevent them from becoming part of another gang. </a:t>
            </a:r>
          </a:p>
        </p:txBody>
      </p:sp>
      <p:sp>
        <p:nvSpPr>
          <p:cNvPr id="4" name="TextBox 3">
            <a:extLst>
              <a:ext uri="{FF2B5EF4-FFF2-40B4-BE49-F238E27FC236}">
                <a16:creationId xmlns:a16="http://schemas.microsoft.com/office/drawing/2014/main" id="{7879D350-8DC7-4073-8916-9154BAA232CA}"/>
              </a:ext>
            </a:extLst>
          </p:cNvPr>
          <p:cNvSpPr txBox="1"/>
          <p:nvPr/>
        </p:nvSpPr>
        <p:spPr>
          <a:xfrm>
            <a:off x="9827394" y="6540598"/>
            <a:ext cx="278811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(Metropolitan Police, 2020)</a:t>
            </a:r>
          </a:p>
        </p:txBody>
      </p:sp>
    </p:spTree>
    <p:extLst>
      <p:ext uri="{BB962C8B-B14F-4D97-AF65-F5344CB8AC3E}">
        <p14:creationId xmlns:p14="http://schemas.microsoft.com/office/powerpoint/2010/main" val="122815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F5C63-CCBF-4691-A101-F61EF2B6983C}"/>
              </a:ext>
            </a:extLst>
          </p:cNvPr>
          <p:cNvSpPr>
            <a:spLocks noGrp="1"/>
          </p:cNvSpPr>
          <p:nvPr>
            <p:ph idx="1"/>
          </p:nvPr>
        </p:nvSpPr>
        <p:spPr>
          <a:xfrm>
            <a:off x="2040554" y="1164657"/>
            <a:ext cx="9452009" cy="4957010"/>
          </a:xfrm>
        </p:spPr>
        <p:txBody>
          <a:bodyPr>
            <a:normAutofit/>
          </a:bodyPr>
          <a:lstStyle/>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The National Youth Gang survey, conducted research on the crime rates within areas that gangs are more prominent.</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They found that towns and rural counties with a population less than 50 thousand, had a much less crime rate that larger cities. The youth gangs around the areas tended to be made up of very few members and the gangs were being stopped or members were leaving much quicker and easier than the gangs of the larger cities and boroughs.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They also found that many of the gangs were newly formed and were not seen as very serious gangs, in consideration to the gangs of the bigger cities. </a:t>
            </a:r>
          </a:p>
        </p:txBody>
      </p:sp>
      <p:sp>
        <p:nvSpPr>
          <p:cNvPr id="4" name="TextBox 3">
            <a:extLst>
              <a:ext uri="{FF2B5EF4-FFF2-40B4-BE49-F238E27FC236}">
                <a16:creationId xmlns:a16="http://schemas.microsoft.com/office/drawing/2014/main" id="{94F51F79-F033-49E6-920A-03223DD5D533}"/>
              </a:ext>
            </a:extLst>
          </p:cNvPr>
          <p:cNvSpPr txBox="1"/>
          <p:nvPr/>
        </p:nvSpPr>
        <p:spPr>
          <a:xfrm>
            <a:off x="10876548" y="6550223"/>
            <a:ext cx="185767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(Howell, 2006)</a:t>
            </a:r>
          </a:p>
        </p:txBody>
      </p:sp>
    </p:spTree>
    <p:extLst>
      <p:ext uri="{BB962C8B-B14F-4D97-AF65-F5344CB8AC3E}">
        <p14:creationId xmlns:p14="http://schemas.microsoft.com/office/powerpoint/2010/main" val="3859773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354BA9-144F-4A08-92DC-A15F8BF04C67}"/>
              </a:ext>
            </a:extLst>
          </p:cNvPr>
          <p:cNvSpPr>
            <a:spLocks noGrp="1"/>
          </p:cNvSpPr>
          <p:nvPr>
            <p:ph idx="1"/>
          </p:nvPr>
        </p:nvSpPr>
        <p:spPr>
          <a:xfrm>
            <a:off x="1857676" y="1696453"/>
            <a:ext cx="9618060" cy="3869356"/>
          </a:xfrm>
        </p:spPr>
        <p:txBody>
          <a:bodyPr>
            <a:normAutofit fontScale="92500"/>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Areas with a population between 50,000 and 99,000, showed that the local crimes were only 58% gang related. Whereas, in less rural areas the percentage was much less.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Areas with a 99 thousand to 200 thousand population had an increased gang related crime rate of 85%.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In the larger cities with a population between 200,000+, were more likely to have gang crimes with a percentage of 90% to 100%. </a:t>
            </a:r>
          </a:p>
        </p:txBody>
      </p:sp>
    </p:spTree>
    <p:extLst>
      <p:ext uri="{BB962C8B-B14F-4D97-AF65-F5344CB8AC3E}">
        <p14:creationId xmlns:p14="http://schemas.microsoft.com/office/powerpoint/2010/main" val="1032713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24ED20-D4A2-464D-BC2B-3BA1673D4691}"/>
              </a:ext>
            </a:extLst>
          </p:cNvPr>
          <p:cNvSpPr/>
          <p:nvPr/>
        </p:nvSpPr>
        <p:spPr>
          <a:xfrm>
            <a:off x="3048715" y="2136338"/>
            <a:ext cx="6094569" cy="2585323"/>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hlinkClick r:id="rId3"/>
              </a:rPr>
              <a:t>Statistics of gang related crimes in</a:t>
            </a:r>
          </a:p>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hlinkClick r:id="rId3"/>
              </a:rPr>
              <a:t>London</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076100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9C851-F5C9-40DE-B704-241536043543}"/>
              </a:ext>
            </a:extLst>
          </p:cNvPr>
          <p:cNvSpPr>
            <a:spLocks noGrp="1"/>
          </p:cNvSpPr>
          <p:nvPr>
            <p:ph type="title"/>
          </p:nvPr>
        </p:nvSpPr>
        <p:spPr>
          <a:xfrm>
            <a:off x="1798984" y="624110"/>
            <a:ext cx="6987208" cy="707733"/>
          </a:xfrm>
        </p:spPr>
        <p:txBody>
          <a:bodyPr>
            <a:normAutofit/>
          </a:bodyPr>
          <a:lstStyle/>
          <a:p>
            <a:r>
              <a:rPr lang="en-GB" sz="4000" dirty="0">
                <a:latin typeface="Arial" panose="020B0604020202020204" pitchFamily="34" charset="0"/>
                <a:cs typeface="Arial" panose="020B0604020202020204" pitchFamily="34" charset="0"/>
              </a:rPr>
              <a:t>Criminal Activity within gangs </a:t>
            </a:r>
          </a:p>
        </p:txBody>
      </p:sp>
      <p:sp>
        <p:nvSpPr>
          <p:cNvPr id="3" name="Content Placeholder 2">
            <a:extLst>
              <a:ext uri="{FF2B5EF4-FFF2-40B4-BE49-F238E27FC236}">
                <a16:creationId xmlns:a16="http://schemas.microsoft.com/office/drawing/2014/main" id="{BCAA2018-F351-491E-A1E4-4453D93A54C7}"/>
              </a:ext>
            </a:extLst>
          </p:cNvPr>
          <p:cNvSpPr>
            <a:spLocks noGrp="1"/>
          </p:cNvSpPr>
          <p:nvPr>
            <p:ph idx="1"/>
          </p:nvPr>
        </p:nvSpPr>
        <p:spPr>
          <a:xfrm>
            <a:off x="1798984" y="1620078"/>
            <a:ext cx="9799980" cy="4899992"/>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Within gangs, there is a lot of criminal activity that goes on which results in the children and young people in these gangs, being exploited to crime. </a:t>
            </a:r>
          </a:p>
          <a:p>
            <a:pPr marL="0" indent="0">
              <a:buNone/>
            </a:pPr>
            <a:r>
              <a:rPr lang="en-GB" sz="2000" dirty="0">
                <a:solidFill>
                  <a:schemeClr val="tx1"/>
                </a:solidFill>
                <a:latin typeface="Arial" panose="020B0604020202020204" pitchFamily="34" charset="0"/>
                <a:cs typeface="Arial" panose="020B0604020202020204" pitchFamily="34" charset="0"/>
              </a:rPr>
              <a:t>Gang members, normally if older or more recognised within the gang that the children they are exploiting can use different tactics in order to get the children to participate in criminal activities. </a:t>
            </a:r>
          </a:p>
          <a:p>
            <a:pPr marL="0" indent="0">
              <a:buNone/>
            </a:pPr>
            <a:r>
              <a:rPr lang="en-GB" sz="2000" dirty="0">
                <a:solidFill>
                  <a:schemeClr val="tx1"/>
                </a:solidFill>
                <a:latin typeface="Arial" panose="020B0604020202020204" pitchFamily="34" charset="0"/>
                <a:cs typeface="Arial" panose="020B0604020202020204" pitchFamily="34" charset="0"/>
              </a:rPr>
              <a:t>By the children being involved in criminal activity, it can cause a number of different dangers, such as: </a:t>
            </a:r>
          </a:p>
          <a:p>
            <a:pPr algn="ctr"/>
            <a:r>
              <a:rPr lang="en-GB" sz="2000" dirty="0">
                <a:solidFill>
                  <a:schemeClr val="tx1"/>
                </a:solidFill>
                <a:latin typeface="Arial" panose="020B0604020202020204" pitchFamily="34" charset="0"/>
                <a:cs typeface="Arial" panose="020B0604020202020204" pitchFamily="34" charset="0"/>
              </a:rPr>
              <a:t>They could be arrested for committing a crime.</a:t>
            </a:r>
          </a:p>
          <a:p>
            <a:pPr algn="ctr"/>
            <a:r>
              <a:rPr lang="en-GB" sz="2000" dirty="0">
                <a:solidFill>
                  <a:schemeClr val="tx1"/>
                </a:solidFill>
                <a:latin typeface="Arial" panose="020B0604020202020204" pitchFamily="34" charset="0"/>
                <a:cs typeface="Arial" panose="020B0604020202020204" pitchFamily="34" charset="0"/>
              </a:rPr>
              <a:t>Can be arrested for association to the gang in question. </a:t>
            </a:r>
          </a:p>
          <a:p>
            <a:pPr algn="ctr"/>
            <a:r>
              <a:rPr lang="en-GB" sz="2000" dirty="0">
                <a:solidFill>
                  <a:schemeClr val="tx1"/>
                </a:solidFill>
                <a:latin typeface="Arial" panose="020B0604020202020204" pitchFamily="34" charset="0"/>
                <a:cs typeface="Arial" panose="020B0604020202020204" pitchFamily="34" charset="0"/>
              </a:rPr>
              <a:t>At risk of being injured or worse.</a:t>
            </a:r>
          </a:p>
          <a:p>
            <a:pPr algn="ctr"/>
            <a:r>
              <a:rPr lang="en-GB" sz="2000" dirty="0">
                <a:solidFill>
                  <a:schemeClr val="tx1"/>
                </a:solidFill>
                <a:latin typeface="Arial" panose="020B0604020202020204" pitchFamily="34" charset="0"/>
                <a:cs typeface="Arial" panose="020B0604020202020204" pitchFamily="34" charset="0"/>
              </a:rPr>
              <a:t>At risk of emotional, mental or physical abuse. </a:t>
            </a:r>
          </a:p>
          <a:p>
            <a:pPr algn="ctr"/>
            <a:r>
              <a:rPr lang="en-GB" sz="2000" dirty="0">
                <a:solidFill>
                  <a:schemeClr val="tx1"/>
                </a:solidFill>
                <a:latin typeface="Arial" panose="020B0604020202020204" pitchFamily="34" charset="0"/>
                <a:cs typeface="Arial" panose="020B0604020202020204" pitchFamily="34" charset="0"/>
              </a:rPr>
              <a:t>At risk of sexual abuse.</a:t>
            </a:r>
          </a:p>
          <a:p>
            <a:pPr algn="ct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4971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D28EE5-1AA9-44ED-96A3-F017E7D4B2AF}"/>
              </a:ext>
            </a:extLst>
          </p:cNvPr>
          <p:cNvSpPr>
            <a:spLocks noGrp="1"/>
          </p:cNvSpPr>
          <p:nvPr>
            <p:ph idx="1"/>
          </p:nvPr>
        </p:nvSpPr>
        <p:spPr>
          <a:xfrm>
            <a:off x="1500808" y="1337179"/>
            <a:ext cx="10028584" cy="4522304"/>
          </a:xfrm>
        </p:spPr>
        <p:txBody>
          <a:bodyPr>
            <a:normAutofit/>
          </a:bodyPr>
          <a:lstStyle/>
          <a:p>
            <a:pPr algn="ctr">
              <a:lnSpc>
                <a:spcPct val="150000"/>
              </a:lnSpc>
            </a:pPr>
            <a:r>
              <a:rPr lang="en-GB" sz="2000" dirty="0">
                <a:solidFill>
                  <a:schemeClr val="tx1"/>
                </a:solidFill>
                <a:latin typeface="Arial" panose="020B0604020202020204" pitchFamily="34" charset="0"/>
                <a:cs typeface="Arial" panose="020B0604020202020204" pitchFamily="34" charset="0"/>
              </a:rPr>
              <a:t>Could jeopardise the safety of friends and family. </a:t>
            </a:r>
          </a:p>
          <a:p>
            <a:pPr algn="ctr">
              <a:lnSpc>
                <a:spcPct val="150000"/>
              </a:lnSpc>
            </a:pPr>
            <a:r>
              <a:rPr lang="en-GB" sz="2000" dirty="0">
                <a:solidFill>
                  <a:schemeClr val="tx1"/>
                </a:solidFill>
                <a:latin typeface="Arial" panose="020B0604020202020204" pitchFamily="34" charset="0"/>
                <a:cs typeface="Arial" panose="020B0604020202020204" pitchFamily="34" charset="0"/>
              </a:rPr>
              <a:t>Could become subject to blackmail, threats or violence. </a:t>
            </a:r>
          </a:p>
          <a:p>
            <a:pPr algn="ctr">
              <a:lnSpc>
                <a:spcPct val="150000"/>
              </a:lnSpc>
            </a:pPr>
            <a:r>
              <a:rPr lang="en-GB" sz="2000" dirty="0">
                <a:solidFill>
                  <a:schemeClr val="tx1"/>
                </a:solidFill>
                <a:latin typeface="Arial" panose="020B0604020202020204" pitchFamily="34" charset="0"/>
                <a:cs typeface="Arial" panose="020B0604020202020204" pitchFamily="34" charset="0"/>
              </a:rPr>
              <a:t>Forced to commit crimes that they may not want to willingly commit.</a:t>
            </a:r>
          </a:p>
          <a:p>
            <a:pPr algn="ctr">
              <a:lnSpc>
                <a:spcPct val="150000"/>
              </a:lnSpc>
            </a:pPr>
            <a:r>
              <a:rPr lang="en-GB" sz="2000" dirty="0">
                <a:solidFill>
                  <a:schemeClr val="tx1"/>
                </a:solidFill>
                <a:latin typeface="Arial" panose="020B0604020202020204" pitchFamily="34" charset="0"/>
                <a:cs typeface="Arial" panose="020B0604020202020204" pitchFamily="34" charset="0"/>
              </a:rPr>
              <a:t>Forced to stay in the gang, with repercussions if they were to leave.</a:t>
            </a:r>
          </a:p>
          <a:p>
            <a:pPr algn="ctr">
              <a:lnSpc>
                <a:spcPct val="150000"/>
              </a:lnSpc>
            </a:pPr>
            <a:r>
              <a:rPr lang="en-GB" sz="2000" dirty="0">
                <a:solidFill>
                  <a:schemeClr val="tx1"/>
                </a:solidFill>
                <a:latin typeface="Arial" panose="020B0604020202020204" pitchFamily="34" charset="0"/>
                <a:cs typeface="Arial" panose="020B0604020202020204" pitchFamily="34" charset="0"/>
              </a:rPr>
              <a:t>At risk or drug or alcohol abuse. </a:t>
            </a:r>
          </a:p>
          <a:p>
            <a:pPr algn="ctr">
              <a:lnSpc>
                <a:spcPct val="150000"/>
              </a:lnSpc>
            </a:pPr>
            <a:r>
              <a:rPr lang="en-GB" sz="2000" dirty="0">
                <a:solidFill>
                  <a:schemeClr val="tx1"/>
                </a:solidFill>
                <a:latin typeface="Arial" panose="020B0604020202020204" pitchFamily="34" charset="0"/>
                <a:cs typeface="Arial" panose="020B0604020202020204" pitchFamily="34" charset="0"/>
              </a:rPr>
              <a:t>May effect education or employment, which could lead to poverty and more crimes committed.  </a:t>
            </a:r>
          </a:p>
          <a:p>
            <a:pPr algn="ctr">
              <a:lnSpc>
                <a:spcPct val="150000"/>
              </a:lnSpc>
            </a:pPr>
            <a:r>
              <a:rPr lang="en-GB" sz="2000" dirty="0">
                <a:solidFill>
                  <a:schemeClr val="tx1"/>
                </a:solidFill>
                <a:latin typeface="Arial" panose="020B0604020202020204" pitchFamily="34" charset="0"/>
                <a:cs typeface="Arial" panose="020B0604020202020204" pitchFamily="34" charset="0"/>
              </a:rPr>
              <a:t>Can have links with drug and child trafficking. </a:t>
            </a:r>
          </a:p>
        </p:txBody>
      </p:sp>
    </p:spTree>
    <p:extLst>
      <p:ext uri="{BB962C8B-B14F-4D97-AF65-F5344CB8AC3E}">
        <p14:creationId xmlns:p14="http://schemas.microsoft.com/office/powerpoint/2010/main" val="4194371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C11DA7-3A7D-4E1E-A984-B4ACCF52B9D4}"/>
              </a:ext>
            </a:extLst>
          </p:cNvPr>
          <p:cNvSpPr/>
          <p:nvPr/>
        </p:nvSpPr>
        <p:spPr>
          <a:xfrm>
            <a:off x="992690" y="1412365"/>
            <a:ext cx="10604185"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Inside London's </a:t>
            </a: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hlinkClick r:id="rId2"/>
              </a:rPr>
              <a:t>Gang</a:t>
            </a: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Violence</a:t>
            </a:r>
          </a:p>
        </p:txBody>
      </p:sp>
      <p:sp>
        <p:nvSpPr>
          <p:cNvPr id="6" name="TextBox 5">
            <a:extLst>
              <a:ext uri="{FF2B5EF4-FFF2-40B4-BE49-F238E27FC236}">
                <a16:creationId xmlns:a16="http://schemas.microsoft.com/office/drawing/2014/main" id="{CF2DAA7A-7384-4A1C-A240-3BC0E7A0E63F}"/>
              </a:ext>
            </a:extLst>
          </p:cNvPr>
          <p:cNvSpPr txBox="1"/>
          <p:nvPr/>
        </p:nvSpPr>
        <p:spPr>
          <a:xfrm>
            <a:off x="1214071" y="2881406"/>
            <a:ext cx="10704444"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Is there a correlation between the crimes and the gangs within an area?</a:t>
            </a:r>
          </a:p>
          <a:p>
            <a:pPr marL="285750" indent="-28575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The reasons behind why they are in the gangs?</a:t>
            </a:r>
          </a:p>
          <a:p>
            <a:pPr marL="285750" indent="-28575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Is there a way out of the gangs for these young men and women? </a:t>
            </a:r>
          </a:p>
        </p:txBody>
      </p:sp>
    </p:spTree>
    <p:extLst>
      <p:ext uri="{BB962C8B-B14F-4D97-AF65-F5344CB8AC3E}">
        <p14:creationId xmlns:p14="http://schemas.microsoft.com/office/powerpoint/2010/main" val="1952112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51892-2350-45CD-ACCC-63DE7FCEE294}"/>
              </a:ext>
            </a:extLst>
          </p:cNvPr>
          <p:cNvSpPr>
            <a:spLocks noGrp="1"/>
          </p:cNvSpPr>
          <p:nvPr>
            <p:ph type="title"/>
          </p:nvPr>
        </p:nvSpPr>
        <p:spPr>
          <a:xfrm>
            <a:off x="1749288" y="624110"/>
            <a:ext cx="7434470" cy="936333"/>
          </a:xfrm>
        </p:spPr>
        <p:txBody>
          <a:bodyPr/>
          <a:lstStyle/>
          <a:p>
            <a:r>
              <a:rPr lang="en-GB" dirty="0">
                <a:latin typeface="Arial" panose="020B0604020202020204" pitchFamily="34" charset="0"/>
                <a:cs typeface="Arial" panose="020B0604020202020204" pitchFamily="34" charset="0"/>
              </a:rPr>
              <a:t>Key reasons for gang involvement </a:t>
            </a:r>
          </a:p>
        </p:txBody>
      </p:sp>
      <p:sp>
        <p:nvSpPr>
          <p:cNvPr id="3" name="Content Placeholder 2">
            <a:extLst>
              <a:ext uri="{FF2B5EF4-FFF2-40B4-BE49-F238E27FC236}">
                <a16:creationId xmlns:a16="http://schemas.microsoft.com/office/drawing/2014/main" id="{798858C4-446E-4DB6-89BE-C7D1E27BECD2}"/>
              </a:ext>
            </a:extLst>
          </p:cNvPr>
          <p:cNvSpPr>
            <a:spLocks noGrp="1"/>
          </p:cNvSpPr>
          <p:nvPr>
            <p:ph idx="1"/>
          </p:nvPr>
        </p:nvSpPr>
        <p:spPr>
          <a:xfrm>
            <a:off x="1596933" y="1815764"/>
            <a:ext cx="9755324" cy="4149799"/>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There are many different reasons as to why young people may join a gang. </a:t>
            </a:r>
          </a:p>
          <a:p>
            <a:pPr marL="0" indent="0">
              <a:buNone/>
            </a:pPr>
            <a:r>
              <a:rPr lang="en-GB" sz="2400" dirty="0">
                <a:solidFill>
                  <a:schemeClr val="tx1"/>
                </a:solidFill>
                <a:latin typeface="Arial" panose="020B0604020202020204" pitchFamily="34" charset="0"/>
                <a:cs typeface="Arial" panose="020B0604020202020204" pitchFamily="34" charset="0"/>
              </a:rPr>
              <a:t>Many of the factors are due to the social connections in which children may have, through friends and family.</a:t>
            </a:r>
          </a:p>
          <a:p>
            <a:pPr marL="0" indent="0">
              <a:buNone/>
            </a:pPr>
            <a:r>
              <a:rPr lang="en-GB" sz="2400" dirty="0">
                <a:solidFill>
                  <a:schemeClr val="tx1"/>
                </a:solidFill>
                <a:latin typeface="Arial" panose="020B0604020202020204" pitchFamily="34" charset="0"/>
                <a:cs typeface="Arial" panose="020B0604020202020204" pitchFamily="34" charset="0"/>
              </a:rPr>
              <a:t>It is also through the communities in which these individuals live. </a:t>
            </a:r>
          </a:p>
          <a:p>
            <a:pPr marL="0" indent="0">
              <a:buNone/>
            </a:pPr>
            <a:r>
              <a:rPr lang="en-GB" sz="2400" dirty="0">
                <a:solidFill>
                  <a:schemeClr val="tx1"/>
                </a:solidFill>
                <a:latin typeface="Arial" panose="020B0604020202020204" pitchFamily="34" charset="0"/>
                <a:cs typeface="Arial" panose="020B0604020202020204" pitchFamily="34" charset="0"/>
              </a:rPr>
              <a:t>Some of the key reasons as to why children get involved in gangs are: </a:t>
            </a:r>
          </a:p>
          <a:p>
            <a:pPr marL="0" indent="0">
              <a:buNone/>
            </a:pPr>
            <a:endParaRPr lang="en-GB" dirty="0"/>
          </a:p>
        </p:txBody>
      </p:sp>
      <p:sp>
        <p:nvSpPr>
          <p:cNvPr id="4" name="Rectangle 3">
            <a:extLst>
              <a:ext uri="{FF2B5EF4-FFF2-40B4-BE49-F238E27FC236}">
                <a16:creationId xmlns:a16="http://schemas.microsoft.com/office/drawing/2014/main" id="{F3511C90-9430-4F52-92F7-2D90093CF577}"/>
              </a:ext>
            </a:extLst>
          </p:cNvPr>
          <p:cNvSpPr/>
          <p:nvPr/>
        </p:nvSpPr>
        <p:spPr>
          <a:xfrm rot="10800000" flipV="1">
            <a:off x="1119738" y="4949900"/>
            <a:ext cx="4976262" cy="954107"/>
          </a:xfrm>
          <a:prstGeom prst="rect">
            <a:avLst/>
          </a:prstGeom>
          <a:noFill/>
        </p:spPr>
        <p:txBody>
          <a:bodyPr wrap="square" lIns="91440" tIns="45720" rIns="91440" bIns="45720">
            <a:spAutoFit/>
          </a:bodyPr>
          <a:lstStyle/>
          <a:p>
            <a:pPr algn="ctr"/>
            <a:r>
              <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Low levels of parental involvement</a:t>
            </a:r>
          </a:p>
        </p:txBody>
      </p:sp>
      <p:sp>
        <p:nvSpPr>
          <p:cNvPr id="5" name="Rectangle 4">
            <a:extLst>
              <a:ext uri="{FF2B5EF4-FFF2-40B4-BE49-F238E27FC236}">
                <a16:creationId xmlns:a16="http://schemas.microsoft.com/office/drawing/2014/main" id="{F5310498-C358-406B-923A-4B2D174F90B1}"/>
              </a:ext>
            </a:extLst>
          </p:cNvPr>
          <p:cNvSpPr/>
          <p:nvPr/>
        </p:nvSpPr>
        <p:spPr>
          <a:xfrm>
            <a:off x="6930574" y="4888345"/>
            <a:ext cx="4421683" cy="1077218"/>
          </a:xfrm>
          <a:prstGeom prst="rect">
            <a:avLst/>
          </a:prstGeom>
          <a:noFill/>
        </p:spPr>
        <p:txBody>
          <a:bodyPr wrap="square" lIns="91440" tIns="45720" rIns="91440" bIns="45720">
            <a:spAutoFit/>
          </a:bodyPr>
          <a:lstStyle/>
          <a:p>
            <a:pPr algn="ct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Criminal or drug/alcohol abusing parents</a:t>
            </a: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p>
        </p:txBody>
      </p:sp>
    </p:spTree>
    <p:extLst>
      <p:ext uri="{BB962C8B-B14F-4D97-AF65-F5344CB8AC3E}">
        <p14:creationId xmlns:p14="http://schemas.microsoft.com/office/powerpoint/2010/main" val="300849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DB52A8-2567-4851-A803-738E6813A910}"/>
              </a:ext>
            </a:extLst>
          </p:cNvPr>
          <p:cNvSpPr/>
          <p:nvPr/>
        </p:nvSpPr>
        <p:spPr>
          <a:xfrm>
            <a:off x="1612954" y="1302164"/>
            <a:ext cx="4834978"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Exposure to violence</a:t>
            </a:r>
          </a:p>
        </p:txBody>
      </p:sp>
      <p:sp>
        <p:nvSpPr>
          <p:cNvPr id="5" name="Rectangle 4">
            <a:extLst>
              <a:ext uri="{FF2B5EF4-FFF2-40B4-BE49-F238E27FC236}">
                <a16:creationId xmlns:a16="http://schemas.microsoft.com/office/drawing/2014/main" id="{9C4C7883-281E-4A07-8C06-C18D52718978}"/>
              </a:ext>
            </a:extLst>
          </p:cNvPr>
          <p:cNvSpPr/>
          <p:nvPr/>
        </p:nvSpPr>
        <p:spPr>
          <a:xfrm>
            <a:off x="1426766" y="2342282"/>
            <a:ext cx="6907660" cy="646331"/>
          </a:xfrm>
          <a:prstGeom prst="rect">
            <a:avLst/>
          </a:prstGeom>
          <a:noFill/>
        </p:spPr>
        <p:txBody>
          <a:bodyPr wrap="none" lIns="91440" tIns="45720" rIns="91440" bIns="45720">
            <a:spAutoFit/>
          </a:bodyPr>
          <a:lstStyle/>
          <a:p>
            <a:pPr algn="ctr"/>
            <a:r>
              <a:rPr lang="en-US" sz="3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Numerous changes of schools</a:t>
            </a:r>
          </a:p>
        </p:txBody>
      </p:sp>
      <p:sp>
        <p:nvSpPr>
          <p:cNvPr id="7" name="Rectangle 6">
            <a:extLst>
              <a:ext uri="{FF2B5EF4-FFF2-40B4-BE49-F238E27FC236}">
                <a16:creationId xmlns:a16="http://schemas.microsoft.com/office/drawing/2014/main" id="{A07910F3-82CE-4AFF-8B67-FDA75A4D0224}"/>
              </a:ext>
            </a:extLst>
          </p:cNvPr>
          <p:cNvSpPr/>
          <p:nvPr/>
        </p:nvSpPr>
        <p:spPr>
          <a:xfrm>
            <a:off x="1824638" y="3426956"/>
            <a:ext cx="1843774"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Poverty</a:t>
            </a:r>
            <a:endParaRPr lang="en-US"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a:extLst>
              <a:ext uri="{FF2B5EF4-FFF2-40B4-BE49-F238E27FC236}">
                <a16:creationId xmlns:a16="http://schemas.microsoft.com/office/drawing/2014/main" id="{566B1A62-E590-48D3-8E3F-6749BDE3DB2B}"/>
              </a:ext>
            </a:extLst>
          </p:cNvPr>
          <p:cNvSpPr/>
          <p:nvPr/>
        </p:nvSpPr>
        <p:spPr>
          <a:xfrm>
            <a:off x="8334426" y="3426955"/>
            <a:ext cx="3443571" cy="646331"/>
          </a:xfrm>
          <a:prstGeom prst="rect">
            <a:avLst/>
          </a:prstGeom>
          <a:noFill/>
        </p:spPr>
        <p:txBody>
          <a:bodyPr wrap="none" lIns="91440" tIns="45720" rIns="91440" bIns="45720">
            <a:spAutoFit/>
          </a:bodyPr>
          <a:lstStyle/>
          <a:p>
            <a:pPr algn="ctr"/>
            <a:r>
              <a:rPr lang="en-US" sz="3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Substance Use</a:t>
            </a:r>
          </a:p>
        </p:txBody>
      </p:sp>
      <p:sp>
        <p:nvSpPr>
          <p:cNvPr id="9" name="Rectangle 8">
            <a:extLst>
              <a:ext uri="{FF2B5EF4-FFF2-40B4-BE49-F238E27FC236}">
                <a16:creationId xmlns:a16="http://schemas.microsoft.com/office/drawing/2014/main" id="{757C518F-733F-425C-A4C3-E1942D68E096}"/>
              </a:ext>
            </a:extLst>
          </p:cNvPr>
          <p:cNvSpPr/>
          <p:nvPr/>
        </p:nvSpPr>
        <p:spPr>
          <a:xfrm>
            <a:off x="1145124" y="4467041"/>
            <a:ext cx="7800533" cy="646331"/>
          </a:xfrm>
          <a:prstGeom prst="rect">
            <a:avLst/>
          </a:prstGeom>
          <a:noFill/>
        </p:spPr>
        <p:txBody>
          <a:bodyPr wrap="none" lIns="91440" tIns="45720" rIns="91440" bIns="45720">
            <a:spAutoFit/>
          </a:bodyPr>
          <a:lstStyle/>
          <a:p>
            <a:pPr algn="ctr"/>
            <a:r>
              <a:rPr lang="en-US" sz="3600" b="1" cap="none" spc="0" dirty="0">
                <a:ln w="9525">
                  <a:solidFill>
                    <a:schemeClr val="bg1"/>
                  </a:solidFill>
                  <a:prstDash val="solid"/>
                </a:ln>
                <a:effectLst>
                  <a:outerShdw blurRad="12700" dist="38100" dir="2700000" algn="tl" rotWithShape="0">
                    <a:schemeClr val="bg1">
                      <a:lumMod val="50000"/>
                    </a:schemeClr>
                  </a:outerShdw>
                </a:effectLst>
              </a:rPr>
              <a:t>Family members are gang related</a:t>
            </a:r>
          </a:p>
        </p:txBody>
      </p:sp>
      <p:sp>
        <p:nvSpPr>
          <p:cNvPr id="10" name="Rectangle 9">
            <a:extLst>
              <a:ext uri="{FF2B5EF4-FFF2-40B4-BE49-F238E27FC236}">
                <a16:creationId xmlns:a16="http://schemas.microsoft.com/office/drawing/2014/main" id="{3B3AE9C6-062C-410C-BCF2-296260A9C5BE}"/>
              </a:ext>
            </a:extLst>
          </p:cNvPr>
          <p:cNvSpPr/>
          <p:nvPr/>
        </p:nvSpPr>
        <p:spPr>
          <a:xfrm>
            <a:off x="1824638" y="5551715"/>
            <a:ext cx="3220753" cy="646331"/>
          </a:xfrm>
          <a:prstGeom prst="rect">
            <a:avLst/>
          </a:prstGeom>
          <a:noFill/>
        </p:spPr>
        <p:txBody>
          <a:bodyPr wrap="none" lIns="91440" tIns="45720" rIns="91440" bIns="45720">
            <a:spAutoFit/>
          </a:bodyPr>
          <a:lstStyle/>
          <a:p>
            <a:pPr algn="ctr"/>
            <a:r>
              <a:rPr lang="en-US" sz="3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Convenience</a:t>
            </a:r>
          </a:p>
        </p:txBody>
      </p:sp>
      <p:sp>
        <p:nvSpPr>
          <p:cNvPr id="11" name="TextBox 10">
            <a:extLst>
              <a:ext uri="{FF2B5EF4-FFF2-40B4-BE49-F238E27FC236}">
                <a16:creationId xmlns:a16="http://schemas.microsoft.com/office/drawing/2014/main" id="{24537FA0-DCCD-4EFC-ABD0-E28B210EE0DC}"/>
              </a:ext>
            </a:extLst>
          </p:cNvPr>
          <p:cNvSpPr txBox="1"/>
          <p:nvPr/>
        </p:nvSpPr>
        <p:spPr>
          <a:xfrm>
            <a:off x="10501161" y="6488668"/>
            <a:ext cx="1790299" cy="36933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(Youth. Gov, 2020</a:t>
            </a:r>
            <a:r>
              <a:rPr lang="en-GB" dirty="0"/>
              <a:t>)</a:t>
            </a:r>
          </a:p>
        </p:txBody>
      </p:sp>
    </p:spTree>
    <p:extLst>
      <p:ext uri="{BB962C8B-B14F-4D97-AF65-F5344CB8AC3E}">
        <p14:creationId xmlns:p14="http://schemas.microsoft.com/office/powerpoint/2010/main" val="375499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786889-E74E-4931-B244-63839F886E17}"/>
              </a:ext>
            </a:extLst>
          </p:cNvPr>
          <p:cNvSpPr>
            <a:spLocks noGrp="1"/>
          </p:cNvSpPr>
          <p:nvPr>
            <p:ph idx="1"/>
          </p:nvPr>
        </p:nvSpPr>
        <p:spPr>
          <a:xfrm>
            <a:off x="1610139" y="750771"/>
            <a:ext cx="9894473" cy="5759360"/>
          </a:xfrm>
        </p:spPr>
        <p:txBody>
          <a:bodyPr>
            <a:normAutofit lnSpcReduction="10000"/>
          </a:bodyPr>
          <a:lstStyle/>
          <a:p>
            <a:pPr marL="0" indent="0">
              <a:buNone/>
            </a:pPr>
            <a:r>
              <a:rPr lang="en-GB" sz="2000" dirty="0">
                <a:solidFill>
                  <a:schemeClr val="tx1"/>
                </a:solidFill>
                <a:latin typeface="Arial" panose="020B0604020202020204" pitchFamily="34" charset="0"/>
                <a:cs typeface="Arial" panose="020B0604020202020204" pitchFamily="34" charset="0"/>
              </a:rPr>
              <a:t>A child or young person might be recruited into a gang because of where they live or because of who their family is. </a:t>
            </a:r>
          </a:p>
          <a:p>
            <a:pPr marL="0" indent="0">
              <a:buNone/>
            </a:pPr>
            <a:r>
              <a:rPr lang="en-GB" sz="2000" dirty="0">
                <a:solidFill>
                  <a:schemeClr val="tx1"/>
                </a:solidFill>
                <a:latin typeface="Arial" panose="020B0604020202020204" pitchFamily="34" charset="0"/>
                <a:cs typeface="Arial" panose="020B0604020202020204" pitchFamily="34" charset="0"/>
              </a:rPr>
              <a:t>They might join because they don’t see another option or because they feel like they need protection.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Children and young people may become involved in gangs for many reasons, including:</a:t>
            </a:r>
            <a:endParaRPr lang="en-GB" dirty="0">
              <a:solidFill>
                <a:schemeClr val="tx1"/>
              </a:solidFill>
            </a:endParaRP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Peer pressure and wanting to fit in with their friends</a:t>
            </a: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Feel respected and important</a:t>
            </a: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Want to feel protected from other gangs, or bullies</a:t>
            </a: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Want to make money, and are promised rewards</a:t>
            </a: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Want to gain status, and feel powerful</a:t>
            </a:r>
          </a:p>
          <a:p>
            <a:pPr lvl="1" algn="ctr">
              <a:lnSpc>
                <a:spcPct val="150000"/>
              </a:lnSpc>
            </a:pPr>
            <a:r>
              <a:rPr lang="en-GB" sz="2000" dirty="0">
                <a:solidFill>
                  <a:schemeClr val="tx1"/>
                </a:solidFill>
                <a:latin typeface="Arial" panose="020B0604020202020204" pitchFamily="34" charset="0"/>
                <a:cs typeface="Arial" panose="020B0604020202020204" pitchFamily="34" charset="0"/>
              </a:rPr>
              <a:t>Been excluded from school and don’t feel they have a future</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1338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25F27EC4-7142-42CD-8AC0-C3F9836245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02568" y="328807"/>
            <a:ext cx="7786838" cy="6442565"/>
          </a:xfrm>
          <a:effectLst>
            <a:outerShdw blurRad="50800" dist="50800" dir="5400000" sx="101000" sy="101000" algn="ctr" rotWithShape="0">
              <a:srgbClr val="000000">
                <a:alpha val="57000"/>
              </a:srgbClr>
            </a:outerShdw>
            <a:softEdge rad="38100"/>
          </a:effectLst>
        </p:spPr>
      </p:pic>
      <p:sp>
        <p:nvSpPr>
          <p:cNvPr id="6" name="TextBox 5">
            <a:extLst>
              <a:ext uri="{FF2B5EF4-FFF2-40B4-BE49-F238E27FC236}">
                <a16:creationId xmlns:a16="http://schemas.microsoft.com/office/drawing/2014/main" id="{D13A9096-7D89-45CD-9D0A-A6B5B556B7EA}"/>
              </a:ext>
            </a:extLst>
          </p:cNvPr>
          <p:cNvSpPr txBox="1"/>
          <p:nvPr/>
        </p:nvSpPr>
        <p:spPr>
          <a:xfrm>
            <a:off x="10712193" y="6581001"/>
            <a:ext cx="190259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(BBC News, 2018)</a:t>
            </a:r>
          </a:p>
        </p:txBody>
      </p:sp>
    </p:spTree>
    <p:extLst>
      <p:ext uri="{BB962C8B-B14F-4D97-AF65-F5344CB8AC3E}">
        <p14:creationId xmlns:p14="http://schemas.microsoft.com/office/powerpoint/2010/main" val="584491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CD36-645B-4CAD-BCBE-21A18A157A5B}"/>
              </a:ext>
            </a:extLst>
          </p:cNvPr>
          <p:cNvSpPr>
            <a:spLocks noGrp="1"/>
          </p:cNvSpPr>
          <p:nvPr>
            <p:ph type="title"/>
          </p:nvPr>
        </p:nvSpPr>
        <p:spPr>
          <a:xfrm>
            <a:off x="1779104" y="653927"/>
            <a:ext cx="8911687" cy="1280890"/>
          </a:xfrm>
        </p:spPr>
        <p:txBody>
          <a:bodyPr>
            <a:normAutofit/>
          </a:bodyPr>
          <a:lstStyle/>
          <a:p>
            <a:r>
              <a:rPr lang="en-GB" sz="4000" dirty="0">
                <a:latin typeface="Arial" panose="020B0604020202020204" pitchFamily="34" charset="0"/>
                <a:cs typeface="Arial" panose="020B0604020202020204" pitchFamily="34" charset="0"/>
              </a:rPr>
              <a:t>Case Study 1</a:t>
            </a:r>
          </a:p>
        </p:txBody>
      </p:sp>
      <p:sp>
        <p:nvSpPr>
          <p:cNvPr id="3" name="Content Placeholder 2">
            <a:extLst>
              <a:ext uri="{FF2B5EF4-FFF2-40B4-BE49-F238E27FC236}">
                <a16:creationId xmlns:a16="http://schemas.microsoft.com/office/drawing/2014/main" id="{0379DD74-21FF-4950-A4D0-FEB9F9A2E8B6}"/>
              </a:ext>
            </a:extLst>
          </p:cNvPr>
          <p:cNvSpPr>
            <a:spLocks noGrp="1"/>
          </p:cNvSpPr>
          <p:nvPr>
            <p:ph idx="1"/>
          </p:nvPr>
        </p:nvSpPr>
        <p:spPr>
          <a:xfrm>
            <a:off x="1779104" y="1510747"/>
            <a:ext cx="9978887" cy="5009322"/>
          </a:xfrm>
        </p:spPr>
        <p:txBody>
          <a:bodyPr>
            <a:normAutofit/>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Rory didn’t look like the others kids at his school, and he was overweight and was bullied for his appearance. On the estate where he lived, Rory was affiliated to a group of youngsters, which became like ‘family’. Rory explained that he felt untouchable when he was in this group and picked fights at school a lot of the time with his teachers throwing him in detention or inclusion as a way of resolving the matter. In the end his school decided that the only option was to expel Rory which resulted in him selling drugs as a way of making money due to not being in school or employment.</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At 27, Rory had been in prison three times and is currently undergoing counselling to try and manage his anger and overcome his depression.  </a:t>
            </a:r>
          </a:p>
        </p:txBody>
      </p:sp>
      <p:sp>
        <p:nvSpPr>
          <p:cNvPr id="4" name="TextBox 3">
            <a:extLst>
              <a:ext uri="{FF2B5EF4-FFF2-40B4-BE49-F238E27FC236}">
                <a16:creationId xmlns:a16="http://schemas.microsoft.com/office/drawing/2014/main" id="{F5F98DAF-28CE-449B-A4FE-24341ECA4D93}"/>
              </a:ext>
            </a:extLst>
          </p:cNvPr>
          <p:cNvSpPr txBox="1"/>
          <p:nvPr/>
        </p:nvSpPr>
        <p:spPr>
          <a:xfrm>
            <a:off x="9607827" y="6550223"/>
            <a:ext cx="258417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(Beyond Youth Custody, 2020)</a:t>
            </a:r>
          </a:p>
        </p:txBody>
      </p:sp>
    </p:spTree>
    <p:extLst>
      <p:ext uri="{BB962C8B-B14F-4D97-AF65-F5344CB8AC3E}">
        <p14:creationId xmlns:p14="http://schemas.microsoft.com/office/powerpoint/2010/main" val="2807787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395E-2400-4CDB-BAA8-167B931773E8}"/>
              </a:ext>
            </a:extLst>
          </p:cNvPr>
          <p:cNvSpPr>
            <a:spLocks noGrp="1"/>
          </p:cNvSpPr>
          <p:nvPr>
            <p:ph type="title"/>
          </p:nvPr>
        </p:nvSpPr>
        <p:spPr>
          <a:xfrm>
            <a:off x="1640156" y="643988"/>
            <a:ext cx="8911687" cy="1280890"/>
          </a:xfrm>
        </p:spPr>
        <p:txBody>
          <a:bodyPr/>
          <a:lstStyle/>
          <a:p>
            <a:r>
              <a:rPr lang="en-GB" dirty="0">
                <a:latin typeface="Arial" panose="020B0604020202020204" pitchFamily="34" charset="0"/>
                <a:cs typeface="Arial" panose="020B0604020202020204" pitchFamily="34" charset="0"/>
              </a:rPr>
              <a:t>Case Study 2</a:t>
            </a:r>
          </a:p>
        </p:txBody>
      </p:sp>
      <p:sp>
        <p:nvSpPr>
          <p:cNvPr id="3" name="Content Placeholder 2">
            <a:extLst>
              <a:ext uri="{FF2B5EF4-FFF2-40B4-BE49-F238E27FC236}">
                <a16:creationId xmlns:a16="http://schemas.microsoft.com/office/drawing/2014/main" id="{273C14E1-D07D-4AC1-B147-84B9C4389FB3}"/>
              </a:ext>
            </a:extLst>
          </p:cNvPr>
          <p:cNvSpPr>
            <a:spLocks noGrp="1"/>
          </p:cNvSpPr>
          <p:nvPr>
            <p:ph idx="1"/>
          </p:nvPr>
        </p:nvSpPr>
        <p:spPr>
          <a:xfrm>
            <a:off x="1640156" y="1560443"/>
            <a:ext cx="9889235" cy="4999383"/>
          </a:xfrm>
        </p:spPr>
        <p:txBody>
          <a:bodyPr/>
          <a:lstStyle/>
          <a:p>
            <a:pPr marL="0" indent="0">
              <a:lnSpc>
                <a:spcPct val="150000"/>
              </a:lnSpc>
              <a:buNone/>
            </a:pPr>
            <a:r>
              <a:rPr lang="en-GB" dirty="0">
                <a:solidFill>
                  <a:schemeClr val="tx1"/>
                </a:solidFill>
                <a:latin typeface="Arial" panose="020B0604020202020204" pitchFamily="34" charset="0"/>
                <a:cs typeface="Arial" panose="020B0604020202020204" pitchFamily="34" charset="0"/>
              </a:rPr>
              <a:t>Lisa was always skipping her lessons throughout school and did not feel that school was the most suitable place for her and tried getting a local job but unfortunately she did not succeed. Whilst missing school and being unemployed, Lisa would hang around her neighbourhood with other local girls and boys until Lisa got arrested for assault.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During her time in prison, Lisa began to study for her first degree through the Open University. Two years into her prison sentence, Lisa was made a D Cat which meant that she was then able to volunteer outside of the prison setting.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Before her release Lisa graduated; when released she was offered her first job as a case worker.</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She now works full-time, helping individuals who have been affiliated with gangs that are leaving custody, get back into society. </a:t>
            </a:r>
          </a:p>
        </p:txBody>
      </p:sp>
      <p:sp>
        <p:nvSpPr>
          <p:cNvPr id="4" name="TextBox 3">
            <a:extLst>
              <a:ext uri="{FF2B5EF4-FFF2-40B4-BE49-F238E27FC236}">
                <a16:creationId xmlns:a16="http://schemas.microsoft.com/office/drawing/2014/main" id="{087274C3-4BA0-426D-BEF2-E8EA225469A1}"/>
              </a:ext>
            </a:extLst>
          </p:cNvPr>
          <p:cNvSpPr txBox="1"/>
          <p:nvPr/>
        </p:nvSpPr>
        <p:spPr>
          <a:xfrm>
            <a:off x="9650896" y="6559826"/>
            <a:ext cx="2653748"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(Beyond Youth Custody, 2020)</a:t>
            </a:r>
          </a:p>
          <a:p>
            <a:endParaRPr lang="en-GB" dirty="0"/>
          </a:p>
        </p:txBody>
      </p:sp>
    </p:spTree>
    <p:extLst>
      <p:ext uri="{BB962C8B-B14F-4D97-AF65-F5344CB8AC3E}">
        <p14:creationId xmlns:p14="http://schemas.microsoft.com/office/powerpoint/2010/main" val="2213596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DC2B2-A13B-4F5E-90FC-D550ACD5720D}"/>
              </a:ext>
            </a:extLst>
          </p:cNvPr>
          <p:cNvSpPr>
            <a:spLocks noGrp="1"/>
          </p:cNvSpPr>
          <p:nvPr>
            <p:ph type="title"/>
          </p:nvPr>
        </p:nvSpPr>
        <p:spPr>
          <a:xfrm>
            <a:off x="1722922" y="624109"/>
            <a:ext cx="4081111" cy="800429"/>
          </a:xfrm>
        </p:spPr>
        <p:txBody>
          <a:bodyPr>
            <a:normAutofit/>
          </a:bodyPr>
          <a:lstStyle/>
          <a:p>
            <a:r>
              <a:rPr lang="en-GB" sz="4000" dirty="0">
                <a:latin typeface="Arial" panose="020B0604020202020204" pitchFamily="34" charset="0"/>
                <a:cs typeface="Arial" panose="020B0604020202020204" pitchFamily="34" charset="0"/>
              </a:rPr>
              <a:t>Gangs in schools </a:t>
            </a:r>
          </a:p>
        </p:txBody>
      </p:sp>
      <p:sp>
        <p:nvSpPr>
          <p:cNvPr id="3" name="Content Placeholder 2">
            <a:extLst>
              <a:ext uri="{FF2B5EF4-FFF2-40B4-BE49-F238E27FC236}">
                <a16:creationId xmlns:a16="http://schemas.microsoft.com/office/drawing/2014/main" id="{122EABE8-06E5-4D3E-A246-DEA8862B679C}"/>
              </a:ext>
            </a:extLst>
          </p:cNvPr>
          <p:cNvSpPr>
            <a:spLocks noGrp="1"/>
          </p:cNvSpPr>
          <p:nvPr>
            <p:ph idx="1"/>
          </p:nvPr>
        </p:nvSpPr>
        <p:spPr>
          <a:xfrm>
            <a:off x="1722922" y="1607419"/>
            <a:ext cx="9673389" cy="5043638"/>
          </a:xfrm>
        </p:spPr>
        <p:txBody>
          <a:bodyPr>
            <a:normAutofit/>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Children who are associated with gangs that attend school, do not leave their gang links at the door.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These children continue to act and maintain their behaviours within the schools and often engage in unlawful behaviour within the schools setting.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Many of these children often participate in threatening or intimidating behaviour towards other students. Bullying and cyber-bullying, as well as fighting are seen within these gangs in schools.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Some schools have faced a lot of recruitment of gang members and rivalry happening within their facilities, in addition to drug dealing and substance taking during school hours. </a:t>
            </a:r>
          </a:p>
        </p:txBody>
      </p:sp>
    </p:spTree>
    <p:extLst>
      <p:ext uri="{BB962C8B-B14F-4D97-AF65-F5344CB8AC3E}">
        <p14:creationId xmlns:p14="http://schemas.microsoft.com/office/powerpoint/2010/main" val="2095481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8880-7D19-4312-A8B1-A5B6A26777B8}"/>
              </a:ext>
            </a:extLst>
          </p:cNvPr>
          <p:cNvSpPr>
            <a:spLocks noGrp="1"/>
          </p:cNvSpPr>
          <p:nvPr>
            <p:ph type="title"/>
          </p:nvPr>
        </p:nvSpPr>
        <p:spPr>
          <a:xfrm>
            <a:off x="1722922" y="604315"/>
            <a:ext cx="9781690" cy="684926"/>
          </a:xfrm>
        </p:spPr>
        <p:txBody>
          <a:bodyPr>
            <a:normAutofit/>
          </a:bodyPr>
          <a:lstStyle/>
          <a:p>
            <a:r>
              <a:rPr lang="en-GB" dirty="0">
                <a:latin typeface="Arial" panose="020B0604020202020204" pitchFamily="34" charset="0"/>
                <a:cs typeface="Arial" panose="020B0604020202020204" pitchFamily="34" charset="0"/>
              </a:rPr>
              <a:t>How can schools stop gang behaviour? </a:t>
            </a:r>
          </a:p>
        </p:txBody>
      </p:sp>
      <p:sp>
        <p:nvSpPr>
          <p:cNvPr id="3" name="Content Placeholder 2">
            <a:extLst>
              <a:ext uri="{FF2B5EF4-FFF2-40B4-BE49-F238E27FC236}">
                <a16:creationId xmlns:a16="http://schemas.microsoft.com/office/drawing/2014/main" id="{77082370-FC6E-478A-B54C-6D5D35222784}"/>
              </a:ext>
            </a:extLst>
          </p:cNvPr>
          <p:cNvSpPr>
            <a:spLocks noGrp="1"/>
          </p:cNvSpPr>
          <p:nvPr>
            <p:ph idx="1"/>
          </p:nvPr>
        </p:nvSpPr>
        <p:spPr>
          <a:xfrm>
            <a:off x="1722922" y="1617044"/>
            <a:ext cx="9781690" cy="4889634"/>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The first strategy to stop gang behaviour happening within schools, would be the prevention of gang behaviour, through early identification; which will then result in early intervention. </a:t>
            </a:r>
          </a:p>
          <a:p>
            <a:pPr marL="0" indent="0">
              <a:buNone/>
            </a:pPr>
            <a:r>
              <a:rPr lang="en-GB" sz="2000" dirty="0">
                <a:solidFill>
                  <a:schemeClr val="tx1"/>
                </a:solidFill>
                <a:latin typeface="Arial" panose="020B0604020202020204" pitchFamily="34" charset="0"/>
                <a:cs typeface="Arial" panose="020B0604020202020204" pitchFamily="34" charset="0"/>
              </a:rPr>
              <a:t>In educating the teaching staff, as well as parents and carers of gang awareness, the opportunity for prevention would be much higher than in cases where teachers and primary care givers are not informed or trained. </a:t>
            </a:r>
          </a:p>
          <a:p>
            <a:pPr marL="0" indent="0">
              <a:buNone/>
            </a:pPr>
            <a:r>
              <a:rPr lang="en-GB" sz="2000" dirty="0">
                <a:solidFill>
                  <a:schemeClr val="tx1"/>
                </a:solidFill>
                <a:latin typeface="Arial" panose="020B0604020202020204" pitchFamily="34" charset="0"/>
                <a:cs typeface="Arial" panose="020B0604020202020204" pitchFamily="34" charset="0"/>
              </a:rPr>
              <a:t>If the schools are working closely with local authorities and law enforcement , it would mean that both agencies are collaborating with each other to help strengthen the elimination of gangs within schools. </a:t>
            </a:r>
          </a:p>
          <a:p>
            <a:pPr marL="0" indent="0">
              <a:buNone/>
            </a:pPr>
            <a:r>
              <a:rPr lang="en-GB" sz="2000" dirty="0">
                <a:solidFill>
                  <a:schemeClr val="tx1"/>
                </a:solidFill>
                <a:latin typeface="Arial" panose="020B0604020202020204" pitchFamily="34" charset="0"/>
                <a:cs typeface="Arial" panose="020B0604020202020204" pitchFamily="34" charset="0"/>
              </a:rPr>
              <a:t>Providing school services such as counselling, mentors and after-school activities would allow the students to have somewhere to go to keep occupied and would have the support staff to talk to them if needed. By allowing the students to have school mentors, this could influence the students when they are making decisions about gangs. </a:t>
            </a:r>
          </a:p>
        </p:txBody>
      </p:sp>
    </p:spTree>
    <p:extLst>
      <p:ext uri="{BB962C8B-B14F-4D97-AF65-F5344CB8AC3E}">
        <p14:creationId xmlns:p14="http://schemas.microsoft.com/office/powerpoint/2010/main" val="2252682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EE2E-DACE-4EFE-BAD3-2214EA68AFBC}"/>
              </a:ext>
            </a:extLst>
          </p:cNvPr>
          <p:cNvSpPr>
            <a:spLocks noGrp="1"/>
          </p:cNvSpPr>
          <p:nvPr>
            <p:ph type="title"/>
          </p:nvPr>
        </p:nvSpPr>
        <p:spPr>
          <a:xfrm>
            <a:off x="1718282" y="563094"/>
            <a:ext cx="2615179" cy="1204690"/>
          </a:xfrm>
        </p:spPr>
        <p:txBody>
          <a:bodyPr/>
          <a:lstStyle/>
          <a:p>
            <a:r>
              <a:rPr lang="en-GB" sz="4000" dirty="0">
                <a:latin typeface="Arial" panose="020B0604020202020204" pitchFamily="34" charset="0"/>
                <a:cs typeface="Arial" panose="020B0604020202020204" pitchFamily="34" charset="0"/>
              </a:rPr>
              <a:t>Activity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A338DA-F5DF-4D60-801D-814DDD3C4FC2}"/>
              </a:ext>
            </a:extLst>
          </p:cNvPr>
          <p:cNvSpPr>
            <a:spLocks noGrp="1"/>
          </p:cNvSpPr>
          <p:nvPr>
            <p:ph idx="1"/>
          </p:nvPr>
        </p:nvSpPr>
        <p:spPr>
          <a:xfrm>
            <a:off x="1718282" y="1680026"/>
            <a:ext cx="9373788" cy="4760843"/>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Individually in groups, investigate the different organisations which focus on preventing gang involvement in young people. </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   Think of:</a:t>
            </a:r>
          </a:p>
          <a:p>
            <a:pPr algn="ctr"/>
            <a:r>
              <a:rPr lang="en-GB" sz="2400" dirty="0">
                <a:solidFill>
                  <a:schemeClr val="tx1"/>
                </a:solidFill>
                <a:latin typeface="Arial" panose="020B0604020202020204" pitchFamily="34" charset="0"/>
                <a:cs typeface="Arial" panose="020B0604020202020204" pitchFamily="34" charset="0"/>
              </a:rPr>
              <a:t>What organisation it is.</a:t>
            </a:r>
          </a:p>
          <a:p>
            <a:pPr algn="ctr"/>
            <a:r>
              <a:rPr lang="en-GB" sz="2400" dirty="0">
                <a:solidFill>
                  <a:schemeClr val="tx1"/>
                </a:solidFill>
                <a:latin typeface="Arial" panose="020B0604020202020204" pitchFamily="34" charset="0"/>
                <a:cs typeface="Arial" panose="020B0604020202020204" pitchFamily="34" charset="0"/>
              </a:rPr>
              <a:t>What their aims are.</a:t>
            </a:r>
          </a:p>
          <a:p>
            <a:pPr algn="ctr"/>
            <a:r>
              <a:rPr lang="en-GB" sz="2400" dirty="0">
                <a:solidFill>
                  <a:schemeClr val="tx1"/>
                </a:solidFill>
                <a:latin typeface="Arial" panose="020B0604020202020204" pitchFamily="34" charset="0"/>
                <a:cs typeface="Arial" panose="020B0604020202020204" pitchFamily="34" charset="0"/>
              </a:rPr>
              <a:t>What intervention approaches they take.</a:t>
            </a:r>
          </a:p>
          <a:p>
            <a:pPr algn="ctr"/>
            <a:r>
              <a:rPr lang="en-GB" sz="2400" dirty="0">
                <a:solidFill>
                  <a:schemeClr val="tx1"/>
                </a:solidFill>
                <a:latin typeface="Arial" panose="020B0604020202020204" pitchFamily="34" charset="0"/>
                <a:cs typeface="Arial" panose="020B0604020202020204" pitchFamily="34" charset="0"/>
              </a:rPr>
              <a:t>What are the outcomes of their work?</a:t>
            </a:r>
          </a:p>
        </p:txBody>
      </p:sp>
    </p:spTree>
    <p:extLst>
      <p:ext uri="{BB962C8B-B14F-4D97-AF65-F5344CB8AC3E}">
        <p14:creationId xmlns:p14="http://schemas.microsoft.com/office/powerpoint/2010/main" val="3898531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1544-73EC-4AD9-9AEA-637F4AD3AF9C}"/>
              </a:ext>
            </a:extLst>
          </p:cNvPr>
          <p:cNvSpPr>
            <a:spLocks noGrp="1"/>
          </p:cNvSpPr>
          <p:nvPr>
            <p:ph type="title"/>
          </p:nvPr>
        </p:nvSpPr>
        <p:spPr>
          <a:xfrm>
            <a:off x="1809550" y="624110"/>
            <a:ext cx="3031958" cy="858181"/>
          </a:xfrm>
        </p:spPr>
        <p:txBody>
          <a:bodyPr/>
          <a:lstStyle/>
          <a:p>
            <a:r>
              <a:rPr lang="en-GB" sz="4000"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DF270D-121A-4947-8B7B-448DFB925768}"/>
              </a:ext>
            </a:extLst>
          </p:cNvPr>
          <p:cNvSpPr>
            <a:spLocks noGrp="1"/>
          </p:cNvSpPr>
          <p:nvPr>
            <p:ph idx="1"/>
          </p:nvPr>
        </p:nvSpPr>
        <p:spPr>
          <a:xfrm>
            <a:off x="1809549" y="1905000"/>
            <a:ext cx="9695063" cy="4006222"/>
          </a:xfrm>
        </p:spPr>
        <p:txBody>
          <a:bodyPr>
            <a:normAutofit/>
          </a:bodyPr>
          <a:lstStyle/>
          <a:p>
            <a:pPr marL="0" indent="0">
              <a:buNone/>
            </a:pPr>
            <a:r>
              <a:rPr lang="en-GB" dirty="0">
                <a:solidFill>
                  <a:schemeClr val="tx1"/>
                </a:solidFill>
                <a:latin typeface="Arial" panose="020B0604020202020204" pitchFamily="34" charset="0"/>
                <a:cs typeface="Arial" panose="020B0604020202020204" pitchFamily="34" charset="0"/>
              </a:rPr>
              <a:t>Metropolitan Police (2020) </a:t>
            </a:r>
            <a:r>
              <a:rPr lang="en-GB" i="1" dirty="0">
                <a:solidFill>
                  <a:schemeClr val="tx1"/>
                </a:solidFill>
                <a:latin typeface="Arial" panose="020B0604020202020204" pitchFamily="34" charset="0"/>
                <a:cs typeface="Arial" panose="020B0604020202020204" pitchFamily="34" charset="0"/>
              </a:rPr>
              <a:t>Gangs Violence Matrix. </a:t>
            </a:r>
            <a:r>
              <a:rPr lang="en-GB" dirty="0">
                <a:solidFill>
                  <a:schemeClr val="tx1"/>
                </a:solidFill>
                <a:latin typeface="Arial" panose="020B0604020202020204" pitchFamily="34" charset="0"/>
                <a:cs typeface="Arial" panose="020B0604020202020204" pitchFamily="34" charset="0"/>
              </a:rPr>
              <a:t>[Online] Available at: </a:t>
            </a:r>
            <a:r>
              <a:rPr lang="en-GB" dirty="0">
                <a:solidFill>
                  <a:schemeClr val="tx1"/>
                </a:solidFill>
                <a:latin typeface="Arial" panose="020B0604020202020204" pitchFamily="34" charset="0"/>
                <a:cs typeface="Arial" panose="020B0604020202020204" pitchFamily="34" charset="0"/>
                <a:hlinkClick r:id="rId2"/>
              </a:rPr>
              <a:t>https://www.met.police.uk/police-forces/metropolitan-police/areas/about-us/about-the-met/gangs-violence-matrix/</a:t>
            </a:r>
            <a:r>
              <a:rPr lang="en-GB" dirty="0">
                <a:solidFill>
                  <a:schemeClr val="tx1"/>
                </a:solidFill>
                <a:latin typeface="Arial" panose="020B0604020202020204" pitchFamily="34" charset="0"/>
                <a:cs typeface="Arial" panose="020B0604020202020204" pitchFamily="34" charset="0"/>
              </a:rPr>
              <a:t> (Accessed: 25/02/2020)</a:t>
            </a:r>
          </a:p>
          <a:p>
            <a:pPr marL="0" indent="0">
              <a:buNone/>
            </a:pPr>
            <a:r>
              <a:rPr lang="en-GB" dirty="0">
                <a:solidFill>
                  <a:schemeClr val="tx1"/>
                </a:solidFill>
                <a:latin typeface="Arial" panose="020B0604020202020204" pitchFamily="34" charset="0"/>
                <a:cs typeface="Arial" panose="020B0604020202020204" pitchFamily="34" charset="0"/>
              </a:rPr>
              <a:t>Miriam-Webster (2020) </a:t>
            </a:r>
            <a:r>
              <a:rPr lang="en-GB" i="1" dirty="0">
                <a:solidFill>
                  <a:schemeClr val="tx1"/>
                </a:solidFill>
                <a:latin typeface="Arial" panose="020B0604020202020204" pitchFamily="34" charset="0"/>
                <a:cs typeface="Arial" panose="020B0604020202020204" pitchFamily="34" charset="0"/>
              </a:rPr>
              <a:t>Dictionary: Gang. </a:t>
            </a:r>
            <a:r>
              <a:rPr lang="en-GB" dirty="0">
                <a:solidFill>
                  <a:schemeClr val="tx1"/>
                </a:solidFill>
                <a:latin typeface="Arial" panose="020B0604020202020204" pitchFamily="34" charset="0"/>
                <a:cs typeface="Arial" panose="020B0604020202020204" pitchFamily="34" charset="0"/>
              </a:rPr>
              <a:t>[Online] Available at: </a:t>
            </a:r>
            <a:r>
              <a:rPr lang="en-GB" dirty="0">
                <a:solidFill>
                  <a:schemeClr val="tx1"/>
                </a:solidFill>
                <a:latin typeface="Arial" panose="020B0604020202020204" pitchFamily="34" charset="0"/>
                <a:cs typeface="Arial" panose="020B0604020202020204" pitchFamily="34" charset="0"/>
                <a:hlinkClick r:id="rId3"/>
              </a:rPr>
              <a:t>https://www.merriam-webster.com/dictionary/gang</a:t>
            </a:r>
            <a:r>
              <a:rPr lang="en-GB" dirty="0">
                <a:solidFill>
                  <a:schemeClr val="tx1"/>
                </a:solidFill>
                <a:latin typeface="Arial" panose="020B0604020202020204" pitchFamily="34" charset="0"/>
                <a:cs typeface="Arial" panose="020B0604020202020204" pitchFamily="34" charset="0"/>
              </a:rPr>
              <a:t> (Accessed: 25/02/2020)</a:t>
            </a:r>
          </a:p>
          <a:p>
            <a:pPr marL="0" indent="0">
              <a:buNone/>
            </a:pPr>
            <a:r>
              <a:rPr lang="en-GB" dirty="0">
                <a:solidFill>
                  <a:schemeClr val="tx1"/>
                </a:solidFill>
                <a:latin typeface="Arial" panose="020B0604020202020204" pitchFamily="34" charset="0"/>
                <a:cs typeface="Arial" panose="020B0604020202020204" pitchFamily="34" charset="0"/>
              </a:rPr>
              <a:t>National Youth Gang Centre. (2002). </a:t>
            </a:r>
            <a:r>
              <a:rPr lang="en-GB" i="1" dirty="0">
                <a:solidFill>
                  <a:schemeClr val="tx1"/>
                </a:solidFill>
                <a:latin typeface="Arial" panose="020B0604020202020204" pitchFamily="34" charset="0"/>
                <a:cs typeface="Arial" panose="020B0604020202020204" pitchFamily="34" charset="0"/>
              </a:rPr>
              <a:t>A Guide to Assessing Your Community’s Youth Gang Problem</a:t>
            </a:r>
            <a:r>
              <a:rPr lang="en-GB" dirty="0">
                <a:solidFill>
                  <a:schemeClr val="tx1"/>
                </a:solidFill>
                <a:latin typeface="Arial" panose="020B0604020202020204" pitchFamily="34" charset="0"/>
                <a:cs typeface="Arial" panose="020B0604020202020204" pitchFamily="34" charset="0"/>
              </a:rPr>
              <a:t>. [Online] Available at: </a:t>
            </a:r>
            <a:r>
              <a:rPr lang="en-GB" dirty="0">
                <a:solidFill>
                  <a:schemeClr val="tx1"/>
                </a:solidFill>
                <a:latin typeface="Arial" panose="020B0604020202020204" pitchFamily="34" charset="0"/>
                <a:cs typeface="Arial" panose="020B0604020202020204" pitchFamily="34" charset="0"/>
                <a:hlinkClick r:id="rId4"/>
              </a:rPr>
              <a:t>http://www.iir.com/nygc/acgp/assessment.htm</a:t>
            </a:r>
            <a:r>
              <a:rPr lang="en-GB" dirty="0">
                <a:solidFill>
                  <a:schemeClr val="tx1"/>
                </a:solidFill>
                <a:latin typeface="Arial" panose="020B0604020202020204" pitchFamily="34" charset="0"/>
                <a:cs typeface="Arial" panose="020B0604020202020204" pitchFamily="34" charset="0"/>
              </a:rPr>
              <a:t> (Accessed: 26/02/2020)</a:t>
            </a:r>
          </a:p>
          <a:p>
            <a:pPr marL="0" indent="0">
              <a:buNone/>
            </a:pPr>
            <a:r>
              <a:rPr lang="en-GB" dirty="0" err="1">
                <a:solidFill>
                  <a:schemeClr val="tx1"/>
                </a:solidFill>
                <a:latin typeface="Arial" panose="020B0604020202020204" pitchFamily="34" charset="0"/>
                <a:cs typeface="Arial" panose="020B0604020202020204" pitchFamily="34" charset="0"/>
              </a:rPr>
              <a:t>Youth.Gov</a:t>
            </a:r>
            <a:r>
              <a:rPr lang="en-GB" dirty="0">
                <a:solidFill>
                  <a:schemeClr val="tx1"/>
                </a:solidFill>
                <a:latin typeface="Arial" panose="020B0604020202020204" pitchFamily="34" charset="0"/>
                <a:cs typeface="Arial" panose="020B0604020202020204" pitchFamily="34" charset="0"/>
              </a:rPr>
              <a:t> (2020) </a:t>
            </a:r>
            <a:r>
              <a:rPr lang="en-GB" i="1" dirty="0">
                <a:solidFill>
                  <a:schemeClr val="tx1"/>
                </a:solidFill>
                <a:latin typeface="Arial" panose="020B0604020202020204" pitchFamily="34" charset="0"/>
                <a:cs typeface="Arial" panose="020B0604020202020204" pitchFamily="34" charset="0"/>
              </a:rPr>
              <a:t>Risk and Protective Factors</a:t>
            </a:r>
            <a:r>
              <a:rPr lang="en-GB" dirty="0">
                <a:solidFill>
                  <a:schemeClr val="tx1"/>
                </a:solidFill>
                <a:latin typeface="Arial" panose="020B0604020202020204" pitchFamily="34" charset="0"/>
                <a:cs typeface="Arial" panose="020B0604020202020204" pitchFamily="34" charset="0"/>
              </a:rPr>
              <a:t>. [Online] Available at: </a:t>
            </a:r>
            <a:r>
              <a:rPr lang="en-GB" dirty="0">
                <a:solidFill>
                  <a:schemeClr val="tx1"/>
                </a:solidFill>
                <a:latin typeface="Arial" panose="020B0604020202020204" pitchFamily="34" charset="0"/>
                <a:cs typeface="Arial" panose="020B0604020202020204" pitchFamily="34" charset="0"/>
                <a:hlinkClick r:id="rId5"/>
              </a:rPr>
              <a:t>https://youth.gov/youth-topics/preventing-gang-involvement/risk-and-protective-factors</a:t>
            </a:r>
            <a:r>
              <a:rPr lang="en-GB" dirty="0">
                <a:solidFill>
                  <a:schemeClr val="tx1"/>
                </a:solidFill>
                <a:latin typeface="Arial" panose="020B0604020202020204" pitchFamily="34" charset="0"/>
                <a:cs typeface="Arial" panose="020B0604020202020204" pitchFamily="34" charset="0"/>
              </a:rPr>
              <a:t> (Accessed: 25/02/2020)</a:t>
            </a:r>
          </a:p>
          <a:p>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3695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947</TotalTime>
  <Words>1918</Words>
  <Application>Microsoft Office PowerPoint</Application>
  <PresentationFormat>Widescreen</PresentationFormat>
  <Paragraphs>124</Paragraphs>
  <Slides>23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Wisp</vt:lpstr>
      <vt:lpstr>Culture &amp; Identity</vt:lpstr>
      <vt:lpstr>Objectives </vt:lpstr>
      <vt:lpstr>What is a gang?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Criminal Activity within gangs </vt:lpstr>
      <vt:lpstr>PowerPoint Presentation</vt:lpstr>
      <vt:lpstr>PowerPoint Presentation</vt:lpstr>
      <vt:lpstr>Key reasons for gang involvement </vt:lpstr>
      <vt:lpstr>PowerPoint Presentation</vt:lpstr>
      <vt:lpstr>PowerPoint Presentation</vt:lpstr>
      <vt:lpstr>PowerPoint Presentation</vt:lpstr>
      <vt:lpstr>Case Study 1</vt:lpstr>
      <vt:lpstr>Case Study 2</vt:lpstr>
      <vt:lpstr>Gangs in schools </vt:lpstr>
      <vt:lpstr>How can schools stop gang behaviour?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Abraham</dc:creator>
  <cp:lastModifiedBy>Ross Abraham (Student)</cp:lastModifiedBy>
  <cp:revision>2</cp:revision>
  <dcterms:created xsi:type="dcterms:W3CDTF">2020-02-25T15:52:42Z</dcterms:created>
  <dcterms:modified xsi:type="dcterms:W3CDTF">2020-03-12T22:43:45Z</dcterms:modified>
</cp:coreProperties>
</file>