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</p:sldIdLst>
  <p:sldSz cx="13500100" cy="9601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59" d="100"/>
          <a:sy n="59" d="100"/>
        </p:scale>
        <p:origin x="22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2508" y="1571308"/>
            <a:ext cx="11475085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7513" y="5042853"/>
            <a:ext cx="10125075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846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77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101" y="2393635"/>
            <a:ext cx="11643836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101" y="6425250"/>
            <a:ext cx="11643836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74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8132" y="2555875"/>
            <a:ext cx="5737543" cy="60918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34425" y="2555875"/>
            <a:ext cx="5737543" cy="60918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740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890" y="511177"/>
            <a:ext cx="11643836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9892" y="2353628"/>
            <a:ext cx="5711174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9892" y="3507105"/>
            <a:ext cx="5711174" cy="5158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34426" y="2353628"/>
            <a:ext cx="5739301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834426" y="3507105"/>
            <a:ext cx="5739301" cy="5158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417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504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48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890" y="640080"/>
            <a:ext cx="4354134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9301" y="1382397"/>
            <a:ext cx="6834426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890" y="2880360"/>
            <a:ext cx="4354134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34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890" y="640080"/>
            <a:ext cx="4354134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739301" y="1382397"/>
            <a:ext cx="6834426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890" y="2880360"/>
            <a:ext cx="4354134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105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428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61010" y="511175"/>
            <a:ext cx="2910959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28133" y="511175"/>
            <a:ext cx="8564126" cy="813657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375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28132" y="511177"/>
            <a:ext cx="11643836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8132" y="2555875"/>
            <a:ext cx="11643836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8132" y="8898892"/>
            <a:ext cx="303752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8258A1-F978-47FB-A368-0BFC739D3BC9}" type="datetimeFigureOut">
              <a:rPr lang="en-GB" smtClean="0"/>
              <a:t>01/02/2019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71908" y="8898892"/>
            <a:ext cx="455628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34445" y="8898892"/>
            <a:ext cx="303752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E0B2-0752-41C3-8790-176873640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892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bulletin.equinoxpub.com/wp-content/uploads/2013/04/snake+handlers.jp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penclipart.org/detail/201945/snake-%C3%83%C2%98%C3%82%C2%A3%C3%83%C2%99%C3%82%C2%81%C3%83%C2%98%C3%82%C2%B9%C3%83%C2%99%C3%A2%C2%80%C2%B0-%C3%83%C2%98%C3%82%C2%AD%C3%83%C2%99%C3%85%C2%A0%C3%83%C2%98%C3%82%C2%A9-%C3%83%C2%98%C3%82%C2%AB%C3%83%C2%98%C3%82%C2%B9%C3%83%C2%98%C3%82%C2%A8%C3%83%C2%98%C3%82%C2%A7%C3%83%C2%99%C3%A2%C2%80%C2%A0-by-osfor.org-201945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www.youtube.com/watch?v=xoWQmJBIG0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BCC50-3BF8-4204-8C08-C22EB95ABA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98961" y="0"/>
            <a:ext cx="14105890" cy="920880"/>
          </a:xfrm>
        </p:spPr>
        <p:txBody>
          <a:bodyPr>
            <a:noAutofit/>
          </a:bodyPr>
          <a:lstStyle/>
          <a:p>
            <a:r>
              <a:rPr lang="en-GB" sz="4400" dirty="0">
                <a:latin typeface="Forte" panose="03060902040502070203" pitchFamily="66" charset="0"/>
              </a:rPr>
              <a:t>The New Religious Movement of Snake Handlers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B72B07-EBE3-43FC-9FAD-7D582DB8DBDB}"/>
              </a:ext>
            </a:extLst>
          </p:cNvPr>
          <p:cNvSpPr txBox="1"/>
          <p:nvPr/>
        </p:nvSpPr>
        <p:spPr>
          <a:xfrm>
            <a:off x="376518" y="1452282"/>
            <a:ext cx="59525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Forte" panose="03060902040502070203" pitchFamily="66" charset="0"/>
              </a:rPr>
              <a:t>Origins of the Snake Handling movement</a:t>
            </a:r>
          </a:p>
          <a:p>
            <a:endParaRPr lang="en-GB" dirty="0">
              <a:latin typeface="Century Schoolbook" panose="02040604050505020304" pitchFamily="18" charset="0"/>
            </a:endParaRPr>
          </a:p>
          <a:p>
            <a:pPr algn="just"/>
            <a:r>
              <a:rPr lang="en-GB" dirty="0">
                <a:latin typeface="Century Schoolbook" panose="02040604050505020304" pitchFamily="18" charset="0"/>
              </a:rPr>
              <a:t>The NRM of Snake Handlers came around in the 1920’s, after devoted Christians in the US viewed the Bible as having a literal meaning, rather than a metaphorical meaning.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4BEEAE-856C-4C5B-845C-56EF9B0E2408}"/>
              </a:ext>
            </a:extLst>
          </p:cNvPr>
          <p:cNvSpPr txBox="1"/>
          <p:nvPr/>
        </p:nvSpPr>
        <p:spPr>
          <a:xfrm>
            <a:off x="6460063" y="1190054"/>
            <a:ext cx="70400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Forte" panose="03060902040502070203" pitchFamily="66" charset="0"/>
              </a:rPr>
              <a:t>Media Controversy</a:t>
            </a:r>
          </a:p>
          <a:p>
            <a:endParaRPr lang="en-GB" dirty="0"/>
          </a:p>
          <a:p>
            <a:r>
              <a:rPr lang="en-GB" dirty="0">
                <a:latin typeface="Century Schoolbook" panose="02040604050505020304" pitchFamily="18" charset="0"/>
              </a:rPr>
              <a:t>The Serpent Handling Movement gained fame on National Geographic with ‘Snake Salvation’. This led to a public debate whether this practice was safe for people and the State of Texas arresting a pastor, Andrew Hamblin for endangering the public and owning poisonous snake.</a:t>
            </a:r>
          </a:p>
          <a:p>
            <a:endParaRPr lang="en-GB" dirty="0"/>
          </a:p>
          <a:p>
            <a:r>
              <a:rPr lang="en-GB" dirty="0">
                <a:latin typeface="Century Schoolbook" panose="02040604050505020304" pitchFamily="18" charset="0"/>
              </a:rPr>
              <a:t>Jamie Coots, the leader of </a:t>
            </a:r>
            <a:r>
              <a:rPr lang="en-US" dirty="0">
                <a:latin typeface="Century Schoolbook" panose="02040604050505020304" pitchFamily="18" charset="0"/>
              </a:rPr>
              <a:t>Full Gospel Tabernacle in Jesus Name</a:t>
            </a:r>
            <a:r>
              <a:rPr lang="en-GB" dirty="0">
                <a:latin typeface="Century Schoolbook" panose="02040604050505020304" pitchFamily="18" charset="0"/>
              </a:rPr>
              <a:t>, was arrested in 2013 for possessing poisonous snakes in the state of Kentucky. In 2014, Jamie Coots died of a snake bite.</a:t>
            </a:r>
          </a:p>
          <a:p>
            <a:endParaRPr lang="en-GB" dirty="0">
              <a:latin typeface="Century Schoolbook" panose="02040604050505020304" pitchFamily="18" charset="0"/>
            </a:endParaRPr>
          </a:p>
          <a:p>
            <a:r>
              <a:rPr lang="en-GB" dirty="0">
                <a:latin typeface="Century Schoolbook" panose="02040604050505020304" pitchFamily="18" charset="0"/>
              </a:rPr>
              <a:t>Cody Coots took over as leader. However, in August 2018, Cody was bitten and put into a coma.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8ECEDA-8B93-4676-BBE6-F392912FBA4F}"/>
              </a:ext>
            </a:extLst>
          </p:cNvPr>
          <p:cNvSpPr/>
          <p:nvPr/>
        </p:nvSpPr>
        <p:spPr>
          <a:xfrm>
            <a:off x="376518" y="3508310"/>
            <a:ext cx="5800347" cy="1754326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Forte" panose="03060902040502070203" pitchFamily="66" charset="0"/>
              </a:rPr>
              <a:t>“And these signs shall follow them that believe: In my name shall they cast out devils; shall they speak with new tongues. They shall take up serpents; if they drink any deadly thing, it shall not hurt them.”</a:t>
            </a:r>
          </a:p>
        </p:txBody>
      </p:sp>
      <p:pic>
        <p:nvPicPr>
          <p:cNvPr id="7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486D69A9-1443-4696-BED0-7A44C10861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67" b="19118"/>
          <a:stretch/>
        </p:blipFill>
        <p:spPr>
          <a:xfrm>
            <a:off x="10301212" y="6456784"/>
            <a:ext cx="4374898" cy="34265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CC7FB3E-CC33-4564-A1ED-7C9B027A5B74}"/>
              </a:ext>
            </a:extLst>
          </p:cNvPr>
          <p:cNvSpPr txBox="1"/>
          <p:nvPr/>
        </p:nvSpPr>
        <p:spPr>
          <a:xfrm>
            <a:off x="149289" y="7501812"/>
            <a:ext cx="100210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Bibliography</a:t>
            </a:r>
          </a:p>
          <a:p>
            <a:r>
              <a:rPr lang="en-GB" sz="1200" dirty="0"/>
              <a:t>Fig 1 – Tommy Coots, snake handlers, 2013 [assessed at: </a:t>
            </a:r>
            <a:r>
              <a:rPr lang="en-GB" sz="1200" dirty="0">
                <a:hlinkClick r:id="rId3"/>
              </a:rPr>
              <a:t>http://bulletin.equinoxpub.com/wp-content/uploads/2013/04/snake+handlers.jpg</a:t>
            </a:r>
            <a:r>
              <a:rPr lang="en-GB" sz="1200" dirty="0"/>
              <a:t>]</a:t>
            </a:r>
          </a:p>
          <a:p>
            <a:r>
              <a:rPr lang="en-GB" sz="1200" dirty="0"/>
              <a:t>The Persecuted Prophets (1978), Carden, Pelton [published by Thomas </a:t>
            </a:r>
            <a:r>
              <a:rPr lang="en-GB" sz="1200" dirty="0" err="1"/>
              <a:t>Yoseloff</a:t>
            </a:r>
            <a:r>
              <a:rPr lang="en-GB" sz="1200" dirty="0"/>
              <a:t> Ltd.]</a:t>
            </a:r>
          </a:p>
          <a:p>
            <a:r>
              <a:rPr lang="en-GB" sz="1200" i="1" dirty="0"/>
              <a:t>Mar</a:t>
            </a:r>
            <a:r>
              <a:rPr lang="en-GB" sz="1200" dirty="0"/>
              <a:t>k 16;17-18 [quote]</a:t>
            </a:r>
          </a:p>
          <a:p>
            <a:r>
              <a:rPr lang="en-GB" sz="1200" dirty="0"/>
              <a:t>Snake Salvation (2013), National Geographic Studios  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11C1F1-6823-42DA-AA69-E7A8E99FED13}"/>
              </a:ext>
            </a:extLst>
          </p:cNvPr>
          <p:cNvSpPr txBox="1"/>
          <p:nvPr/>
        </p:nvSpPr>
        <p:spPr>
          <a:xfrm>
            <a:off x="6750050" y="5523722"/>
            <a:ext cx="3924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Bryan Wilson’s opinion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AA35DF3-933B-41C2-BA44-81E7AA3EE759}"/>
              </a:ext>
            </a:extLst>
          </p:cNvPr>
          <p:cNvSpPr/>
          <p:nvPr/>
        </p:nvSpPr>
        <p:spPr>
          <a:xfrm>
            <a:off x="5659745" y="5216084"/>
            <a:ext cx="5952564" cy="197506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Forte" panose="03060902040502070203" pitchFamily="66" charset="0"/>
              </a:rPr>
              <a:t>Bryan Wilson’s opinion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Forte" panose="03060902040502070203" pitchFamily="66" charset="0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Century Schoolbook" panose="02040604050505020304" pitchFamily="18" charset="0"/>
              </a:rPr>
              <a:t>The Serpent handling movement would be thaumaturgical and a </a:t>
            </a:r>
            <a:r>
              <a:rPr lang="en-GB" sz="2000" dirty="0" err="1">
                <a:solidFill>
                  <a:schemeClr val="tx1"/>
                </a:solidFill>
                <a:latin typeface="Century Schoolbook" panose="02040604050505020304" pitchFamily="18" charset="0"/>
              </a:rPr>
              <a:t>introvisionist</a:t>
            </a:r>
            <a:r>
              <a:rPr lang="en-GB" sz="2000" dirty="0">
                <a:solidFill>
                  <a:schemeClr val="tx1"/>
                </a:solidFill>
                <a:latin typeface="Century Schoolbook" panose="02040604050505020304" pitchFamily="18" charset="0"/>
              </a:rPr>
              <a:t> movement as they </a:t>
            </a:r>
            <a:r>
              <a:rPr lang="en-GB" sz="2000" i="1" dirty="0">
                <a:solidFill>
                  <a:schemeClr val="tx1"/>
                </a:solidFill>
                <a:latin typeface="Century Schoolbook" panose="02040604050505020304" pitchFamily="18" charset="0"/>
              </a:rPr>
              <a:t>literally</a:t>
            </a:r>
            <a:r>
              <a:rPr lang="en-GB" sz="2000" dirty="0">
                <a:solidFill>
                  <a:schemeClr val="tx1"/>
                </a:solidFill>
                <a:latin typeface="Century Schoolbook" panose="02040604050505020304" pitchFamily="18" charset="0"/>
              </a:rPr>
              <a:t> believe in the Bible and do not promote their movement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9149387-042C-4624-9808-A7647BED4F1C}"/>
              </a:ext>
            </a:extLst>
          </p:cNvPr>
          <p:cNvSpPr/>
          <p:nvPr/>
        </p:nvSpPr>
        <p:spPr>
          <a:xfrm>
            <a:off x="149289" y="8783997"/>
            <a:ext cx="76781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Link: </a:t>
            </a:r>
            <a:r>
              <a:rPr lang="en-GB" dirty="0">
                <a:hlinkClick r:id="rId4"/>
              </a:rPr>
              <a:t>https://www.youtube.com/watch?v=xoWQmJBIG0o</a:t>
            </a: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A734C1-AE06-4BEF-8CE3-DB4D19C77858}"/>
              </a:ext>
            </a:extLst>
          </p:cNvPr>
          <p:cNvSpPr txBox="1"/>
          <p:nvPr/>
        </p:nvSpPr>
        <p:spPr>
          <a:xfrm>
            <a:off x="376517" y="5523722"/>
            <a:ext cx="543544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Forte" panose="03060902040502070203" pitchFamily="66" charset="0"/>
              </a:rPr>
              <a:t>Beliefs and Traditions</a:t>
            </a:r>
          </a:p>
          <a:p>
            <a:endParaRPr lang="en-GB" sz="1200" dirty="0">
              <a:latin typeface="Forte" panose="03060902040502070203" pitchFamily="66" charset="0"/>
            </a:endParaRPr>
          </a:p>
          <a:p>
            <a:pPr marL="285750" indent="-285750">
              <a:buBlip>
                <a:blip r:embed="rId5">
                  <a:extLst>
                    <a:ext uri="{837473B0-CC2E-450A-ABE3-18F120FF3D39}">
                      <a1611:picAttrSrcUrl xmlns:a1611="http://schemas.microsoft.com/office/drawing/2016/11/main" r:id="rId6"/>
                    </a:ext>
                  </a:extLst>
                </a:blip>
              </a:buBlip>
            </a:pPr>
            <a:r>
              <a:rPr lang="en-GB" sz="1200" dirty="0">
                <a:latin typeface="Century Schoolbook" panose="02040604050505020304" pitchFamily="18" charset="0"/>
              </a:rPr>
              <a:t>If you cannot withstand the bite of a venomous snake, you are not devoted to God. </a:t>
            </a:r>
          </a:p>
          <a:p>
            <a:pPr marL="285750" indent="-285750">
              <a:buBlip>
                <a:blip r:embed="rId5">
                  <a:extLst>
                    <a:ext uri="{837473B0-CC2E-450A-ABE3-18F120FF3D39}">
                      <a1611:picAttrSrcUrl xmlns:a1611="http://schemas.microsoft.com/office/drawing/2016/11/main" r:id="rId6"/>
                    </a:ext>
                  </a:extLst>
                </a:blip>
              </a:buBlip>
            </a:pPr>
            <a:r>
              <a:rPr lang="en-GB" sz="1200" dirty="0">
                <a:latin typeface="Century Schoolbook" panose="02040604050505020304" pitchFamily="18" charset="0"/>
              </a:rPr>
              <a:t>To pass the tradition down to your kin</a:t>
            </a:r>
          </a:p>
          <a:p>
            <a:pPr marL="285750" indent="-285750">
              <a:buBlip>
                <a:blip r:embed="rId5">
                  <a:extLst>
                    <a:ext uri="{837473B0-CC2E-450A-ABE3-18F120FF3D39}">
                      <a1611:picAttrSrcUrl xmlns:a1611="http://schemas.microsoft.com/office/drawing/2016/11/main" r:id="rId6"/>
                    </a:ext>
                  </a:extLst>
                </a:blip>
              </a:buBlip>
            </a:pPr>
            <a:r>
              <a:rPr lang="en-GB" sz="1200" dirty="0">
                <a:latin typeface="Century Schoolbook" panose="02040604050505020304" pitchFamily="18" charset="0"/>
              </a:rPr>
              <a:t>It is a religious right to practice snake handling</a:t>
            </a:r>
          </a:p>
          <a:p>
            <a:pPr marL="285750" indent="-285750">
              <a:buBlip>
                <a:blip r:embed="rId5">
                  <a:extLst>
                    <a:ext uri="{837473B0-CC2E-450A-ABE3-18F120FF3D39}">
                      <a1611:picAttrSrcUrl xmlns:a1611="http://schemas.microsoft.com/office/drawing/2016/11/main" r:id="rId6"/>
                    </a:ext>
                  </a:extLst>
                </a:blip>
              </a:buBlip>
            </a:pPr>
            <a:r>
              <a:rPr lang="en-GB" sz="1200" dirty="0">
                <a:latin typeface="Century Schoolbook" panose="02040604050505020304" pitchFamily="18" charset="0"/>
              </a:rPr>
              <a:t>The literal sense of the Bible</a:t>
            </a:r>
          </a:p>
          <a:p>
            <a:pPr marL="285750" indent="-285750">
              <a:buBlip>
                <a:blip r:embed="rId5">
                  <a:extLst>
                    <a:ext uri="{837473B0-CC2E-450A-ABE3-18F120FF3D39}">
                      <a1611:picAttrSrcUrl xmlns:a1611="http://schemas.microsoft.com/office/drawing/2016/11/main" r:id="rId6"/>
                    </a:ext>
                  </a:extLst>
                </a:blip>
              </a:buBlip>
            </a:pPr>
            <a:endParaRPr lang="en-GB" sz="1200" dirty="0">
              <a:latin typeface="Century Schoolbook" panose="02040604050505020304" pitchFamily="18" charset="0"/>
            </a:endParaRPr>
          </a:p>
          <a:p>
            <a:endParaRPr lang="en-GB" dirty="0">
              <a:latin typeface="Forte" panose="03060902040502070203" pitchFamily="66" charset="0"/>
            </a:endParaRPr>
          </a:p>
          <a:p>
            <a:pPr marL="285750" indent="-285750">
              <a:buBlip>
                <a:blip r:embed="rId5">
                  <a:extLst>
                    <a:ext uri="{837473B0-CC2E-450A-ABE3-18F120FF3D39}">
                      <a1611:picAttrSrcUrl xmlns:a1611="http://schemas.microsoft.com/office/drawing/2016/11/main" r:id="rId6"/>
                    </a:ext>
                  </a:extLst>
                </a:blip>
              </a:buBlip>
            </a:pPr>
            <a:endParaRPr lang="en-GB" dirty="0">
              <a:latin typeface="Forte" panose="0306090204050207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467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318</TotalTime>
  <Words>352</Words>
  <Application>Microsoft Office PowerPoint</Application>
  <PresentationFormat>Custom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Century Schoolbook</vt:lpstr>
      <vt:lpstr>Forte</vt:lpstr>
      <vt:lpstr>Office Theme</vt:lpstr>
      <vt:lpstr>The New Religious Movement of Snake Handlers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New Religious Movement of Snake Handlers </dc:title>
  <dc:creator>Caitlin Vivian</dc:creator>
  <cp:lastModifiedBy>Caitlin Vivian</cp:lastModifiedBy>
  <cp:revision>16</cp:revision>
  <dcterms:created xsi:type="dcterms:W3CDTF">2019-01-28T13:34:50Z</dcterms:created>
  <dcterms:modified xsi:type="dcterms:W3CDTF">2019-02-01T12:28:31Z</dcterms:modified>
</cp:coreProperties>
</file>