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1"/>
  </p:sldMasterIdLst>
  <p:notesMasterIdLst>
    <p:notesMasterId r:id="rId20"/>
  </p:notesMasterIdLst>
  <p:sldIdLst>
    <p:sldId id="256" r:id="rId2"/>
    <p:sldId id="270" r:id="rId3"/>
    <p:sldId id="271" r:id="rId4"/>
    <p:sldId id="257" r:id="rId5"/>
    <p:sldId id="272" r:id="rId6"/>
    <p:sldId id="258" r:id="rId7"/>
    <p:sldId id="260" r:id="rId8"/>
    <p:sldId id="261" r:id="rId9"/>
    <p:sldId id="262" r:id="rId10"/>
    <p:sldId id="263" r:id="rId11"/>
    <p:sldId id="264" r:id="rId12"/>
    <p:sldId id="265" r:id="rId13"/>
    <p:sldId id="266" r:id="rId14"/>
    <p:sldId id="273" r:id="rId15"/>
    <p:sldId id="267" r:id="rId16"/>
    <p:sldId id="269" r:id="rId17"/>
    <p:sldId id="268"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0061BF-B267-4B32-B53C-643ED01EF7E5}" type="datetimeFigureOut">
              <a:rPr lang="en-US" smtClean="0"/>
              <a:t>7/19/23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16166A-62D4-463B-80EF-F2CACDA1726E}" type="slidenum">
              <a:rPr lang="en-US" smtClean="0"/>
              <a:t>‹#›</a:t>
            </a:fld>
            <a:endParaRPr lang="en-US"/>
          </a:p>
        </p:txBody>
      </p:sp>
    </p:spTree>
    <p:extLst>
      <p:ext uri="{BB962C8B-B14F-4D97-AF65-F5344CB8AC3E}">
        <p14:creationId xmlns:p14="http://schemas.microsoft.com/office/powerpoint/2010/main" val="2148999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rPr>
              <a:t>According to the research, nearly 8% of the Welsh population, or over 209,000 people, have diabetes. The proportion of people over the age of 17 is increasing quickly and makes up the majority of the population. Over 65,501 people, or over 65% of the population, have been identified as having type 2 diabetes. According to preliminary research, socioeconomic status plays a significant role in the development of type 2 diabetes, which affects 24% of Welsh residents. Area deprivation and type 2 diabetes are both correlated with smoking, stress, and inactivity.</a:t>
            </a:r>
          </a:p>
          <a:p>
            <a:endParaRPr lang="en-US"/>
          </a:p>
        </p:txBody>
      </p:sp>
      <p:sp>
        <p:nvSpPr>
          <p:cNvPr id="4" name="Slide Number Placeholder 3"/>
          <p:cNvSpPr>
            <a:spLocks noGrp="1"/>
          </p:cNvSpPr>
          <p:nvPr>
            <p:ph type="sldNum" sz="quarter" idx="5"/>
          </p:nvPr>
        </p:nvSpPr>
        <p:spPr/>
        <p:txBody>
          <a:bodyPr/>
          <a:lstStyle/>
          <a:p>
            <a:fld id="{E616166A-62D4-463B-80EF-F2CACDA1726E}" type="slidenum">
              <a:rPr lang="en-US" smtClean="0"/>
              <a:t>7</a:t>
            </a:fld>
            <a:endParaRPr lang="en-US"/>
          </a:p>
        </p:txBody>
      </p:sp>
    </p:spTree>
    <p:extLst>
      <p:ext uri="{BB962C8B-B14F-4D97-AF65-F5344CB8AC3E}">
        <p14:creationId xmlns:p14="http://schemas.microsoft.com/office/powerpoint/2010/main" val="3602876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rPr>
              <a:t>Findings indicate that people who experience these problems especially those from minority ethnic groups are more likely to be given a type-2 diabetes diagnosis. Social deprivation is a risk factor that can be managed. Unfavorable health outcomes are directly correlated with aspects of a person's lifestyle. Men are more inclined than women to smoke, have poor glycemic control, and be inactive. Among the most frequent lifestyle factors or determinants of type-2 diabetes are weight gain, a diminished emphasis on physical activity, dietary fat intake, and high cholesterol levels. According to Che et al. (2023), type 2 diabetes and dyslipidemia are frequently discussed in conjunction. Dyslipidemia significantly increases the risk of developing new cardiovascular risk factors when it coexists with type 2 diabetes, hypertension, and other risk factors. This is connected to both the presence and concentration of triglycerides in blood plasma.</a:t>
            </a:r>
          </a:p>
          <a:p>
            <a:endParaRPr lang="en-US"/>
          </a:p>
        </p:txBody>
      </p:sp>
      <p:sp>
        <p:nvSpPr>
          <p:cNvPr id="4" name="Slide Number Placeholder 3"/>
          <p:cNvSpPr>
            <a:spLocks noGrp="1"/>
          </p:cNvSpPr>
          <p:nvPr>
            <p:ph type="sldNum" sz="quarter" idx="5"/>
          </p:nvPr>
        </p:nvSpPr>
        <p:spPr/>
        <p:txBody>
          <a:bodyPr/>
          <a:lstStyle/>
          <a:p>
            <a:fld id="{E616166A-62D4-463B-80EF-F2CACDA1726E}" type="slidenum">
              <a:rPr lang="en-US" smtClean="0"/>
              <a:t>8</a:t>
            </a:fld>
            <a:endParaRPr lang="en-US"/>
          </a:p>
        </p:txBody>
      </p:sp>
    </p:spTree>
    <p:extLst>
      <p:ext uri="{BB962C8B-B14F-4D97-AF65-F5344CB8AC3E}">
        <p14:creationId xmlns:p14="http://schemas.microsoft.com/office/powerpoint/2010/main" val="2593829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rPr>
              <a:t>Thom et al. (2021) weight loss is emphasized by in their meta-analysis of direct as a randomized clinical trial to be an important factor in both the onset and management of type-2 diabetes. A local dietician or nurse provided advice to participants in the weight management program and offered support based on data from scientific studies. Findings in assignment shows that Woodward et al. (2021) have emphasized addressing social deprivation as an intervention when thinking about and lessening the effects of type-2 diabetes, which results in other health-related issues. </a:t>
            </a:r>
          </a:p>
          <a:p>
            <a:endParaRPr lang="en-US"/>
          </a:p>
        </p:txBody>
      </p:sp>
      <p:sp>
        <p:nvSpPr>
          <p:cNvPr id="4" name="Slide Number Placeholder 3"/>
          <p:cNvSpPr>
            <a:spLocks noGrp="1"/>
          </p:cNvSpPr>
          <p:nvPr>
            <p:ph type="sldNum" sz="quarter" idx="5"/>
          </p:nvPr>
        </p:nvSpPr>
        <p:spPr/>
        <p:txBody>
          <a:bodyPr/>
          <a:lstStyle/>
          <a:p>
            <a:fld id="{E616166A-62D4-463B-80EF-F2CACDA1726E}" type="slidenum">
              <a:rPr lang="en-US" smtClean="0"/>
              <a:t>9</a:t>
            </a:fld>
            <a:endParaRPr lang="en-US"/>
          </a:p>
        </p:txBody>
      </p:sp>
    </p:spTree>
    <p:extLst>
      <p:ext uri="{BB962C8B-B14F-4D97-AF65-F5344CB8AC3E}">
        <p14:creationId xmlns:p14="http://schemas.microsoft.com/office/powerpoint/2010/main" val="2391765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1177763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33987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3317436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887FD5-C81D-4707-9612-EFCE827877A6}" type="datetimeFigureOut">
              <a:rPr lang="en-US" smtClean="0"/>
              <a:t>7/19/23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1833944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5887FD5-C81D-4707-9612-EFCE827877A6}" type="datetimeFigureOut">
              <a:rPr lang="en-US" smtClean="0"/>
              <a:t>7/19/23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2607287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15887FD5-C81D-4707-9612-EFCE827877A6}" type="datetimeFigureOut">
              <a:rPr lang="en-US" smtClean="0"/>
              <a:t>7/19/23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2899981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887FD5-C81D-4707-9612-EFCE827877A6}" type="datetimeFigureOut">
              <a:rPr lang="en-US" smtClean="0"/>
              <a:t>7/19/23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955210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887FD5-C81D-4707-9612-EFCE827877A6}" type="datetimeFigureOut">
              <a:rPr lang="en-US" smtClean="0"/>
              <a:t>7/19/23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1901985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887FD5-C81D-4707-9612-EFCE827877A6}" type="datetimeFigureOut">
              <a:rPr lang="en-US" smtClean="0"/>
              <a:t>7/19/23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1611064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2994241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765483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3914171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0217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553741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2284910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887FD5-C81D-4707-9612-EFCE827877A6}" type="datetimeFigureOut">
              <a:rPr lang="en-US" smtClean="0"/>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F9FBFB-4386-402D-8291-046A2C4B562C}" type="slidenum">
              <a:rPr lang="en-US" smtClean="0"/>
              <a:t>‹#›</a:t>
            </a:fld>
            <a:endParaRPr lang="en-US"/>
          </a:p>
        </p:txBody>
      </p:sp>
    </p:spTree>
    <p:extLst>
      <p:ext uri="{BB962C8B-B14F-4D97-AF65-F5344CB8AC3E}">
        <p14:creationId xmlns:p14="http://schemas.microsoft.com/office/powerpoint/2010/main" val="828374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5887FD5-C81D-4707-9612-EFCE827877A6}" type="datetimeFigureOut">
              <a:rPr lang="en-US" smtClean="0"/>
              <a:t>7/19/23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9FBFB-4386-402D-8291-046A2C4B562C}" type="slidenum">
              <a:rPr lang="en-US" smtClean="0"/>
              <a:t>‹#›</a:t>
            </a:fld>
            <a:endParaRPr lang="en-US"/>
          </a:p>
        </p:txBody>
      </p:sp>
    </p:spTree>
    <p:extLst>
      <p:ext uri="{BB962C8B-B14F-4D97-AF65-F5344CB8AC3E}">
        <p14:creationId xmlns:p14="http://schemas.microsoft.com/office/powerpoint/2010/main" val="2382276374"/>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 id="2147483803" r:id="rId14"/>
    <p:sldLayoutId id="2147483804" r:id="rId15"/>
    <p:sldLayoutId id="21474838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2022/03/nhs-prevention-programme-cuts-chances-of-type-2-diabetes-for-thousands/" TargetMode="External"/><Relationship Id="rId2" Type="http://schemas.openxmlformats.org/officeDocument/2006/relationships/hyperlink" Target="https://www.gov.uk/government/publications/tackling-obesity-government-strategy/tackling-obesity-empowering-adults-and-children-to-live-healthier-live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ice.org.uk/guidance/ph35/chapter/1-recommendations" TargetMode="External"/><Relationship Id="rId2" Type="http://schemas.openxmlformats.org/officeDocument/2006/relationships/hyperlink" Target="https://www.england.nhs.uk/diabetes/treatment-care/diabetes-remission/" TargetMode="External"/><Relationship Id="rId1" Type="http://schemas.openxmlformats.org/officeDocument/2006/relationships/slideLayout" Target="../slideLayouts/slideLayout2.xml"/><Relationship Id="rId6" Type="http://schemas.openxmlformats.org/officeDocument/2006/relationships/hyperlink" Target="https://www.who.int/health-topics/health-promotion" TargetMode="External"/><Relationship Id="rId5" Type="http://schemas.openxmlformats.org/officeDocument/2006/relationships/hyperlink" Target="https://www.statista.com/statistics/386742/individuals-with-diabetes-by-type-in-england-and-wales/#:~:text=Individuals%20with%20diabetes%20in%20England%20and%20Wales%202020%2D21%2C%20by%20type&amp;text=This%20statistic%20displays%20the%20number,registered%20with%20type%20two%20diabetes" TargetMode="External"/><Relationship Id="rId4" Type="http://schemas.openxmlformats.org/officeDocument/2006/relationships/hyperlink" Target="https://phw.nhs.wales/services-and-teams/primary-care-division/all-wales-diabetes-prevention-program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74337" y="1265314"/>
            <a:ext cx="4299666" cy="3249131"/>
          </a:xfrm>
        </p:spPr>
        <p:txBody>
          <a:bodyPr>
            <a:normAutofit/>
          </a:bodyPr>
          <a:lstStyle/>
          <a:p>
            <a:pPr algn="l">
              <a:lnSpc>
                <a:spcPct val="90000"/>
              </a:lnSpc>
            </a:pPr>
            <a:r>
              <a:rPr lang="en-GB" sz="3000" b="1">
                <a:latin typeface="Times New Roman"/>
                <a:cs typeface="Times New Roman"/>
              </a:rPr>
              <a:t>      </a:t>
            </a:r>
            <a:r>
              <a:rPr lang="en-US" sz="3000" b="1">
                <a:latin typeface="Times New Roman"/>
                <a:cs typeface="Times New Roman"/>
              </a:rPr>
              <a:t>Type-2 Diabetes</a:t>
            </a:r>
            <a:br>
              <a:rPr lang="en-GB" sz="3000" b="1">
                <a:latin typeface="Times New Roman" panose="02020603050405020304" pitchFamily="18" charset="0"/>
                <a:cs typeface="Times New Roman" panose="02020603050405020304" pitchFamily="18" charset="0"/>
              </a:rPr>
            </a:br>
            <a:br>
              <a:rPr lang="en-GB" sz="3000" b="1">
                <a:latin typeface="Times New Roman" panose="02020603050405020304" pitchFamily="18" charset="0"/>
                <a:cs typeface="Times New Roman" panose="02020603050405020304" pitchFamily="18" charset="0"/>
              </a:rPr>
            </a:br>
            <a:r>
              <a:rPr lang="en-GB" sz="3000" b="1">
                <a:latin typeface="Times New Roman"/>
                <a:cs typeface="Times New Roman"/>
              </a:rPr>
              <a:t>       Name : Tibka Mesfin Kebede Student number : 2115101 </a:t>
            </a:r>
            <a:br>
              <a:rPr lang="en-GB" sz="3000" b="1">
                <a:latin typeface="Times New Roman" panose="02020603050405020304" pitchFamily="18" charset="0"/>
                <a:cs typeface="Times New Roman" panose="02020603050405020304" pitchFamily="18" charset="0"/>
              </a:rPr>
            </a:br>
            <a:r>
              <a:rPr lang="en-US" sz="3000" b="1">
                <a:latin typeface="Times New Roman"/>
                <a:cs typeface="Times New Roman"/>
              </a:rPr>
              <a:t> </a:t>
            </a:r>
            <a:endParaRPr lang="en-US" sz="3000" b="1">
              <a:latin typeface="Times New Roman" panose="02020603050405020304" pitchFamily="18" charset="0"/>
              <a:cs typeface="Times New Roman" panose="02020603050405020304" pitchFamily="18" charset="0"/>
            </a:endParaRPr>
          </a:p>
        </p:txBody>
      </p:sp>
      <p:sp>
        <p:nvSpPr>
          <p:cNvPr id="39" name="Isosceles Triangle 8">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0" name="Graphic 5" descr="Needle">
            <a:extLst>
              <a:ext uri="{FF2B5EF4-FFF2-40B4-BE49-F238E27FC236}">
                <a16:creationId xmlns:a16="http://schemas.microsoft.com/office/drawing/2014/main" id="{217027BD-A49E-92FA-B89F-A70FF0F74D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68876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EEA7B-9EE6-5113-1198-8CEEB5264600}"/>
              </a:ext>
            </a:extLst>
          </p:cNvPr>
          <p:cNvSpPr>
            <a:spLocks noGrp="1"/>
          </p:cNvSpPr>
          <p:nvPr>
            <p:ph type="title"/>
          </p:nvPr>
        </p:nvSpPr>
        <p:spPr/>
        <p:txBody>
          <a:bodyPr/>
          <a:lstStyle/>
          <a:p>
            <a:r>
              <a:rPr lang="en-GB"/>
              <a:t>Introduction </a:t>
            </a:r>
            <a:endParaRPr lang="en-US"/>
          </a:p>
        </p:txBody>
      </p:sp>
      <p:sp>
        <p:nvSpPr>
          <p:cNvPr id="3" name="Content Placeholder 2">
            <a:extLst>
              <a:ext uri="{FF2B5EF4-FFF2-40B4-BE49-F238E27FC236}">
                <a16:creationId xmlns:a16="http://schemas.microsoft.com/office/drawing/2014/main" id="{2519455E-61AF-4F9B-B0FE-688A29874733}"/>
              </a:ext>
            </a:extLst>
          </p:cNvPr>
          <p:cNvSpPr>
            <a:spLocks noGrp="1"/>
          </p:cNvSpPr>
          <p:nvPr>
            <p:ph idx="1"/>
          </p:nvPr>
        </p:nvSpPr>
        <p:spPr/>
        <p:txBody>
          <a:bodyPr>
            <a:normAutofit/>
          </a:bodyPr>
          <a:lstStyle/>
          <a:p>
            <a:r>
              <a:rPr lang="en-GB"/>
              <a:t>Role of research in nursing </a:t>
            </a:r>
          </a:p>
          <a:p>
            <a:r>
              <a:rPr lang="en-GB"/>
              <a:t>What is research in nursing </a:t>
            </a:r>
          </a:p>
          <a:p>
            <a:r>
              <a:rPr lang="en-GB"/>
              <a:t>Health promotion </a:t>
            </a:r>
          </a:p>
          <a:p>
            <a:r>
              <a:rPr lang="en-GB"/>
              <a:t>Diabetes </a:t>
            </a:r>
          </a:p>
          <a:p>
            <a:r>
              <a:rPr lang="en-GB"/>
              <a:t>What is being done to prevent type two diabetes </a:t>
            </a:r>
          </a:p>
          <a:p>
            <a:r>
              <a:rPr lang="en-GB"/>
              <a:t>Summary of finding of Assignment one </a:t>
            </a:r>
          </a:p>
          <a:p>
            <a:r>
              <a:rPr lang="en-GB"/>
              <a:t>Overview of recommendations </a:t>
            </a:r>
          </a:p>
          <a:p>
            <a:r>
              <a:rPr lang="en-GB"/>
              <a:t>Conclusion  </a:t>
            </a:r>
          </a:p>
          <a:p>
            <a:r>
              <a:rPr lang="en-GB"/>
              <a:t>References</a:t>
            </a:r>
            <a:endParaRPr lang="en-US"/>
          </a:p>
        </p:txBody>
      </p:sp>
    </p:spTree>
    <p:extLst>
      <p:ext uri="{BB962C8B-B14F-4D97-AF65-F5344CB8AC3E}">
        <p14:creationId xmlns:p14="http://schemas.microsoft.com/office/powerpoint/2010/main" val="1151280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DB6DA-931F-0BAD-3604-3D81B581A925}"/>
              </a:ext>
            </a:extLst>
          </p:cNvPr>
          <p:cNvSpPr>
            <a:spLocks noGrp="1"/>
          </p:cNvSpPr>
          <p:nvPr>
            <p:ph type="title"/>
          </p:nvPr>
        </p:nvSpPr>
        <p:spPr>
          <a:xfrm>
            <a:off x="2786047" y="609600"/>
            <a:ext cx="6487955" cy="1320800"/>
          </a:xfrm>
        </p:spPr>
        <p:txBody>
          <a:bodyPr>
            <a:normAutofit/>
          </a:bodyPr>
          <a:lstStyle/>
          <a:p>
            <a:r>
              <a:rPr lang="en-GB"/>
              <a:t>Role of research in Nursing </a:t>
            </a:r>
            <a:endParaRPr lang="en-US"/>
          </a:p>
        </p:txBody>
      </p:sp>
      <p:pic>
        <p:nvPicPr>
          <p:cNvPr id="14" name="Picture 4" descr="Desk with stethoscope and computer keyboard">
            <a:extLst>
              <a:ext uri="{FF2B5EF4-FFF2-40B4-BE49-F238E27FC236}">
                <a16:creationId xmlns:a16="http://schemas.microsoft.com/office/drawing/2014/main" id="{36F0CE72-CC00-08F5-FC3F-98B6BB763817}"/>
              </a:ext>
            </a:extLst>
          </p:cNvPr>
          <p:cNvPicPr>
            <a:picLocks noChangeAspect="1"/>
          </p:cNvPicPr>
          <p:nvPr/>
        </p:nvPicPr>
        <p:blipFill rotWithShape="1">
          <a:blip r:embed="rId2">
            <a:duotone>
              <a:prstClr val="black"/>
              <a:schemeClr val="tx2">
                <a:tint val="45000"/>
                <a:satMod val="400000"/>
              </a:schemeClr>
            </a:duotone>
          </a:blip>
          <a:srcRect l="64205" r="9255"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5"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D9D363A-6ED7-4E74-F16F-55CC7FADFE38}"/>
              </a:ext>
            </a:extLst>
          </p:cNvPr>
          <p:cNvSpPr>
            <a:spLocks noGrp="1"/>
          </p:cNvSpPr>
          <p:nvPr>
            <p:ph idx="1"/>
          </p:nvPr>
        </p:nvSpPr>
        <p:spPr>
          <a:xfrm>
            <a:off x="2786047" y="2160589"/>
            <a:ext cx="6487955" cy="3880773"/>
          </a:xfrm>
        </p:spPr>
        <p:txBody>
          <a:bodyPr vert="horz" lIns="91440" tIns="45720" rIns="91440" bIns="45720" rtlCol="0" anchor="t">
            <a:normAutofit lnSpcReduction="10000"/>
          </a:bodyPr>
          <a:lstStyle/>
          <a:p>
            <a:endParaRPr lang="en-GB"/>
          </a:p>
          <a:p>
            <a:r>
              <a:rPr lang="en-US">
                <a:solidFill>
                  <a:schemeClr val="tx2"/>
                </a:solidFill>
                <a:latin typeface="Times New Roman"/>
                <a:cs typeface="Times New Roman"/>
              </a:rPr>
              <a:t>Nursing research assists nurses in incorporating the best available evidence into their </a:t>
            </a:r>
            <a:r>
              <a:rPr lang="en-GB">
                <a:solidFill>
                  <a:schemeClr val="tx2"/>
                </a:solidFill>
                <a:latin typeface="Times New Roman"/>
                <a:cs typeface="Times New Roman"/>
              </a:rPr>
              <a:t>practice</a:t>
            </a:r>
            <a:r>
              <a:rPr lang="en-US">
                <a:solidFill>
                  <a:schemeClr val="tx2"/>
                </a:solidFill>
                <a:latin typeface="Times New Roman"/>
                <a:cs typeface="Times New Roman"/>
              </a:rPr>
              <a:t>.</a:t>
            </a:r>
            <a:r>
              <a:rPr lang="en-GB">
                <a:solidFill>
                  <a:schemeClr val="tx2"/>
                </a:solidFill>
                <a:latin typeface="Times New Roman"/>
                <a:cs typeface="Times New Roman"/>
              </a:rPr>
              <a:t> </a:t>
            </a:r>
            <a:r>
              <a:rPr lang="en-US">
                <a:solidFill>
                  <a:schemeClr val="tx2"/>
                </a:solidFill>
                <a:latin typeface="Times New Roman"/>
                <a:cs typeface="Times New Roman"/>
              </a:rPr>
              <a:t>Nurses can make educated judgements about patient care, treatments, and treatment approaches based on scientific evidence rather than tradition or personal experience by undertaking and utilizing</a:t>
            </a:r>
            <a:r>
              <a:rPr lang="en-GB">
                <a:solidFill>
                  <a:schemeClr val="tx2"/>
                </a:solidFill>
                <a:latin typeface="Times New Roman"/>
                <a:cs typeface="Times New Roman"/>
              </a:rPr>
              <a:t> </a:t>
            </a:r>
            <a:r>
              <a:rPr lang="en-US">
                <a:solidFill>
                  <a:schemeClr val="tx2"/>
                </a:solidFill>
                <a:latin typeface="Times New Roman"/>
                <a:cs typeface="Times New Roman"/>
              </a:rPr>
              <a:t>research.</a:t>
            </a:r>
            <a:r>
              <a:rPr lang="en-GB" sz="1800">
                <a:solidFill>
                  <a:schemeClr val="tx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(Dunger et al.,2022)</a:t>
            </a:r>
          </a:p>
          <a:p>
            <a:r>
              <a:rPr lang="en-US">
                <a:latin typeface="Times New Roman" panose="02020603050405020304" pitchFamily="18" charset="0"/>
                <a:cs typeface="Times New Roman" panose="02020603050405020304" pitchFamily="18" charset="0"/>
              </a:rPr>
              <a:t>Nursing research adds to the corpus of knowledge </a:t>
            </a:r>
            <a:r>
              <a:rPr lang="en-GB">
                <a:latin typeface="Times New Roman" panose="02020603050405020304" pitchFamily="18" charset="0"/>
                <a:cs typeface="Times New Roman" panose="02020603050405020304" pitchFamily="18" charset="0"/>
              </a:rPr>
              <a:t>by</a:t>
            </a:r>
            <a:r>
              <a:rPr lang="en-US">
                <a:latin typeface="Times New Roman" panose="02020603050405020304" pitchFamily="18" charset="0"/>
                <a:cs typeface="Times New Roman" panose="02020603050405020304" pitchFamily="18" charset="0"/>
              </a:rPr>
              <a:t> examining new concepts, theories, and models. It aids in the identification of knowledge gaps and the generation of new ideas that can shape nursing </a:t>
            </a:r>
            <a:r>
              <a:rPr lang="en-GB">
                <a:latin typeface="Times New Roman" panose="02020603050405020304" pitchFamily="18" charset="0"/>
                <a:cs typeface="Times New Roman" panose="02020603050405020304" pitchFamily="18" charset="0"/>
              </a:rPr>
              <a:t>practice. </a:t>
            </a:r>
            <a:r>
              <a:rPr lang="en-US">
                <a:latin typeface="Times New Roman" panose="02020603050405020304" pitchFamily="18" charset="0"/>
                <a:cs typeface="Times New Roman" panose="02020603050405020304" pitchFamily="18" charset="0"/>
              </a:rPr>
              <a:t>Nurses who conduct research help to advance the profession and promote evidence-based care.</a:t>
            </a:r>
            <a:r>
              <a:rPr lang="en-GB" sz="1800">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80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(Benjamin and Curtis,2010</a:t>
            </a:r>
            <a:r>
              <a:rPr lang="en-GB" sz="1800">
                <a:solidFill>
                  <a:schemeClr val="tx2"/>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US">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019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GB" b="1">
                <a:latin typeface="Times New Roman" panose="02020603050405020304" pitchFamily="18" charset="0"/>
                <a:cs typeface="Times New Roman" panose="02020603050405020304" pitchFamily="18" charset="0"/>
              </a:rPr>
              <a:t>What is research in nursing </a:t>
            </a:r>
            <a:br>
              <a:rPr lang="en-US" b="1"/>
            </a:br>
            <a:endParaRPr lang="en-US" b="1"/>
          </a:p>
        </p:txBody>
      </p:sp>
      <p:pic>
        <p:nvPicPr>
          <p:cNvPr id="5" name="Picture 4" descr="Desk with stethoscope and computer keyboard">
            <a:extLst>
              <a:ext uri="{FF2B5EF4-FFF2-40B4-BE49-F238E27FC236}">
                <a16:creationId xmlns:a16="http://schemas.microsoft.com/office/drawing/2014/main" id="{ECBB4FD0-A3FE-AC68-E4F3-6E1C7BC1F421}"/>
              </a:ext>
            </a:extLst>
          </p:cNvPr>
          <p:cNvPicPr>
            <a:picLocks noChangeAspect="1"/>
          </p:cNvPicPr>
          <p:nvPr/>
        </p:nvPicPr>
        <p:blipFill rotWithShape="1">
          <a:blip r:embed="rId2"/>
          <a:srcRect l="67559" t="141" r="5906"/>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vert="horz" lIns="91440" tIns="45720" rIns="91440" bIns="45720" rtlCol="0" anchor="t">
            <a:normAutofit/>
          </a:bodyPr>
          <a:lstStyle/>
          <a:p>
            <a:endParaRPr lang="en-GB">
              <a:latin typeface="Times New Roman" panose="02020603050405020304" pitchFamily="18" charset="0"/>
              <a:cs typeface="Times New Roman" panose="02020603050405020304" pitchFamily="18" charset="0"/>
            </a:endParaRPr>
          </a:p>
          <a:p>
            <a:r>
              <a:rPr lang="en-GB">
                <a:latin typeface="Times New Roman"/>
                <a:cs typeface="Times New Roman"/>
              </a:rPr>
              <a:t>Nursing research is defined as systematic investigation and study undertaken by nurses or nursing professionals to develop new knowledge, enhance existing knowledge, and improve nursing practise.</a:t>
            </a:r>
          </a:p>
          <a:p>
            <a:r>
              <a:rPr lang="en-US">
                <a:latin typeface="Times New Roman"/>
                <a:cs typeface="Times New Roman"/>
              </a:rPr>
              <a:t>Research in nursing plays an important role in determining improved patient care (Kakemam et al., 2022).</a:t>
            </a:r>
          </a:p>
          <a:p>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1485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A8C23-4C04-8BCF-EFF9-06EAE3947633}"/>
              </a:ext>
            </a:extLst>
          </p:cNvPr>
          <p:cNvSpPr>
            <a:spLocks noGrp="1"/>
          </p:cNvSpPr>
          <p:nvPr>
            <p:ph type="title"/>
          </p:nvPr>
        </p:nvSpPr>
        <p:spPr>
          <a:xfrm>
            <a:off x="2849562" y="609600"/>
            <a:ext cx="6424440" cy="1320800"/>
          </a:xfrm>
        </p:spPr>
        <p:txBody>
          <a:bodyPr>
            <a:normAutofit/>
          </a:bodyPr>
          <a:lstStyle/>
          <a:p>
            <a:r>
              <a:rPr lang="en-GB"/>
              <a:t>Health promotion</a:t>
            </a:r>
            <a:endParaRPr lang="en-US"/>
          </a:p>
        </p:txBody>
      </p:sp>
      <p:pic>
        <p:nvPicPr>
          <p:cNvPr id="14" name="Picture 4" descr="Colourful carved figures of humans">
            <a:extLst>
              <a:ext uri="{FF2B5EF4-FFF2-40B4-BE49-F238E27FC236}">
                <a16:creationId xmlns:a16="http://schemas.microsoft.com/office/drawing/2014/main" id="{6E61695F-F2C6-C3B7-DC4D-54898CE54E7A}"/>
              </a:ext>
            </a:extLst>
          </p:cNvPr>
          <p:cNvPicPr>
            <a:picLocks noChangeAspect="1"/>
          </p:cNvPicPr>
          <p:nvPr/>
        </p:nvPicPr>
        <p:blipFill rotWithShape="1">
          <a:blip r:embed="rId2"/>
          <a:srcRect l="39532" t="142" r="32143"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0" name="Isosceles Triangle 1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1D96FE8-7514-458D-EF64-194F7A1ED2C1}"/>
              </a:ext>
            </a:extLst>
          </p:cNvPr>
          <p:cNvSpPr>
            <a:spLocks noGrp="1"/>
          </p:cNvSpPr>
          <p:nvPr>
            <p:ph idx="1"/>
          </p:nvPr>
        </p:nvSpPr>
        <p:spPr>
          <a:xfrm>
            <a:off x="2849562" y="2160589"/>
            <a:ext cx="6424440" cy="3880773"/>
          </a:xfrm>
        </p:spPr>
        <p:txBody>
          <a:bodyPr>
            <a:normAutofit/>
          </a:bodyPr>
          <a:lstStyle/>
          <a:p>
            <a:r>
              <a:rPr lang="en-US">
                <a:latin typeface="Times New Roman" panose="02020603050405020304" pitchFamily="18" charset="0"/>
                <a:cs typeface="Times New Roman" panose="02020603050405020304" pitchFamily="18" charset="0"/>
              </a:rPr>
              <a:t>Health promotion is a method of increasing people's overall well-being and quality of life by focusing on sickness prevention and the encouragement of beneficial health</a:t>
            </a:r>
            <a:r>
              <a:rPr lang="en-GB">
                <a:latin typeface="Times New Roman" panose="02020603050405020304" pitchFamily="18" charset="0"/>
                <a:cs typeface="Times New Roman" panose="02020603050405020304" pitchFamily="18" charset="0"/>
              </a:rPr>
              <a:t> behaviours</a:t>
            </a:r>
            <a:r>
              <a:rPr lang="en-US">
                <a:latin typeface="Times New Roman" panose="02020603050405020304" pitchFamily="18" charset="0"/>
                <a:cs typeface="Times New Roman" panose="02020603050405020304" pitchFamily="18" charset="0"/>
              </a:rPr>
              <a:t>. Individuals and communities are empowered to take charge of their health through education, awareness, and supportive surroundings </a:t>
            </a:r>
            <a:r>
              <a:rPr lang="en-GB">
                <a:latin typeface="Times New Roman" panose="02020603050405020304" pitchFamily="18" charset="0"/>
                <a:cs typeface="Times New Roman" panose="02020603050405020304" pitchFamily="18" charset="0"/>
              </a:rPr>
              <a:t>(World Health Organization ,2023).</a:t>
            </a: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7022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86047" y="609600"/>
            <a:ext cx="6487955" cy="1320800"/>
          </a:xfrm>
        </p:spPr>
        <p:txBody>
          <a:bodyPr>
            <a:normAutofit/>
          </a:bodyPr>
          <a:lstStyle/>
          <a:p>
            <a:r>
              <a:rPr lang="en-GB" b="1">
                <a:latin typeface="Times New Roman"/>
                <a:cs typeface="Times New Roman"/>
              </a:rPr>
              <a:t>Diabetes </a:t>
            </a:r>
            <a:br>
              <a:rPr lang="en-US" b="1"/>
            </a:br>
            <a:endParaRPr lang="en-US" b="1"/>
          </a:p>
        </p:txBody>
      </p:sp>
      <p:pic>
        <p:nvPicPr>
          <p:cNvPr id="4" name="Picture 3"/>
          <p:cNvPicPr/>
          <p:nvPr/>
        </p:nvPicPr>
        <p:blipFill rotWithShape="1">
          <a:blip r:embed="rId2">
            <a:duotone>
              <a:prstClr val="black"/>
              <a:schemeClr val="tx2">
                <a:tint val="45000"/>
                <a:satMod val="400000"/>
              </a:schemeClr>
            </a:duotone>
          </a:blip>
          <a:srcRect l="35012" r="41738" b="3744"/>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88" name="Isosceles Triangle 52">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786047" y="2160589"/>
            <a:ext cx="6487955" cy="3880773"/>
          </a:xfrm>
        </p:spPr>
        <p:txBody>
          <a:bodyPr>
            <a:normAutofit/>
          </a:bodyPr>
          <a:lstStyle/>
          <a:p>
            <a:r>
              <a:rPr lang="en-US">
                <a:latin typeface="Times New Roman" panose="02020603050405020304" pitchFamily="18" charset="0"/>
                <a:cs typeface="Times New Roman" panose="02020603050405020304" pitchFamily="18" charset="0"/>
              </a:rPr>
              <a:t>Type-2 Diabetes is a global common metabolic disorder characterized by insulin resistance and insufficient secretion. In England, 3.2 million people had type-2 diabetes in 2023, while Wales had around 1.8 million registered. (</a:t>
            </a:r>
            <a:r>
              <a:rPr lang="en-US" err="1">
                <a:latin typeface="Times New Roman" panose="02020603050405020304" pitchFamily="18" charset="0"/>
                <a:cs typeface="Times New Roman" panose="02020603050405020304" pitchFamily="18" charset="0"/>
              </a:rPr>
              <a:t>Statista</a:t>
            </a:r>
            <a:r>
              <a:rPr lang="en-US">
                <a:latin typeface="Times New Roman" panose="02020603050405020304" pitchFamily="18" charset="0"/>
                <a:cs typeface="Times New Roman" panose="02020603050405020304" pitchFamily="18" charset="0"/>
              </a:rPr>
              <a:t>, 2023).</a:t>
            </a:r>
            <a:endParaRPr lang="en-GB">
              <a:latin typeface="Times New Roman" panose="02020603050405020304" pitchFamily="18" charset="0"/>
              <a:cs typeface="Times New Roman" panose="02020603050405020304" pitchFamily="18" charset="0"/>
            </a:endParaRPr>
          </a:p>
          <a:p>
            <a:r>
              <a:rPr lang="en-US">
                <a:effectLst/>
                <a:latin typeface="Times New Roman" panose="02020603050405020304" pitchFamily="18" charset="0"/>
                <a:ea typeface="Calibri" panose="020F0502020204030204" pitchFamily="34" charset="0"/>
              </a:rPr>
              <a:t>According to Bain et al. (2020)  type-2 diabetes is thought to be caused by issues with how well the body controls and uses sugar.</a:t>
            </a:r>
            <a:endParaRPr lang="en-US">
              <a:latin typeface="Times New Roman" panose="02020603050405020304" pitchFamily="18" charset="0"/>
              <a:ea typeface="Calibri" panose="020F0502020204030204" pitchFamily="34" charset="0"/>
            </a:endParaRPr>
          </a:p>
          <a:p>
            <a:r>
              <a:rPr lang="en-US">
                <a:effectLst/>
                <a:latin typeface="Times New Roman" panose="02020603050405020304" pitchFamily="18" charset="0"/>
                <a:ea typeface="Calibri" panose="020F0502020204030204" pitchFamily="34" charset="0"/>
              </a:rPr>
              <a:t>In Wales, there were an estimated 2,696 more deaths in 2020 and 2021 that were diabetes-related, 24.7% increase from the prior five years. </a:t>
            </a: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9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6121" y="931985"/>
            <a:ext cx="9073662" cy="4994030"/>
          </a:xfrm>
        </p:spPr>
        <p:txBody>
          <a:bodyPr>
            <a:normAutofit lnSpcReduction="10000"/>
          </a:bodyPr>
          <a:lstStyle/>
          <a:p>
            <a:pPr algn="just">
              <a:lnSpc>
                <a:spcPct val="200000"/>
              </a:lnSpc>
            </a:pPr>
            <a:endParaRPr lang="en-GB" sz="1800">
              <a:effectLst/>
              <a:latin typeface="Times New Roman" panose="02020603050405020304" pitchFamily="18" charset="0"/>
              <a:ea typeface="Calibri" panose="020F0502020204030204" pitchFamily="34" charset="0"/>
            </a:endParaRPr>
          </a:p>
          <a:p>
            <a:pPr algn="just">
              <a:lnSpc>
                <a:spcPct val="200000"/>
              </a:lnSpc>
            </a:pPr>
            <a:r>
              <a:rPr lang="en-US" sz="2000">
                <a:effectLst/>
                <a:latin typeface="Times New Roman" panose="02020603050405020304" pitchFamily="18" charset="0"/>
                <a:ea typeface="Calibri" panose="020F0502020204030204" pitchFamily="34" charset="0"/>
              </a:rPr>
              <a:t>According </a:t>
            </a:r>
            <a:r>
              <a:rPr lang="en-GB" sz="2000">
                <a:effectLst/>
                <a:latin typeface="Times New Roman" panose="02020603050405020304" pitchFamily="18" charset="0"/>
                <a:ea typeface="Calibri" panose="020F0502020204030204" pitchFamily="34" charset="0"/>
              </a:rPr>
              <a:t>to Ben et al (2020) </a:t>
            </a:r>
            <a:r>
              <a:rPr lang="en-US" sz="2000">
                <a:effectLst/>
                <a:latin typeface="Times New Roman" panose="02020603050405020304" pitchFamily="18" charset="0"/>
                <a:ea typeface="Calibri" panose="020F0502020204030204" pitchFamily="34" charset="0"/>
              </a:rPr>
              <a:t>, nearly 8% of the Welsh population, or over 209,000 people, have diabetes. The proportion of people over the age of 17 is increasing quickly and makes up the majority of the population. Over 65,501 people, or over 65% of the population, have been identified as having type 2 diabetes.</a:t>
            </a:r>
            <a:r>
              <a:rPr lang="en-GB" sz="2000">
                <a:effectLst/>
                <a:latin typeface="Times New Roman" panose="02020603050405020304" pitchFamily="18" charset="0"/>
                <a:ea typeface="Calibri" panose="020F0502020204030204" pitchFamily="34" charset="0"/>
              </a:rPr>
              <a:t> Furthermore </a:t>
            </a:r>
            <a:r>
              <a:rPr lang="en-US" sz="2000">
                <a:effectLst/>
                <a:latin typeface="Times New Roman" panose="02020603050405020304" pitchFamily="18" charset="0"/>
                <a:ea typeface="Calibri" panose="020F0502020204030204" pitchFamily="34" charset="0"/>
              </a:rPr>
              <a:t>, socioeconomic status plays a significant role in the development of type 2 diabetes, which affects 24% of Welsh residents. Area deprivation and type 2 diabetes are both correlated with smoking, stress, and inactivity.</a:t>
            </a:r>
          </a:p>
          <a:p>
            <a:pPr algn="just">
              <a:lnSpc>
                <a:spcPct val="200000"/>
              </a:lnSpc>
            </a:pP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2311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a:effectLst/>
                <a:latin typeface="Times New Roman" panose="02020603050405020304" pitchFamily="18" charset="0"/>
                <a:ea typeface="Calibri" panose="020F0502020204030204" pitchFamily="34" charset="0"/>
                <a:cs typeface="Times New Roman" panose="02020603050405020304" pitchFamily="18" charset="0"/>
              </a:rPr>
              <a:t>Summary of Findings of Assignment One			</a:t>
            </a:r>
            <a:br>
              <a:rPr lang="en-US" sz="4000">
                <a:effectLst/>
                <a:latin typeface="Times New Roman" panose="02020603050405020304" pitchFamily="18" charset="0"/>
                <a:ea typeface="Calibri" panose="020F0502020204030204" pitchFamily="34" charset="0"/>
                <a:cs typeface="Times New Roman" panose="02020603050405020304" pitchFamily="18" charset="0"/>
              </a:rPr>
            </a:br>
            <a:br>
              <a:rPr lang="en-US" sz="4000">
                <a:latin typeface="Times New Roman" panose="02020603050405020304" pitchFamily="18" charset="0"/>
                <a:cs typeface="Times New Roman" panose="02020603050405020304" pitchFamily="18" charset="0"/>
              </a:rPr>
            </a:br>
            <a:endParaRPr lang="en-US" sz="4000" b="1"/>
          </a:p>
        </p:txBody>
      </p:sp>
      <p:sp>
        <p:nvSpPr>
          <p:cNvPr id="3" name="Content Placeholder 2"/>
          <p:cNvSpPr>
            <a:spLocks noGrp="1"/>
          </p:cNvSpPr>
          <p:nvPr>
            <p:ph idx="1"/>
          </p:nvPr>
        </p:nvSpPr>
        <p:spPr>
          <a:xfrm>
            <a:off x="438837" y="1930400"/>
            <a:ext cx="9073662" cy="4994030"/>
          </a:xfrm>
        </p:spPr>
        <p:txBody>
          <a:bodyPr>
            <a:normAutofit fontScale="85000" lnSpcReduction="20000"/>
          </a:bodyPr>
          <a:lstStyle/>
          <a:p>
            <a:pPr algn="just">
              <a:lnSpc>
                <a:spcPct val="200000"/>
              </a:lnSpc>
            </a:pPr>
            <a:r>
              <a:rPr lang="en-US" sz="2000">
                <a:effectLst/>
                <a:latin typeface="Times New Roman" panose="02020603050405020304" pitchFamily="18" charset="0"/>
                <a:ea typeface="Calibri" panose="020F0502020204030204" pitchFamily="34" charset="0"/>
              </a:rPr>
              <a:t>According to Che et al. (2023), type 2 diabetes and dyslipidemia are frequently discussed in conjunction. Dyslipidemia significantly increases the risk of developing new cardiovascular risk factors when it coexists with type 2 diabetes, hypertension, and other risk factors. This is connected to both the presence and concentration of triglycerides in blood plasma.</a:t>
            </a:r>
          </a:p>
          <a:p>
            <a:pPr algn="just">
              <a:lnSpc>
                <a:spcPct val="200000"/>
              </a:lnSpc>
            </a:pPr>
            <a:r>
              <a:rPr lang="en-GB" sz="2000">
                <a:latin typeface="Times New Roman" panose="02020603050405020304" pitchFamily="18" charset="0"/>
                <a:ea typeface="Calibri" panose="020F0502020204030204" pitchFamily="34" charset="0"/>
              </a:rPr>
              <a:t>Also</a:t>
            </a:r>
            <a:r>
              <a:rPr lang="en-US" sz="2000">
                <a:effectLst/>
                <a:latin typeface="Times New Roman" panose="02020603050405020304" pitchFamily="18" charset="0"/>
                <a:ea typeface="Calibri" panose="020F0502020204030204" pitchFamily="34" charset="0"/>
              </a:rPr>
              <a:t> that people who experience these problems especially those from minority ethnic groups are more likely to be given a type-2 diabetes diagnosis. Social deprivation is a risk factor that can be managed. Unfavorable health outcomes are directly correlated with aspects of a person's lifestyle. Men are more inclined than women to smoke, have poor glycemic control, and be inactive. Among the most frequent lifestyle factors or determinants of type-2 diabetes are weight gain, a diminished emphasis on physical activity, dietary fat intake, and high cholesterol levels. </a:t>
            </a:r>
          </a:p>
          <a:p>
            <a:pPr algn="just">
              <a:lnSpc>
                <a:spcPct val="200000"/>
              </a:lnSpc>
            </a:pP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5016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51803"/>
            <a:ext cx="8596668" cy="1320800"/>
          </a:xfrm>
        </p:spPr>
        <p:txBody>
          <a:bodyPr>
            <a:noAutofit/>
          </a:bodyPr>
          <a:lstStyle/>
          <a:p>
            <a:pPr algn="ctr"/>
            <a:r>
              <a:rPr lang="en-GB" sz="4000">
                <a:effectLst/>
                <a:latin typeface="Times New Roman" panose="02020603050405020304" pitchFamily="18" charset="0"/>
                <a:ea typeface="Calibri" panose="020F0502020204030204" pitchFamily="34" charset="0"/>
                <a:cs typeface="Times New Roman" panose="02020603050405020304" pitchFamily="18" charset="0"/>
              </a:rPr>
              <a:t>Summary of Findings of Assignment One			</a:t>
            </a:r>
            <a:br>
              <a:rPr lang="en-US" sz="4000">
                <a:effectLst/>
                <a:latin typeface="Times New Roman" panose="02020603050405020304" pitchFamily="18" charset="0"/>
                <a:ea typeface="Calibri" panose="020F0502020204030204" pitchFamily="34" charset="0"/>
                <a:cs typeface="Times New Roman" panose="02020603050405020304" pitchFamily="18" charset="0"/>
              </a:rPr>
            </a:br>
            <a:br>
              <a:rPr lang="en-US" sz="4000">
                <a:latin typeface="Times New Roman" panose="02020603050405020304" pitchFamily="18" charset="0"/>
                <a:cs typeface="Times New Roman" panose="02020603050405020304" pitchFamily="18" charset="0"/>
              </a:rPr>
            </a:br>
            <a:endParaRPr lang="en-US" sz="4000" b="1"/>
          </a:p>
        </p:txBody>
      </p:sp>
      <p:sp>
        <p:nvSpPr>
          <p:cNvPr id="3" name="Content Placeholder 2"/>
          <p:cNvSpPr>
            <a:spLocks noGrp="1"/>
          </p:cNvSpPr>
          <p:nvPr>
            <p:ph idx="1"/>
          </p:nvPr>
        </p:nvSpPr>
        <p:spPr>
          <a:xfrm>
            <a:off x="438837" y="1972603"/>
            <a:ext cx="9073662" cy="4994030"/>
          </a:xfrm>
        </p:spPr>
        <p:txBody>
          <a:bodyPr>
            <a:normAutofit/>
          </a:bodyPr>
          <a:lstStyle/>
          <a:p>
            <a:pPr algn="just">
              <a:lnSpc>
                <a:spcPct val="200000"/>
              </a:lnSpc>
            </a:pPr>
            <a:r>
              <a:rPr lang="en-US" sz="1800">
                <a:effectLst/>
                <a:latin typeface="Times New Roman" panose="02020603050405020304" pitchFamily="18" charset="0"/>
                <a:ea typeface="Calibri" panose="020F0502020204030204" pitchFamily="34" charset="0"/>
              </a:rPr>
              <a:t>Thom et al. (2021) weight loss is </a:t>
            </a:r>
            <a:r>
              <a:rPr lang="en-GB" sz="1800">
                <a:effectLst/>
                <a:latin typeface="Times New Roman" panose="02020603050405020304" pitchFamily="18" charset="0"/>
                <a:ea typeface="Calibri" panose="020F0502020204030204" pitchFamily="34" charset="0"/>
              </a:rPr>
              <a:t>emphasised </a:t>
            </a:r>
            <a:r>
              <a:rPr lang="en-GB">
                <a:latin typeface="Times New Roman" panose="02020603050405020304" pitchFamily="18" charset="0"/>
                <a:ea typeface="Calibri" panose="020F0502020204030204" pitchFamily="34" charset="0"/>
              </a:rPr>
              <a:t>in their meta-analysis of direct as a randomised clinical trial to be an important factor in both the onset and management of type-2 diabetes.</a:t>
            </a:r>
          </a:p>
          <a:p>
            <a:pPr algn="just">
              <a:lnSpc>
                <a:spcPct val="200000"/>
              </a:lnSpc>
            </a:pPr>
            <a:r>
              <a:rPr lang="en-GB">
                <a:latin typeface="Times New Roman" panose="02020603050405020304" pitchFamily="18" charset="0"/>
                <a:ea typeface="Calibri" panose="020F0502020204030204" pitchFamily="34" charset="0"/>
              </a:rPr>
              <a:t> Woodward et al. (2021) have emphasi</a:t>
            </a:r>
            <a:r>
              <a:rPr lang="en-GB" sz="1800">
                <a:effectLst/>
                <a:latin typeface="Times New Roman" panose="02020603050405020304" pitchFamily="18" charset="0"/>
                <a:ea typeface="Calibri" panose="020F0502020204030204" pitchFamily="34" charset="0"/>
              </a:rPr>
              <a:t>s</a:t>
            </a:r>
            <a:r>
              <a:rPr lang="en-US" sz="1800">
                <a:effectLst/>
                <a:latin typeface="Times New Roman" panose="02020603050405020304" pitchFamily="18" charset="0"/>
                <a:ea typeface="Calibri" panose="020F0502020204030204" pitchFamily="34" charset="0"/>
              </a:rPr>
              <a:t>ed addressing social deprivation</a:t>
            </a:r>
            <a:r>
              <a:rPr lang="en-US">
                <a:latin typeface="Times New Roman" panose="02020603050405020304" pitchFamily="18" charset="0"/>
                <a:ea typeface="Calibri" panose="020F0502020204030204" pitchFamily="34" charset="0"/>
              </a:rPr>
              <a:t>.</a:t>
            </a:r>
          </a:p>
          <a:p>
            <a:pPr algn="just">
              <a:lnSpc>
                <a:spcPct val="200000"/>
              </a:lnSpc>
            </a:pPr>
            <a:r>
              <a:rPr lang="en-US" sz="1800">
                <a:effectLst/>
                <a:latin typeface="Times New Roman" panose="02020603050405020304" pitchFamily="18" charset="0"/>
                <a:ea typeface="Calibri" panose="020F0502020204030204" pitchFamily="34" charset="0"/>
              </a:rPr>
              <a:t>when thinking about and lessening the effects of type-2 diabetes, which results in other health-related issues. </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1080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a:latin typeface="Times New Roman" panose="02020603050405020304" pitchFamily="18" charset="0"/>
                <a:cs typeface="Times New Roman" panose="02020603050405020304" pitchFamily="18" charset="0"/>
              </a:rPr>
              <a:t>Overview of Recommendations</a:t>
            </a:r>
            <a:br>
              <a:rPr lang="en-US" b="1"/>
            </a:br>
            <a:endParaRPr lang="en-US" b="1"/>
          </a:p>
        </p:txBody>
      </p:sp>
      <p:sp>
        <p:nvSpPr>
          <p:cNvPr id="3" name="Content Placeholder 2"/>
          <p:cNvSpPr>
            <a:spLocks noGrp="1"/>
          </p:cNvSpPr>
          <p:nvPr>
            <p:ph idx="1"/>
          </p:nvPr>
        </p:nvSpPr>
        <p:spPr>
          <a:xfrm>
            <a:off x="375138" y="1500555"/>
            <a:ext cx="9073662" cy="4994030"/>
          </a:xfrm>
        </p:spPr>
        <p:txBody>
          <a:bodyPr>
            <a:normAutofit fontScale="92500"/>
          </a:bodyPr>
          <a:lstStyle/>
          <a:p>
            <a:pPr algn="just">
              <a:lnSpc>
                <a:spcPct val="200000"/>
              </a:lnSpc>
            </a:pPr>
            <a:r>
              <a:rPr lang="en-US" sz="2000">
                <a:latin typeface="Times New Roman" panose="02020603050405020304" pitchFamily="18" charset="0"/>
                <a:cs typeface="Times New Roman" panose="02020603050405020304" pitchFamily="18" charset="0"/>
              </a:rPr>
              <a:t>Assignment one recommended that the British government and private authorities mainly need focus on evaluating issues of health disparities and social deprivation. </a:t>
            </a:r>
          </a:p>
          <a:p>
            <a:pPr algn="just">
              <a:lnSpc>
                <a:spcPct val="200000"/>
              </a:lnSpc>
            </a:pPr>
            <a:r>
              <a:rPr lang="en-US" sz="2000">
                <a:latin typeface="Times New Roman" panose="02020603050405020304" pitchFamily="18" charset="0"/>
                <a:cs typeface="Times New Roman" panose="02020603050405020304" pitchFamily="18" charset="0"/>
              </a:rPr>
              <a:t>I have found that the Welsh government have adopted different strategies to improve the health of people. </a:t>
            </a:r>
          </a:p>
          <a:p>
            <a:pPr algn="just">
              <a:lnSpc>
                <a:spcPct val="200000"/>
              </a:lnSpc>
            </a:pPr>
            <a:r>
              <a:rPr lang="en-US" sz="2000">
                <a:latin typeface="Times New Roman" panose="02020603050405020304" pitchFamily="18" charset="0"/>
                <a:cs typeface="Times New Roman" panose="02020603050405020304" pitchFamily="18" charset="0"/>
              </a:rPr>
              <a:t>The government made significant efforts in diabetes prevention and screening programs (Coppell et al., 2022). </a:t>
            </a:r>
          </a:p>
          <a:p>
            <a:pPr algn="just">
              <a:lnSpc>
                <a:spcPct val="200000"/>
              </a:lnSpc>
            </a:pPr>
            <a:r>
              <a:rPr lang="en-US" sz="2000">
                <a:latin typeface="Times New Roman" panose="02020603050405020304" pitchFamily="18" charset="0"/>
                <a:cs typeface="Times New Roman" panose="02020603050405020304" pitchFamily="18" charset="0"/>
              </a:rPr>
              <a:t>NHS is continuously educating staff and people about diabetes testing and monitoring. </a:t>
            </a:r>
          </a:p>
        </p:txBody>
      </p:sp>
    </p:spTree>
    <p:extLst>
      <p:ext uri="{BB962C8B-B14F-4D97-AF65-F5344CB8AC3E}">
        <p14:creationId xmlns:p14="http://schemas.microsoft.com/office/powerpoint/2010/main" val="2218073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a:latin typeface="Times New Roman" panose="02020603050405020304" pitchFamily="18" charset="0"/>
                <a:cs typeface="Times New Roman" panose="02020603050405020304" pitchFamily="18" charset="0"/>
              </a:rPr>
              <a:t>Overview of Recommendations</a:t>
            </a:r>
            <a:br>
              <a:rPr lang="en-US" b="1"/>
            </a:br>
            <a:endParaRPr lang="en-US" b="1"/>
          </a:p>
        </p:txBody>
      </p:sp>
      <p:sp>
        <p:nvSpPr>
          <p:cNvPr id="3" name="Content Placeholder 2"/>
          <p:cNvSpPr>
            <a:spLocks noGrp="1"/>
          </p:cNvSpPr>
          <p:nvPr>
            <p:ph idx="1"/>
          </p:nvPr>
        </p:nvSpPr>
        <p:spPr>
          <a:xfrm>
            <a:off x="375138" y="1500555"/>
            <a:ext cx="9073662" cy="4994030"/>
          </a:xfrm>
        </p:spPr>
        <p:txBody>
          <a:bodyPr vert="horz" lIns="91440" tIns="45720" rIns="91440" bIns="45720" rtlCol="0" anchor="t">
            <a:normAutofit/>
          </a:bodyPr>
          <a:lstStyle/>
          <a:p>
            <a:pPr algn="just">
              <a:lnSpc>
                <a:spcPct val="200000"/>
              </a:lnSpc>
            </a:pPr>
            <a:r>
              <a:rPr lang="en-US" sz="2000">
                <a:latin typeface="Times New Roman"/>
                <a:cs typeface="Times New Roman"/>
              </a:rPr>
              <a:t>Assignment one suggests that there must be a consideration of poverty and development plans for the proper management of health issues. </a:t>
            </a:r>
            <a:endParaRPr lang="en-US" sz="2000">
              <a:latin typeface="Times New Roman" panose="02020603050405020304" pitchFamily="18" charset="0"/>
              <a:cs typeface="Times New Roman" panose="02020603050405020304" pitchFamily="18" charset="0"/>
            </a:endParaRPr>
          </a:p>
          <a:p>
            <a:pPr algn="just">
              <a:lnSpc>
                <a:spcPct val="200000"/>
              </a:lnSpc>
            </a:pPr>
            <a:r>
              <a:rPr lang="en-US" sz="2000">
                <a:latin typeface="Times New Roman"/>
                <a:cs typeface="Times New Roman"/>
              </a:rPr>
              <a:t>I have found that the government of Wales, along with the partnership NHS working on Diabetes Self-Management Education. </a:t>
            </a:r>
            <a:endParaRPr lang="en-US" sz="2000">
              <a:latin typeface="Times New Roman" panose="02020603050405020304" pitchFamily="18" charset="0"/>
              <a:cs typeface="Times New Roman" panose="02020603050405020304" pitchFamily="18" charset="0"/>
            </a:endParaRPr>
          </a:p>
          <a:p>
            <a:pPr algn="just">
              <a:lnSpc>
                <a:spcPct val="200000"/>
              </a:lnSpc>
            </a:pPr>
            <a:r>
              <a:rPr lang="en-US" sz="2000">
                <a:latin typeface="Times New Roman"/>
                <a:cs typeface="Times New Roman"/>
              </a:rPr>
              <a:t>All Wales Diabetes Prevention Programmer (AWDPP) is specifically developed for the support of people at risk of type-2 diabetes (Public Health Wales, 2023). </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1246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a:latin typeface="Times New Roman" panose="02020603050405020304" pitchFamily="18" charset="0"/>
                <a:cs typeface="Times New Roman" panose="02020603050405020304" pitchFamily="18" charset="0"/>
              </a:rPr>
              <a:t>Overview of Recommendations</a:t>
            </a:r>
            <a:br>
              <a:rPr lang="en-US" b="1"/>
            </a:br>
            <a:endParaRPr lang="en-US" b="1"/>
          </a:p>
        </p:txBody>
      </p:sp>
      <p:sp>
        <p:nvSpPr>
          <p:cNvPr id="3" name="Content Placeholder 2"/>
          <p:cNvSpPr>
            <a:spLocks noGrp="1"/>
          </p:cNvSpPr>
          <p:nvPr>
            <p:ph idx="1"/>
          </p:nvPr>
        </p:nvSpPr>
        <p:spPr>
          <a:xfrm>
            <a:off x="375138" y="1500555"/>
            <a:ext cx="9073662" cy="4994030"/>
          </a:xfrm>
        </p:spPr>
        <p:txBody>
          <a:bodyPr vert="horz" lIns="91440" tIns="45720" rIns="91440" bIns="45720" rtlCol="0" anchor="t">
            <a:normAutofit/>
          </a:bodyPr>
          <a:lstStyle/>
          <a:p>
            <a:pPr algn="just">
              <a:lnSpc>
                <a:spcPct val="200000"/>
              </a:lnSpc>
            </a:pPr>
            <a:r>
              <a:rPr lang="en-US">
                <a:latin typeface="Times New Roman"/>
                <a:cs typeface="Times New Roman"/>
              </a:rPr>
              <a:t>Another recommendation of assignment one is that there is a need for policies to deal with the rising cases of obesity. </a:t>
            </a:r>
            <a:endParaRPr lang="en-US">
              <a:latin typeface="Times New Roman" panose="02020603050405020304" pitchFamily="18" charset="0"/>
              <a:cs typeface="Times New Roman" panose="02020603050405020304" pitchFamily="18" charset="0"/>
            </a:endParaRPr>
          </a:p>
          <a:p>
            <a:pPr algn="just">
              <a:lnSpc>
                <a:spcPct val="200000"/>
              </a:lnSpc>
            </a:pPr>
            <a:r>
              <a:rPr lang="en-US">
                <a:latin typeface="Times New Roman"/>
                <a:cs typeface="Times New Roman"/>
              </a:rPr>
              <a:t>It is important to focus on health-related awareness along with therapies for type-2 diabetes. </a:t>
            </a:r>
            <a:endParaRPr lang="en-US">
              <a:latin typeface="Times New Roman" panose="02020603050405020304" pitchFamily="18" charset="0"/>
              <a:cs typeface="Times New Roman" panose="02020603050405020304" pitchFamily="18" charset="0"/>
            </a:endParaRPr>
          </a:p>
          <a:p>
            <a:pPr algn="just">
              <a:lnSpc>
                <a:spcPct val="200000"/>
              </a:lnSpc>
            </a:pPr>
            <a:r>
              <a:rPr lang="en-US">
                <a:latin typeface="Times New Roman"/>
                <a:cs typeface="Times New Roman"/>
              </a:rPr>
              <a:t>From my knowledge, I have found that NHS works on the type-2 diabetes Path to Remission Program, which also aims to reduce obesity and other related diseases (NHS England, 2023). </a:t>
            </a:r>
            <a:endParaRPr lang="en-US">
              <a:latin typeface="Times New Roman" panose="02020603050405020304" pitchFamily="18" charset="0"/>
              <a:cs typeface="Times New Roman" panose="02020603050405020304" pitchFamily="18" charset="0"/>
            </a:endParaRPr>
          </a:p>
          <a:p>
            <a:pPr algn="just">
              <a:lnSpc>
                <a:spcPct val="200000"/>
              </a:lnSpc>
            </a:pPr>
            <a:r>
              <a:rPr lang="en-US">
                <a:latin typeface="Times New Roman"/>
                <a:cs typeface="Times New Roman"/>
              </a:rPr>
              <a:t>In Wales, healthcare professional also educates with Intensive behavioral therapy to deal with obesity and type-2 diabetes. </a:t>
            </a: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4298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a:latin typeface="Times New Roman" panose="02020603050405020304" pitchFamily="18" charset="0"/>
                <a:cs typeface="Times New Roman" panose="02020603050405020304" pitchFamily="18" charset="0"/>
              </a:rPr>
              <a:t>Overview of Recommendations</a:t>
            </a:r>
            <a:br>
              <a:rPr lang="en-US" b="1"/>
            </a:br>
            <a:endParaRPr lang="en-US" b="1"/>
          </a:p>
        </p:txBody>
      </p:sp>
      <p:sp>
        <p:nvSpPr>
          <p:cNvPr id="3" name="Content Placeholder 2"/>
          <p:cNvSpPr>
            <a:spLocks noGrp="1"/>
          </p:cNvSpPr>
          <p:nvPr>
            <p:ph idx="1"/>
          </p:nvPr>
        </p:nvSpPr>
        <p:spPr>
          <a:xfrm>
            <a:off x="375138" y="1500555"/>
            <a:ext cx="9073662" cy="4994030"/>
          </a:xfrm>
        </p:spPr>
        <p:txBody>
          <a:bodyPr>
            <a:normAutofit/>
          </a:bodyPr>
          <a:lstStyle/>
          <a:p>
            <a:pPr algn="just">
              <a:lnSpc>
                <a:spcPct val="200000"/>
              </a:lnSpc>
            </a:pPr>
            <a:r>
              <a:rPr lang="en-US">
                <a:latin typeface="Times New Roman" panose="02020603050405020304" pitchFamily="18" charset="0"/>
                <a:cs typeface="Times New Roman" panose="02020603050405020304" pitchFamily="18" charset="0"/>
              </a:rPr>
              <a:t>The recommendation of the first assignment concludes that there is a need for a national recovery plan that regulates primary care and prevention of short and long-term consequences of type-2 diabetes. </a:t>
            </a:r>
          </a:p>
          <a:p>
            <a:pPr algn="just">
              <a:lnSpc>
                <a:spcPct val="200000"/>
              </a:lnSpc>
            </a:pPr>
            <a:r>
              <a:rPr lang="en-US">
                <a:latin typeface="Times New Roman" panose="02020603050405020304" pitchFamily="18" charset="0"/>
                <a:cs typeface="Times New Roman" panose="02020603050405020304" pitchFamily="18" charset="0"/>
              </a:rPr>
              <a:t>I have found that NHS do excellent work on Diabetes Prevention </a:t>
            </a:r>
            <a:r>
              <a:rPr lang="en-US" err="1">
                <a:latin typeface="Times New Roman" panose="02020603050405020304" pitchFamily="18" charset="0"/>
                <a:cs typeface="Times New Roman" panose="02020603050405020304" pitchFamily="18" charset="0"/>
              </a:rPr>
              <a:t>Programme</a:t>
            </a:r>
            <a:r>
              <a:rPr lang="en-US">
                <a:latin typeface="Times New Roman" panose="02020603050405020304" pitchFamily="18" charset="0"/>
                <a:cs typeface="Times New Roman" panose="02020603050405020304" pitchFamily="18" charset="0"/>
              </a:rPr>
              <a:t> (NHS DPP). </a:t>
            </a:r>
          </a:p>
          <a:p>
            <a:pPr algn="just">
              <a:lnSpc>
                <a:spcPct val="200000"/>
              </a:lnSpc>
            </a:pPr>
            <a:r>
              <a:rPr lang="en-US">
                <a:latin typeface="Times New Roman" panose="02020603050405020304" pitchFamily="18" charset="0"/>
                <a:cs typeface="Times New Roman" panose="02020603050405020304" pitchFamily="18" charset="0"/>
              </a:rPr>
              <a:t>Moreover, the government of Wales is committed towards an improvement plan from 2021 to 2026 (Gardner et al., 2023). </a:t>
            </a:r>
          </a:p>
          <a:p>
            <a:pPr algn="just">
              <a:lnSpc>
                <a:spcPct val="200000"/>
              </a:lnSpc>
            </a:pPr>
            <a:r>
              <a:rPr lang="en-US">
                <a:latin typeface="Times New Roman" panose="02020603050405020304" pitchFamily="18" charset="0"/>
                <a:cs typeface="Times New Roman" panose="02020603050405020304" pitchFamily="18" charset="0"/>
              </a:rPr>
              <a:t>There is also significant work on DAS which will help in the quick delivery of data for controlling diabetes disease.</a:t>
            </a:r>
          </a:p>
        </p:txBody>
      </p:sp>
    </p:spTree>
    <p:extLst>
      <p:ext uri="{BB962C8B-B14F-4D97-AF65-F5344CB8AC3E}">
        <p14:creationId xmlns:p14="http://schemas.microsoft.com/office/powerpoint/2010/main" val="1820600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71D76-4829-BADE-0D35-5B1D9BB5D217}"/>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What is being done to prevent type two diabetes </a:t>
            </a:r>
            <a:endParaRPr 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D2EA711-9A63-1269-90C4-6D0E0F13B8F9}"/>
              </a:ext>
            </a:extLst>
          </p:cNvPr>
          <p:cNvSpPr>
            <a:spLocks noGrp="1"/>
          </p:cNvSpPr>
          <p:nvPr>
            <p:ph idx="1"/>
          </p:nvPr>
        </p:nvSpPr>
        <p:spPr>
          <a:xfrm>
            <a:off x="677334" y="2160589"/>
            <a:ext cx="8596668" cy="3880773"/>
          </a:xfrm>
        </p:spPr>
        <p:txBody>
          <a:bodyPr vert="horz" lIns="91440" tIns="45720" rIns="91440" bIns="45720" rtlCol="0" anchor="t">
            <a:normAutofit/>
          </a:bodyPr>
          <a:lstStyle/>
          <a:p>
            <a:r>
              <a:rPr lang="en-US">
                <a:latin typeface="Times New Roman" panose="02020603050405020304" pitchFamily="18" charset="0"/>
                <a:cs typeface="Times New Roman" panose="02020603050405020304" pitchFamily="18" charset="0"/>
              </a:rPr>
              <a:t> </a:t>
            </a:r>
            <a:r>
              <a:rPr lang="en-GB">
                <a:latin typeface="Times New Roman" panose="02020603050405020304" pitchFamily="18" charset="0"/>
                <a:cs typeface="Times New Roman" panose="02020603050405020304" pitchFamily="18" charset="0"/>
              </a:rPr>
              <a:t>National health service England ,(2022) has provided </a:t>
            </a:r>
            <a:r>
              <a:rPr lang="en-US">
                <a:latin typeface="Times New Roman" panose="02020603050405020304" pitchFamily="18" charset="0"/>
                <a:cs typeface="Times New Roman" panose="02020603050405020304" pitchFamily="18" charset="0"/>
              </a:rPr>
              <a:t>well-structured National Diabetes Prevention Programma (NDPP) for people who are at high risk of developing type 2 diabetes. Through education and group-based interventions, it provides behavior</a:t>
            </a:r>
            <a:r>
              <a:rPr lang="en-GB">
                <a:latin typeface="Times New Roman" panose="02020603050405020304" pitchFamily="18" charset="0"/>
                <a:cs typeface="Times New Roman" panose="02020603050405020304" pitchFamily="18" charset="0"/>
              </a:rPr>
              <a:t> </a:t>
            </a:r>
            <a:r>
              <a:rPr lang="en-US">
                <a:latin typeface="Times New Roman" panose="02020603050405020304" pitchFamily="18" charset="0"/>
                <a:cs typeface="Times New Roman" panose="02020603050405020304" pitchFamily="18" charset="0"/>
              </a:rPr>
              <a:t>change support and counselling</a:t>
            </a:r>
            <a:r>
              <a:rPr lang="en-GB">
                <a:latin typeface="Times New Roman" panose="02020603050405020304" pitchFamily="18" charset="0"/>
                <a:cs typeface="Times New Roman" panose="02020603050405020304" pitchFamily="18" charset="0"/>
              </a:rPr>
              <a:t> </a:t>
            </a:r>
            <a:r>
              <a:rPr lang="en-US">
                <a:latin typeface="Times New Roman" panose="02020603050405020304" pitchFamily="18" charset="0"/>
                <a:cs typeface="Times New Roman" panose="02020603050405020304" pitchFamily="18" charset="0"/>
              </a:rPr>
              <a:t>on healthy eating, physical exercise, and weight management</a:t>
            </a:r>
            <a:r>
              <a:rPr lang="en-GB">
                <a:latin typeface="Times New Roman" panose="02020603050405020304" pitchFamily="18" charset="0"/>
                <a:cs typeface="Times New Roman" panose="02020603050405020304" pitchFamily="18" charset="0"/>
              </a:rPr>
              <a:t>.</a:t>
            </a:r>
          </a:p>
          <a:p>
            <a:r>
              <a:rPr lang="en-US">
                <a:latin typeface="Times New Roman" panose="02020603050405020304" pitchFamily="18" charset="0"/>
                <a:cs typeface="Times New Roman" panose="02020603050405020304" pitchFamily="18" charset="0"/>
              </a:rPr>
              <a:t>Public health programmers</a:t>
            </a:r>
            <a:r>
              <a:rPr lang="en-GB">
                <a:latin typeface="Times New Roman" panose="02020603050405020304" pitchFamily="18" charset="0"/>
                <a:cs typeface="Times New Roman" panose="02020603050405020304" pitchFamily="18" charset="0"/>
              </a:rPr>
              <a:t> </a:t>
            </a:r>
            <a:r>
              <a:rPr lang="en-US">
                <a:latin typeface="Times New Roman" panose="02020603050405020304" pitchFamily="18" charset="0"/>
                <a:cs typeface="Times New Roman" panose="02020603050405020304" pitchFamily="18" charset="0"/>
              </a:rPr>
              <a:t>are performed to raise awareness about the risk factors for type 2 diabetes and to promote healthy </a:t>
            </a:r>
            <a:r>
              <a:rPr lang="en-GB">
                <a:latin typeface="Times New Roman" panose="02020603050405020304" pitchFamily="18" charset="0"/>
                <a:cs typeface="Times New Roman" panose="02020603050405020304" pitchFamily="18" charset="0"/>
              </a:rPr>
              <a:t>behaviour </a:t>
            </a:r>
            <a:r>
              <a:rPr lang="en-US">
                <a:latin typeface="Times New Roman" panose="02020603050405020304" pitchFamily="18" charset="0"/>
                <a:cs typeface="Times New Roman" panose="02020603050405020304" pitchFamily="18" charset="0"/>
              </a:rPr>
              <a:t>. These ads frequently target the general public and include information on healthy food, exercise, and weight management.</a:t>
            </a:r>
            <a:r>
              <a:rPr lang="en-GB">
                <a:latin typeface="Times New Roman" panose="02020603050405020304" pitchFamily="18" charset="0"/>
                <a:cs typeface="Times New Roman" panose="02020603050405020304" pitchFamily="18" charset="0"/>
              </a:rPr>
              <a:t>(National Institute for health and care excellence,2011 ,Gov.Uk,2020)</a:t>
            </a: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6138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a:latin typeface="Times New Roman" panose="02020603050405020304" pitchFamily="18" charset="0"/>
                <a:cs typeface="Times New Roman" panose="02020603050405020304" pitchFamily="18" charset="0"/>
              </a:rPr>
              <a:t>Conclusion </a:t>
            </a:r>
            <a:endParaRPr lang="en-US" b="1"/>
          </a:p>
        </p:txBody>
      </p:sp>
      <p:sp>
        <p:nvSpPr>
          <p:cNvPr id="3" name="Content Placeholder 2"/>
          <p:cNvSpPr>
            <a:spLocks noGrp="1"/>
          </p:cNvSpPr>
          <p:nvPr>
            <p:ph idx="1"/>
          </p:nvPr>
        </p:nvSpPr>
        <p:spPr>
          <a:xfrm>
            <a:off x="526236" y="2133601"/>
            <a:ext cx="8898864" cy="3470030"/>
          </a:xfrm>
        </p:spPr>
        <p:txBody>
          <a:bodyPr>
            <a:normAutofit/>
          </a:bodyPr>
          <a:lstStyle/>
          <a:p>
            <a:pPr algn="just">
              <a:lnSpc>
                <a:spcPct val="200000"/>
              </a:lnSpc>
            </a:pPr>
            <a:r>
              <a:rPr lang="en-US">
                <a:latin typeface="Times New Roman" panose="02020603050405020304" pitchFamily="18" charset="0"/>
                <a:cs typeface="Times New Roman" panose="02020603050405020304" pitchFamily="18" charset="0"/>
              </a:rPr>
              <a:t>It has been concluded that the rate of diabetes in Wales is high. </a:t>
            </a:r>
          </a:p>
          <a:p>
            <a:pPr algn="just">
              <a:lnSpc>
                <a:spcPct val="200000"/>
              </a:lnSpc>
            </a:pPr>
            <a:r>
              <a:rPr lang="en-US">
                <a:latin typeface="Times New Roman" panose="02020603050405020304" pitchFamily="18" charset="0"/>
                <a:cs typeface="Times New Roman" panose="02020603050405020304" pitchFamily="18" charset="0"/>
              </a:rPr>
              <a:t>It is important to work on effective strategies and therapies to deal with the cases of type-2 diabetes and drive national health promotional strategies. </a:t>
            </a:r>
          </a:p>
          <a:p>
            <a:pPr algn="just">
              <a:lnSpc>
                <a:spcPct val="200000"/>
              </a:lnSpc>
            </a:pPr>
            <a:r>
              <a:rPr lang="en-US">
                <a:latin typeface="Times New Roman" panose="02020603050405020304" pitchFamily="18" charset="0"/>
                <a:cs typeface="Times New Roman" panose="02020603050405020304" pitchFamily="18" charset="0"/>
              </a:rPr>
              <a:t>The findings revealed that NHS is continuously working in the field and exploring new and effective ways to treat type-2 diabetes and other related diseases.</a:t>
            </a:r>
          </a:p>
        </p:txBody>
      </p:sp>
    </p:spTree>
    <p:extLst>
      <p:ext uri="{BB962C8B-B14F-4D97-AF65-F5344CB8AC3E}">
        <p14:creationId xmlns:p14="http://schemas.microsoft.com/office/powerpoint/2010/main" val="1718032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321169"/>
            <a:ext cx="9180218" cy="2751016"/>
          </a:xfrm>
        </p:spPr>
        <p:txBody>
          <a:bodyPr>
            <a:normAutofit/>
          </a:bodyPr>
          <a:lstStyle/>
          <a:p>
            <a:pPr algn="ctr"/>
            <a:r>
              <a:rPr lang="en-US" sz="6000" b="1">
                <a:latin typeface="Times New Roman" panose="02020603050405020304" pitchFamily="18" charset="0"/>
                <a:cs typeface="Times New Roman" panose="02020603050405020304" pitchFamily="18" charset="0"/>
              </a:rPr>
              <a:t>Thank You</a:t>
            </a:r>
            <a:endParaRPr lang="en-US" sz="5400" b="1"/>
          </a:p>
        </p:txBody>
      </p:sp>
    </p:spTree>
    <p:extLst>
      <p:ext uri="{BB962C8B-B14F-4D97-AF65-F5344CB8AC3E}">
        <p14:creationId xmlns:p14="http://schemas.microsoft.com/office/powerpoint/2010/main" val="2701201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a:latin typeface="Times New Roman" panose="02020603050405020304" pitchFamily="18" charset="0"/>
                <a:cs typeface="Times New Roman" panose="02020603050405020304" pitchFamily="18" charset="0"/>
              </a:rPr>
              <a:t>References </a:t>
            </a:r>
            <a:endParaRPr lang="en-US" b="1"/>
          </a:p>
        </p:txBody>
      </p:sp>
      <p:sp>
        <p:nvSpPr>
          <p:cNvPr id="3" name="Content Placeholder 2"/>
          <p:cNvSpPr>
            <a:spLocks noGrp="1"/>
          </p:cNvSpPr>
          <p:nvPr>
            <p:ph idx="1"/>
          </p:nvPr>
        </p:nvSpPr>
        <p:spPr>
          <a:xfrm>
            <a:off x="526236" y="1051285"/>
            <a:ext cx="8898864" cy="3470030"/>
          </a:xfrm>
        </p:spPr>
        <p:txBody>
          <a:bodyPr>
            <a:noAutofit/>
          </a:bodyPr>
          <a:lstStyle/>
          <a:p>
            <a:pPr marL="457200" marR="0" indent="-457200" algn="just">
              <a:lnSpc>
                <a:spcPct val="150000"/>
              </a:lnSpc>
              <a:spcBef>
                <a:spcPts val="600"/>
              </a:spcBef>
              <a:spcAft>
                <a:spcPts val="600"/>
              </a:spcAft>
            </a:pPr>
            <a:r>
              <a:rPr lang="en-US" sz="1000">
                <a:effectLst/>
                <a:latin typeface="Times New Roman" panose="02020603050405020304" pitchFamily="18" charset="0"/>
                <a:ea typeface="Calibri" panose="020F0502020204030204" pitchFamily="34" charset="0"/>
              </a:rPr>
              <a:t>Bain, S.C., </a:t>
            </a:r>
            <a:r>
              <a:rPr lang="en-US" sz="1000" err="1">
                <a:effectLst/>
                <a:latin typeface="Times New Roman" panose="02020603050405020304" pitchFamily="18" charset="0"/>
                <a:ea typeface="Calibri" panose="020F0502020204030204" pitchFamily="34" charset="0"/>
              </a:rPr>
              <a:t>Bekker</a:t>
            </a:r>
            <a:r>
              <a:rPr lang="en-US" sz="1000">
                <a:effectLst/>
                <a:latin typeface="Times New Roman" panose="02020603050405020304" pitchFamily="18" charset="0"/>
                <a:ea typeface="Calibri" panose="020F0502020204030204" pitchFamily="34" charset="0"/>
              </a:rPr>
              <a:t> Hansen, B., Hunt, B., Chubb, B. and Valentine, W.J., </a:t>
            </a:r>
            <a:r>
              <a:rPr lang="en-GB" sz="1000">
                <a:effectLst/>
                <a:latin typeface="Times New Roman" panose="02020603050405020304" pitchFamily="18" charset="0"/>
                <a:ea typeface="Calibri" panose="020F0502020204030204" pitchFamily="34" charset="0"/>
              </a:rPr>
              <a:t>(</a:t>
            </a:r>
            <a:r>
              <a:rPr lang="en-US" sz="1000">
                <a:effectLst/>
                <a:latin typeface="Times New Roman" panose="02020603050405020304" pitchFamily="18" charset="0"/>
                <a:ea typeface="Calibri" panose="020F0502020204030204" pitchFamily="34" charset="0"/>
              </a:rPr>
              <a:t>2020</a:t>
            </a:r>
            <a:r>
              <a:rPr lang="en-GB" sz="1000">
                <a:effectLst/>
                <a:latin typeface="Times New Roman" panose="02020603050405020304" pitchFamily="18" charset="0"/>
                <a:ea typeface="Calibri" panose="020F0502020204030204" pitchFamily="34" charset="0"/>
              </a:rPr>
              <a:t>)</a:t>
            </a:r>
            <a:r>
              <a:rPr lang="en-US" sz="1000">
                <a:effectLst/>
                <a:latin typeface="Times New Roman" panose="02020603050405020304" pitchFamily="18" charset="0"/>
                <a:ea typeface="Calibri" panose="020F0502020204030204" pitchFamily="34" charset="0"/>
              </a:rPr>
              <a:t>. Evaluating the burden of poor glycemic control associated with therapeutic inertia in patients with type 2 diabetes in the UK. Journal of medical economics, 23(1), pp.98-105.</a:t>
            </a:r>
            <a:endParaRPr lang="en-GB" sz="1000">
              <a:effectLst/>
              <a:latin typeface="Times New Roman" panose="02020603050405020304" pitchFamily="18" charset="0"/>
              <a:ea typeface="Calibri" panose="020F0502020204030204" pitchFamily="34" charset="0"/>
            </a:endParaRPr>
          </a:p>
          <a:p>
            <a:r>
              <a:rPr lang="en-GB" sz="100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Benjmin,M. and Curtis,J. (2010)</a:t>
            </a:r>
            <a:r>
              <a:rPr lang="en-GB" sz="1000" i="1">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Ethic in Nursing.</a:t>
            </a:r>
            <a:r>
              <a:rPr lang="en-GB" sz="100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 4</a:t>
            </a:r>
            <a:r>
              <a:rPr lang="en-GB" sz="1000" baseline="3000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00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 edn. New York: Oxford University.</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00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00">
                <a:effectLst/>
                <a:latin typeface="Times New Roman" panose="02020603050405020304" pitchFamily="18" charset="0"/>
                <a:ea typeface="Calibri" panose="020F0502020204030204" pitchFamily="34" charset="0"/>
              </a:rPr>
              <a:t>Che, B., Zhong, C., Zhang, R., Pu, L., Zhao, T., Zhang, Y. and Han, L., </a:t>
            </a:r>
            <a:r>
              <a:rPr lang="en-GB" sz="1000">
                <a:effectLst/>
                <a:latin typeface="Times New Roman" panose="02020603050405020304" pitchFamily="18" charset="0"/>
                <a:ea typeface="Calibri" panose="020F0502020204030204" pitchFamily="34" charset="0"/>
              </a:rPr>
              <a:t>(</a:t>
            </a:r>
            <a:r>
              <a:rPr lang="en-US" sz="1000">
                <a:effectLst/>
                <a:latin typeface="Times New Roman" panose="02020603050405020304" pitchFamily="18" charset="0"/>
                <a:ea typeface="Calibri" panose="020F0502020204030204" pitchFamily="34" charset="0"/>
              </a:rPr>
              <a:t>2023</a:t>
            </a:r>
            <a:r>
              <a:rPr lang="en-GB" sz="1000">
                <a:effectLst/>
                <a:latin typeface="Times New Roman" panose="02020603050405020304" pitchFamily="18" charset="0"/>
                <a:ea typeface="Calibri" panose="020F0502020204030204" pitchFamily="34" charset="0"/>
              </a:rPr>
              <a:t>)</a:t>
            </a:r>
            <a:r>
              <a:rPr lang="en-US" sz="1000">
                <a:effectLst/>
                <a:latin typeface="Times New Roman" panose="02020603050405020304" pitchFamily="18" charset="0"/>
                <a:ea typeface="Calibri" panose="020F0502020204030204" pitchFamily="34" charset="0"/>
              </a:rPr>
              <a:t>. Triglyceride- glucose index and triglyceride to high-density lipoprotein cholesterol ratio as potential cardiovascular disease risk factors: an analysis of UK biobank data. Cardiovascular Diabetology, 22(1), pp.1-11.</a:t>
            </a:r>
            <a:endParaRPr lang="en-GB" sz="1000">
              <a:effectLst/>
              <a:latin typeface="Times New Roman" panose="02020603050405020304" pitchFamily="18" charset="0"/>
              <a:ea typeface="Calibri" panose="020F0502020204030204" pitchFamily="34" charset="0"/>
            </a:endParaRPr>
          </a:p>
          <a:p>
            <a:r>
              <a:rPr lang="en-US" sz="1000" err="1">
                <a:solidFill>
                  <a:srgbClr val="000000"/>
                </a:solidFill>
                <a:effectLst/>
                <a:latin typeface="Times New Roman" panose="02020603050405020304" pitchFamily="18" charset="0"/>
                <a:ea typeface="Calibri" panose="020F0502020204030204" pitchFamily="34" charset="0"/>
              </a:rPr>
              <a:t>Coppell</a:t>
            </a:r>
            <a:r>
              <a:rPr lang="en-US" sz="1000">
                <a:solidFill>
                  <a:srgbClr val="000000"/>
                </a:solidFill>
                <a:effectLst/>
                <a:latin typeface="Times New Roman" panose="02020603050405020304" pitchFamily="18" charset="0"/>
                <a:ea typeface="Calibri" panose="020F0502020204030204" pitchFamily="34" charset="0"/>
              </a:rPr>
              <a:t>, K.J., Abel, S., Whitehead, L.C., Tangiora, A., </a:t>
            </a:r>
            <a:r>
              <a:rPr lang="en-US" sz="1000" err="1">
                <a:solidFill>
                  <a:srgbClr val="000000"/>
                </a:solidFill>
                <a:effectLst/>
                <a:latin typeface="Times New Roman" panose="02020603050405020304" pitchFamily="18" charset="0"/>
                <a:ea typeface="Calibri" panose="020F0502020204030204" pitchFamily="34" charset="0"/>
              </a:rPr>
              <a:t>Spedding</a:t>
            </a:r>
            <a:r>
              <a:rPr lang="en-US" sz="1000">
                <a:solidFill>
                  <a:srgbClr val="000000"/>
                </a:solidFill>
                <a:effectLst/>
                <a:latin typeface="Times New Roman" panose="02020603050405020304" pitchFamily="18" charset="0"/>
                <a:ea typeface="Calibri" panose="020F0502020204030204" pitchFamily="34" charset="0"/>
              </a:rPr>
              <a:t>, T. and </a:t>
            </a:r>
            <a:r>
              <a:rPr lang="en-US" sz="1000" err="1">
                <a:solidFill>
                  <a:srgbClr val="000000"/>
                </a:solidFill>
                <a:effectLst/>
                <a:latin typeface="Times New Roman" panose="02020603050405020304" pitchFamily="18" charset="0"/>
                <a:ea typeface="Calibri" panose="020F0502020204030204" pitchFamily="34" charset="0"/>
              </a:rPr>
              <a:t>Tipene-Leach</a:t>
            </a:r>
            <a:r>
              <a:rPr lang="en-US" sz="1000">
                <a:solidFill>
                  <a:srgbClr val="000000"/>
                </a:solidFill>
                <a:effectLst/>
                <a:latin typeface="Times New Roman" panose="02020603050405020304" pitchFamily="18" charset="0"/>
                <a:ea typeface="Calibri" panose="020F0502020204030204" pitchFamily="34" charset="0"/>
              </a:rPr>
              <a:t>, D., </a:t>
            </a:r>
            <a:r>
              <a:rPr lang="en-GB" sz="1000">
                <a:solidFill>
                  <a:srgbClr val="000000"/>
                </a:solidFill>
                <a:effectLst/>
                <a:latin typeface="Times New Roman" panose="02020603050405020304" pitchFamily="18" charset="0"/>
                <a:ea typeface="Calibri" panose="020F0502020204030204" pitchFamily="34" charset="0"/>
              </a:rPr>
              <a:t>(</a:t>
            </a:r>
            <a:r>
              <a:rPr lang="en-US" sz="1000">
                <a:solidFill>
                  <a:srgbClr val="000000"/>
                </a:solidFill>
                <a:effectLst/>
                <a:latin typeface="Times New Roman" panose="02020603050405020304" pitchFamily="18" charset="0"/>
                <a:ea typeface="Calibri" panose="020F0502020204030204" pitchFamily="34" charset="0"/>
              </a:rPr>
              <a:t>2022.</a:t>
            </a:r>
            <a:r>
              <a:rPr lang="en-GB" sz="1000">
                <a:solidFill>
                  <a:srgbClr val="000000"/>
                </a:solidFill>
                <a:effectLst/>
                <a:latin typeface="Times New Roman" panose="02020603050405020304" pitchFamily="18" charset="0"/>
                <a:ea typeface="Calibri" panose="020F0502020204030204" pitchFamily="34" charset="0"/>
              </a:rPr>
              <a:t>)</a:t>
            </a:r>
            <a:r>
              <a:rPr lang="en-US" sz="1000">
                <a:solidFill>
                  <a:srgbClr val="000000"/>
                </a:solidFill>
                <a:effectLst/>
                <a:latin typeface="Times New Roman" panose="02020603050405020304" pitchFamily="18" charset="0"/>
                <a:ea typeface="Calibri" panose="020F0502020204030204" pitchFamily="34" charset="0"/>
              </a:rPr>
              <a:t> A diagnosis of prediabetes, when combined with lifestyle advice and support, is considered helpful rather than a negative label by a demographically diverse group: A qualitative study. </a:t>
            </a:r>
            <a:r>
              <a:rPr lang="en-US" sz="1000" i="1">
                <a:solidFill>
                  <a:srgbClr val="000000"/>
                </a:solidFill>
                <a:effectLst/>
                <a:latin typeface="Times New Roman" panose="02020603050405020304" pitchFamily="18" charset="0"/>
                <a:ea typeface="Calibri" panose="020F0502020204030204" pitchFamily="34" charset="0"/>
              </a:rPr>
              <a:t>Primary Care Diabetes</a:t>
            </a:r>
            <a:r>
              <a:rPr lang="en-US" sz="1000">
                <a:solidFill>
                  <a:srgbClr val="000000"/>
                </a:solidFill>
                <a:effectLst/>
                <a:latin typeface="Times New Roman" panose="02020603050405020304" pitchFamily="18" charset="0"/>
                <a:ea typeface="Calibri" panose="020F0502020204030204" pitchFamily="34" charset="0"/>
              </a:rPr>
              <a:t>, </a:t>
            </a:r>
            <a:r>
              <a:rPr lang="en-US" sz="1000" i="1">
                <a:solidFill>
                  <a:srgbClr val="000000"/>
                </a:solidFill>
                <a:effectLst/>
                <a:latin typeface="Times New Roman" panose="02020603050405020304" pitchFamily="18" charset="0"/>
                <a:ea typeface="Calibri" panose="020F0502020204030204" pitchFamily="34" charset="0"/>
              </a:rPr>
              <a:t>16</a:t>
            </a:r>
            <a:r>
              <a:rPr lang="en-US" sz="1000">
                <a:solidFill>
                  <a:srgbClr val="000000"/>
                </a:solidFill>
                <a:effectLst/>
                <a:latin typeface="Times New Roman" panose="02020603050405020304" pitchFamily="18" charset="0"/>
                <a:ea typeface="Calibri" panose="020F0502020204030204" pitchFamily="34" charset="0"/>
              </a:rPr>
              <a:t>(2), pp.301-306.</a:t>
            </a:r>
            <a:endParaRPr lang="en-GB" sz="1000">
              <a:solidFill>
                <a:srgbClr val="000000"/>
              </a:solidFill>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GB" sz="100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Dunger, C., Schnell, M.and Susswein, C.(2022)</a:t>
            </a:r>
            <a:r>
              <a:rPr lang="en-GB" sz="10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Nurses' decision-making in ethically relevant clinical situations using the example of breathlessness: study protocol of a reflexive grounded theory integrating Goffman's framework analysis</a:t>
            </a:r>
            <a:r>
              <a:rPr lang="en-GB" sz="1000" i="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0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10(2),pp10-11.</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00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00">
                <a:solidFill>
                  <a:srgbClr val="000000"/>
                </a:solidFill>
                <a:effectLst/>
                <a:latin typeface="Times New Roman" panose="02020603050405020304" pitchFamily="18" charset="0"/>
                <a:ea typeface="Calibri" panose="020F0502020204030204" pitchFamily="34" charset="0"/>
              </a:rPr>
              <a:t>Gardner, M.P., Wang, J., Hazlehurst, J.M., Sainsbury, C., </a:t>
            </a:r>
            <a:r>
              <a:rPr lang="en-US" sz="1000" err="1">
                <a:solidFill>
                  <a:srgbClr val="000000"/>
                </a:solidFill>
                <a:effectLst/>
                <a:latin typeface="Times New Roman" panose="02020603050405020304" pitchFamily="18" charset="0"/>
                <a:ea typeface="Calibri" panose="020F0502020204030204" pitchFamily="34" charset="0"/>
              </a:rPr>
              <a:t>Blissett</a:t>
            </a:r>
            <a:r>
              <a:rPr lang="en-US" sz="1000">
                <a:solidFill>
                  <a:srgbClr val="000000"/>
                </a:solidFill>
                <a:effectLst/>
                <a:latin typeface="Times New Roman" panose="02020603050405020304" pitchFamily="18" charset="0"/>
                <a:ea typeface="Calibri" panose="020F0502020204030204" pitchFamily="34" charset="0"/>
              </a:rPr>
              <a:t>, J., </a:t>
            </a:r>
            <a:r>
              <a:rPr lang="en-US" sz="1000" err="1">
                <a:solidFill>
                  <a:srgbClr val="000000"/>
                </a:solidFill>
                <a:effectLst/>
                <a:latin typeface="Times New Roman" panose="02020603050405020304" pitchFamily="18" charset="0"/>
                <a:ea typeface="Calibri" panose="020F0502020204030204" pitchFamily="34" charset="0"/>
              </a:rPr>
              <a:t>Nirantharakumar</a:t>
            </a:r>
            <a:r>
              <a:rPr lang="en-US" sz="1000">
                <a:solidFill>
                  <a:srgbClr val="000000"/>
                </a:solidFill>
                <a:effectLst/>
                <a:latin typeface="Times New Roman" panose="02020603050405020304" pitchFamily="18" charset="0"/>
                <a:ea typeface="Calibri" panose="020F0502020204030204" pitchFamily="34" charset="0"/>
              </a:rPr>
              <a:t>, K., Thomas, N. and Bellary, S., </a:t>
            </a:r>
            <a:r>
              <a:rPr lang="en-GB" sz="1000">
                <a:solidFill>
                  <a:srgbClr val="000000"/>
                </a:solidFill>
                <a:effectLst/>
                <a:latin typeface="Times New Roman" panose="02020603050405020304" pitchFamily="18" charset="0"/>
                <a:ea typeface="Calibri" panose="020F0502020204030204" pitchFamily="34" charset="0"/>
              </a:rPr>
              <a:t>(</a:t>
            </a:r>
            <a:r>
              <a:rPr lang="en-US" sz="1000">
                <a:solidFill>
                  <a:srgbClr val="000000"/>
                </a:solidFill>
                <a:effectLst/>
                <a:latin typeface="Times New Roman" panose="02020603050405020304" pitchFamily="18" charset="0"/>
                <a:ea typeface="Calibri" panose="020F0502020204030204" pitchFamily="34" charset="0"/>
              </a:rPr>
              <a:t>2023</a:t>
            </a:r>
            <a:r>
              <a:rPr lang="en-GB" sz="1000">
                <a:solidFill>
                  <a:srgbClr val="000000"/>
                </a:solidFill>
                <a:latin typeface="Times New Roman" panose="02020603050405020304" pitchFamily="18" charset="0"/>
                <a:ea typeface="Calibri" panose="020F0502020204030204" pitchFamily="34" charset="0"/>
              </a:rPr>
              <a:t>).</a:t>
            </a:r>
            <a:r>
              <a:rPr lang="en-US" sz="1000">
                <a:solidFill>
                  <a:srgbClr val="000000"/>
                </a:solidFill>
                <a:effectLst/>
                <a:latin typeface="Times New Roman" panose="02020603050405020304" pitchFamily="18" charset="0"/>
                <a:ea typeface="Calibri" panose="020F0502020204030204" pitchFamily="34" charset="0"/>
              </a:rPr>
              <a:t> Risk of progression from pre‐diabetes to type 2 diabetes in a large UK adult cohort. </a:t>
            </a:r>
            <a:r>
              <a:rPr lang="en-US" sz="1000" i="1">
                <a:solidFill>
                  <a:srgbClr val="000000"/>
                </a:solidFill>
                <a:effectLst/>
                <a:latin typeface="Times New Roman" panose="02020603050405020304" pitchFamily="18" charset="0"/>
                <a:ea typeface="Calibri" panose="020F0502020204030204" pitchFamily="34" charset="0"/>
              </a:rPr>
              <a:t>Diabetic medicine</a:t>
            </a:r>
            <a:r>
              <a:rPr lang="en-US" sz="1000">
                <a:solidFill>
                  <a:srgbClr val="000000"/>
                </a:solidFill>
                <a:effectLst/>
                <a:latin typeface="Times New Roman" panose="02020603050405020304" pitchFamily="18" charset="0"/>
                <a:ea typeface="Calibri" panose="020F0502020204030204" pitchFamily="34" charset="0"/>
              </a:rPr>
              <a:t>, </a:t>
            </a:r>
            <a:r>
              <a:rPr lang="en-US" sz="1000" i="1">
                <a:solidFill>
                  <a:srgbClr val="000000"/>
                </a:solidFill>
                <a:effectLst/>
                <a:latin typeface="Times New Roman" panose="02020603050405020304" pitchFamily="18" charset="0"/>
                <a:ea typeface="Calibri" panose="020F0502020204030204" pitchFamily="34" charset="0"/>
              </a:rPr>
              <a:t>40</a:t>
            </a:r>
            <a:r>
              <a:rPr lang="en-US" sz="1000">
                <a:solidFill>
                  <a:srgbClr val="000000"/>
                </a:solidFill>
                <a:effectLst/>
                <a:latin typeface="Times New Roman" panose="02020603050405020304" pitchFamily="18" charset="0"/>
                <a:ea typeface="Calibri" panose="020F0502020204030204" pitchFamily="34" charset="0"/>
              </a:rPr>
              <a:t>(3), p.e14996.</a:t>
            </a:r>
            <a:endParaRPr lang="en-GB" sz="1000">
              <a:solidFill>
                <a:srgbClr val="000000"/>
              </a:solidFill>
              <a:effectLst/>
              <a:latin typeface="Times New Roman" panose="02020603050405020304" pitchFamily="18" charset="0"/>
              <a:ea typeface="Calibri" panose="020F0502020204030204" pitchFamily="34" charset="0"/>
            </a:endParaRPr>
          </a:p>
          <a:p>
            <a:r>
              <a:rPr lang="en-GB" sz="1000" kern="100">
                <a:effectLst/>
                <a:latin typeface="Times New Roman" panose="02020603050405020304" pitchFamily="18" charset="0"/>
                <a:ea typeface="Times New Roman" panose="02020603050405020304" pitchFamily="18" charset="0"/>
                <a:cs typeface="Times New Roman" panose="02020603050405020304" pitchFamily="18" charset="0"/>
              </a:rPr>
              <a:t>Gov.Uk (2020)  Tacking obesity : empowering adults and children to live healthier lives. Available at: </a:t>
            </a:r>
            <a:r>
              <a:rPr lang="en-GB" sz="1000" u="sng" kern="10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https://www.gov.uk/government/publications/tackling-obesity-government-strategy/tackling-obesity-empowering-adults-and-children-to-live-healthier-lives</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000" kern="100">
                <a:effectLst/>
                <a:latin typeface="Times New Roman" panose="02020603050405020304" pitchFamily="18" charset="0"/>
                <a:ea typeface="Times New Roman" panose="02020603050405020304" pitchFamily="18" charset="0"/>
                <a:cs typeface="Times New Roman" panose="02020603050405020304" pitchFamily="18" charset="0"/>
              </a:rPr>
              <a:t>(Accessed 10 July 2020).</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p>
            <a:pPr marL="457200" marR="0" indent="-457200" algn="just">
              <a:lnSpc>
                <a:spcPct val="150000"/>
              </a:lnSpc>
              <a:spcBef>
                <a:spcPts val="0"/>
              </a:spcBef>
              <a:spcAft>
                <a:spcPts val="0"/>
              </a:spcAft>
            </a:pPr>
            <a:endParaRPr lang="en-US" sz="1000">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000" err="1">
                <a:solidFill>
                  <a:srgbClr val="000000"/>
                </a:solidFill>
                <a:effectLst/>
                <a:latin typeface="Times New Roman" panose="02020603050405020304" pitchFamily="18" charset="0"/>
                <a:ea typeface="Calibri" panose="020F0502020204030204" pitchFamily="34" charset="0"/>
              </a:rPr>
              <a:t>Kakemam</a:t>
            </a:r>
            <a:r>
              <a:rPr lang="en-US" sz="1000">
                <a:solidFill>
                  <a:srgbClr val="000000"/>
                </a:solidFill>
                <a:effectLst/>
                <a:latin typeface="Times New Roman" panose="02020603050405020304" pitchFamily="18" charset="0"/>
                <a:ea typeface="Calibri" panose="020F0502020204030204" pitchFamily="34" charset="0"/>
              </a:rPr>
              <a:t>, E., </a:t>
            </a:r>
            <a:r>
              <a:rPr lang="en-US" sz="1000" err="1">
                <a:solidFill>
                  <a:srgbClr val="000000"/>
                </a:solidFill>
                <a:effectLst/>
                <a:latin typeface="Times New Roman" panose="02020603050405020304" pitchFamily="18" charset="0"/>
                <a:ea typeface="Calibri" panose="020F0502020204030204" pitchFamily="34" charset="0"/>
              </a:rPr>
              <a:t>Albelbeisi</a:t>
            </a:r>
            <a:r>
              <a:rPr lang="en-US" sz="1000">
                <a:solidFill>
                  <a:srgbClr val="000000"/>
                </a:solidFill>
                <a:effectLst/>
                <a:latin typeface="Times New Roman" panose="02020603050405020304" pitchFamily="18" charset="0"/>
                <a:ea typeface="Calibri" panose="020F0502020204030204" pitchFamily="34" charset="0"/>
              </a:rPr>
              <a:t>, A.H., </a:t>
            </a:r>
            <a:r>
              <a:rPr lang="en-US" sz="1000" err="1">
                <a:solidFill>
                  <a:srgbClr val="000000"/>
                </a:solidFill>
                <a:effectLst/>
                <a:latin typeface="Times New Roman" panose="02020603050405020304" pitchFamily="18" charset="0"/>
                <a:ea typeface="Calibri" panose="020F0502020204030204" pitchFamily="34" charset="0"/>
              </a:rPr>
              <a:t>Davoodabadi</a:t>
            </a:r>
            <a:r>
              <a:rPr lang="en-US" sz="1000">
                <a:solidFill>
                  <a:srgbClr val="000000"/>
                </a:solidFill>
                <a:effectLst/>
                <a:latin typeface="Times New Roman" panose="02020603050405020304" pitchFamily="18" charset="0"/>
                <a:ea typeface="Calibri" panose="020F0502020204030204" pitchFamily="34" charset="0"/>
              </a:rPr>
              <a:t>, S., </a:t>
            </a:r>
            <a:r>
              <a:rPr lang="en-US" sz="1000" err="1">
                <a:solidFill>
                  <a:srgbClr val="000000"/>
                </a:solidFill>
                <a:effectLst/>
                <a:latin typeface="Times New Roman" panose="02020603050405020304" pitchFamily="18" charset="0"/>
                <a:ea typeface="Calibri" panose="020F0502020204030204" pitchFamily="34" charset="0"/>
              </a:rPr>
              <a:t>Ghafari</a:t>
            </a:r>
            <a:r>
              <a:rPr lang="en-US" sz="1000">
                <a:solidFill>
                  <a:srgbClr val="000000"/>
                </a:solidFill>
                <a:effectLst/>
                <a:latin typeface="Times New Roman" panose="02020603050405020304" pitchFamily="18" charset="0"/>
                <a:ea typeface="Calibri" panose="020F0502020204030204" pitchFamily="34" charset="0"/>
              </a:rPr>
              <a:t>, M., </a:t>
            </a:r>
            <a:r>
              <a:rPr lang="en-US" sz="1000" err="1">
                <a:solidFill>
                  <a:srgbClr val="000000"/>
                </a:solidFill>
                <a:effectLst/>
                <a:latin typeface="Times New Roman" panose="02020603050405020304" pitchFamily="18" charset="0"/>
                <a:ea typeface="Calibri" panose="020F0502020204030204" pitchFamily="34" charset="0"/>
              </a:rPr>
              <a:t>Dehghandar</a:t>
            </a:r>
            <a:r>
              <a:rPr lang="en-US" sz="1000">
                <a:solidFill>
                  <a:srgbClr val="000000"/>
                </a:solidFill>
                <a:effectLst/>
                <a:latin typeface="Times New Roman" panose="02020603050405020304" pitchFamily="18" charset="0"/>
                <a:ea typeface="Calibri" panose="020F0502020204030204" pitchFamily="34" charset="0"/>
              </a:rPr>
              <a:t>, Z. and </a:t>
            </a:r>
            <a:r>
              <a:rPr lang="en-US" sz="1000" err="1">
                <a:solidFill>
                  <a:srgbClr val="000000"/>
                </a:solidFill>
                <a:effectLst/>
                <a:latin typeface="Times New Roman" panose="02020603050405020304" pitchFamily="18" charset="0"/>
                <a:ea typeface="Calibri" panose="020F0502020204030204" pitchFamily="34" charset="0"/>
              </a:rPr>
              <a:t>Raeissi</a:t>
            </a:r>
            <a:r>
              <a:rPr lang="en-US" sz="1000">
                <a:solidFill>
                  <a:srgbClr val="000000"/>
                </a:solidFill>
                <a:effectLst/>
                <a:latin typeface="Times New Roman" panose="02020603050405020304" pitchFamily="18" charset="0"/>
                <a:ea typeface="Calibri" panose="020F0502020204030204" pitchFamily="34" charset="0"/>
              </a:rPr>
              <a:t>, P., </a:t>
            </a:r>
            <a:r>
              <a:rPr lang="en-GB" sz="1000">
                <a:solidFill>
                  <a:srgbClr val="000000"/>
                </a:solidFill>
                <a:effectLst/>
                <a:latin typeface="Times New Roman" panose="02020603050405020304" pitchFamily="18" charset="0"/>
                <a:ea typeface="Calibri" panose="020F0502020204030204" pitchFamily="34" charset="0"/>
              </a:rPr>
              <a:t>(</a:t>
            </a:r>
            <a:r>
              <a:rPr lang="en-US" sz="1000">
                <a:solidFill>
                  <a:srgbClr val="000000"/>
                </a:solidFill>
                <a:effectLst/>
                <a:latin typeface="Times New Roman" panose="02020603050405020304" pitchFamily="18" charset="0"/>
                <a:ea typeface="Calibri" panose="020F0502020204030204" pitchFamily="34" charset="0"/>
              </a:rPr>
              <a:t>2022</a:t>
            </a:r>
            <a:r>
              <a:rPr lang="en-GB" sz="1000">
                <a:solidFill>
                  <a:srgbClr val="000000"/>
                </a:solidFill>
                <a:effectLst/>
                <a:latin typeface="Times New Roman" panose="02020603050405020304" pitchFamily="18" charset="0"/>
                <a:ea typeface="Calibri" panose="020F0502020204030204" pitchFamily="34" charset="0"/>
              </a:rPr>
              <a:t>)</a:t>
            </a:r>
            <a:r>
              <a:rPr lang="en-US" sz="1000">
                <a:solidFill>
                  <a:srgbClr val="000000"/>
                </a:solidFill>
                <a:effectLst/>
                <a:latin typeface="Times New Roman" panose="02020603050405020304" pitchFamily="18" charset="0"/>
                <a:ea typeface="Calibri" panose="020F0502020204030204" pitchFamily="34" charset="0"/>
              </a:rPr>
              <a:t>. Patient safety culture in Iranian teaching hospitals: baseline assessment, opportunities for improvement and benchmarking. </a:t>
            </a:r>
            <a:r>
              <a:rPr lang="en-US" sz="1000" i="1">
                <a:solidFill>
                  <a:srgbClr val="000000"/>
                </a:solidFill>
                <a:effectLst/>
                <a:latin typeface="Times New Roman" panose="02020603050405020304" pitchFamily="18" charset="0"/>
                <a:ea typeface="Calibri" panose="020F0502020204030204" pitchFamily="34" charset="0"/>
              </a:rPr>
              <a:t>BMC Health Services Research</a:t>
            </a:r>
            <a:r>
              <a:rPr lang="en-US" sz="1000">
                <a:solidFill>
                  <a:srgbClr val="000000"/>
                </a:solidFill>
                <a:effectLst/>
                <a:latin typeface="Times New Roman" panose="02020603050405020304" pitchFamily="18" charset="0"/>
                <a:ea typeface="Calibri" panose="020F0502020204030204" pitchFamily="34" charset="0"/>
              </a:rPr>
              <a:t>, </a:t>
            </a:r>
            <a:r>
              <a:rPr lang="en-US" sz="1000" i="1">
                <a:solidFill>
                  <a:srgbClr val="000000"/>
                </a:solidFill>
                <a:effectLst/>
                <a:latin typeface="Times New Roman" panose="02020603050405020304" pitchFamily="18" charset="0"/>
                <a:ea typeface="Calibri" panose="020F0502020204030204" pitchFamily="34" charset="0"/>
              </a:rPr>
              <a:t>22</a:t>
            </a:r>
            <a:r>
              <a:rPr lang="en-US" sz="1000">
                <a:solidFill>
                  <a:srgbClr val="000000"/>
                </a:solidFill>
                <a:effectLst/>
                <a:latin typeface="Times New Roman" panose="02020603050405020304" pitchFamily="18" charset="0"/>
                <a:ea typeface="Calibri" panose="020F0502020204030204" pitchFamily="34" charset="0"/>
              </a:rPr>
              <a:t>(1), p.403.</a:t>
            </a:r>
            <a:endParaRPr lang="en-US" sz="1000">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GB" sz="1000">
                <a:effectLst/>
                <a:latin typeface="Times New Roman" panose="02020603050405020304" pitchFamily="18" charset="0"/>
                <a:ea typeface="Calibri" panose="020F0502020204030204" pitchFamily="34" charset="0"/>
              </a:rPr>
              <a:t>National health service  England (2022)  NHS prevention programme chances of Type 2 diabetes for thousands . </a:t>
            </a:r>
            <a:r>
              <a:rPr lang="en-GB" sz="1000">
                <a:latin typeface="Times New Roman" panose="02020603050405020304" pitchFamily="18" charset="0"/>
                <a:ea typeface="Calibri" panose="020F0502020204030204" pitchFamily="34" charset="0"/>
              </a:rPr>
              <a:t>Available at: </a:t>
            </a:r>
            <a:r>
              <a:rPr lang="en-GB" sz="1000">
                <a:latin typeface="Times New Roman" panose="02020603050405020304" pitchFamily="18" charset="0"/>
                <a:ea typeface="Calibri" panose="020F0502020204030204" pitchFamily="34" charset="0"/>
                <a:hlinkClick r:id="rId3"/>
              </a:rPr>
              <a:t>https://</a:t>
            </a:r>
            <a:r>
              <a:rPr lang="en-GB" sz="1000" err="1">
                <a:latin typeface="Times New Roman" panose="02020603050405020304" pitchFamily="18" charset="0"/>
                <a:ea typeface="Calibri" panose="020F0502020204030204" pitchFamily="34" charset="0"/>
                <a:hlinkClick r:id="rId3"/>
              </a:rPr>
              <a:t>www.england.nhs.uk</a:t>
            </a:r>
            <a:r>
              <a:rPr lang="en-GB" sz="1000">
                <a:latin typeface="Times New Roman" panose="02020603050405020304" pitchFamily="18" charset="0"/>
                <a:ea typeface="Calibri" panose="020F0502020204030204" pitchFamily="34" charset="0"/>
                <a:hlinkClick r:id="rId3"/>
              </a:rPr>
              <a:t>/2022/03/nhs-prevention-programme-cuts-chances-of-type-2-diabetes-for-thousands/</a:t>
            </a:r>
            <a:r>
              <a:rPr lang="en-GB" sz="1000">
                <a:latin typeface="Times New Roman" panose="02020603050405020304" pitchFamily="18" charset="0"/>
                <a:ea typeface="Calibri" panose="020F0502020204030204" pitchFamily="34" charset="0"/>
              </a:rPr>
              <a:t>. (Accessed 10 July 2023). </a:t>
            </a:r>
          </a:p>
          <a:p>
            <a:pPr marL="457200" marR="0" indent="-457200" algn="just">
              <a:lnSpc>
                <a:spcPct val="150000"/>
              </a:lnSpc>
              <a:spcBef>
                <a:spcPts val="0"/>
              </a:spcBef>
              <a:spcAft>
                <a:spcPts val="0"/>
              </a:spcAft>
            </a:pPr>
            <a:endParaRPr lang="en-GB" sz="1000">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endParaRPr lang="en-US" sz="100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281771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F98583-B7DF-FB83-1314-D9E461BE22CE}"/>
              </a:ext>
            </a:extLst>
          </p:cNvPr>
          <p:cNvSpPr>
            <a:spLocks noGrp="1"/>
          </p:cNvSpPr>
          <p:nvPr>
            <p:ph idx="1"/>
          </p:nvPr>
        </p:nvSpPr>
        <p:spPr/>
        <p:txBody>
          <a:bodyPr>
            <a:normAutofit fontScale="55000" lnSpcReduction="20000"/>
          </a:bodyPr>
          <a:lstStyle/>
          <a:p>
            <a:pPr marL="457200" marR="0" indent="-457200" algn="just">
              <a:lnSpc>
                <a:spcPct val="150000"/>
              </a:lnSpc>
              <a:spcBef>
                <a:spcPts val="0"/>
              </a:spcBef>
              <a:spcAft>
                <a:spcPts val="0"/>
              </a:spcAft>
            </a:pPr>
            <a:r>
              <a:rPr lang="en-GB" sz="1800">
                <a:latin typeface="Times New Roman" panose="02020603050405020304" pitchFamily="18" charset="0"/>
                <a:ea typeface="Calibri" panose="020F0502020204030204" pitchFamily="34" charset="0"/>
              </a:rPr>
              <a:t>Nation health service  </a:t>
            </a:r>
            <a:r>
              <a:rPr lang="en-GB" sz="1800">
                <a:effectLst/>
                <a:latin typeface="Times New Roman" panose="02020603050405020304" pitchFamily="18" charset="0"/>
                <a:ea typeface="Calibri" panose="020F0502020204030204" pitchFamily="34" charset="0"/>
              </a:rPr>
              <a:t>England, (2023). NHS Type 2 Diabetes Path to Remission Programme. [Online] Available at </a:t>
            </a:r>
            <a:r>
              <a:rPr lang="en-GB" sz="1800" u="sng">
                <a:solidFill>
                  <a:srgbClr val="0563C1"/>
                </a:solidFill>
                <a:effectLst/>
                <a:latin typeface="Times New Roman" panose="02020603050405020304" pitchFamily="18" charset="0"/>
                <a:ea typeface="Calibri" panose="020F0502020204030204" pitchFamily="34" charset="0"/>
                <a:hlinkClick r:id="rId2"/>
              </a:rPr>
              <a:t>https://</a:t>
            </a:r>
            <a:r>
              <a:rPr lang="en-GB" sz="1800" u="sng" err="1">
                <a:solidFill>
                  <a:srgbClr val="0563C1"/>
                </a:solidFill>
                <a:effectLst/>
                <a:latin typeface="Times New Roman" panose="02020603050405020304" pitchFamily="18" charset="0"/>
                <a:ea typeface="Calibri" panose="020F0502020204030204" pitchFamily="34" charset="0"/>
                <a:hlinkClick r:id="rId2"/>
              </a:rPr>
              <a:t>www.england.nhs.uk</a:t>
            </a:r>
            <a:r>
              <a:rPr lang="en-GB" sz="1800" u="sng">
                <a:solidFill>
                  <a:srgbClr val="0563C1"/>
                </a:solidFill>
                <a:effectLst/>
                <a:latin typeface="Times New Roman" panose="02020603050405020304" pitchFamily="18" charset="0"/>
                <a:ea typeface="Calibri" panose="020F0502020204030204" pitchFamily="34" charset="0"/>
                <a:hlinkClick r:id="rId2"/>
              </a:rPr>
              <a:t>/diabetes/treatment-care/diabetes-remission/</a:t>
            </a:r>
            <a:r>
              <a:rPr lang="en-GB" sz="1800">
                <a:effectLst/>
                <a:latin typeface="Times New Roman" panose="02020603050405020304" pitchFamily="18" charset="0"/>
                <a:ea typeface="Calibri" panose="020F0502020204030204" pitchFamily="34" charset="0"/>
              </a:rPr>
              <a:t> [Accessed on 5</a:t>
            </a:r>
            <a:r>
              <a:rPr lang="en-GB" sz="1800" baseline="30000">
                <a:effectLst/>
                <a:latin typeface="Times New Roman" panose="02020603050405020304" pitchFamily="18" charset="0"/>
                <a:ea typeface="Calibri" panose="020F0502020204030204" pitchFamily="34" charset="0"/>
              </a:rPr>
              <a:t>th</a:t>
            </a:r>
            <a:r>
              <a:rPr lang="en-GB" sz="1800">
                <a:effectLst/>
                <a:latin typeface="Times New Roman" panose="02020603050405020304" pitchFamily="18" charset="0"/>
                <a:ea typeface="Calibri" panose="020F0502020204030204" pitchFamily="34" charset="0"/>
              </a:rPr>
              <a:t> July 2023].</a:t>
            </a:r>
          </a:p>
          <a:p>
            <a:r>
              <a:rPr lang="en-GB" sz="1600" kern="1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National institute for health and care (2011)</a:t>
            </a:r>
            <a:r>
              <a:rPr lang="en-GB" sz="1600" kern="10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1800">
                <a:solidFill>
                  <a:srgbClr val="0E0E0E"/>
                </a:solidFill>
                <a:effectLst/>
                <a:latin typeface="Times New Roman" panose="02020603050405020304" pitchFamily="18" charset="0"/>
                <a:ea typeface="Times New Roman" panose="02020603050405020304" pitchFamily="18" charset="0"/>
                <a:cs typeface="Times New Roman" panose="02020603050405020304" pitchFamily="18" charset="0"/>
              </a:rPr>
              <a:t>Type 2 diabetes prevention: population and community-level interventions. Available at: </a:t>
            </a:r>
            <a:r>
              <a:rPr lang="en-GB" sz="1600" u="sng" kern="1800">
                <a:solidFill>
                  <a:srgbClr val="0E0E0E"/>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https://www.nice.org.uk/guidance/ph35/chapter/1-recommendations</a:t>
            </a:r>
            <a:r>
              <a:rPr lang="en-GB" sz="1600" kern="1800">
                <a:solidFill>
                  <a:srgbClr val="0E0E0E"/>
                </a:solidFill>
                <a:effectLst/>
                <a:latin typeface="Times New Roman" panose="02020603050405020304" pitchFamily="18" charset="0"/>
                <a:ea typeface="Times New Roman" panose="02020603050405020304" pitchFamily="18" charset="0"/>
                <a:cs typeface="Times New Roman" panose="02020603050405020304" pitchFamily="18" charset="0"/>
              </a:rPr>
              <a:t> (Accessed 11 July 2023).</a:t>
            </a:r>
            <a:endParaRPr lang="en-GB" sz="1600" kern="10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600" kern="1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a:effectLst/>
                <a:latin typeface="Times New Roman" panose="02020603050405020304" pitchFamily="18" charset="0"/>
                <a:ea typeface="Calibri" panose="020F0502020204030204" pitchFamily="34" charset="0"/>
              </a:rPr>
              <a:t>Public Health Wales, (2023). All Wales Diabetes Prevention Programme (AWDPP). [Online] Available at &lt; </a:t>
            </a:r>
            <a:r>
              <a:rPr lang="en-GB" sz="1800" u="sng">
                <a:solidFill>
                  <a:srgbClr val="0563C1"/>
                </a:solidFill>
                <a:effectLst/>
                <a:latin typeface="Times New Roman" panose="02020603050405020304" pitchFamily="18" charset="0"/>
                <a:ea typeface="Calibri" panose="020F0502020204030204" pitchFamily="34" charset="0"/>
                <a:hlinkClick r:id="rId4"/>
              </a:rPr>
              <a:t>https://</a:t>
            </a:r>
            <a:r>
              <a:rPr lang="en-GB" sz="1800" u="sng" err="1">
                <a:solidFill>
                  <a:srgbClr val="0563C1"/>
                </a:solidFill>
                <a:effectLst/>
                <a:latin typeface="Times New Roman" panose="02020603050405020304" pitchFamily="18" charset="0"/>
                <a:ea typeface="Calibri" panose="020F0502020204030204" pitchFamily="34" charset="0"/>
                <a:hlinkClick r:id="rId4"/>
              </a:rPr>
              <a:t>phw.nhs.wales</a:t>
            </a:r>
            <a:r>
              <a:rPr lang="en-GB" sz="1800" u="sng">
                <a:solidFill>
                  <a:srgbClr val="0563C1"/>
                </a:solidFill>
                <a:effectLst/>
                <a:latin typeface="Times New Roman" panose="02020603050405020304" pitchFamily="18" charset="0"/>
                <a:ea typeface="Calibri" panose="020F0502020204030204" pitchFamily="34" charset="0"/>
                <a:hlinkClick r:id="rId4"/>
              </a:rPr>
              <a:t>/services-and-teams/primary-care-division/all-wales-diabetes-prevention-programme/</a:t>
            </a:r>
            <a:r>
              <a:rPr lang="en-GB" sz="1800">
                <a:effectLst/>
                <a:latin typeface="Times New Roman" panose="02020603050405020304" pitchFamily="18" charset="0"/>
                <a:ea typeface="Calibri" panose="020F0502020204030204" pitchFamily="34" charset="0"/>
              </a:rPr>
              <a:t>&gt; [Accessed on 5</a:t>
            </a:r>
            <a:r>
              <a:rPr lang="en-GB" sz="1800" baseline="30000">
                <a:effectLst/>
                <a:latin typeface="Times New Roman" panose="02020603050405020304" pitchFamily="18" charset="0"/>
                <a:ea typeface="Calibri" panose="020F0502020204030204" pitchFamily="34" charset="0"/>
              </a:rPr>
              <a:t>th</a:t>
            </a:r>
            <a:r>
              <a:rPr lang="en-GB" sz="1800">
                <a:effectLst/>
                <a:latin typeface="Times New Roman" panose="02020603050405020304" pitchFamily="18" charset="0"/>
                <a:ea typeface="Calibri" panose="020F0502020204030204" pitchFamily="34" charset="0"/>
              </a:rPr>
              <a:t> July 2023].</a:t>
            </a:r>
            <a:endParaRPr lang="en-US" sz="1800">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GB" sz="1800" err="1">
                <a:effectLst/>
                <a:latin typeface="Times New Roman" panose="02020603050405020304" pitchFamily="18" charset="0"/>
                <a:ea typeface="Calibri" panose="020F0502020204030204" pitchFamily="34" charset="0"/>
              </a:rPr>
              <a:t>Statista</a:t>
            </a:r>
            <a:r>
              <a:rPr lang="en-GB" sz="1800">
                <a:effectLst/>
                <a:latin typeface="Times New Roman" panose="02020603050405020304" pitchFamily="18" charset="0"/>
                <a:ea typeface="Calibri" panose="020F0502020204030204" pitchFamily="34" charset="0"/>
              </a:rPr>
              <a:t>, (2023). Number of individuals registered with diabetes in England and Wales in 2020/21, by type. [Online] Available at &lt; </a:t>
            </a:r>
            <a:r>
              <a:rPr lang="en-GB" sz="1800" u="sng">
                <a:solidFill>
                  <a:srgbClr val="0563C1"/>
                </a:solidFill>
                <a:effectLst/>
                <a:latin typeface="Times New Roman" panose="02020603050405020304" pitchFamily="18" charset="0"/>
                <a:ea typeface="Calibri" panose="020F0502020204030204" pitchFamily="34" charset="0"/>
                <a:hlinkClick r:id="rId5"/>
              </a:rPr>
              <a:t>https://</a:t>
            </a:r>
            <a:r>
              <a:rPr lang="en-GB" sz="1800" u="sng" err="1">
                <a:solidFill>
                  <a:srgbClr val="0563C1"/>
                </a:solidFill>
                <a:effectLst/>
                <a:latin typeface="Times New Roman" panose="02020603050405020304" pitchFamily="18" charset="0"/>
                <a:ea typeface="Calibri" panose="020F0502020204030204" pitchFamily="34" charset="0"/>
                <a:hlinkClick r:id="rId5"/>
              </a:rPr>
              <a:t>www.statista.com</a:t>
            </a:r>
            <a:r>
              <a:rPr lang="en-GB" sz="1800" u="sng">
                <a:solidFill>
                  <a:srgbClr val="0563C1"/>
                </a:solidFill>
                <a:effectLst/>
                <a:latin typeface="Times New Roman" panose="02020603050405020304" pitchFamily="18" charset="0"/>
                <a:ea typeface="Calibri" panose="020F0502020204030204" pitchFamily="34" charset="0"/>
                <a:hlinkClick r:id="rId5"/>
              </a:rPr>
              <a:t>/statistics/386742/individuals-with-diabetes-by-type-in-</a:t>
            </a:r>
            <a:r>
              <a:rPr lang="en-GB" sz="1800" u="sng" err="1">
                <a:solidFill>
                  <a:srgbClr val="0563C1"/>
                </a:solidFill>
                <a:effectLst/>
                <a:latin typeface="Times New Roman" panose="02020603050405020304" pitchFamily="18" charset="0"/>
                <a:ea typeface="Calibri" panose="020F0502020204030204" pitchFamily="34" charset="0"/>
                <a:hlinkClick r:id="rId5"/>
              </a:rPr>
              <a:t>england-and-wales</a:t>
            </a:r>
            <a:r>
              <a:rPr lang="en-GB" sz="1800" u="sng">
                <a:solidFill>
                  <a:srgbClr val="0563C1"/>
                </a:solidFill>
                <a:effectLst/>
                <a:latin typeface="Times New Roman" panose="02020603050405020304" pitchFamily="18" charset="0"/>
                <a:ea typeface="Calibri" panose="020F0502020204030204" pitchFamily="34" charset="0"/>
                <a:hlinkClick r:id="rId5"/>
              </a:rPr>
              <a:t>/#:~:text=Individuals%20with%20diabetes%20in%20England%20and%20Wales%202020%2D21%2C%20by%20type&amp;text=This%20statistic%20displays%20the%</a:t>
            </a:r>
            <a:r>
              <a:rPr lang="en-GB" sz="1800" u="sng" err="1">
                <a:solidFill>
                  <a:srgbClr val="0563C1"/>
                </a:solidFill>
                <a:effectLst/>
                <a:latin typeface="Times New Roman" panose="02020603050405020304" pitchFamily="18" charset="0"/>
                <a:ea typeface="Calibri" panose="020F0502020204030204" pitchFamily="34" charset="0"/>
                <a:hlinkClick r:id="rId5"/>
              </a:rPr>
              <a:t>20number,registered</a:t>
            </a:r>
            <a:r>
              <a:rPr lang="en-GB" sz="1800" u="sng">
                <a:solidFill>
                  <a:srgbClr val="0563C1"/>
                </a:solidFill>
                <a:effectLst/>
                <a:latin typeface="Times New Roman" panose="02020603050405020304" pitchFamily="18" charset="0"/>
                <a:ea typeface="Calibri" panose="020F0502020204030204" pitchFamily="34" charset="0"/>
                <a:hlinkClick r:id="rId5"/>
              </a:rPr>
              <a:t>%20with%20type%20two%20diabetes</a:t>
            </a:r>
            <a:r>
              <a:rPr lang="en-GB" sz="1800">
                <a:effectLst/>
                <a:latin typeface="Times New Roman" panose="02020603050405020304" pitchFamily="18" charset="0"/>
                <a:ea typeface="Calibri" panose="020F0502020204030204" pitchFamily="34" charset="0"/>
              </a:rPr>
              <a:t>.&gt; [Accessed on 5</a:t>
            </a:r>
            <a:r>
              <a:rPr lang="en-GB" sz="1800" baseline="30000">
                <a:effectLst/>
                <a:latin typeface="Times New Roman" panose="02020603050405020304" pitchFamily="18" charset="0"/>
                <a:ea typeface="Calibri" panose="020F0502020204030204" pitchFamily="34" charset="0"/>
              </a:rPr>
              <a:t>th</a:t>
            </a:r>
            <a:r>
              <a:rPr lang="en-GB" sz="1800">
                <a:effectLst/>
                <a:latin typeface="Times New Roman" panose="02020603050405020304" pitchFamily="18" charset="0"/>
                <a:ea typeface="Calibri" panose="020F0502020204030204" pitchFamily="34" charset="0"/>
              </a:rPr>
              <a:t> July 2023]. </a:t>
            </a:r>
            <a:endParaRPr lang="en-US" sz="1800">
              <a:effectLst/>
              <a:latin typeface="Times New Roman" panose="02020603050405020304" pitchFamily="18" charset="0"/>
              <a:ea typeface="Calibri" panose="020F0502020204030204" pitchFamily="34" charset="0"/>
            </a:endParaRPr>
          </a:p>
          <a:p>
            <a:pPr marL="457200" marR="0" indent="-457200" algn="just">
              <a:lnSpc>
                <a:spcPct val="150000"/>
              </a:lnSpc>
              <a:spcBef>
                <a:spcPts val="600"/>
              </a:spcBef>
              <a:spcAft>
                <a:spcPts val="600"/>
              </a:spcAft>
            </a:pPr>
            <a:r>
              <a:rPr lang="en-US" sz="1800">
                <a:effectLst/>
                <a:latin typeface="Times New Roman" panose="02020603050405020304" pitchFamily="18" charset="0"/>
                <a:ea typeface="Calibri" panose="020F0502020204030204" pitchFamily="34" charset="0"/>
              </a:rPr>
              <a:t>Thom, G., Messow, C.M., Leslie, W.S., Barnes, A.C., Brosnahan, N., McCombie, L., Al‐Mrabeh, A., Zhyzhneuskaya, S., Welsh, P., Sattar, N. and Taylor, R., </a:t>
            </a:r>
            <a:r>
              <a:rPr lang="en-GB" sz="1800">
                <a:effectLst/>
                <a:latin typeface="Times New Roman" panose="02020603050405020304" pitchFamily="18" charset="0"/>
                <a:ea typeface="Calibri" panose="020F0502020204030204" pitchFamily="34" charset="0"/>
              </a:rPr>
              <a:t>(</a:t>
            </a:r>
            <a:r>
              <a:rPr lang="en-US" sz="1800">
                <a:effectLst/>
                <a:latin typeface="Times New Roman" panose="02020603050405020304" pitchFamily="18" charset="0"/>
                <a:ea typeface="Calibri" panose="020F0502020204030204" pitchFamily="34" charset="0"/>
              </a:rPr>
              <a:t>2021</a:t>
            </a:r>
            <a:r>
              <a:rPr lang="en-GB" sz="1800">
                <a:effectLst/>
                <a:latin typeface="Times New Roman" panose="02020603050405020304" pitchFamily="18" charset="0"/>
                <a:ea typeface="Calibri" panose="020F0502020204030204" pitchFamily="34" charset="0"/>
              </a:rPr>
              <a:t>)</a:t>
            </a:r>
            <a:r>
              <a:rPr lang="en-US" sz="1800">
                <a:effectLst/>
                <a:latin typeface="Times New Roman" panose="02020603050405020304" pitchFamily="18" charset="0"/>
                <a:ea typeface="Calibri" panose="020F0502020204030204" pitchFamily="34" charset="0"/>
              </a:rPr>
              <a:t>. Predictors of type 2 diabetes remission in the Diabetes Remission Clinical Trial (DiRECT). Diabetic Medicine, 38(8), p.e14395.</a:t>
            </a:r>
            <a:endParaRPr lang="en-GB" sz="1800">
              <a:effectLst/>
              <a:latin typeface="Times New Roman" panose="02020603050405020304" pitchFamily="18" charset="0"/>
              <a:ea typeface="Calibri" panose="020F0502020204030204" pitchFamily="34" charset="0"/>
            </a:endParaRPr>
          </a:p>
          <a:p>
            <a:r>
              <a:rPr lang="en-GB" sz="1800" kern="100">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(2023) Health promotion. Available  at: </a:t>
            </a:r>
            <a:r>
              <a:rPr lang="en-GB" sz="1800" u="sng" kern="10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https://www.who.int/health-topics/health-promotion</a:t>
            </a:r>
            <a:r>
              <a:rPr lang="en-GB" sz="1800" kern="100">
                <a:effectLst/>
                <a:latin typeface="Times New Roman" panose="02020603050405020304" pitchFamily="18" charset="0"/>
                <a:ea typeface="Times New Roman" panose="02020603050405020304" pitchFamily="18" charset="0"/>
                <a:cs typeface="Times New Roman" panose="02020603050405020304" pitchFamily="18" charset="0"/>
              </a:rPr>
              <a:t> (Accessed 11 July 2023).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pPr marL="457200" marR="0" indent="-457200" algn="just">
              <a:lnSpc>
                <a:spcPct val="150000"/>
              </a:lnSpc>
              <a:spcBef>
                <a:spcPts val="600"/>
              </a:spcBef>
              <a:spcAft>
                <a:spcPts val="600"/>
              </a:spcAft>
            </a:pPr>
            <a:endParaRPr lang="en-US"/>
          </a:p>
        </p:txBody>
      </p:sp>
    </p:spTree>
    <p:extLst>
      <p:ext uri="{BB962C8B-B14F-4D97-AF65-F5344CB8AC3E}">
        <p14:creationId xmlns:p14="http://schemas.microsoft.com/office/powerpoint/2010/main" val="7882345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18</Slides>
  <Notes>3</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      Type-2 Diabetes         Name : Tibka Mesfin Kebede Student number : 2115101   </vt:lpstr>
      <vt:lpstr>Introduction </vt:lpstr>
      <vt:lpstr>Role of research in Nursing </vt:lpstr>
      <vt:lpstr>What is research in nursing  </vt:lpstr>
      <vt:lpstr>Health promotion</vt:lpstr>
      <vt:lpstr>Diabetes  </vt:lpstr>
      <vt:lpstr>PowerPoint Presentation</vt:lpstr>
      <vt:lpstr>Summary of Findings of Assignment One     </vt:lpstr>
      <vt:lpstr>Summary of Findings of Assignment One     </vt:lpstr>
      <vt:lpstr>Overview of Recommendations </vt:lpstr>
      <vt:lpstr>Overview of Recommendations </vt:lpstr>
      <vt:lpstr>Overview of Recommendations </vt:lpstr>
      <vt:lpstr>Overview of Recommendations </vt:lpstr>
      <vt:lpstr>What is being done to prevent type two diabetes </vt:lpstr>
      <vt:lpstr>Conclusion </vt:lpstr>
      <vt:lpstr>Thank You</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Mesfin Kebede (2115101)</cp:lastModifiedBy>
  <cp:revision>2</cp:revision>
  <dcterms:created xsi:type="dcterms:W3CDTF">2023-07-05T13:03:16Z</dcterms:created>
  <dcterms:modified xsi:type="dcterms:W3CDTF">2023-07-19T12:21:09Z</dcterms:modified>
</cp:coreProperties>
</file>