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5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58" r:id="rId10"/>
    <p:sldId id="259" r:id="rId11"/>
    <p:sldId id="260" r:id="rId12"/>
    <p:sldId id="261" r:id="rId13"/>
    <p:sldId id="262" r:id="rId14"/>
    <p:sldId id="263" r:id="rId15"/>
    <p:sldId id="26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376"/>
    <p:restoredTop sz="96327"/>
  </p:normalViewPr>
  <p:slideViewPr>
    <p:cSldViewPr snapToGrid="0" snapToObjects="1">
      <p:cViewPr varScale="1">
        <p:scale>
          <a:sx n="97" d="100"/>
          <a:sy n="97" d="100"/>
        </p:scale>
        <p:origin x="208" y="10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57DED4-D5A4-4C22-8284-21A8FCC7EFC1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EBB5612-2CCF-484E-B611-FD25406A1840}">
      <dgm:prSet/>
      <dgm:spPr/>
      <dgm:t>
        <a:bodyPr/>
        <a:lstStyle/>
        <a:p>
          <a:r>
            <a:rPr lang="en-US"/>
            <a:t>Not citing!</a:t>
          </a:r>
        </a:p>
      </dgm:t>
    </dgm:pt>
    <dgm:pt modelId="{4A88E1D0-1BB4-468E-B976-055CC1150A6A}" type="parTrans" cxnId="{A04A7FAC-1885-449B-801F-C49A8E15C541}">
      <dgm:prSet/>
      <dgm:spPr/>
      <dgm:t>
        <a:bodyPr/>
        <a:lstStyle/>
        <a:p>
          <a:endParaRPr lang="en-US"/>
        </a:p>
      </dgm:t>
    </dgm:pt>
    <dgm:pt modelId="{05894704-112B-44BE-832A-1DB52DBCB5EA}" type="sibTrans" cxnId="{A04A7FAC-1885-449B-801F-C49A8E15C541}">
      <dgm:prSet/>
      <dgm:spPr/>
      <dgm:t>
        <a:bodyPr/>
        <a:lstStyle/>
        <a:p>
          <a:endParaRPr lang="en-US"/>
        </a:p>
      </dgm:t>
    </dgm:pt>
    <dgm:pt modelId="{2CAA4F97-2A83-46A5-8ACC-0B0C5C6B7E81}">
      <dgm:prSet/>
      <dgm:spPr/>
      <dgm:t>
        <a:bodyPr/>
        <a:lstStyle/>
        <a:p>
          <a:r>
            <a:rPr lang="en-US"/>
            <a:t>If you say something in a literature review that isn’t presented with evidence, it can be dismissed without evidence</a:t>
          </a:r>
        </a:p>
      </dgm:t>
    </dgm:pt>
    <dgm:pt modelId="{A668F172-4075-4398-898F-7B1F0C67353F}" type="parTrans" cxnId="{37D0145A-D538-46EB-94F3-DF49FA736BF1}">
      <dgm:prSet/>
      <dgm:spPr/>
      <dgm:t>
        <a:bodyPr/>
        <a:lstStyle/>
        <a:p>
          <a:endParaRPr lang="en-US"/>
        </a:p>
      </dgm:t>
    </dgm:pt>
    <dgm:pt modelId="{189F60AA-4F97-41AB-8EB1-5EE9B3F080A8}" type="sibTrans" cxnId="{37D0145A-D538-46EB-94F3-DF49FA736BF1}">
      <dgm:prSet/>
      <dgm:spPr/>
      <dgm:t>
        <a:bodyPr/>
        <a:lstStyle/>
        <a:p>
          <a:endParaRPr lang="en-US"/>
        </a:p>
      </dgm:t>
    </dgm:pt>
    <dgm:pt modelId="{00962529-780F-469D-B20C-18A6D6CF6095}">
      <dgm:prSet/>
      <dgm:spPr/>
      <dgm:t>
        <a:bodyPr/>
        <a:lstStyle/>
        <a:p>
          <a:r>
            <a:rPr lang="en-US"/>
            <a:t>Does that mean I can’t say what I think?</a:t>
          </a:r>
        </a:p>
      </dgm:t>
    </dgm:pt>
    <dgm:pt modelId="{AA8E8778-B198-47A7-A531-16E728CCE6B8}" type="parTrans" cxnId="{7CAD8B6C-9A47-4707-867B-8E0A25D65ACE}">
      <dgm:prSet/>
      <dgm:spPr/>
      <dgm:t>
        <a:bodyPr/>
        <a:lstStyle/>
        <a:p>
          <a:endParaRPr lang="en-US"/>
        </a:p>
      </dgm:t>
    </dgm:pt>
    <dgm:pt modelId="{1A5113F5-7836-4EA5-B8BB-6D87125F0FFC}" type="sibTrans" cxnId="{7CAD8B6C-9A47-4707-867B-8E0A25D65ACE}">
      <dgm:prSet/>
      <dgm:spPr/>
      <dgm:t>
        <a:bodyPr/>
        <a:lstStyle/>
        <a:p>
          <a:endParaRPr lang="en-US"/>
        </a:p>
      </dgm:t>
    </dgm:pt>
    <dgm:pt modelId="{D26B1F49-EA1A-4581-AFCB-05845FB1B31E}">
      <dgm:prSet/>
      <dgm:spPr/>
      <dgm:t>
        <a:bodyPr/>
        <a:lstStyle/>
        <a:p>
          <a:r>
            <a:rPr lang="en-US"/>
            <a:t>Over reliance on a few texts</a:t>
          </a:r>
        </a:p>
      </dgm:t>
    </dgm:pt>
    <dgm:pt modelId="{E62E62DC-C545-468E-971D-5DB666658630}" type="parTrans" cxnId="{E45B3E29-6F59-418E-A6E2-45392581E6FD}">
      <dgm:prSet/>
      <dgm:spPr/>
      <dgm:t>
        <a:bodyPr/>
        <a:lstStyle/>
        <a:p>
          <a:endParaRPr lang="en-US"/>
        </a:p>
      </dgm:t>
    </dgm:pt>
    <dgm:pt modelId="{E0694CCA-A5B4-4112-BA42-2EA494FCD6D0}" type="sibTrans" cxnId="{E45B3E29-6F59-418E-A6E2-45392581E6FD}">
      <dgm:prSet/>
      <dgm:spPr/>
      <dgm:t>
        <a:bodyPr/>
        <a:lstStyle/>
        <a:p>
          <a:endParaRPr lang="en-US"/>
        </a:p>
      </dgm:t>
    </dgm:pt>
    <dgm:pt modelId="{E27EA666-F7F7-4368-903A-D13A53D90C7F}">
      <dgm:prSet/>
      <dgm:spPr/>
      <dgm:t>
        <a:bodyPr/>
        <a:lstStyle/>
        <a:p>
          <a:r>
            <a:rPr lang="en-US"/>
            <a:t>Inappropriate texts </a:t>
          </a:r>
        </a:p>
      </dgm:t>
    </dgm:pt>
    <dgm:pt modelId="{AEDD1EAF-7462-40FB-A043-143165040799}" type="parTrans" cxnId="{78832769-7881-4E59-997D-AEC14FC9E3F9}">
      <dgm:prSet/>
      <dgm:spPr/>
      <dgm:t>
        <a:bodyPr/>
        <a:lstStyle/>
        <a:p>
          <a:endParaRPr lang="en-US"/>
        </a:p>
      </dgm:t>
    </dgm:pt>
    <dgm:pt modelId="{B4B09459-A7F2-4689-B671-BAD01AD8F74D}" type="sibTrans" cxnId="{78832769-7881-4E59-997D-AEC14FC9E3F9}">
      <dgm:prSet/>
      <dgm:spPr/>
      <dgm:t>
        <a:bodyPr/>
        <a:lstStyle/>
        <a:p>
          <a:endParaRPr lang="en-US"/>
        </a:p>
      </dgm:t>
    </dgm:pt>
    <dgm:pt modelId="{A4038176-A4F5-41C9-9F8F-6EBFAC78596F}">
      <dgm:prSet/>
      <dgm:spPr/>
      <dgm:t>
        <a:bodyPr/>
        <a:lstStyle/>
        <a:p>
          <a:r>
            <a:rPr lang="en-US"/>
            <a:t>Being highly descriptive</a:t>
          </a:r>
        </a:p>
      </dgm:t>
    </dgm:pt>
    <dgm:pt modelId="{EB41600A-9C0A-42D1-A09B-0193BC0CD5C0}" type="parTrans" cxnId="{E9EAF4E8-B213-4EBC-923D-BCC939734236}">
      <dgm:prSet/>
      <dgm:spPr/>
      <dgm:t>
        <a:bodyPr/>
        <a:lstStyle/>
        <a:p>
          <a:endParaRPr lang="en-US"/>
        </a:p>
      </dgm:t>
    </dgm:pt>
    <dgm:pt modelId="{C191FA92-2A16-4B4C-AFF1-F6D9978662A6}" type="sibTrans" cxnId="{E9EAF4E8-B213-4EBC-923D-BCC939734236}">
      <dgm:prSet/>
      <dgm:spPr/>
      <dgm:t>
        <a:bodyPr/>
        <a:lstStyle/>
        <a:p>
          <a:endParaRPr lang="en-US"/>
        </a:p>
      </dgm:t>
    </dgm:pt>
    <dgm:pt modelId="{61A64F38-FAD5-724A-8EFE-91945A2CB698}" type="pres">
      <dgm:prSet presAssocID="{A657DED4-D5A4-4C22-8284-21A8FCC7EFC1}" presName="linear" presStyleCnt="0">
        <dgm:presLayoutVars>
          <dgm:dir/>
          <dgm:animLvl val="lvl"/>
          <dgm:resizeHandles val="exact"/>
        </dgm:presLayoutVars>
      </dgm:prSet>
      <dgm:spPr/>
    </dgm:pt>
    <dgm:pt modelId="{EFA18884-5149-6A4C-B279-1AB33539E9C3}" type="pres">
      <dgm:prSet presAssocID="{3EBB5612-2CCF-484E-B611-FD25406A1840}" presName="parentLin" presStyleCnt="0"/>
      <dgm:spPr/>
    </dgm:pt>
    <dgm:pt modelId="{5A0ADF22-5DEB-564D-BE59-A84743DD6F35}" type="pres">
      <dgm:prSet presAssocID="{3EBB5612-2CCF-484E-B611-FD25406A1840}" presName="parentLeftMargin" presStyleLbl="node1" presStyleIdx="0" presStyleCnt="4"/>
      <dgm:spPr/>
    </dgm:pt>
    <dgm:pt modelId="{1D493E27-558B-974D-A26F-FF586734185A}" type="pres">
      <dgm:prSet presAssocID="{3EBB5612-2CCF-484E-B611-FD25406A184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322B96A-C5C3-9147-AAFE-5E53B5A9107E}" type="pres">
      <dgm:prSet presAssocID="{3EBB5612-2CCF-484E-B611-FD25406A1840}" presName="negativeSpace" presStyleCnt="0"/>
      <dgm:spPr/>
    </dgm:pt>
    <dgm:pt modelId="{45558617-7A0F-704D-A9E2-0E728BBE46E3}" type="pres">
      <dgm:prSet presAssocID="{3EBB5612-2CCF-484E-B611-FD25406A1840}" presName="childText" presStyleLbl="conFgAcc1" presStyleIdx="0" presStyleCnt="4">
        <dgm:presLayoutVars>
          <dgm:bulletEnabled val="1"/>
        </dgm:presLayoutVars>
      </dgm:prSet>
      <dgm:spPr/>
    </dgm:pt>
    <dgm:pt modelId="{2FE18743-AC02-A044-A690-EE3B741367AC}" type="pres">
      <dgm:prSet presAssocID="{05894704-112B-44BE-832A-1DB52DBCB5EA}" presName="spaceBetweenRectangles" presStyleCnt="0"/>
      <dgm:spPr/>
    </dgm:pt>
    <dgm:pt modelId="{AB36564D-A240-204C-A5C3-2D40A2EA5E09}" type="pres">
      <dgm:prSet presAssocID="{D26B1F49-EA1A-4581-AFCB-05845FB1B31E}" presName="parentLin" presStyleCnt="0"/>
      <dgm:spPr/>
    </dgm:pt>
    <dgm:pt modelId="{6006809D-E5D6-CF4A-9312-6A8E6C8C61F4}" type="pres">
      <dgm:prSet presAssocID="{D26B1F49-EA1A-4581-AFCB-05845FB1B31E}" presName="parentLeftMargin" presStyleLbl="node1" presStyleIdx="0" presStyleCnt="4"/>
      <dgm:spPr/>
    </dgm:pt>
    <dgm:pt modelId="{53FF8AB8-C052-3B4B-B398-745719C8C250}" type="pres">
      <dgm:prSet presAssocID="{D26B1F49-EA1A-4581-AFCB-05845FB1B31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E1BB7F2-82D2-9847-80E7-1061EFDB8E09}" type="pres">
      <dgm:prSet presAssocID="{D26B1F49-EA1A-4581-AFCB-05845FB1B31E}" presName="negativeSpace" presStyleCnt="0"/>
      <dgm:spPr/>
    </dgm:pt>
    <dgm:pt modelId="{D78D46CE-7CAC-A046-B2FE-40A9541BD334}" type="pres">
      <dgm:prSet presAssocID="{D26B1F49-EA1A-4581-AFCB-05845FB1B31E}" presName="childText" presStyleLbl="conFgAcc1" presStyleIdx="1" presStyleCnt="4">
        <dgm:presLayoutVars>
          <dgm:bulletEnabled val="1"/>
        </dgm:presLayoutVars>
      </dgm:prSet>
      <dgm:spPr/>
    </dgm:pt>
    <dgm:pt modelId="{EB871156-CD3F-2149-AFFD-07FAA6C14C3B}" type="pres">
      <dgm:prSet presAssocID="{E0694CCA-A5B4-4112-BA42-2EA494FCD6D0}" presName="spaceBetweenRectangles" presStyleCnt="0"/>
      <dgm:spPr/>
    </dgm:pt>
    <dgm:pt modelId="{897B92F1-FD72-4D43-8AAC-2A028A14CBC7}" type="pres">
      <dgm:prSet presAssocID="{E27EA666-F7F7-4368-903A-D13A53D90C7F}" presName="parentLin" presStyleCnt="0"/>
      <dgm:spPr/>
    </dgm:pt>
    <dgm:pt modelId="{52595710-5D55-D749-BCEC-F92C487C7854}" type="pres">
      <dgm:prSet presAssocID="{E27EA666-F7F7-4368-903A-D13A53D90C7F}" presName="parentLeftMargin" presStyleLbl="node1" presStyleIdx="1" presStyleCnt="4"/>
      <dgm:spPr/>
    </dgm:pt>
    <dgm:pt modelId="{051A72CE-9814-564B-84DA-85E4BF57F3FD}" type="pres">
      <dgm:prSet presAssocID="{E27EA666-F7F7-4368-903A-D13A53D90C7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EB61826-E1BB-2043-BD0B-01722954DC55}" type="pres">
      <dgm:prSet presAssocID="{E27EA666-F7F7-4368-903A-D13A53D90C7F}" presName="negativeSpace" presStyleCnt="0"/>
      <dgm:spPr/>
    </dgm:pt>
    <dgm:pt modelId="{CE0C74E4-2FF5-F343-BD6A-ECD793B081AB}" type="pres">
      <dgm:prSet presAssocID="{E27EA666-F7F7-4368-903A-D13A53D90C7F}" presName="childText" presStyleLbl="conFgAcc1" presStyleIdx="2" presStyleCnt="4">
        <dgm:presLayoutVars>
          <dgm:bulletEnabled val="1"/>
        </dgm:presLayoutVars>
      </dgm:prSet>
      <dgm:spPr/>
    </dgm:pt>
    <dgm:pt modelId="{416EA073-6026-E142-9CB7-B69FA0CB84D7}" type="pres">
      <dgm:prSet presAssocID="{B4B09459-A7F2-4689-B671-BAD01AD8F74D}" presName="spaceBetweenRectangles" presStyleCnt="0"/>
      <dgm:spPr/>
    </dgm:pt>
    <dgm:pt modelId="{D9162601-5CBD-F340-BC8C-C6DF57BA2066}" type="pres">
      <dgm:prSet presAssocID="{A4038176-A4F5-41C9-9F8F-6EBFAC78596F}" presName="parentLin" presStyleCnt="0"/>
      <dgm:spPr/>
    </dgm:pt>
    <dgm:pt modelId="{F2640F83-D07B-F744-BD23-2B64BCEF8614}" type="pres">
      <dgm:prSet presAssocID="{A4038176-A4F5-41C9-9F8F-6EBFAC78596F}" presName="parentLeftMargin" presStyleLbl="node1" presStyleIdx="2" presStyleCnt="4"/>
      <dgm:spPr/>
    </dgm:pt>
    <dgm:pt modelId="{02D1866F-FE6A-444F-8A45-8E68A8C2A83F}" type="pres">
      <dgm:prSet presAssocID="{A4038176-A4F5-41C9-9F8F-6EBFAC78596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202EE442-A721-FD4A-B3B2-D37D3DCF0A6C}" type="pres">
      <dgm:prSet presAssocID="{A4038176-A4F5-41C9-9F8F-6EBFAC78596F}" presName="negativeSpace" presStyleCnt="0"/>
      <dgm:spPr/>
    </dgm:pt>
    <dgm:pt modelId="{2E3AB47A-84CF-9943-AA59-0210814C507B}" type="pres">
      <dgm:prSet presAssocID="{A4038176-A4F5-41C9-9F8F-6EBFAC78596F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2A8D0C1A-88A8-F142-900A-A829BDC09171}" type="presOf" srcId="{D26B1F49-EA1A-4581-AFCB-05845FB1B31E}" destId="{6006809D-E5D6-CF4A-9312-6A8E6C8C61F4}" srcOrd="0" destOrd="0" presId="urn:microsoft.com/office/officeart/2005/8/layout/list1"/>
    <dgm:cxn modelId="{E6E41F1F-6E34-DC47-9B8C-D71E2FA7AEEA}" type="presOf" srcId="{2CAA4F97-2A83-46A5-8ACC-0B0C5C6B7E81}" destId="{45558617-7A0F-704D-A9E2-0E728BBE46E3}" srcOrd="0" destOrd="0" presId="urn:microsoft.com/office/officeart/2005/8/layout/list1"/>
    <dgm:cxn modelId="{E45B3E29-6F59-418E-A6E2-45392581E6FD}" srcId="{A657DED4-D5A4-4C22-8284-21A8FCC7EFC1}" destId="{D26B1F49-EA1A-4581-AFCB-05845FB1B31E}" srcOrd="1" destOrd="0" parTransId="{E62E62DC-C545-468E-971D-5DB666658630}" sibTransId="{E0694CCA-A5B4-4112-BA42-2EA494FCD6D0}"/>
    <dgm:cxn modelId="{37D0145A-D538-46EB-94F3-DF49FA736BF1}" srcId="{3EBB5612-2CCF-484E-B611-FD25406A1840}" destId="{2CAA4F97-2A83-46A5-8ACC-0B0C5C6B7E81}" srcOrd="0" destOrd="0" parTransId="{A668F172-4075-4398-898F-7B1F0C67353F}" sibTransId="{189F60AA-4F97-41AB-8EB1-5EE9B3F080A8}"/>
    <dgm:cxn modelId="{6ADA245E-AF54-3545-A3A8-4C7BBB1F4362}" type="presOf" srcId="{3EBB5612-2CCF-484E-B611-FD25406A1840}" destId="{5A0ADF22-5DEB-564D-BE59-A84743DD6F35}" srcOrd="0" destOrd="0" presId="urn:microsoft.com/office/officeart/2005/8/layout/list1"/>
    <dgm:cxn modelId="{AF179F64-88D0-8243-B263-2C515F3EE764}" type="presOf" srcId="{E27EA666-F7F7-4368-903A-D13A53D90C7F}" destId="{52595710-5D55-D749-BCEC-F92C487C7854}" srcOrd="0" destOrd="0" presId="urn:microsoft.com/office/officeart/2005/8/layout/list1"/>
    <dgm:cxn modelId="{78832769-7881-4E59-997D-AEC14FC9E3F9}" srcId="{A657DED4-D5A4-4C22-8284-21A8FCC7EFC1}" destId="{E27EA666-F7F7-4368-903A-D13A53D90C7F}" srcOrd="2" destOrd="0" parTransId="{AEDD1EAF-7462-40FB-A043-143165040799}" sibTransId="{B4B09459-A7F2-4689-B671-BAD01AD8F74D}"/>
    <dgm:cxn modelId="{7CAD8B6C-9A47-4707-867B-8E0A25D65ACE}" srcId="{3EBB5612-2CCF-484E-B611-FD25406A1840}" destId="{00962529-780F-469D-B20C-18A6D6CF6095}" srcOrd="1" destOrd="0" parTransId="{AA8E8778-B198-47A7-A531-16E728CCE6B8}" sibTransId="{1A5113F5-7836-4EA5-B8BB-6D87125F0FFC}"/>
    <dgm:cxn modelId="{A74F276E-6E57-A84E-BF71-1F74A5B46A29}" type="presOf" srcId="{D26B1F49-EA1A-4581-AFCB-05845FB1B31E}" destId="{53FF8AB8-C052-3B4B-B398-745719C8C250}" srcOrd="1" destOrd="0" presId="urn:microsoft.com/office/officeart/2005/8/layout/list1"/>
    <dgm:cxn modelId="{0917957C-5C89-0043-85BE-7D45A08B89EC}" type="presOf" srcId="{A4038176-A4F5-41C9-9F8F-6EBFAC78596F}" destId="{F2640F83-D07B-F744-BD23-2B64BCEF8614}" srcOrd="0" destOrd="0" presId="urn:microsoft.com/office/officeart/2005/8/layout/list1"/>
    <dgm:cxn modelId="{EA831690-EE5D-8342-B08D-C573B7A0A47D}" type="presOf" srcId="{A4038176-A4F5-41C9-9F8F-6EBFAC78596F}" destId="{02D1866F-FE6A-444F-8A45-8E68A8C2A83F}" srcOrd="1" destOrd="0" presId="urn:microsoft.com/office/officeart/2005/8/layout/list1"/>
    <dgm:cxn modelId="{BBB1649B-8D6C-7C46-B01E-FFD4D76CDBBF}" type="presOf" srcId="{E27EA666-F7F7-4368-903A-D13A53D90C7F}" destId="{051A72CE-9814-564B-84DA-85E4BF57F3FD}" srcOrd="1" destOrd="0" presId="urn:microsoft.com/office/officeart/2005/8/layout/list1"/>
    <dgm:cxn modelId="{A04A7FAC-1885-449B-801F-C49A8E15C541}" srcId="{A657DED4-D5A4-4C22-8284-21A8FCC7EFC1}" destId="{3EBB5612-2CCF-484E-B611-FD25406A1840}" srcOrd="0" destOrd="0" parTransId="{4A88E1D0-1BB4-468E-B976-055CC1150A6A}" sibTransId="{05894704-112B-44BE-832A-1DB52DBCB5EA}"/>
    <dgm:cxn modelId="{005125D1-EEF8-E34D-8433-EFCBC4437E29}" type="presOf" srcId="{00962529-780F-469D-B20C-18A6D6CF6095}" destId="{45558617-7A0F-704D-A9E2-0E728BBE46E3}" srcOrd="0" destOrd="1" presId="urn:microsoft.com/office/officeart/2005/8/layout/list1"/>
    <dgm:cxn modelId="{A867A1E5-F6BB-A441-8024-F79D3D268DAE}" type="presOf" srcId="{A657DED4-D5A4-4C22-8284-21A8FCC7EFC1}" destId="{61A64F38-FAD5-724A-8EFE-91945A2CB698}" srcOrd="0" destOrd="0" presId="urn:microsoft.com/office/officeart/2005/8/layout/list1"/>
    <dgm:cxn modelId="{E9EAF4E8-B213-4EBC-923D-BCC939734236}" srcId="{A657DED4-D5A4-4C22-8284-21A8FCC7EFC1}" destId="{A4038176-A4F5-41C9-9F8F-6EBFAC78596F}" srcOrd="3" destOrd="0" parTransId="{EB41600A-9C0A-42D1-A09B-0193BC0CD5C0}" sibTransId="{C191FA92-2A16-4B4C-AFF1-F6D9978662A6}"/>
    <dgm:cxn modelId="{715CDAEA-A4F7-0048-924A-A44EB7D1FD9D}" type="presOf" srcId="{3EBB5612-2CCF-484E-B611-FD25406A1840}" destId="{1D493E27-558B-974D-A26F-FF586734185A}" srcOrd="1" destOrd="0" presId="urn:microsoft.com/office/officeart/2005/8/layout/list1"/>
    <dgm:cxn modelId="{58F0C80D-9EFE-2341-ACC5-87A3BE54C3D2}" type="presParOf" srcId="{61A64F38-FAD5-724A-8EFE-91945A2CB698}" destId="{EFA18884-5149-6A4C-B279-1AB33539E9C3}" srcOrd="0" destOrd="0" presId="urn:microsoft.com/office/officeart/2005/8/layout/list1"/>
    <dgm:cxn modelId="{98D7B01D-9532-DA4D-A0D6-C913739ED3C4}" type="presParOf" srcId="{EFA18884-5149-6A4C-B279-1AB33539E9C3}" destId="{5A0ADF22-5DEB-564D-BE59-A84743DD6F35}" srcOrd="0" destOrd="0" presId="urn:microsoft.com/office/officeart/2005/8/layout/list1"/>
    <dgm:cxn modelId="{7B0DE935-9249-9549-9895-59D1BF207FC8}" type="presParOf" srcId="{EFA18884-5149-6A4C-B279-1AB33539E9C3}" destId="{1D493E27-558B-974D-A26F-FF586734185A}" srcOrd="1" destOrd="0" presId="urn:microsoft.com/office/officeart/2005/8/layout/list1"/>
    <dgm:cxn modelId="{1B8EFBC0-EF4A-F14E-BD74-91083FA590AC}" type="presParOf" srcId="{61A64F38-FAD5-724A-8EFE-91945A2CB698}" destId="{D322B96A-C5C3-9147-AAFE-5E53B5A9107E}" srcOrd="1" destOrd="0" presId="urn:microsoft.com/office/officeart/2005/8/layout/list1"/>
    <dgm:cxn modelId="{4A2C0114-D015-BB4C-B4D0-6011306BA5C7}" type="presParOf" srcId="{61A64F38-FAD5-724A-8EFE-91945A2CB698}" destId="{45558617-7A0F-704D-A9E2-0E728BBE46E3}" srcOrd="2" destOrd="0" presId="urn:microsoft.com/office/officeart/2005/8/layout/list1"/>
    <dgm:cxn modelId="{C8BBACA8-5121-EB49-B892-33B1537724BF}" type="presParOf" srcId="{61A64F38-FAD5-724A-8EFE-91945A2CB698}" destId="{2FE18743-AC02-A044-A690-EE3B741367AC}" srcOrd="3" destOrd="0" presId="urn:microsoft.com/office/officeart/2005/8/layout/list1"/>
    <dgm:cxn modelId="{5EA42D21-4E89-E941-8839-C856D9AB132B}" type="presParOf" srcId="{61A64F38-FAD5-724A-8EFE-91945A2CB698}" destId="{AB36564D-A240-204C-A5C3-2D40A2EA5E09}" srcOrd="4" destOrd="0" presId="urn:microsoft.com/office/officeart/2005/8/layout/list1"/>
    <dgm:cxn modelId="{669C731D-5E27-4248-AB15-445F921AD403}" type="presParOf" srcId="{AB36564D-A240-204C-A5C3-2D40A2EA5E09}" destId="{6006809D-E5D6-CF4A-9312-6A8E6C8C61F4}" srcOrd="0" destOrd="0" presId="urn:microsoft.com/office/officeart/2005/8/layout/list1"/>
    <dgm:cxn modelId="{24226A87-E5A6-1748-88EE-0433F803D832}" type="presParOf" srcId="{AB36564D-A240-204C-A5C3-2D40A2EA5E09}" destId="{53FF8AB8-C052-3B4B-B398-745719C8C250}" srcOrd="1" destOrd="0" presId="urn:microsoft.com/office/officeart/2005/8/layout/list1"/>
    <dgm:cxn modelId="{E6C455B2-7326-4047-BE70-6BF29B2FC4BB}" type="presParOf" srcId="{61A64F38-FAD5-724A-8EFE-91945A2CB698}" destId="{9E1BB7F2-82D2-9847-80E7-1061EFDB8E09}" srcOrd="5" destOrd="0" presId="urn:microsoft.com/office/officeart/2005/8/layout/list1"/>
    <dgm:cxn modelId="{CE5AD3B3-B0D8-294F-93DF-B8E5A61D07F2}" type="presParOf" srcId="{61A64F38-FAD5-724A-8EFE-91945A2CB698}" destId="{D78D46CE-7CAC-A046-B2FE-40A9541BD334}" srcOrd="6" destOrd="0" presId="urn:microsoft.com/office/officeart/2005/8/layout/list1"/>
    <dgm:cxn modelId="{2A325A5B-BDCA-4D46-9219-1C513CE93FF2}" type="presParOf" srcId="{61A64F38-FAD5-724A-8EFE-91945A2CB698}" destId="{EB871156-CD3F-2149-AFFD-07FAA6C14C3B}" srcOrd="7" destOrd="0" presId="urn:microsoft.com/office/officeart/2005/8/layout/list1"/>
    <dgm:cxn modelId="{F95ABE0C-384D-C047-9CA9-4A2745233C16}" type="presParOf" srcId="{61A64F38-FAD5-724A-8EFE-91945A2CB698}" destId="{897B92F1-FD72-4D43-8AAC-2A028A14CBC7}" srcOrd="8" destOrd="0" presId="urn:microsoft.com/office/officeart/2005/8/layout/list1"/>
    <dgm:cxn modelId="{B95A3AC8-624C-AF4D-A7DA-2D509AE462D6}" type="presParOf" srcId="{897B92F1-FD72-4D43-8AAC-2A028A14CBC7}" destId="{52595710-5D55-D749-BCEC-F92C487C7854}" srcOrd="0" destOrd="0" presId="urn:microsoft.com/office/officeart/2005/8/layout/list1"/>
    <dgm:cxn modelId="{DCF97ECC-F6FD-974C-8472-5793CC432B5B}" type="presParOf" srcId="{897B92F1-FD72-4D43-8AAC-2A028A14CBC7}" destId="{051A72CE-9814-564B-84DA-85E4BF57F3FD}" srcOrd="1" destOrd="0" presId="urn:microsoft.com/office/officeart/2005/8/layout/list1"/>
    <dgm:cxn modelId="{62A390B9-19F7-B24D-B14E-33EA10A5E0D9}" type="presParOf" srcId="{61A64F38-FAD5-724A-8EFE-91945A2CB698}" destId="{8EB61826-E1BB-2043-BD0B-01722954DC55}" srcOrd="9" destOrd="0" presId="urn:microsoft.com/office/officeart/2005/8/layout/list1"/>
    <dgm:cxn modelId="{5767C99D-AB2E-B04C-ACE3-34E70C1004A9}" type="presParOf" srcId="{61A64F38-FAD5-724A-8EFE-91945A2CB698}" destId="{CE0C74E4-2FF5-F343-BD6A-ECD793B081AB}" srcOrd="10" destOrd="0" presId="urn:microsoft.com/office/officeart/2005/8/layout/list1"/>
    <dgm:cxn modelId="{C58A3A93-BCC9-ED4E-9D54-354321141053}" type="presParOf" srcId="{61A64F38-FAD5-724A-8EFE-91945A2CB698}" destId="{416EA073-6026-E142-9CB7-B69FA0CB84D7}" srcOrd="11" destOrd="0" presId="urn:microsoft.com/office/officeart/2005/8/layout/list1"/>
    <dgm:cxn modelId="{7A2B8AAE-0A3B-6B48-92A6-9CA3B6F21189}" type="presParOf" srcId="{61A64F38-FAD5-724A-8EFE-91945A2CB698}" destId="{D9162601-5CBD-F340-BC8C-C6DF57BA2066}" srcOrd="12" destOrd="0" presId="urn:microsoft.com/office/officeart/2005/8/layout/list1"/>
    <dgm:cxn modelId="{636ED84B-45C1-484F-A64A-52599C7F0AC2}" type="presParOf" srcId="{D9162601-5CBD-F340-BC8C-C6DF57BA2066}" destId="{F2640F83-D07B-F744-BD23-2B64BCEF8614}" srcOrd="0" destOrd="0" presId="urn:microsoft.com/office/officeart/2005/8/layout/list1"/>
    <dgm:cxn modelId="{58754E24-DFCD-5A46-8D64-86973FD8E6D0}" type="presParOf" srcId="{D9162601-5CBD-F340-BC8C-C6DF57BA2066}" destId="{02D1866F-FE6A-444F-8A45-8E68A8C2A83F}" srcOrd="1" destOrd="0" presId="urn:microsoft.com/office/officeart/2005/8/layout/list1"/>
    <dgm:cxn modelId="{128FD508-2E91-C242-8110-A283CE09B4F1}" type="presParOf" srcId="{61A64F38-FAD5-724A-8EFE-91945A2CB698}" destId="{202EE442-A721-FD4A-B3B2-D37D3DCF0A6C}" srcOrd="13" destOrd="0" presId="urn:microsoft.com/office/officeart/2005/8/layout/list1"/>
    <dgm:cxn modelId="{DD21F7EC-DB5B-1F4D-A2D4-9ED567F53A42}" type="presParOf" srcId="{61A64F38-FAD5-724A-8EFE-91945A2CB698}" destId="{2E3AB47A-84CF-9943-AA59-0210814C507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C54AB8-3902-4056-A18A-461B02B3983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55AE933-457D-4B42-8AFC-4E6431075748}">
      <dgm:prSet/>
      <dgm:spPr/>
      <dgm:t>
        <a:bodyPr/>
        <a:lstStyle/>
        <a:p>
          <a:r>
            <a:rPr lang="en-US"/>
            <a:t>Tunnel Vision - Forgetting there may be other views</a:t>
          </a:r>
        </a:p>
      </dgm:t>
    </dgm:pt>
    <dgm:pt modelId="{A823508D-8B6C-410D-807D-B12FA7A2F369}" type="parTrans" cxnId="{85819993-6D47-4B88-B66D-D030CA592F7B}">
      <dgm:prSet/>
      <dgm:spPr/>
      <dgm:t>
        <a:bodyPr/>
        <a:lstStyle/>
        <a:p>
          <a:endParaRPr lang="en-US"/>
        </a:p>
      </dgm:t>
    </dgm:pt>
    <dgm:pt modelId="{D92450DC-9028-4085-9B14-2CC1C1B673EC}" type="sibTrans" cxnId="{85819993-6D47-4B88-B66D-D030CA592F7B}">
      <dgm:prSet/>
      <dgm:spPr/>
      <dgm:t>
        <a:bodyPr/>
        <a:lstStyle/>
        <a:p>
          <a:endParaRPr lang="en-US"/>
        </a:p>
      </dgm:t>
    </dgm:pt>
    <dgm:pt modelId="{9CF4F678-EECF-4475-A10F-BD304283A558}">
      <dgm:prSet/>
      <dgm:spPr/>
      <dgm:t>
        <a:bodyPr/>
        <a:lstStyle/>
        <a:p>
          <a:r>
            <a:rPr lang="en-US"/>
            <a:t>Confusing writing with progress</a:t>
          </a:r>
        </a:p>
      </dgm:t>
    </dgm:pt>
    <dgm:pt modelId="{87AE7B5C-F387-4A0E-8C94-1A45496CA015}" type="parTrans" cxnId="{25D0FF5D-D041-4DF2-9DAB-E9D1975EF401}">
      <dgm:prSet/>
      <dgm:spPr/>
      <dgm:t>
        <a:bodyPr/>
        <a:lstStyle/>
        <a:p>
          <a:endParaRPr lang="en-US"/>
        </a:p>
      </dgm:t>
    </dgm:pt>
    <dgm:pt modelId="{F2FCA953-014F-4388-91C4-14D9827B68B1}" type="sibTrans" cxnId="{25D0FF5D-D041-4DF2-9DAB-E9D1975EF401}">
      <dgm:prSet/>
      <dgm:spPr/>
      <dgm:t>
        <a:bodyPr/>
        <a:lstStyle/>
        <a:p>
          <a:endParaRPr lang="en-US"/>
        </a:p>
      </dgm:t>
    </dgm:pt>
    <dgm:pt modelId="{04FCE531-BA6B-CA47-A369-4CCFA0071FB5}" type="pres">
      <dgm:prSet presAssocID="{7CC54AB8-3902-4056-A18A-461B02B39837}" presName="linear" presStyleCnt="0">
        <dgm:presLayoutVars>
          <dgm:animLvl val="lvl"/>
          <dgm:resizeHandles val="exact"/>
        </dgm:presLayoutVars>
      </dgm:prSet>
      <dgm:spPr/>
    </dgm:pt>
    <dgm:pt modelId="{95B1A95C-AABF-BB41-A748-565A5C7B02FA}" type="pres">
      <dgm:prSet presAssocID="{355AE933-457D-4B42-8AFC-4E643107574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A3327E1-8850-3343-B202-073DCBEC8F0B}" type="pres">
      <dgm:prSet presAssocID="{D92450DC-9028-4085-9B14-2CC1C1B673EC}" presName="spacer" presStyleCnt="0"/>
      <dgm:spPr/>
    </dgm:pt>
    <dgm:pt modelId="{CE6AFA84-68D1-1749-9813-87D3B85E0379}" type="pres">
      <dgm:prSet presAssocID="{9CF4F678-EECF-4475-A10F-BD304283A55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1F2150E-F836-F545-A7C2-9152805AC22D}" type="presOf" srcId="{355AE933-457D-4B42-8AFC-4E6431075748}" destId="{95B1A95C-AABF-BB41-A748-565A5C7B02FA}" srcOrd="0" destOrd="0" presId="urn:microsoft.com/office/officeart/2005/8/layout/vList2"/>
    <dgm:cxn modelId="{6DE1BE40-2472-C04D-9B48-74847491DCA1}" type="presOf" srcId="{9CF4F678-EECF-4475-A10F-BD304283A558}" destId="{CE6AFA84-68D1-1749-9813-87D3B85E0379}" srcOrd="0" destOrd="0" presId="urn:microsoft.com/office/officeart/2005/8/layout/vList2"/>
    <dgm:cxn modelId="{25D0FF5D-D041-4DF2-9DAB-E9D1975EF401}" srcId="{7CC54AB8-3902-4056-A18A-461B02B39837}" destId="{9CF4F678-EECF-4475-A10F-BD304283A558}" srcOrd="1" destOrd="0" parTransId="{87AE7B5C-F387-4A0E-8C94-1A45496CA015}" sibTransId="{F2FCA953-014F-4388-91C4-14D9827B68B1}"/>
    <dgm:cxn modelId="{EC5EEA65-6BED-1142-9BB9-322043A17179}" type="presOf" srcId="{7CC54AB8-3902-4056-A18A-461B02B39837}" destId="{04FCE531-BA6B-CA47-A369-4CCFA0071FB5}" srcOrd="0" destOrd="0" presId="urn:microsoft.com/office/officeart/2005/8/layout/vList2"/>
    <dgm:cxn modelId="{85819993-6D47-4B88-B66D-D030CA592F7B}" srcId="{7CC54AB8-3902-4056-A18A-461B02B39837}" destId="{355AE933-457D-4B42-8AFC-4E6431075748}" srcOrd="0" destOrd="0" parTransId="{A823508D-8B6C-410D-807D-B12FA7A2F369}" sibTransId="{D92450DC-9028-4085-9B14-2CC1C1B673EC}"/>
    <dgm:cxn modelId="{0F2DA275-ADBB-BB42-A680-9648E6A4FF9C}" type="presParOf" srcId="{04FCE531-BA6B-CA47-A369-4CCFA0071FB5}" destId="{95B1A95C-AABF-BB41-A748-565A5C7B02FA}" srcOrd="0" destOrd="0" presId="urn:microsoft.com/office/officeart/2005/8/layout/vList2"/>
    <dgm:cxn modelId="{9B5184DB-43F0-2E4C-872C-49D991F916A2}" type="presParOf" srcId="{04FCE531-BA6B-CA47-A369-4CCFA0071FB5}" destId="{DA3327E1-8850-3343-B202-073DCBEC8F0B}" srcOrd="1" destOrd="0" presId="urn:microsoft.com/office/officeart/2005/8/layout/vList2"/>
    <dgm:cxn modelId="{28BF82EB-7FE6-CB41-A639-EC175AF84BD5}" type="presParOf" srcId="{04FCE531-BA6B-CA47-A369-4CCFA0071FB5}" destId="{CE6AFA84-68D1-1749-9813-87D3B85E037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558617-7A0F-704D-A9E2-0E728BBE46E3}">
      <dsp:nvSpPr>
        <dsp:cNvPr id="0" name=""/>
        <dsp:cNvSpPr/>
      </dsp:nvSpPr>
      <dsp:spPr>
        <a:xfrm>
          <a:off x="0" y="344662"/>
          <a:ext cx="6253721" cy="1819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5358" tIns="437388" rIns="485358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If you say something in a literature review that isn’t presented with evidence, it can be dismissed without evidence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Does that mean I can’t say what I think?</a:t>
          </a:r>
        </a:p>
      </dsp:txBody>
      <dsp:txXfrm>
        <a:off x="0" y="344662"/>
        <a:ext cx="6253721" cy="1819125"/>
      </dsp:txXfrm>
    </dsp:sp>
    <dsp:sp modelId="{1D493E27-558B-974D-A26F-FF586734185A}">
      <dsp:nvSpPr>
        <dsp:cNvPr id="0" name=""/>
        <dsp:cNvSpPr/>
      </dsp:nvSpPr>
      <dsp:spPr>
        <a:xfrm>
          <a:off x="312686" y="34702"/>
          <a:ext cx="4377605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463" tIns="0" rIns="16546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Not citing!</a:t>
          </a:r>
        </a:p>
      </dsp:txBody>
      <dsp:txXfrm>
        <a:off x="342948" y="64964"/>
        <a:ext cx="4317081" cy="559396"/>
      </dsp:txXfrm>
    </dsp:sp>
    <dsp:sp modelId="{D78D46CE-7CAC-A046-B2FE-40A9541BD334}">
      <dsp:nvSpPr>
        <dsp:cNvPr id="0" name=""/>
        <dsp:cNvSpPr/>
      </dsp:nvSpPr>
      <dsp:spPr>
        <a:xfrm>
          <a:off x="0" y="2587147"/>
          <a:ext cx="6253721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FF8AB8-C052-3B4B-B398-745719C8C250}">
      <dsp:nvSpPr>
        <dsp:cNvPr id="0" name=""/>
        <dsp:cNvSpPr/>
      </dsp:nvSpPr>
      <dsp:spPr>
        <a:xfrm>
          <a:off x="312686" y="2277187"/>
          <a:ext cx="4377605" cy="61992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463" tIns="0" rIns="16546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Over reliance on a few texts</a:t>
          </a:r>
        </a:p>
      </dsp:txBody>
      <dsp:txXfrm>
        <a:off x="342948" y="2307449"/>
        <a:ext cx="4317081" cy="559396"/>
      </dsp:txXfrm>
    </dsp:sp>
    <dsp:sp modelId="{CE0C74E4-2FF5-F343-BD6A-ECD793B081AB}">
      <dsp:nvSpPr>
        <dsp:cNvPr id="0" name=""/>
        <dsp:cNvSpPr/>
      </dsp:nvSpPr>
      <dsp:spPr>
        <a:xfrm>
          <a:off x="0" y="3539707"/>
          <a:ext cx="6253721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1A72CE-9814-564B-84DA-85E4BF57F3FD}">
      <dsp:nvSpPr>
        <dsp:cNvPr id="0" name=""/>
        <dsp:cNvSpPr/>
      </dsp:nvSpPr>
      <dsp:spPr>
        <a:xfrm>
          <a:off x="312686" y="3229747"/>
          <a:ext cx="4377605" cy="61992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463" tIns="0" rIns="16546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Inappropriate texts </a:t>
          </a:r>
        </a:p>
      </dsp:txBody>
      <dsp:txXfrm>
        <a:off x="342948" y="3260009"/>
        <a:ext cx="4317081" cy="559396"/>
      </dsp:txXfrm>
    </dsp:sp>
    <dsp:sp modelId="{2E3AB47A-84CF-9943-AA59-0210814C507B}">
      <dsp:nvSpPr>
        <dsp:cNvPr id="0" name=""/>
        <dsp:cNvSpPr/>
      </dsp:nvSpPr>
      <dsp:spPr>
        <a:xfrm>
          <a:off x="0" y="4492267"/>
          <a:ext cx="6253721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D1866F-FE6A-444F-8A45-8E68A8C2A83F}">
      <dsp:nvSpPr>
        <dsp:cNvPr id="0" name=""/>
        <dsp:cNvSpPr/>
      </dsp:nvSpPr>
      <dsp:spPr>
        <a:xfrm>
          <a:off x="312686" y="4182307"/>
          <a:ext cx="4377605" cy="6199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463" tIns="0" rIns="16546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Being highly descriptive</a:t>
          </a:r>
        </a:p>
      </dsp:txBody>
      <dsp:txXfrm>
        <a:off x="342948" y="4212569"/>
        <a:ext cx="4317081" cy="5593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B1A95C-AABF-BB41-A748-565A5C7B02FA}">
      <dsp:nvSpPr>
        <dsp:cNvPr id="0" name=""/>
        <dsp:cNvSpPr/>
      </dsp:nvSpPr>
      <dsp:spPr>
        <a:xfrm>
          <a:off x="0" y="45164"/>
          <a:ext cx="6253721" cy="24195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Tunnel Vision - Forgetting there may be other views</a:t>
          </a:r>
        </a:p>
      </dsp:txBody>
      <dsp:txXfrm>
        <a:off x="118113" y="163277"/>
        <a:ext cx="6017495" cy="2183334"/>
      </dsp:txXfrm>
    </dsp:sp>
    <dsp:sp modelId="{CE6AFA84-68D1-1749-9813-87D3B85E0379}">
      <dsp:nvSpPr>
        <dsp:cNvPr id="0" name=""/>
        <dsp:cNvSpPr/>
      </dsp:nvSpPr>
      <dsp:spPr>
        <a:xfrm>
          <a:off x="0" y="2591444"/>
          <a:ext cx="6253721" cy="24195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Confusing writing with progress</a:t>
          </a:r>
        </a:p>
      </dsp:txBody>
      <dsp:txXfrm>
        <a:off x="118113" y="2709557"/>
        <a:ext cx="6017495" cy="2183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395C3-76CC-1940-A69A-320AC0AEB3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7E4957-6A33-BF43-B437-000666B962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E5F2-CDB5-2B42-913D-8967DC0C9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707F2-1EFC-0B4D-9B36-EAE7BF033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80622-9CBC-F949-AFBB-C1197CED1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344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23ADD-850D-EC45-908C-848729094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17EC8-F02A-0349-82CC-6934A3809A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DAB6C-6383-0B45-80FC-BBF17661E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35843-26E1-CA46-8714-0D2DD849C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04E3D-E9F6-FE43-BB79-0C7D9166A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255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35D84-C03B-C54A-9B25-55BE3F199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BD5AF-318A-2348-B41E-7830459E5B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1A4C15-5783-C44C-B111-72B654984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D3DA1F-28D5-394B-A2FE-AB13D9D0B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FF301-605F-D54D-A3FB-7CEC6C26D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418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76B04-1577-3D42-9F37-89F9FE4C6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C8D73-1DC6-FE41-A4FA-1CE45BA21A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86BBF3-9285-DE4B-9FAB-6B28240043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7145D8-32B6-0546-A085-4CE73C6F6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409A1-2018-3843-9289-7F49D648F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A99CB3-1A57-2447-8856-00A6ADE8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7297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09802-4641-7042-96EC-80A768A6C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B9A8BF-DDD5-F84D-AF0B-57E103C373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B9A99C-AB0B-6F46-8236-BCD64AB94B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D964A3-D8C1-7F40-859B-8F8E0F3923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60BCBE-5AB2-1945-81A0-35479DC04C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547D4F-F498-DD4F-AD1F-CDF467FFD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4D4684-072A-BE44-8190-A25B67D42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A025A2-B381-8A47-BA59-D8BFCCC7D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324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97323-E3F6-F44C-806F-D15F40305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21F68B-A41A-C446-AD43-D815B6FCC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43895F-E944-484B-8B4A-8387CE189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704FD5-5B73-9B4A-ACC9-DCFD3293B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451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A3DEA4-734B-2D4D-9F5C-087ECB02F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15016F-CCB9-CF48-AEFF-25E3736F4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FF7291-A68D-024D-BCFC-9A4894C3E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947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5D1CF-851F-3246-9223-2EBDF3D3D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64AE5-AD63-CE43-BBD2-CA0E6954C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CDC9AE-6190-6748-B44E-23DDDE5021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D21DA9-D0D2-3E47-A526-78B3FFD6E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4FCFBD-09A6-C64C-8958-CC0E8344C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21A508-F80B-E14E-8944-98F7C5151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823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738F8-7EEE-3F47-A9C5-7651396F9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5369CC-5CC4-C94D-9F51-9716D6A853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23CA8B-F325-9647-BC71-7189026443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47D636-DC23-E44C-831A-92232F995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D9936-0319-F444-8013-5283C04E7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634375-E5DA-564E-8578-CB2E4232E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633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2F716-6BF1-AB4A-9D09-65649F004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953A10-4C9F-354B-A99F-D900BC3E8A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2192E-969A-A248-91F6-FEC100936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41DED8-7946-2B47-9A76-39EE770E2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013A93-7488-104E-B4DC-62EE747DB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436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DC05FE-096D-014B-A6B0-15A2718672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D4D35E-FB0F-3B40-BDA1-1258B39758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23C9FF-D2EF-5A4A-8669-98A484945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5B4462-8735-2E48-BAAF-C62C93BD46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9921C-1135-0646-9E62-044B3281C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6232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D44FB2-A89D-F24B-8019-D94153129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9B624-D1A5-9741-A9C1-4CC4FBFC4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5057A9-5407-BD41-B2EF-2891AFC3A3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C52C7F-24BC-0F43-8ADD-9FCC2995DBC2}" type="datetimeFigureOut">
              <a:rPr lang="en-US" smtClean="0"/>
              <a:t>12/3/21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44258F-1144-AB46-AFE8-6A8E716E90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BA0FBE-289C-2B44-9417-BA14B7AA03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F41DA-4FE1-584F-8692-96DF50BBE5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342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E6F873-EDA5-6D46-A49C-0F8EC5096A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9234" y="2073715"/>
            <a:ext cx="6935759" cy="2993042"/>
          </a:xfrm>
        </p:spPr>
        <p:txBody>
          <a:bodyPr anchor="ctr">
            <a:normAutofit/>
          </a:bodyPr>
          <a:lstStyle/>
          <a:p>
            <a:r>
              <a:rPr lang="en-US" sz="6800">
                <a:solidFill>
                  <a:schemeClr val="bg1"/>
                </a:solidFill>
              </a:rPr>
              <a:t>Assignment overview and workshop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BC4CA1-FECD-384B-A8B7-95074AB53E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9234" y="1369077"/>
            <a:ext cx="6935759" cy="2201159"/>
          </a:xfrm>
        </p:spPr>
        <p:txBody>
          <a:bodyPr>
            <a:normAutofit/>
          </a:bodyPr>
          <a:lstStyle/>
          <a:p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5692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FFF4A2-EB01-4738-9824-8D9A72A51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D4FFD9-EBFF-734D-906E-1AC429493A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261834"/>
            <a:ext cx="10898562" cy="204347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3D97D8B-CFC5-431A-AA32-93C4522A6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33674"/>
            <a:ext cx="12192000" cy="26243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76C92-C27C-9548-B084-C82556C52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4535424"/>
            <a:ext cx="3685032" cy="1586162"/>
          </a:xfrm>
        </p:spPr>
        <p:txBody>
          <a:bodyPr anchor="t">
            <a:normAutofit/>
          </a:bodyPr>
          <a:lstStyle/>
          <a:p>
            <a:r>
              <a:rPr lang="en-US" sz="34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E7C50-481B-6C4D-82DE-0BB18A155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4920" y="4535423"/>
            <a:ext cx="4930626" cy="1586163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What could you write here?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What is the purpose?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91EAA54-AC0A-4AEF-ACE5-B1DD3DC8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08171" y="4821439"/>
            <a:ext cx="1128382" cy="847206"/>
            <a:chOff x="8183879" y="1000124"/>
            <a:chExt cx="1562267" cy="1172973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57EE6F04-B543-44E1-BA29-3DD44C5AE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D5559A4F-CFAC-4ECC-B04A-670D559B9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19970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C3B37E-0993-B346-82E0-77BE1A073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4018137"/>
            <a:ext cx="5071221" cy="2129586"/>
          </a:xfrm>
          <a:noFill/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Literature Review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B166AA-39EE-634E-8501-58B369811B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359" y="989898"/>
            <a:ext cx="10843065" cy="2521010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776904"/>
            <a:ext cx="304800" cy="429768"/>
            <a:chOff x="215328" y="-46937"/>
            <a:chExt cx="304800" cy="2773841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Oval 42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10150845" y="4270841"/>
            <a:ext cx="1897885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661A2-E68D-DB4E-822A-2F15BA6CE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5304" y="4018143"/>
            <a:ext cx="5549111" cy="2129599"/>
          </a:xfrm>
          <a:noFill/>
        </p:spPr>
        <p:txBody>
          <a:bodyPr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What are you looking at in your literature review?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</a:rPr>
              <a:t>Any questions from Wednesday’s content?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777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8922CE-27FE-254E-8C13-7B9DC202C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US" sz="4800"/>
              <a:t>Big errors in lit reviews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9048F3-C1E4-4654-8687-5E234216EE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6057348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0261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5D8A5E-F44A-704B-8891-0578354A8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US" sz="4800"/>
              <a:t>Big errors in lit reviews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27A7F5-7621-4E20-8F2A-F4C60F0197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0514968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38908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12192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FCA25-7454-2248-8E1B-687B0EF67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89439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Selection and Justification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170AD-F551-6B49-83B4-DB04C49E5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548499"/>
            <a:ext cx="9144000" cy="4200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SUPPORTED BY THEORY!!!!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1479733"/>
            <a:ext cx="27432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98E63D67-9ADA-F54B-ADCD-27B33F1C3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1" y="2812504"/>
            <a:ext cx="11496821" cy="298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370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336F32-BF3B-B246-B67E-176A75474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Application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C8809-E1DF-DF4B-8F9A-ADBFD419A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525638"/>
            <a:ext cx="9144000" cy="4200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>
                <a:solidFill>
                  <a:srgbClr val="E7E6E6"/>
                </a:solidFill>
                <a:latin typeface="+mn-lt"/>
                <a:ea typeface="+mn-ea"/>
                <a:cs typeface="+mn-cs"/>
              </a:rPr>
              <a:t>Equivalent of 1000 words (not 1000words!)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9F8D19C0-F597-4842-A856-00ECB88019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2712351"/>
            <a:ext cx="11496821" cy="3592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028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321732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9E1F60-312C-434F-85C9-47F456ADA4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4905"/>
          <a:stretch/>
        </p:blipFill>
        <p:spPr>
          <a:xfrm>
            <a:off x="566744" y="1309429"/>
            <a:ext cx="6579910" cy="2127456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0891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4B950C-57FB-844D-9769-799571AD8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5963"/>
            <a:ext cx="6594189" cy="16252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Reflection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EFB11-9EA4-0B48-AFB0-93A10C172A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 lnSpcReduction="10000"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What impact did it have?</a:t>
            </a:r>
          </a:p>
          <a:p>
            <a:endParaRPr lang="en-US" sz="2000" dirty="0">
              <a:solidFill>
                <a:srgbClr val="FFFFFF"/>
              </a:solidFill>
            </a:endParaRPr>
          </a:p>
          <a:p>
            <a:r>
              <a:rPr lang="en-US" sz="2000" dirty="0">
                <a:solidFill>
                  <a:srgbClr val="FFFFFF"/>
                </a:solidFill>
              </a:rPr>
              <a:t>How do you know?</a:t>
            </a:r>
          </a:p>
          <a:p>
            <a:endParaRPr lang="en-US" sz="2000" dirty="0">
              <a:solidFill>
                <a:srgbClr val="FFFFFF"/>
              </a:solidFill>
            </a:endParaRPr>
          </a:p>
          <a:p>
            <a:r>
              <a:rPr lang="en-US" sz="2000" dirty="0" err="1">
                <a:solidFill>
                  <a:srgbClr val="FFFFFF"/>
                </a:solidFill>
              </a:rPr>
              <a:t>Didiit</a:t>
            </a:r>
            <a:r>
              <a:rPr lang="en-US" sz="2000" dirty="0">
                <a:solidFill>
                  <a:srgbClr val="FFFFFF"/>
                </a:solidFill>
              </a:rPr>
              <a:t> do what you thought it would?</a:t>
            </a:r>
          </a:p>
          <a:p>
            <a:endParaRPr lang="en-US" sz="2000" dirty="0">
              <a:solidFill>
                <a:srgbClr val="FFFFFF"/>
              </a:solidFill>
            </a:endParaRPr>
          </a:p>
          <a:p>
            <a:r>
              <a:rPr lang="en-US" sz="2000" dirty="0">
                <a:solidFill>
                  <a:srgbClr val="FFFFFF"/>
                </a:solidFill>
              </a:rPr>
              <a:t>Would impact has this had on your thinking/working for future ed tech implementations?</a:t>
            </a:r>
          </a:p>
          <a:p>
            <a:endParaRPr lang="en-US" sz="2000" dirty="0">
              <a:solidFill>
                <a:srgbClr val="FFFFFF"/>
              </a:solidFill>
            </a:endParaRPr>
          </a:p>
          <a:p>
            <a:r>
              <a:rPr lang="en-US" sz="2000" dirty="0">
                <a:solidFill>
                  <a:srgbClr val="FFFFFF"/>
                </a:solidFill>
              </a:rPr>
              <a:t>Can show some consideration of key reflective models</a:t>
            </a:r>
          </a:p>
        </p:txBody>
      </p:sp>
    </p:spTree>
    <p:extLst>
      <p:ext uri="{BB962C8B-B14F-4D97-AF65-F5344CB8AC3E}">
        <p14:creationId xmlns:p14="http://schemas.microsoft.com/office/powerpoint/2010/main" val="3413936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3CF0C-BAB1-4B44-9D8A-6B38A3E65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1676603"/>
          </a:xfrm>
        </p:spPr>
        <p:txBody>
          <a:bodyPr>
            <a:normAutofit/>
          </a:bodyPr>
          <a:lstStyle/>
          <a:p>
            <a:r>
              <a:rPr lang="en-US" sz="3600" dirty="0"/>
              <a:t>Reflecting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BB264-4192-954A-B6BC-452C36437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1"/>
            <a:ext cx="3667036" cy="3779520"/>
          </a:xfrm>
        </p:spPr>
        <p:txBody>
          <a:bodyPr>
            <a:normAutofit/>
          </a:bodyPr>
          <a:lstStyle/>
          <a:p>
            <a:r>
              <a:rPr lang="en-GB" sz="1500" dirty="0"/>
              <a:t>The process of reflection is a cycle which needs to be repeated.</a:t>
            </a:r>
          </a:p>
          <a:p>
            <a:pPr lvl="1"/>
            <a:r>
              <a:rPr lang="en-GB" sz="1500" dirty="0"/>
              <a:t>Teach	</a:t>
            </a:r>
          </a:p>
          <a:p>
            <a:pPr lvl="1"/>
            <a:r>
              <a:rPr lang="en-GB" sz="1500" dirty="0"/>
              <a:t>Self-assess the effect your teaching has had on learning</a:t>
            </a:r>
          </a:p>
          <a:p>
            <a:pPr lvl="1"/>
            <a:r>
              <a:rPr lang="en-GB" sz="1500" dirty="0"/>
              <a:t>Consider new ways of teaching which can improve the quality of learning</a:t>
            </a:r>
          </a:p>
          <a:p>
            <a:pPr lvl="1"/>
            <a:r>
              <a:rPr lang="en-GB" sz="1500" dirty="0"/>
              <a:t>Try these ideas in practice</a:t>
            </a:r>
          </a:p>
          <a:p>
            <a:pPr lvl="1"/>
            <a:r>
              <a:rPr lang="en-GB" sz="1500" dirty="0"/>
              <a:t>Repeat the process</a:t>
            </a:r>
          </a:p>
          <a:p>
            <a:r>
              <a:rPr lang="en-GB" sz="1500" dirty="0"/>
              <a:t>Reflective practice is ‘learning through and from experience towards gaining new insights of self and practice’ (Finlay, 2008)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2B38F72-8FC4-4001-8C67-FA6B86DE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2"/>
            <a:ext cx="7555992" cy="685799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855AF9C-7DD0-3F46-A388-AC052E7A70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35"/>
          <a:stretch/>
        </p:blipFill>
        <p:spPr bwMode="auto">
          <a:xfrm>
            <a:off x="5276088" y="640082"/>
            <a:ext cx="6276250" cy="557783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14713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0BB8F-36DA-C14E-92A0-A6F1816FC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1676603"/>
          </a:xfrm>
        </p:spPr>
        <p:txBody>
          <a:bodyPr>
            <a:normAutofit/>
          </a:bodyPr>
          <a:lstStyle/>
          <a:p>
            <a:r>
              <a:rPr lang="en-US" sz="3600" dirty="0"/>
              <a:t>Reflecting on Tech 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1D9FC-7FB9-8A48-8C66-5134438E4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1"/>
            <a:ext cx="3667036" cy="3779520"/>
          </a:xfrm>
        </p:spPr>
        <p:txBody>
          <a:bodyPr>
            <a:normAutofit/>
          </a:bodyPr>
          <a:lstStyle/>
          <a:p>
            <a:r>
              <a:rPr lang="en-US" sz="1800" dirty="0"/>
              <a:t>Use the models you use to consider implementation</a:t>
            </a:r>
          </a:p>
          <a:p>
            <a:endParaRPr lang="en-US" sz="1800" dirty="0"/>
          </a:p>
          <a:p>
            <a:r>
              <a:rPr lang="en-US" sz="1800" dirty="0"/>
              <a:t>TPACK, SAMR, TIM</a:t>
            </a:r>
          </a:p>
          <a:p>
            <a:endParaRPr lang="en-US" sz="1800" dirty="0"/>
          </a:p>
          <a:p>
            <a:r>
              <a:rPr lang="en-US" sz="1800" dirty="0"/>
              <a:t>What did you plan – did it work? </a:t>
            </a:r>
          </a:p>
          <a:p>
            <a:r>
              <a:rPr lang="en-US" sz="1800" dirty="0"/>
              <a:t>Were there gaps?</a:t>
            </a:r>
          </a:p>
          <a:p>
            <a:r>
              <a:rPr lang="en-US" sz="1800" dirty="0"/>
              <a:t>Did it change the lesson as you intended? </a:t>
            </a:r>
          </a:p>
          <a:p>
            <a:r>
              <a:rPr lang="en-US" sz="1800" dirty="0"/>
              <a:t>Did it help achieve the LO’s?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2B38F72-8FC4-4001-8C67-FA6B86DE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2"/>
            <a:ext cx="7555992" cy="685799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TPACK Framework Diagram">
            <a:extLst>
              <a:ext uri="{FF2B5EF4-FFF2-40B4-BE49-F238E27FC236}">
                <a16:creationId xmlns:a16="http://schemas.microsoft.com/office/drawing/2014/main" id="{769E1A2D-1899-6C48-8F0B-DC177BA16C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92" r="-1" b="7223"/>
          <a:stretch/>
        </p:blipFill>
        <p:spPr bwMode="auto">
          <a:xfrm>
            <a:off x="5276088" y="640082"/>
            <a:ext cx="6276250" cy="557783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434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FC24E-C76E-224A-8503-4F6ABAA2C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1676603"/>
          </a:xfrm>
        </p:spPr>
        <p:txBody>
          <a:bodyPr>
            <a:normAutofit/>
          </a:bodyPr>
          <a:lstStyle/>
          <a:p>
            <a:r>
              <a:rPr lang="en-US" sz="3600" dirty="0"/>
              <a:t>Reflective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AB51D-F4F8-0243-971A-749F9A83E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1"/>
            <a:ext cx="3667036" cy="3779520"/>
          </a:xfrm>
        </p:spPr>
        <p:txBody>
          <a:bodyPr>
            <a:normAutofit/>
          </a:bodyPr>
          <a:lstStyle/>
          <a:p>
            <a:r>
              <a:rPr lang="en-US" sz="1700" dirty="0"/>
              <a:t>Kolb (1984)</a:t>
            </a:r>
          </a:p>
          <a:p>
            <a:endParaRPr lang="en-US" sz="1700" dirty="0"/>
          </a:p>
          <a:p>
            <a:r>
              <a:rPr lang="en-US" sz="1700" dirty="0"/>
              <a:t>Concrete Experience</a:t>
            </a:r>
          </a:p>
          <a:p>
            <a:pPr lvl="1"/>
            <a:r>
              <a:rPr lang="en-GB" sz="1700" dirty="0"/>
              <a:t>experiencing something new for the first time in the classroom</a:t>
            </a:r>
            <a:r>
              <a:rPr lang="en-GB" sz="1700" dirty="0">
                <a:effectLst/>
              </a:rPr>
              <a:t> </a:t>
            </a:r>
          </a:p>
          <a:p>
            <a:pPr lvl="1"/>
            <a:endParaRPr lang="en-GB" sz="1700" dirty="0"/>
          </a:p>
          <a:p>
            <a:r>
              <a:rPr lang="en-GB" sz="1700" dirty="0"/>
              <a:t>Reflective Observation</a:t>
            </a:r>
          </a:p>
          <a:p>
            <a:pPr lvl="1"/>
            <a:r>
              <a:rPr lang="en-GB" sz="1700" dirty="0"/>
              <a:t>strengths of the experience and areas of development</a:t>
            </a:r>
            <a:r>
              <a:rPr lang="en-GB" sz="1700" dirty="0">
                <a:effectLst/>
              </a:rPr>
              <a:t> </a:t>
            </a:r>
          </a:p>
          <a:p>
            <a:pPr lvl="1"/>
            <a:r>
              <a:rPr lang="en-GB" sz="1700" dirty="0"/>
              <a:t>what helped students’ learning and what hindered it.</a:t>
            </a:r>
            <a:br>
              <a:rPr lang="en-GB" sz="1700" dirty="0"/>
            </a:br>
            <a:endParaRPr lang="en-US" sz="17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2B38F72-8FC4-4001-8C67-FA6B86DE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2"/>
            <a:ext cx="7555992" cy="685799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E3DED960-88FE-4B48-90FA-38B59661A1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2" r="-3" b="1877"/>
          <a:stretch/>
        </p:blipFill>
        <p:spPr bwMode="auto">
          <a:xfrm>
            <a:off x="5276088" y="640082"/>
            <a:ext cx="6276250" cy="557783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044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5203A-0D6D-C54E-88BF-BE57D0646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254496" cy="1828800"/>
          </a:xfrm>
        </p:spPr>
        <p:txBody>
          <a:bodyPr>
            <a:normAutofit/>
          </a:bodyPr>
          <a:lstStyle/>
          <a:p>
            <a:r>
              <a:rPr lang="en-US" dirty="0"/>
              <a:t>Kolb 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2C4CE-05C9-3E47-923F-52360FA12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22576"/>
            <a:ext cx="6254496" cy="3858768"/>
          </a:xfrm>
        </p:spPr>
        <p:txBody>
          <a:bodyPr>
            <a:normAutofit/>
          </a:bodyPr>
          <a:lstStyle/>
          <a:p>
            <a:r>
              <a:rPr lang="en-US" sz="1700" dirty="0"/>
              <a:t>Abstract Conceptualization</a:t>
            </a:r>
          </a:p>
          <a:p>
            <a:pPr lvl="1"/>
            <a:r>
              <a:rPr lang="en-GB" sz="1700" dirty="0"/>
              <a:t>making links between what they have done, what they already know and what they need to learn</a:t>
            </a:r>
            <a:r>
              <a:rPr lang="en-GB" sz="1700" dirty="0">
                <a:effectLst/>
              </a:rPr>
              <a:t> </a:t>
            </a:r>
          </a:p>
          <a:p>
            <a:pPr lvl="1"/>
            <a:r>
              <a:rPr lang="en-GB" sz="1700" dirty="0"/>
              <a:t>draw on ideas from research and textbooks to help support development and understanding</a:t>
            </a:r>
            <a:r>
              <a:rPr lang="en-GB" sz="1700" dirty="0">
                <a:effectLst/>
              </a:rPr>
              <a:t> </a:t>
            </a:r>
          </a:p>
          <a:p>
            <a:pPr lvl="1"/>
            <a:r>
              <a:rPr lang="en-GB" sz="1700" dirty="0"/>
              <a:t>draw on support from other colleagues and their previous knowledge</a:t>
            </a:r>
            <a:r>
              <a:rPr lang="en-GB" sz="1700" dirty="0">
                <a:effectLst/>
              </a:rPr>
              <a:t> </a:t>
            </a:r>
          </a:p>
          <a:p>
            <a:pPr lvl="1"/>
            <a:r>
              <a:rPr lang="en-GB" sz="1700" dirty="0"/>
              <a:t>modify their ideas or devise new approaches</a:t>
            </a:r>
            <a:r>
              <a:rPr lang="en-GB" sz="1700" dirty="0">
                <a:effectLst/>
              </a:rPr>
              <a:t> </a:t>
            </a:r>
          </a:p>
          <a:p>
            <a:pPr lvl="1"/>
            <a:endParaRPr lang="en-GB" sz="1700" dirty="0"/>
          </a:p>
          <a:p>
            <a:r>
              <a:rPr lang="en-GB" sz="1700" dirty="0"/>
              <a:t>Active experimentation</a:t>
            </a:r>
          </a:p>
          <a:p>
            <a:pPr lvl="1"/>
            <a:r>
              <a:rPr lang="en-GB" sz="1700" dirty="0"/>
              <a:t>considers how they are going to put what they have learnt into practice</a:t>
            </a:r>
            <a:r>
              <a:rPr lang="en-GB" sz="1700" dirty="0">
                <a:effectLst/>
              </a:rPr>
              <a:t> </a:t>
            </a:r>
            <a:br>
              <a:rPr lang="en-GB" sz="1700" dirty="0"/>
            </a:br>
            <a:endParaRPr lang="en-US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F52D49-2D69-4BFF-B1CC-74D180016B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85" r="35355" b="-1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3966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BFC9E-19FE-084C-850A-72CECD67D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1676603"/>
          </a:xfrm>
        </p:spPr>
        <p:txBody>
          <a:bodyPr>
            <a:normAutofit/>
          </a:bodyPr>
          <a:lstStyle/>
          <a:p>
            <a:r>
              <a:rPr lang="en-US" sz="3600" dirty="0"/>
              <a:t>Gibbs Reflective Cycle (1998)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F39DB-2BC3-AB41-B982-4B17C5CFC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2057400"/>
            <a:ext cx="4087367" cy="4800599"/>
          </a:xfrm>
        </p:spPr>
        <p:txBody>
          <a:bodyPr>
            <a:normAutofit/>
          </a:bodyPr>
          <a:lstStyle/>
          <a:p>
            <a:pPr lvl="0"/>
            <a:r>
              <a:rPr lang="en-GB" sz="1200" dirty="0"/>
              <a:t>Description</a:t>
            </a:r>
          </a:p>
          <a:p>
            <a:pPr lvl="1"/>
            <a:r>
              <a:rPr lang="en-GB" sz="1200" dirty="0"/>
              <a:t>outline the experience</a:t>
            </a:r>
          </a:p>
          <a:p>
            <a:pPr lvl="1"/>
            <a:r>
              <a:rPr lang="en-GB" sz="1200" dirty="0"/>
              <a:t>factual account of what happened in the classroom</a:t>
            </a:r>
          </a:p>
          <a:p>
            <a:pPr marL="0" indent="0">
              <a:buNone/>
            </a:pPr>
            <a:r>
              <a:rPr lang="en-GB" sz="1200" dirty="0"/>
              <a:t> </a:t>
            </a:r>
          </a:p>
          <a:p>
            <a:pPr lvl="0"/>
            <a:r>
              <a:rPr lang="en-GB" sz="1200" dirty="0"/>
              <a:t>Feelings</a:t>
            </a:r>
          </a:p>
          <a:p>
            <a:pPr lvl="1"/>
            <a:r>
              <a:rPr lang="en-GB" sz="1200" dirty="0"/>
              <a:t>explore any thoughts or feelings had at the time of the event</a:t>
            </a:r>
          </a:p>
          <a:p>
            <a:pPr lvl="1"/>
            <a:r>
              <a:rPr lang="en-GB" sz="1200" dirty="0"/>
              <a:t>be honest with how you feel, even if these feelings might be negative</a:t>
            </a:r>
          </a:p>
          <a:p>
            <a:pPr marL="0" indent="0">
              <a:buNone/>
            </a:pPr>
            <a:endParaRPr lang="en-GB" sz="1200" dirty="0"/>
          </a:p>
          <a:p>
            <a:pPr lvl="0"/>
            <a:r>
              <a:rPr lang="en-GB" sz="1200" dirty="0"/>
              <a:t>Evaluation </a:t>
            </a:r>
          </a:p>
          <a:p>
            <a:pPr lvl="1"/>
            <a:r>
              <a:rPr lang="en-GB" sz="1200" dirty="0"/>
              <a:t>opportunity to discuss what went well and analyse practice </a:t>
            </a:r>
          </a:p>
          <a:p>
            <a:pPr lvl="1"/>
            <a:r>
              <a:rPr lang="en-GB" sz="1200" dirty="0"/>
              <a:t>consider areas needed for development and things that did not work out as initially planned</a:t>
            </a:r>
          </a:p>
          <a:p>
            <a:pPr lvl="1"/>
            <a:r>
              <a:rPr lang="en-GB" sz="1200" dirty="0"/>
              <a:t>should consider both the practitioner’s learning and the students’ learning.</a:t>
            </a:r>
          </a:p>
          <a:p>
            <a:pPr marL="0" indent="0">
              <a:buNone/>
            </a:pPr>
            <a:r>
              <a:rPr lang="en-GB" sz="1000" dirty="0"/>
              <a:t> </a:t>
            </a:r>
          </a:p>
          <a:p>
            <a:endParaRPr lang="en-US" sz="10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2B38F72-8FC4-4001-8C67-FA6B86DE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2"/>
            <a:ext cx="7555992" cy="685799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098" name="Picture 2" descr="Diagram&#10;&#10;Description automatically generated">
            <a:extLst>
              <a:ext uri="{FF2B5EF4-FFF2-40B4-BE49-F238E27FC236}">
                <a16:creationId xmlns:a16="http://schemas.microsoft.com/office/drawing/2014/main" id="{23F6084A-77EB-9849-A18D-6C86987C54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70" r="-2" b="-2713"/>
          <a:stretch/>
        </p:blipFill>
        <p:spPr bwMode="auto">
          <a:xfrm>
            <a:off x="5276088" y="0"/>
            <a:ext cx="6276250" cy="66989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306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D3B06A-475C-3E44-95D2-22C112D67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 sz="8000" dirty="0">
                <a:solidFill>
                  <a:schemeClr val="bg1"/>
                </a:solidFill>
              </a:rPr>
              <a:t>Gibbs Cont.…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7CAD7-E467-3648-8130-3940C9D52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2434"/>
            <a:ext cx="5791200" cy="6734418"/>
          </a:xfrm>
        </p:spPr>
        <p:txBody>
          <a:bodyPr anchor="ctr">
            <a:normAutofit/>
          </a:bodyPr>
          <a:lstStyle/>
          <a:p>
            <a:pPr lvl="0"/>
            <a:r>
              <a:rPr lang="en-GB" sz="1400" dirty="0">
                <a:solidFill>
                  <a:schemeClr val="bg1"/>
                </a:solidFill>
              </a:rPr>
              <a:t>Analysis</a:t>
            </a:r>
          </a:p>
          <a:p>
            <a:pPr lvl="1"/>
            <a:r>
              <a:rPr lang="en-GB" sz="1400" dirty="0">
                <a:solidFill>
                  <a:schemeClr val="bg1"/>
                </a:solidFill>
              </a:rPr>
              <a:t>makes sense of the experience</a:t>
            </a:r>
          </a:p>
          <a:p>
            <a:pPr lvl="1"/>
            <a:r>
              <a:rPr lang="en-GB" sz="1400" dirty="0">
                <a:solidFill>
                  <a:schemeClr val="bg1"/>
                </a:solidFill>
              </a:rPr>
              <a:t>consider what might have helped the learning or hindered it</a:t>
            </a:r>
          </a:p>
          <a:p>
            <a:pPr marL="0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lvl="0"/>
            <a:r>
              <a:rPr lang="en-GB" sz="1400" dirty="0">
                <a:solidFill>
                  <a:schemeClr val="bg1"/>
                </a:solidFill>
              </a:rPr>
              <a:t>Conclusion </a:t>
            </a:r>
          </a:p>
          <a:p>
            <a:pPr lvl="1"/>
            <a:r>
              <a:rPr lang="en-GB" sz="1400" dirty="0">
                <a:solidFill>
                  <a:schemeClr val="bg1"/>
                </a:solidFill>
              </a:rPr>
              <a:t>draws all the ideas together </a:t>
            </a:r>
          </a:p>
          <a:p>
            <a:pPr lvl="1"/>
            <a:r>
              <a:rPr lang="en-GB" sz="1400" dirty="0">
                <a:solidFill>
                  <a:schemeClr val="bg1"/>
                </a:solidFill>
              </a:rPr>
              <a:t>should now understand what they need to improve on and have some ideas on how to do this based on their wider research.</a:t>
            </a:r>
          </a:p>
          <a:p>
            <a:pPr marL="0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lvl="0"/>
            <a:r>
              <a:rPr lang="en-GB" sz="1400" dirty="0">
                <a:solidFill>
                  <a:schemeClr val="bg1"/>
                </a:solidFill>
              </a:rPr>
              <a:t>Action plan </a:t>
            </a:r>
          </a:p>
          <a:p>
            <a:pPr lvl="1"/>
            <a:r>
              <a:rPr lang="en-GB" sz="1400" dirty="0">
                <a:solidFill>
                  <a:schemeClr val="bg1"/>
                </a:solidFill>
              </a:rPr>
              <a:t>sums up all previous elements of this cycle</a:t>
            </a:r>
          </a:p>
          <a:p>
            <a:pPr lvl="1"/>
            <a:r>
              <a:rPr lang="en-GB" sz="1400" dirty="0">
                <a:solidFill>
                  <a:schemeClr val="bg1"/>
                </a:solidFill>
              </a:rPr>
              <a:t>create a step-by-step plan for the new learning experience</a:t>
            </a:r>
          </a:p>
          <a:p>
            <a:pPr lvl="1"/>
            <a:r>
              <a:rPr lang="en-GB" sz="1400" dirty="0">
                <a:solidFill>
                  <a:schemeClr val="bg1"/>
                </a:solidFill>
              </a:rPr>
              <a:t>identifies what they will keep, what they will develop and what they will do differently</a:t>
            </a:r>
          </a:p>
          <a:p>
            <a:pPr lvl="1"/>
            <a:r>
              <a:rPr lang="en-GB" sz="1400" dirty="0">
                <a:solidFill>
                  <a:schemeClr val="bg1"/>
                </a:solidFill>
              </a:rPr>
              <a:t>might also outline the next steps needed to overcome any barriers, for example enrolling on a course or observing another colleague.</a:t>
            </a:r>
          </a:p>
          <a:p>
            <a:endParaRPr lang="en-US" sz="13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5918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80260-2EEA-E048-B461-D02172A25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 sz="6800" dirty="0">
                <a:solidFill>
                  <a:schemeClr val="bg1"/>
                </a:solidFill>
              </a:rPr>
              <a:t>Other ways to inform reflection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39467-80F7-B34A-88A2-EFFD3FFC3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Schon: reflecting in practice, reflecting on practice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What other evidence could you use to inform your reflective practice?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How could we collect feedback from our learners?</a:t>
            </a:r>
          </a:p>
        </p:txBody>
      </p:sp>
    </p:spTree>
    <p:extLst>
      <p:ext uri="{BB962C8B-B14F-4D97-AF65-F5344CB8AC3E}">
        <p14:creationId xmlns:p14="http://schemas.microsoft.com/office/powerpoint/2010/main" val="3333300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609</Words>
  <Application>Microsoft Macintosh PowerPoint</Application>
  <PresentationFormat>Widescreen</PresentationFormat>
  <Paragraphs>102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Assignment overview and workshop</vt:lpstr>
      <vt:lpstr>Introduction</vt:lpstr>
      <vt:lpstr>Literature Review</vt:lpstr>
      <vt:lpstr>Big errors in lit reviews</vt:lpstr>
      <vt:lpstr>Big errors in lit reviews</vt:lpstr>
      <vt:lpstr>Selection and Justification</vt:lpstr>
      <vt:lpstr>Application </vt:lpstr>
      <vt:lpstr>Reflection</vt:lpstr>
      <vt:lpstr>Reflecting</vt:lpstr>
      <vt:lpstr>Reflecting on Tech Implementation</vt:lpstr>
      <vt:lpstr>Reflective models</vt:lpstr>
      <vt:lpstr>Kolb cont..</vt:lpstr>
      <vt:lpstr>Gibbs Reflective Cycle (1998)</vt:lpstr>
      <vt:lpstr>Gibbs Cont.…</vt:lpstr>
      <vt:lpstr>Other ways to inform reflection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and Lit Reviews</dc:title>
  <dc:creator>Karl Jones</dc:creator>
  <cp:lastModifiedBy>Karl Jones</cp:lastModifiedBy>
  <cp:revision>3</cp:revision>
  <dcterms:created xsi:type="dcterms:W3CDTF">2021-01-21T08:59:46Z</dcterms:created>
  <dcterms:modified xsi:type="dcterms:W3CDTF">2021-12-03T11:41:20Z</dcterms:modified>
</cp:coreProperties>
</file>