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8288000" cy="10287000"/>
  <p:notesSz cx="6858000" cy="9144000"/>
  <p:embeddedFontLst>
    <p:embeddedFont>
      <p:font typeface="Arial Nova Bold" panose="020B0604020202020204" charset="0"/>
      <p:regular r:id="rId14"/>
    </p:embeddedFont>
    <p:embeddedFont>
      <p:font typeface="Lato" panose="020F0502020204030203" pitchFamily="34" charset="0"/>
      <p:regular r:id="rId15"/>
    </p:embeddedFont>
    <p:embeddedFont>
      <p:font typeface="Lato Bold" panose="020B0604020202020204" charset="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6797" autoAdjust="0"/>
  </p:normalViewPr>
  <p:slideViewPr>
    <p:cSldViewPr>
      <p:cViewPr varScale="1">
        <p:scale>
          <a:sx n="48" d="100"/>
          <a:sy n="48" d="100"/>
        </p:scale>
        <p:origin x="1090"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BDB9BC-BACB-4466-801A-E1296125AD1B}" type="datetimeFigureOut">
              <a:rPr lang="en-IN" smtClean="0"/>
              <a:t>10-06-2026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C54B14-A6A2-4373-BBB1-45ACFA475ED4}" type="slidenum">
              <a:rPr lang="en-IN" smtClean="0"/>
              <a:t>‹#›</a:t>
            </a:fld>
            <a:endParaRPr lang="en-IN"/>
          </a:p>
        </p:txBody>
      </p:sp>
    </p:spTree>
    <p:extLst>
      <p:ext uri="{BB962C8B-B14F-4D97-AF65-F5344CB8AC3E}">
        <p14:creationId xmlns:p14="http://schemas.microsoft.com/office/powerpoint/2010/main" val="31181119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slide is an introduction for the audience to the background originating the dementia and why it is important as a public health problem. Dementia is a neurological condition that affects people's memory, thinking, behaviour, communication and how they manage to do things for themselves. The burden of dementia everywhere continues to rise as world populations continue to age: this puts great pressure on healthcare systems, social care services, families and </a:t>
            </a:r>
            <a:r>
              <a:rPr lang="en-IN" sz="1200" b="0" i="0" u="none" strike="noStrike" kern="1200" dirty="0" err="1">
                <a:solidFill>
                  <a:schemeClr val="tx1"/>
                </a:solidFill>
                <a:effectLst/>
                <a:latin typeface="+mn-lt"/>
                <a:ea typeface="+mn-ea"/>
                <a:cs typeface="+mn-cs"/>
              </a:rPr>
              <a:t>communities.The</a:t>
            </a:r>
            <a:r>
              <a:rPr lang="en-IN" sz="1200" b="0" i="0" u="none" strike="noStrike" kern="1200" dirty="0">
                <a:solidFill>
                  <a:schemeClr val="tx1"/>
                </a:solidFill>
                <a:effectLst/>
                <a:latin typeface="+mn-lt"/>
                <a:ea typeface="+mn-ea"/>
                <a:cs typeface="+mn-cs"/>
              </a:rPr>
              <a:t> focus of this study is on South Asian older people living in Leicester, one of the UK's most ethnically diverse cities. A few people with South Asian backgrounds (both Indian, Pakistani and Bangladeshi) living in Leicester. Differences in health literacy, language, and cultural beliefs and values can influence the identification of dementia symptoms and whether or not individuals seek professional </a:t>
            </a:r>
            <a:r>
              <a:rPr lang="en-IN" sz="1200" b="0" i="0" u="none" strike="noStrike" kern="1200" dirty="0" err="1">
                <a:solidFill>
                  <a:schemeClr val="tx1"/>
                </a:solidFill>
                <a:effectLst/>
                <a:latin typeface="+mn-lt"/>
                <a:ea typeface="+mn-ea"/>
                <a:cs typeface="+mn-cs"/>
              </a:rPr>
              <a:t>care.It</a:t>
            </a:r>
            <a:r>
              <a:rPr lang="en-IN" sz="1200" b="0" i="0" u="none" strike="noStrike" kern="1200" dirty="0">
                <a:solidFill>
                  <a:schemeClr val="tx1"/>
                </a:solidFill>
                <a:effectLst/>
                <a:latin typeface="+mn-lt"/>
                <a:ea typeface="+mn-ea"/>
                <a:cs typeface="+mn-cs"/>
              </a:rPr>
              <a:t> is essential for early diagnosis to allow timely access to treatment, support services, care planning and interventions which can enhance the life of people with dementia, and their family life.</a:t>
            </a:r>
            <a:endParaRPr lang="en-IN" b="0" dirty="0">
              <a:effectLst/>
            </a:endParaRPr>
          </a:p>
        </p:txBody>
      </p:sp>
      <p:sp>
        <p:nvSpPr>
          <p:cNvPr id="4" name="Slide Number Placeholder 3"/>
          <p:cNvSpPr>
            <a:spLocks noGrp="1"/>
          </p:cNvSpPr>
          <p:nvPr>
            <p:ph type="sldNum" sz="quarter" idx="5"/>
          </p:nvPr>
        </p:nvSpPr>
        <p:spPr/>
        <p:txBody>
          <a:bodyPr/>
          <a:lstStyle/>
          <a:p>
            <a:fld id="{4CC54B14-A6A2-4373-BBB1-45ACFA475ED4}" type="slidenum">
              <a:rPr lang="en-IN" smtClean="0"/>
              <a:t>2</a:t>
            </a:fld>
            <a:endParaRPr lang="en-IN"/>
          </a:p>
        </p:txBody>
      </p:sp>
    </p:spTree>
    <p:extLst>
      <p:ext uri="{BB962C8B-B14F-4D97-AF65-F5344CB8AC3E}">
        <p14:creationId xmlns:p14="http://schemas.microsoft.com/office/powerpoint/2010/main" val="8023817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slide illustrates the importance of dementia as an overwhelming public health issue. Now there are more than 55 million people in the world who are living with dementia – and this is expected to reach significant new heights as the number of older people increases. In the UK, 982,000 people suffer from dementia and it is likely to put a huge pressure on health and social care </a:t>
            </a:r>
            <a:r>
              <a:rPr lang="en-IN" sz="1200" b="0" i="0" u="none" strike="noStrike" kern="1200" dirty="0" err="1">
                <a:solidFill>
                  <a:schemeClr val="tx1"/>
                </a:solidFill>
                <a:effectLst/>
                <a:latin typeface="+mn-lt"/>
                <a:ea typeface="+mn-ea"/>
                <a:cs typeface="+mn-cs"/>
              </a:rPr>
              <a:t>services.Research</a:t>
            </a:r>
            <a:r>
              <a:rPr lang="en-IN" sz="1200" b="0" i="0" u="none" strike="noStrike" kern="1200" dirty="0">
                <a:solidFill>
                  <a:schemeClr val="tx1"/>
                </a:solidFill>
                <a:effectLst/>
                <a:latin typeface="+mn-lt"/>
                <a:ea typeface="+mn-ea"/>
                <a:cs typeface="+mn-cs"/>
              </a:rPr>
              <a:t> shows that the ethnic minority can be disadvantaged in dementia services, with sub-optimal diagnosis and access to support services. However, some additional challenges may exist for South Asian populations in the form of culturally-based stigmas, language barriers, limited understanding of what symptoms of dementia mean, and varying perceptions towards dementia, ageing and cognitive decline. Leicester is significant for the purpose of this study as it has one of the largest groups of South Asian people in the UK. This is known to keep increasing, raising concerns for dementia services for these communities that are culturally-appropriate. There is a good baseline understanding of estimates and statistics, and this can be used as a starting point to examine the need for prompt diagnosis of dementia in this population group.</a:t>
            </a:r>
            <a:endParaRPr lang="en-IN" b="0" dirty="0">
              <a:effectLst/>
            </a:endParaRPr>
          </a:p>
        </p:txBody>
      </p:sp>
      <p:sp>
        <p:nvSpPr>
          <p:cNvPr id="4" name="Slide Number Placeholder 3"/>
          <p:cNvSpPr>
            <a:spLocks noGrp="1"/>
          </p:cNvSpPr>
          <p:nvPr>
            <p:ph type="sldNum" sz="quarter" idx="5"/>
          </p:nvPr>
        </p:nvSpPr>
        <p:spPr/>
        <p:txBody>
          <a:bodyPr/>
          <a:lstStyle/>
          <a:p>
            <a:fld id="{4CC54B14-A6A2-4373-BBB1-45ACFA475ED4}" type="slidenum">
              <a:rPr lang="en-IN" smtClean="0"/>
              <a:t>3</a:t>
            </a:fld>
            <a:endParaRPr lang="en-IN"/>
          </a:p>
        </p:txBody>
      </p:sp>
    </p:spTree>
    <p:extLst>
      <p:ext uri="{BB962C8B-B14F-4D97-AF65-F5344CB8AC3E}">
        <p14:creationId xmlns:p14="http://schemas.microsoft.com/office/powerpoint/2010/main" val="16511729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research (as illustrated in this slide) is about solving a </a:t>
            </a:r>
            <a:r>
              <a:rPr lang="en-IN" sz="1200" b="0" i="0" u="none" strike="noStrike" kern="1200" dirty="0" err="1">
                <a:solidFill>
                  <a:schemeClr val="tx1"/>
                </a:solidFill>
                <a:effectLst/>
                <a:latin typeface="+mn-lt"/>
                <a:ea typeface="+mn-ea"/>
                <a:cs typeface="+mn-cs"/>
              </a:rPr>
              <a:t>center</a:t>
            </a:r>
            <a:r>
              <a:rPr lang="en-IN" sz="1200" b="0" i="0" u="none" strike="noStrike" kern="1200" dirty="0">
                <a:solidFill>
                  <a:schemeClr val="tx1"/>
                </a:solidFill>
                <a:effectLst/>
                <a:latin typeface="+mn-lt"/>
                <a:ea typeface="+mn-ea"/>
                <a:cs typeface="+mn-cs"/>
              </a:rPr>
              <a:t> problem. While a speedy dementia diagnosis is crucial to effective management and support, very few South Asian older people living in Leicester receive a diagnosis on time. This challenge has a number of interwoven factors. Cultural attitudes towards ageing may normalize ageing or cause the family to think of dementia as shameful, reducing the likelihood of their seeking services from a healthcare provider. Moreover, there is a shortage of knowledge about signs of dementia, communication with health care providers may be more challenging due to language </a:t>
            </a:r>
            <a:r>
              <a:rPr lang="en-IN" sz="1200" b="0" i="0" u="none" strike="noStrike" kern="1200" dirty="0" err="1">
                <a:solidFill>
                  <a:schemeClr val="tx1"/>
                </a:solidFill>
                <a:effectLst/>
                <a:latin typeface="+mn-lt"/>
                <a:ea typeface="+mn-ea"/>
                <a:cs typeface="+mn-cs"/>
              </a:rPr>
              <a:t>issues.Costs</a:t>
            </a:r>
            <a:r>
              <a:rPr lang="en-IN" sz="1200" b="0" i="0" u="none" strike="noStrike" kern="1200" dirty="0">
                <a:solidFill>
                  <a:schemeClr val="tx1"/>
                </a:solidFill>
                <a:effectLst/>
                <a:latin typeface="+mn-lt"/>
                <a:ea typeface="+mn-ea"/>
                <a:cs typeface="+mn-cs"/>
              </a:rPr>
              <a:t> of late diagnosis is high: People may not have opportunities to access early treatment, support services and plans to prepare for life in the future, resulting in additional symptoms and a deterioration of quality of life. There is also an increased strain on the family members as delayed diagnosis means there is increased responsibility placed on them, and their family does not provide support for this additional burden. This can cause anxiety and stress, loss of income and increased medical and family expenses. </a:t>
            </a:r>
            <a:endParaRPr lang="en-IN" b="0" dirty="0">
              <a:effectLst/>
            </a:endParaRPr>
          </a:p>
        </p:txBody>
      </p:sp>
      <p:sp>
        <p:nvSpPr>
          <p:cNvPr id="4" name="Slide Number Placeholder 3"/>
          <p:cNvSpPr>
            <a:spLocks noGrp="1"/>
          </p:cNvSpPr>
          <p:nvPr>
            <p:ph type="sldNum" sz="quarter" idx="5"/>
          </p:nvPr>
        </p:nvSpPr>
        <p:spPr/>
        <p:txBody>
          <a:bodyPr/>
          <a:lstStyle/>
          <a:p>
            <a:fld id="{4CC54B14-A6A2-4373-BBB1-45ACFA475ED4}" type="slidenum">
              <a:rPr lang="en-IN" smtClean="0"/>
              <a:t>4</a:t>
            </a:fld>
            <a:endParaRPr lang="en-IN"/>
          </a:p>
        </p:txBody>
      </p:sp>
    </p:spTree>
    <p:extLst>
      <p:ext uri="{BB962C8B-B14F-4D97-AF65-F5344CB8AC3E}">
        <p14:creationId xmlns:p14="http://schemas.microsoft.com/office/powerpoint/2010/main" val="34464723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slide provides justification for doing this research. Dementia is an emerging public health issue but there is limited evidence on the experiences of South Asian older people. Most of the literature is for the wider public and does not highlight cultural, linguistic and social issues which may affect the diagnosis of dementia amongst South Asian </a:t>
            </a:r>
            <a:r>
              <a:rPr lang="en-IN" sz="1200" b="0" i="0" u="none" strike="noStrike" kern="1200" dirty="0" err="1">
                <a:solidFill>
                  <a:schemeClr val="tx1"/>
                </a:solidFill>
                <a:effectLst/>
                <a:latin typeface="+mn-lt"/>
                <a:ea typeface="+mn-ea"/>
                <a:cs typeface="+mn-cs"/>
              </a:rPr>
              <a:t>people.There</a:t>
            </a:r>
            <a:r>
              <a:rPr lang="en-IN" sz="1200" b="0" i="0" u="none" strike="noStrike" kern="1200" dirty="0">
                <a:solidFill>
                  <a:schemeClr val="tx1"/>
                </a:solidFill>
                <a:effectLst/>
                <a:latin typeface="+mn-lt"/>
                <a:ea typeface="+mn-ea"/>
                <a:cs typeface="+mn-cs"/>
              </a:rPr>
              <a:t> is evidence suggesting that cultural stigma affects the help-seeking behaviours and reality of accessing health care services, as do language factors, family factors and varying levels of health literacy. There is a lack of local evidence however, to fully understand how these barriers would play out in Leicester's diverse </a:t>
            </a:r>
            <a:r>
              <a:rPr lang="en-IN" sz="1200" b="0" i="0" u="none" strike="noStrike" kern="1200" dirty="0" err="1">
                <a:solidFill>
                  <a:schemeClr val="tx1"/>
                </a:solidFill>
                <a:effectLst/>
                <a:latin typeface="+mn-lt"/>
                <a:ea typeface="+mn-ea"/>
                <a:cs typeface="+mn-cs"/>
              </a:rPr>
              <a:t>community.Given</a:t>
            </a:r>
            <a:r>
              <a:rPr lang="en-IN" sz="1200" b="0" i="0" u="none" strike="noStrike" kern="1200" dirty="0">
                <a:solidFill>
                  <a:schemeClr val="tx1"/>
                </a:solidFill>
                <a:effectLst/>
                <a:latin typeface="+mn-lt"/>
                <a:ea typeface="+mn-ea"/>
                <a:cs typeface="+mn-cs"/>
              </a:rPr>
              <a:t> the presence in Leicester of one of the most condensed South Asian populations in the United Kingdom, the research is significant in that it is ideally suited to study these issues. The results will contribute to the creation of culturally responsive dementia services, early diagnosis of dementia, and help to close health-care gaps. Overall, the aims of the study are to enhance dementia pathways for care and remove health inequalities from minority ethnic groups. </a:t>
            </a:r>
            <a:endParaRPr lang="en-IN" b="0" dirty="0">
              <a:effectLst/>
            </a:endParaRPr>
          </a:p>
        </p:txBody>
      </p:sp>
      <p:sp>
        <p:nvSpPr>
          <p:cNvPr id="4" name="Slide Number Placeholder 3"/>
          <p:cNvSpPr>
            <a:spLocks noGrp="1"/>
          </p:cNvSpPr>
          <p:nvPr>
            <p:ph type="sldNum" sz="quarter" idx="5"/>
          </p:nvPr>
        </p:nvSpPr>
        <p:spPr/>
        <p:txBody>
          <a:bodyPr/>
          <a:lstStyle/>
          <a:p>
            <a:fld id="{4CC54B14-A6A2-4373-BBB1-45ACFA475ED4}" type="slidenum">
              <a:rPr lang="en-IN" smtClean="0"/>
              <a:t>5</a:t>
            </a:fld>
            <a:endParaRPr lang="en-IN"/>
          </a:p>
        </p:txBody>
      </p:sp>
    </p:spTree>
    <p:extLst>
      <p:ext uri="{BB962C8B-B14F-4D97-AF65-F5344CB8AC3E}">
        <p14:creationId xmlns:p14="http://schemas.microsoft.com/office/powerpoint/2010/main" val="3282544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 factors shown in this slide are the most significant determinants of a late diagnosis of dementia amongst people with a South Asian ethnic group in Leicester. A major obstacle to overcome is that of cultural stigma – this refers to the idea that the symptoms of dementia are seen as the natural problems of old age and not as a condition where treatment by a health care provider is necessary. This mindset can be a barrier for individuals and families to access early </a:t>
            </a:r>
            <a:r>
              <a:rPr lang="en-IN" sz="1200" b="0" i="0" u="none" strike="noStrike" kern="1200" dirty="0" err="1">
                <a:solidFill>
                  <a:schemeClr val="tx1"/>
                </a:solidFill>
                <a:effectLst/>
                <a:latin typeface="+mn-lt"/>
                <a:ea typeface="+mn-ea"/>
                <a:cs typeface="+mn-cs"/>
              </a:rPr>
              <a:t>assistance.The</a:t>
            </a:r>
            <a:r>
              <a:rPr lang="en-IN" sz="1200" b="0" i="0" u="none" strike="noStrike" kern="1200" dirty="0">
                <a:solidFill>
                  <a:schemeClr val="tx1"/>
                </a:solidFill>
                <a:effectLst/>
                <a:latin typeface="+mn-lt"/>
                <a:ea typeface="+mn-ea"/>
                <a:cs typeface="+mn-cs"/>
              </a:rPr>
              <a:t> language barriers are also a significant factor. This may impact communication with health care providers which can make an individual have less control over describing symptoms, comprehending health information, and utilizing health care resources, due to limited English proficiency. Plus, there is a limited awareness of dementia and this can lead to not noticing the signs at an early </a:t>
            </a:r>
            <a:r>
              <a:rPr lang="en-IN" sz="1200" b="0" i="0" u="none" strike="noStrike" kern="1200" dirty="0" err="1">
                <a:solidFill>
                  <a:schemeClr val="tx1"/>
                </a:solidFill>
                <a:effectLst/>
                <a:latin typeface="+mn-lt"/>
                <a:ea typeface="+mn-ea"/>
                <a:cs typeface="+mn-cs"/>
              </a:rPr>
              <a:t>stage.Families</a:t>
            </a:r>
            <a:r>
              <a:rPr lang="en-IN" sz="1200" b="0" i="0" u="none" strike="noStrike" kern="1200" dirty="0">
                <a:solidFill>
                  <a:schemeClr val="tx1"/>
                </a:solidFill>
                <a:effectLst/>
                <a:latin typeface="+mn-lt"/>
                <a:ea typeface="+mn-ea"/>
                <a:cs typeface="+mn-cs"/>
              </a:rPr>
              <a:t>' attitudes of decision making and family centredness in particular, and perhaps also their religious convictions, may influence decision-making regarding help-seeking, with families being more likely to cope with symptoms within the family before seeking a formal service, often in the first instance. Lastly, unexpected obstacles to health care such as limited culturally competent health care services and resources can delay the diagnosis. All of these individually and collectively contribute to inequalities of care and support and indicate a need for targeted and culturally-specific interventions and services. </a:t>
            </a:r>
            <a:endParaRPr lang="en-IN" b="0" dirty="0">
              <a:effectLst/>
            </a:endParaRPr>
          </a:p>
        </p:txBody>
      </p:sp>
      <p:sp>
        <p:nvSpPr>
          <p:cNvPr id="4" name="Slide Number Placeholder 3"/>
          <p:cNvSpPr>
            <a:spLocks noGrp="1"/>
          </p:cNvSpPr>
          <p:nvPr>
            <p:ph type="sldNum" sz="quarter" idx="5"/>
          </p:nvPr>
        </p:nvSpPr>
        <p:spPr/>
        <p:txBody>
          <a:bodyPr/>
          <a:lstStyle/>
          <a:p>
            <a:fld id="{4CC54B14-A6A2-4373-BBB1-45ACFA475ED4}" type="slidenum">
              <a:rPr lang="en-IN" smtClean="0"/>
              <a:t>6</a:t>
            </a:fld>
            <a:endParaRPr lang="en-IN"/>
          </a:p>
        </p:txBody>
      </p:sp>
    </p:spTree>
    <p:extLst>
      <p:ext uri="{BB962C8B-B14F-4D97-AF65-F5344CB8AC3E}">
        <p14:creationId xmlns:p14="http://schemas.microsoft.com/office/powerpoint/2010/main" val="3598908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is the research question, aim and objectives that guide the research of this slide. The research question is to identify what such barriers might be which would help to explain why older people in Leicester of South Asian ethnicity are not receiving a timely diagnosis for dementia. These barriers are all important, as by understanding them, that is the first step towards improving access to the timely provision of effective dementia </a:t>
            </a:r>
            <a:r>
              <a:rPr lang="en-IN" sz="1200" b="0" i="0" u="none" strike="noStrike" kern="1200" dirty="0" err="1">
                <a:solidFill>
                  <a:schemeClr val="tx1"/>
                </a:solidFill>
                <a:effectLst/>
                <a:latin typeface="+mn-lt"/>
                <a:ea typeface="+mn-ea"/>
                <a:cs typeface="+mn-cs"/>
              </a:rPr>
              <a:t>care.This</a:t>
            </a:r>
            <a:r>
              <a:rPr lang="en-IN" sz="1200" b="0" i="0" u="none" strike="noStrike" kern="1200" dirty="0">
                <a:solidFill>
                  <a:schemeClr val="tx1"/>
                </a:solidFill>
                <a:effectLst/>
                <a:latin typeface="+mn-lt"/>
                <a:ea typeface="+mn-ea"/>
                <a:cs typeface="+mn-cs"/>
              </a:rPr>
              <a:t> study seeks to reduce the confusion surrounding the cultural, social and health systems factors affecting an individual's choice about seeking a dementia diagnosis and how early they are seeking. By studying these factors, the work will help to clarify some of the problems, and therefore advance knowledge of this </a:t>
            </a:r>
            <a:r>
              <a:rPr lang="en-IN" sz="1200" b="0" i="0" u="none" strike="noStrike" kern="1200" dirty="0" err="1">
                <a:solidFill>
                  <a:schemeClr val="tx1"/>
                </a:solidFill>
                <a:effectLst/>
                <a:latin typeface="+mn-lt"/>
                <a:ea typeface="+mn-ea"/>
                <a:cs typeface="+mn-cs"/>
              </a:rPr>
              <a:t>population.The</a:t>
            </a:r>
            <a:r>
              <a:rPr lang="en-IN" sz="1200" b="0" i="0" u="none" strike="noStrike" kern="1200" dirty="0">
                <a:solidFill>
                  <a:schemeClr val="tx1"/>
                </a:solidFill>
                <a:effectLst/>
                <a:latin typeface="+mn-lt"/>
                <a:ea typeface="+mn-ea"/>
                <a:cs typeface="+mn-cs"/>
              </a:rPr>
              <a:t> study aims to have three objectives. It will first recognise cultural and social factors which impact on help seeking behaviour. Secondly, it will discuss potential obstacles in the health care system that may be associated with delay in the diagnosis. Finally, opportunities for improving access to culturally sensitive/equal dementia services will be discussed. These goals will help to develop recommendations for improving dementia care in Leicester drawing on the evidence.</a:t>
            </a:r>
            <a:r>
              <a:rPr lang="en-IN" sz="1200" b="1" i="0" u="none" strike="noStrike" kern="1200" dirty="0">
                <a:solidFill>
                  <a:schemeClr val="tx1"/>
                </a:solidFill>
                <a:effectLst/>
                <a:latin typeface="+mn-lt"/>
                <a:ea typeface="+mn-ea"/>
                <a:cs typeface="+mn-cs"/>
              </a:rPr>
              <a:t> </a:t>
            </a:r>
            <a:endParaRPr lang="en-IN" b="0" dirty="0">
              <a:effectLst/>
            </a:endParaRPr>
          </a:p>
        </p:txBody>
      </p:sp>
      <p:sp>
        <p:nvSpPr>
          <p:cNvPr id="4" name="Slide Number Placeholder 3"/>
          <p:cNvSpPr>
            <a:spLocks noGrp="1"/>
          </p:cNvSpPr>
          <p:nvPr>
            <p:ph type="sldNum" sz="quarter" idx="5"/>
          </p:nvPr>
        </p:nvSpPr>
        <p:spPr/>
        <p:txBody>
          <a:bodyPr/>
          <a:lstStyle/>
          <a:p>
            <a:fld id="{4CC54B14-A6A2-4373-BBB1-45ACFA475ED4}" type="slidenum">
              <a:rPr lang="en-IN" smtClean="0"/>
              <a:t>7</a:t>
            </a:fld>
            <a:endParaRPr lang="en-IN"/>
          </a:p>
        </p:txBody>
      </p:sp>
    </p:spTree>
    <p:extLst>
      <p:ext uri="{BB962C8B-B14F-4D97-AF65-F5344CB8AC3E}">
        <p14:creationId xmlns:p14="http://schemas.microsoft.com/office/powerpoint/2010/main" val="1573419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 methodology discussed in this slide is proposed to be used during the investigation. The research method selected is the qualitative approach because the reportage of the participants' experiences, perception and beliefs on dementia diagnosis can be done in-depth. This is particularly useful for getting insight into social- and cultural problems that are not amenable to quantitative </a:t>
            </a:r>
            <a:r>
              <a:rPr lang="en-IN" sz="1200" b="0" i="0" u="none" strike="noStrike" kern="1200" dirty="0" err="1">
                <a:solidFill>
                  <a:schemeClr val="tx1"/>
                </a:solidFill>
                <a:effectLst/>
                <a:latin typeface="+mn-lt"/>
                <a:ea typeface="+mn-ea"/>
                <a:cs typeface="+mn-cs"/>
              </a:rPr>
              <a:t>approaches.Data</a:t>
            </a:r>
            <a:r>
              <a:rPr lang="en-IN" sz="1200" b="0" i="0" u="none" strike="noStrike" kern="1200" dirty="0">
                <a:solidFill>
                  <a:schemeClr val="tx1"/>
                </a:solidFill>
                <a:effectLst/>
                <a:latin typeface="+mn-lt"/>
                <a:ea typeface="+mn-ea"/>
                <a:cs typeface="+mn-cs"/>
              </a:rPr>
              <a:t> will be obtained through semi-structured interviews, where the aforementioned individuals will speak about the experiences they have gone through and key information in the research will not be overlooked. The study includes three participant groups: South Asian Adults over the age of 65; Family Caregivers and health care professionals providing care to people with dementia. The multiple views will lead to comprehensive understanding of the problem of timely </a:t>
            </a:r>
            <a:r>
              <a:rPr lang="en-IN" sz="1200" b="0" i="0" u="none" strike="noStrike" kern="1200" dirty="0" err="1">
                <a:solidFill>
                  <a:schemeClr val="tx1"/>
                </a:solidFill>
                <a:effectLst/>
                <a:latin typeface="+mn-lt"/>
                <a:ea typeface="+mn-ea"/>
                <a:cs typeface="+mn-cs"/>
              </a:rPr>
              <a:t>diagnosis.Theme</a:t>
            </a:r>
            <a:r>
              <a:rPr lang="en-IN" sz="1200" b="0" i="0" u="none" strike="noStrike" kern="1200" dirty="0">
                <a:solidFill>
                  <a:schemeClr val="tx1"/>
                </a:solidFill>
                <a:effectLst/>
                <a:latin typeface="+mn-lt"/>
                <a:ea typeface="+mn-ea"/>
                <a:cs typeface="+mn-cs"/>
              </a:rPr>
              <a:t> analysis will be employed for the analysis of the collected data to determine its recurrent pattern, theme and challenge. Ethical issues will be addressed throughout the research process with attention being focused on obtaining informed consent, maintaining confidentiality, protecting the anonymity of the participants, and ensuring a completely voluntary act of the participants. </a:t>
            </a:r>
            <a:endParaRPr lang="en-IN" b="0" dirty="0">
              <a:effectLst/>
            </a:endParaRPr>
          </a:p>
        </p:txBody>
      </p:sp>
      <p:sp>
        <p:nvSpPr>
          <p:cNvPr id="4" name="Slide Number Placeholder 3"/>
          <p:cNvSpPr>
            <a:spLocks noGrp="1"/>
          </p:cNvSpPr>
          <p:nvPr>
            <p:ph type="sldNum" sz="quarter" idx="5"/>
          </p:nvPr>
        </p:nvSpPr>
        <p:spPr/>
        <p:txBody>
          <a:bodyPr/>
          <a:lstStyle/>
          <a:p>
            <a:fld id="{4CC54B14-A6A2-4373-BBB1-45ACFA475ED4}" type="slidenum">
              <a:rPr lang="en-IN" smtClean="0"/>
              <a:t>8</a:t>
            </a:fld>
            <a:endParaRPr lang="en-IN"/>
          </a:p>
        </p:txBody>
      </p:sp>
    </p:spTree>
    <p:extLst>
      <p:ext uri="{BB962C8B-B14F-4D97-AF65-F5344CB8AC3E}">
        <p14:creationId xmlns:p14="http://schemas.microsoft.com/office/powerpoint/2010/main" val="2962817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is a slide that highlights expected results from research that is being proposed. The key strength of the study could be aiding in the early identification of dementia in older South Asian people. Improved access to diagnosis opportunities could result in improved access to treatments, support services and to be able to plan for the future; therefore enhancing the quality of life for individuals affected by dementia and their </a:t>
            </a:r>
            <a:r>
              <a:rPr lang="en-IN" sz="1200" b="0" i="0" u="none" strike="noStrike" kern="1200" dirty="0" err="1">
                <a:solidFill>
                  <a:schemeClr val="tx1"/>
                </a:solidFill>
                <a:effectLst/>
                <a:latin typeface="+mn-lt"/>
                <a:ea typeface="+mn-ea"/>
                <a:cs typeface="+mn-cs"/>
              </a:rPr>
              <a:t>families.The</a:t>
            </a:r>
            <a:r>
              <a:rPr lang="en-IN" sz="1200" b="0" i="0" u="none" strike="noStrike" kern="1200" dirty="0">
                <a:solidFill>
                  <a:schemeClr val="tx1"/>
                </a:solidFill>
                <a:effectLst/>
                <a:latin typeface="+mn-lt"/>
                <a:ea typeface="+mn-ea"/>
                <a:cs typeface="+mn-cs"/>
              </a:rPr>
              <a:t> outcomes also have potential to help reduce burden for family carers by encouraging the understanding and recognition of dementia symptoms and encouraging prompt help-seeking behaviours. Knowing what problems may arise can assist families to get the right support an earlier on the diagnostic </a:t>
            </a:r>
            <a:r>
              <a:rPr lang="en-IN" sz="1200" b="0" i="0" u="none" strike="noStrike" kern="1200" dirty="0" err="1">
                <a:solidFill>
                  <a:schemeClr val="tx1"/>
                </a:solidFill>
                <a:effectLst/>
                <a:latin typeface="+mn-lt"/>
                <a:ea typeface="+mn-ea"/>
                <a:cs typeface="+mn-cs"/>
              </a:rPr>
              <a:t>journey.This</a:t>
            </a:r>
            <a:r>
              <a:rPr lang="en-IN" sz="1200" b="0" i="0" u="none" strike="noStrike" kern="1200" dirty="0">
                <a:solidFill>
                  <a:schemeClr val="tx1"/>
                </a:solidFill>
                <a:effectLst/>
                <a:latin typeface="+mn-lt"/>
                <a:ea typeface="+mn-ea"/>
                <a:cs typeface="+mn-cs"/>
              </a:rPr>
              <a:t> can also be used to make evidence-based recommendations for healthcare professionals and NHS based dementia services, indicating the importance of culturally competent person-centred care. The research will extract knowledge on the needs of the South Asian communities and how services could better address their needs. Lastly, the findings of the study might have implications for public health policies to address the health disparities and enhance access to dementia services and health outcomes of different populations. </a:t>
            </a:r>
            <a:endParaRPr lang="en-IN" b="0" dirty="0">
              <a:effectLst/>
            </a:endParaRPr>
          </a:p>
        </p:txBody>
      </p:sp>
      <p:sp>
        <p:nvSpPr>
          <p:cNvPr id="4" name="Slide Number Placeholder 3"/>
          <p:cNvSpPr>
            <a:spLocks noGrp="1"/>
          </p:cNvSpPr>
          <p:nvPr>
            <p:ph type="sldNum" sz="quarter" idx="5"/>
          </p:nvPr>
        </p:nvSpPr>
        <p:spPr/>
        <p:txBody>
          <a:bodyPr/>
          <a:lstStyle/>
          <a:p>
            <a:fld id="{4CC54B14-A6A2-4373-BBB1-45ACFA475ED4}" type="slidenum">
              <a:rPr lang="en-IN" smtClean="0"/>
              <a:t>9</a:t>
            </a:fld>
            <a:endParaRPr lang="en-IN"/>
          </a:p>
        </p:txBody>
      </p:sp>
    </p:spTree>
    <p:extLst>
      <p:ext uri="{BB962C8B-B14F-4D97-AF65-F5344CB8AC3E}">
        <p14:creationId xmlns:p14="http://schemas.microsoft.com/office/powerpoint/2010/main" val="5147925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slide is the conclusion to the effects of this research, which briefly summarizes the issues explored in this proposed research. We have heard about evidence to argue that reaching a dementia diagnosis in the South Asian older adult population is late and due to multiple barriers that are cultural, social, linguistic and healthcare. These can prevent individuals from noticing symptoms, seeking help and services in a timely manner and from locating and taking advantage of potentially helpful health care. These all must be overcome, as prompt detection can allow them and their families to make use of prompt treatment, assistance and future treatment plans. Furthermore, increasing awareness of dementia and/or developing culturally competent health care services can ensure that South Asian communities are included in an equitable dementia health care system. This study has the potential to help develop understanding for the practice, service development and public health policies in Leicester. Finally, the research will help minimise health inequalities and mortality of dementia within different groups. </a:t>
            </a:r>
            <a:endParaRPr lang="en-IN" b="0" dirty="0">
              <a:effectLst/>
            </a:endParaRPr>
          </a:p>
        </p:txBody>
      </p:sp>
      <p:sp>
        <p:nvSpPr>
          <p:cNvPr id="4" name="Slide Number Placeholder 3"/>
          <p:cNvSpPr>
            <a:spLocks noGrp="1"/>
          </p:cNvSpPr>
          <p:nvPr>
            <p:ph type="sldNum" sz="quarter" idx="5"/>
          </p:nvPr>
        </p:nvSpPr>
        <p:spPr/>
        <p:txBody>
          <a:bodyPr/>
          <a:lstStyle/>
          <a:p>
            <a:fld id="{4CC54B14-A6A2-4373-BBB1-45ACFA475ED4}" type="slidenum">
              <a:rPr lang="en-IN" smtClean="0"/>
              <a:t>10</a:t>
            </a:fld>
            <a:endParaRPr lang="en-IN"/>
          </a:p>
        </p:txBody>
      </p:sp>
    </p:spTree>
    <p:extLst>
      <p:ext uri="{BB962C8B-B14F-4D97-AF65-F5344CB8AC3E}">
        <p14:creationId xmlns:p14="http://schemas.microsoft.com/office/powerpoint/2010/main" val="2129645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sv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3.sv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4.sv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5.sv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6.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3.sv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sv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3.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5.sv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5.svg"/><Relationship Id="rId4" Type="http://schemas.openxmlformats.org/officeDocument/2006/relationships/image" Target="../media/image3.svg"/></Relationships>
</file>

<file path=ppt/slides/_rels/slide9.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4.svg"/><Relationship Id="rId4" Type="http://schemas.openxmlformats.org/officeDocument/2006/relationships/image" Target="../media/image3.svg"/></Relationships>
</file>

<file path=ppt/slides/_rels/slide1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5.svg"/><Relationship Id="rId4" Type="http://schemas.openxmlformats.org/officeDocument/2006/relationships/image" Target="../media/image4.svg"/></Relationships>
</file>

<file path=ppt/slides/_rels/slide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189887" y="3075772"/>
            <a:ext cx="8360853" cy="4908938"/>
            <a:chOff x="0" y="0"/>
            <a:chExt cx="377142" cy="221433"/>
          </a:xfrm>
        </p:grpSpPr>
        <p:sp>
          <p:nvSpPr>
            <p:cNvPr id="3" name="Freeform 3"/>
            <p:cNvSpPr/>
            <p:nvPr/>
          </p:nvSpPr>
          <p:spPr>
            <a:xfrm>
              <a:off x="0" y="0"/>
              <a:ext cx="377142" cy="221433"/>
            </a:xfrm>
            <a:custGeom>
              <a:avLst/>
              <a:gdLst/>
              <a:ahLst/>
              <a:cxnLst/>
              <a:rect l="l" t="t" r="r" b="b"/>
              <a:pathLst>
                <a:path w="377142" h="221433">
                  <a:moveTo>
                    <a:pt x="72342" y="0"/>
                  </a:moveTo>
                  <a:lnTo>
                    <a:pt x="304801" y="0"/>
                  </a:lnTo>
                  <a:cubicBezTo>
                    <a:pt x="344754" y="0"/>
                    <a:pt x="377142" y="32388"/>
                    <a:pt x="377142" y="72342"/>
                  </a:cubicBezTo>
                  <a:lnTo>
                    <a:pt x="377142" y="149091"/>
                  </a:lnTo>
                  <a:cubicBezTo>
                    <a:pt x="377142" y="189045"/>
                    <a:pt x="344754" y="221433"/>
                    <a:pt x="304801" y="221433"/>
                  </a:cubicBezTo>
                  <a:lnTo>
                    <a:pt x="72342" y="221433"/>
                  </a:lnTo>
                  <a:cubicBezTo>
                    <a:pt x="32388" y="221433"/>
                    <a:pt x="0" y="189045"/>
                    <a:pt x="0" y="149091"/>
                  </a:cubicBezTo>
                  <a:lnTo>
                    <a:pt x="0" y="72342"/>
                  </a:lnTo>
                  <a:cubicBezTo>
                    <a:pt x="0" y="32388"/>
                    <a:pt x="32388" y="0"/>
                    <a:pt x="72342" y="0"/>
                  </a:cubicBezTo>
                  <a:close/>
                </a:path>
              </a:pathLst>
            </a:custGeom>
            <a:solidFill>
              <a:srgbClr val="8D57DE"/>
            </a:solidFill>
          </p:spPr>
        </p:sp>
        <p:sp>
          <p:nvSpPr>
            <p:cNvPr id="4" name="TextBox 4"/>
            <p:cNvSpPr txBox="1"/>
            <p:nvPr/>
          </p:nvSpPr>
          <p:spPr>
            <a:xfrm>
              <a:off x="0" y="-9525"/>
              <a:ext cx="377142" cy="230958"/>
            </a:xfrm>
            <a:prstGeom prst="rect">
              <a:avLst/>
            </a:prstGeom>
          </p:spPr>
          <p:txBody>
            <a:bodyPr lIns="50800" tIns="50800" rIns="50800" bIns="50800" rtlCol="0" anchor="ctr"/>
            <a:lstStyle/>
            <a:p>
              <a:pPr algn="ctr">
                <a:lnSpc>
                  <a:spcPts val="2160"/>
                </a:lnSpc>
              </a:pPr>
              <a:endParaRPr/>
            </a:p>
          </p:txBody>
        </p:sp>
      </p:grpSp>
      <p:grpSp>
        <p:nvGrpSpPr>
          <p:cNvPr id="5" name="Group 5"/>
          <p:cNvGrpSpPr/>
          <p:nvPr/>
        </p:nvGrpSpPr>
        <p:grpSpPr>
          <a:xfrm>
            <a:off x="1319488" y="1465021"/>
            <a:ext cx="7356958" cy="7356958"/>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D57DE"/>
            </a:solidFill>
          </p:spPr>
        </p:sp>
        <p:sp>
          <p:nvSpPr>
            <p:cNvPr id="7" name="TextBox 7"/>
            <p:cNvSpPr txBox="1"/>
            <p:nvPr/>
          </p:nvSpPr>
          <p:spPr>
            <a:xfrm>
              <a:off x="76200" y="66675"/>
              <a:ext cx="660400" cy="669925"/>
            </a:xfrm>
            <a:prstGeom prst="rect">
              <a:avLst/>
            </a:prstGeom>
          </p:spPr>
          <p:txBody>
            <a:bodyPr lIns="50800" tIns="50800" rIns="50800" bIns="50800" rtlCol="0" anchor="ctr"/>
            <a:lstStyle/>
            <a:p>
              <a:pPr algn="ctr">
                <a:lnSpc>
                  <a:spcPts val="2160"/>
                </a:lnSpc>
              </a:pPr>
              <a:endParaRPr/>
            </a:p>
          </p:txBody>
        </p:sp>
      </p:grpSp>
      <p:grpSp>
        <p:nvGrpSpPr>
          <p:cNvPr id="8" name="Group 8"/>
          <p:cNvGrpSpPr/>
          <p:nvPr/>
        </p:nvGrpSpPr>
        <p:grpSpPr>
          <a:xfrm>
            <a:off x="1650760" y="1796292"/>
            <a:ext cx="6694416" cy="6694416"/>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5536" r="-34557"/>
              </a:stretch>
            </a:blipFill>
          </p:spPr>
        </p:sp>
      </p:grpSp>
      <p:grpSp>
        <p:nvGrpSpPr>
          <p:cNvPr id="10" name="Group 10"/>
          <p:cNvGrpSpPr/>
          <p:nvPr/>
        </p:nvGrpSpPr>
        <p:grpSpPr>
          <a:xfrm>
            <a:off x="7034343" y="6992897"/>
            <a:ext cx="1215916" cy="1215916"/>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4244B"/>
            </a:solidFill>
          </p:spPr>
        </p:sp>
        <p:sp>
          <p:nvSpPr>
            <p:cNvPr id="12" name="TextBox 12"/>
            <p:cNvSpPr txBox="1"/>
            <p:nvPr/>
          </p:nvSpPr>
          <p:spPr>
            <a:xfrm>
              <a:off x="76200" y="66675"/>
              <a:ext cx="660400" cy="669925"/>
            </a:xfrm>
            <a:prstGeom prst="rect">
              <a:avLst/>
            </a:prstGeom>
          </p:spPr>
          <p:txBody>
            <a:bodyPr lIns="72797" tIns="72797" rIns="72797" bIns="72797" rtlCol="0" anchor="ctr"/>
            <a:lstStyle/>
            <a:p>
              <a:pPr algn="ctr">
                <a:lnSpc>
                  <a:spcPts val="2159"/>
                </a:lnSpc>
              </a:pPr>
              <a:endParaRPr/>
            </a:p>
          </p:txBody>
        </p:sp>
      </p:grpSp>
      <p:sp>
        <p:nvSpPr>
          <p:cNvPr id="13" name="Freeform 13"/>
          <p:cNvSpPr/>
          <p:nvPr/>
        </p:nvSpPr>
        <p:spPr>
          <a:xfrm>
            <a:off x="7324055" y="7255040"/>
            <a:ext cx="636492" cy="743250"/>
          </a:xfrm>
          <a:custGeom>
            <a:avLst/>
            <a:gdLst/>
            <a:ahLst/>
            <a:cxnLst/>
            <a:rect l="l" t="t" r="r" b="b"/>
            <a:pathLst>
              <a:path w="636492" h="743250">
                <a:moveTo>
                  <a:pt x="0" y="0"/>
                </a:moveTo>
                <a:lnTo>
                  <a:pt x="636492" y="0"/>
                </a:lnTo>
                <a:lnTo>
                  <a:pt x="636492" y="743250"/>
                </a:lnTo>
                <a:lnTo>
                  <a:pt x="0" y="743250"/>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4" name="Freeform 14"/>
          <p:cNvSpPr/>
          <p:nvPr/>
        </p:nvSpPr>
        <p:spPr>
          <a:xfrm>
            <a:off x="16418485" y="4756759"/>
            <a:ext cx="1359153" cy="773482"/>
          </a:xfrm>
          <a:custGeom>
            <a:avLst/>
            <a:gdLst/>
            <a:ahLst/>
            <a:cxnLst/>
            <a:rect l="l" t="t" r="r" b="b"/>
            <a:pathLst>
              <a:path w="1359153" h="773482">
                <a:moveTo>
                  <a:pt x="0" y="0"/>
                </a:moveTo>
                <a:lnTo>
                  <a:pt x="1359153" y="0"/>
                </a:lnTo>
                <a:lnTo>
                  <a:pt x="1359153" y="773482"/>
                </a:lnTo>
                <a:lnTo>
                  <a:pt x="0" y="773482"/>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15" name="Freeform 15"/>
          <p:cNvSpPr/>
          <p:nvPr/>
        </p:nvSpPr>
        <p:spPr>
          <a:xfrm rot="-8248329">
            <a:off x="847614" y="2918395"/>
            <a:ext cx="1606292" cy="1233711"/>
          </a:xfrm>
          <a:custGeom>
            <a:avLst/>
            <a:gdLst/>
            <a:ahLst/>
            <a:cxnLst/>
            <a:rect l="l" t="t" r="r" b="b"/>
            <a:pathLst>
              <a:path w="1606292" h="1233711">
                <a:moveTo>
                  <a:pt x="0" y="0"/>
                </a:moveTo>
                <a:lnTo>
                  <a:pt x="1606292" y="0"/>
                </a:lnTo>
                <a:lnTo>
                  <a:pt x="1606292" y="1233711"/>
                </a:lnTo>
                <a:lnTo>
                  <a:pt x="0" y="1233711"/>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16" name="Freeform 16"/>
          <p:cNvSpPr/>
          <p:nvPr/>
        </p:nvSpPr>
        <p:spPr>
          <a:xfrm>
            <a:off x="7960547" y="9114729"/>
            <a:ext cx="1735475" cy="287142"/>
          </a:xfrm>
          <a:custGeom>
            <a:avLst/>
            <a:gdLst/>
            <a:ahLst/>
            <a:cxnLst/>
            <a:rect l="l" t="t" r="r" b="b"/>
            <a:pathLst>
              <a:path w="1735475" h="287142">
                <a:moveTo>
                  <a:pt x="0" y="0"/>
                </a:moveTo>
                <a:lnTo>
                  <a:pt x="1735475" y="0"/>
                </a:lnTo>
                <a:lnTo>
                  <a:pt x="1735475" y="287142"/>
                </a:lnTo>
                <a:lnTo>
                  <a:pt x="0" y="287142"/>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17" name="TextBox 17"/>
          <p:cNvSpPr txBox="1"/>
          <p:nvPr/>
        </p:nvSpPr>
        <p:spPr>
          <a:xfrm>
            <a:off x="9753317" y="3155357"/>
            <a:ext cx="7344744" cy="4099683"/>
          </a:xfrm>
          <a:prstGeom prst="rect">
            <a:avLst/>
          </a:prstGeom>
        </p:spPr>
        <p:txBody>
          <a:bodyPr lIns="0" tIns="0" rIns="0" bIns="0" rtlCol="0" anchor="t">
            <a:spAutoFit/>
          </a:bodyPr>
          <a:lstStyle/>
          <a:p>
            <a:pPr algn="l">
              <a:lnSpc>
                <a:spcPts val="6490"/>
              </a:lnSpc>
            </a:pPr>
            <a:r>
              <a:rPr lang="en-US" sz="5408" b="1" dirty="0">
                <a:solidFill>
                  <a:srgbClr val="262626"/>
                </a:solidFill>
                <a:latin typeface="Arial Nova Bold"/>
                <a:ea typeface="Arial Nova Bold"/>
                <a:cs typeface="Arial Nova Bold"/>
                <a:sym typeface="Arial Nova Bold"/>
              </a:rPr>
              <a:t>BARRIERS TO TIMELY DEMENTIA DIAGNOSIS AMONG SOUTH ASIAN OLDER ADULTS IN LEICESTER</a:t>
            </a:r>
          </a:p>
        </p:txBody>
      </p:sp>
      <p:sp>
        <p:nvSpPr>
          <p:cNvPr id="18" name="Freeform 18"/>
          <p:cNvSpPr/>
          <p:nvPr/>
        </p:nvSpPr>
        <p:spPr>
          <a:xfrm rot="-2625672" flipH="1" flipV="1">
            <a:off x="16294915" y="8592967"/>
            <a:ext cx="1606292" cy="1233711"/>
          </a:xfrm>
          <a:custGeom>
            <a:avLst/>
            <a:gdLst/>
            <a:ahLst/>
            <a:cxnLst/>
            <a:rect l="l" t="t" r="r" b="b"/>
            <a:pathLst>
              <a:path w="1606292" h="1233711">
                <a:moveTo>
                  <a:pt x="1606292" y="1233711"/>
                </a:moveTo>
                <a:lnTo>
                  <a:pt x="0" y="1233711"/>
                </a:lnTo>
                <a:lnTo>
                  <a:pt x="0" y="0"/>
                </a:lnTo>
                <a:lnTo>
                  <a:pt x="1606292" y="0"/>
                </a:lnTo>
                <a:lnTo>
                  <a:pt x="1606292" y="1233711"/>
                </a:lnTo>
                <a:close/>
              </a:path>
            </a:pathLst>
          </a:custGeom>
          <a:blipFill>
            <a:blip>
              <a:extLst>
                <a:ext uri="{96DAC541-7B7A-43D3-8B79-37D633B846F1}">
                  <asvg:svgBlip xmlns:asvg="http://schemas.microsoft.com/office/drawing/2016/SVG/main" r:embed="rId5"/>
                </a:ext>
              </a:extLst>
            </a:blip>
            <a:stretch>
              <a:fillRect/>
            </a:stretch>
          </a:blipFill>
        </p:spPr>
      </p:sp>
      <p:sp>
        <p:nvSpPr>
          <p:cNvPr id="19" name="Freeform 19"/>
          <p:cNvSpPr/>
          <p:nvPr/>
        </p:nvSpPr>
        <p:spPr>
          <a:xfrm>
            <a:off x="538895" y="8490708"/>
            <a:ext cx="1388036" cy="789919"/>
          </a:xfrm>
          <a:custGeom>
            <a:avLst/>
            <a:gdLst/>
            <a:ahLst/>
            <a:cxnLst/>
            <a:rect l="l" t="t" r="r" b="b"/>
            <a:pathLst>
              <a:path w="1388036" h="789919">
                <a:moveTo>
                  <a:pt x="0" y="0"/>
                </a:moveTo>
                <a:lnTo>
                  <a:pt x="1388037" y="0"/>
                </a:lnTo>
                <a:lnTo>
                  <a:pt x="1388037" y="789919"/>
                </a:lnTo>
                <a:lnTo>
                  <a:pt x="0" y="789919"/>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659864" y="2677838"/>
            <a:ext cx="5093962" cy="4248393"/>
            <a:chOff x="0" y="0"/>
            <a:chExt cx="1341620" cy="1118918"/>
          </a:xfrm>
        </p:grpSpPr>
        <p:sp>
          <p:nvSpPr>
            <p:cNvPr id="3" name="Freeform 3"/>
            <p:cNvSpPr/>
            <p:nvPr/>
          </p:nvSpPr>
          <p:spPr>
            <a:xfrm>
              <a:off x="0" y="0"/>
              <a:ext cx="1341620" cy="1118918"/>
            </a:xfrm>
            <a:custGeom>
              <a:avLst/>
              <a:gdLst/>
              <a:ahLst/>
              <a:cxnLst/>
              <a:rect l="l" t="t" r="r" b="b"/>
              <a:pathLst>
                <a:path w="1341620" h="1118918">
                  <a:moveTo>
                    <a:pt x="41035" y="0"/>
                  </a:moveTo>
                  <a:lnTo>
                    <a:pt x="1300584" y="0"/>
                  </a:lnTo>
                  <a:cubicBezTo>
                    <a:pt x="1323248" y="0"/>
                    <a:pt x="1341620" y="18372"/>
                    <a:pt x="1341620" y="41035"/>
                  </a:cubicBezTo>
                  <a:lnTo>
                    <a:pt x="1341620" y="1077883"/>
                  </a:lnTo>
                  <a:cubicBezTo>
                    <a:pt x="1341620" y="1100546"/>
                    <a:pt x="1323248" y="1118918"/>
                    <a:pt x="1300584" y="1118918"/>
                  </a:cubicBezTo>
                  <a:lnTo>
                    <a:pt x="41035" y="1118918"/>
                  </a:lnTo>
                  <a:cubicBezTo>
                    <a:pt x="30152" y="1118918"/>
                    <a:pt x="19715" y="1114595"/>
                    <a:pt x="12019" y="1106899"/>
                  </a:cubicBezTo>
                  <a:cubicBezTo>
                    <a:pt x="4323" y="1099204"/>
                    <a:pt x="0" y="1088766"/>
                    <a:pt x="0" y="1077883"/>
                  </a:cubicBezTo>
                  <a:lnTo>
                    <a:pt x="0" y="41035"/>
                  </a:lnTo>
                  <a:cubicBezTo>
                    <a:pt x="0" y="18372"/>
                    <a:pt x="18372" y="0"/>
                    <a:pt x="41035" y="0"/>
                  </a:cubicBezTo>
                  <a:close/>
                </a:path>
              </a:pathLst>
            </a:custGeom>
            <a:solidFill>
              <a:srgbClr val="8D57DE"/>
            </a:solidFill>
          </p:spPr>
        </p:sp>
        <p:sp>
          <p:nvSpPr>
            <p:cNvPr id="4" name="TextBox 4"/>
            <p:cNvSpPr txBox="1"/>
            <p:nvPr/>
          </p:nvSpPr>
          <p:spPr>
            <a:xfrm>
              <a:off x="0" y="-114300"/>
              <a:ext cx="1341620" cy="1233218"/>
            </a:xfrm>
            <a:prstGeom prst="rect">
              <a:avLst/>
            </a:prstGeom>
          </p:spPr>
          <p:txBody>
            <a:bodyPr lIns="50800" tIns="50800" rIns="50800" bIns="50800" rtlCol="0" anchor="ctr"/>
            <a:lstStyle/>
            <a:p>
              <a:pPr algn="ctr">
                <a:lnSpc>
                  <a:spcPts val="3240"/>
                </a:lnSpc>
              </a:pPr>
              <a:endParaRPr/>
            </a:p>
          </p:txBody>
        </p:sp>
      </p:grpSp>
      <p:sp>
        <p:nvSpPr>
          <p:cNvPr id="5" name="Freeform 5"/>
          <p:cNvSpPr/>
          <p:nvPr/>
        </p:nvSpPr>
        <p:spPr>
          <a:xfrm>
            <a:off x="15647440" y="8656081"/>
            <a:ext cx="1611860" cy="917295"/>
          </a:xfrm>
          <a:custGeom>
            <a:avLst/>
            <a:gdLst/>
            <a:ahLst/>
            <a:cxnLst/>
            <a:rect l="l" t="t" r="r" b="b"/>
            <a:pathLst>
              <a:path w="1611860" h="917295">
                <a:moveTo>
                  <a:pt x="0" y="0"/>
                </a:moveTo>
                <a:lnTo>
                  <a:pt x="1611860" y="0"/>
                </a:lnTo>
                <a:lnTo>
                  <a:pt x="1611860" y="917295"/>
                </a:lnTo>
                <a:lnTo>
                  <a:pt x="0" y="91729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a:off x="7160514" y="570052"/>
            <a:ext cx="1537657" cy="875067"/>
          </a:xfrm>
          <a:custGeom>
            <a:avLst/>
            <a:gdLst/>
            <a:ahLst/>
            <a:cxnLst/>
            <a:rect l="l" t="t" r="r" b="b"/>
            <a:pathLst>
              <a:path w="1537657" h="875067">
                <a:moveTo>
                  <a:pt x="0" y="0"/>
                </a:moveTo>
                <a:lnTo>
                  <a:pt x="1537656" y="0"/>
                </a:lnTo>
                <a:lnTo>
                  <a:pt x="1537656" y="875067"/>
                </a:lnTo>
                <a:lnTo>
                  <a:pt x="0" y="875067"/>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rot="-2625672">
            <a:off x="16712721" y="881823"/>
            <a:ext cx="1093158" cy="839599"/>
          </a:xfrm>
          <a:custGeom>
            <a:avLst/>
            <a:gdLst/>
            <a:ahLst/>
            <a:cxnLst/>
            <a:rect l="l" t="t" r="r" b="b"/>
            <a:pathLst>
              <a:path w="1093158" h="839599">
                <a:moveTo>
                  <a:pt x="0" y="0"/>
                </a:moveTo>
                <a:lnTo>
                  <a:pt x="1093158" y="0"/>
                </a:lnTo>
                <a:lnTo>
                  <a:pt x="1093158" y="839599"/>
                </a:lnTo>
                <a:lnTo>
                  <a:pt x="0" y="839599"/>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8" name="Freeform 8"/>
          <p:cNvSpPr/>
          <p:nvPr/>
        </p:nvSpPr>
        <p:spPr>
          <a:xfrm>
            <a:off x="9517511" y="6509859"/>
            <a:ext cx="628910" cy="563732"/>
          </a:xfrm>
          <a:custGeom>
            <a:avLst/>
            <a:gdLst/>
            <a:ahLst/>
            <a:cxnLst/>
            <a:rect l="l" t="t" r="r" b="b"/>
            <a:pathLst>
              <a:path w="628910" h="563732">
                <a:moveTo>
                  <a:pt x="0" y="0"/>
                </a:moveTo>
                <a:lnTo>
                  <a:pt x="628910" y="0"/>
                </a:lnTo>
                <a:lnTo>
                  <a:pt x="628910" y="563732"/>
                </a:lnTo>
                <a:lnTo>
                  <a:pt x="0" y="56373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9" name="Freeform 9"/>
          <p:cNvSpPr/>
          <p:nvPr/>
        </p:nvSpPr>
        <p:spPr>
          <a:xfrm>
            <a:off x="10857866" y="3446093"/>
            <a:ext cx="4697959" cy="2630857"/>
          </a:xfrm>
          <a:custGeom>
            <a:avLst/>
            <a:gdLst/>
            <a:ahLst/>
            <a:cxnLst/>
            <a:rect l="l" t="t" r="r" b="b"/>
            <a:pathLst>
              <a:path w="4697959" h="2630857">
                <a:moveTo>
                  <a:pt x="0" y="0"/>
                </a:moveTo>
                <a:lnTo>
                  <a:pt x="4697959" y="0"/>
                </a:lnTo>
                <a:lnTo>
                  <a:pt x="4697959" y="2630857"/>
                </a:lnTo>
                <a:lnTo>
                  <a:pt x="0" y="2630857"/>
                </a:lnTo>
                <a:lnTo>
                  <a:pt x="0" y="0"/>
                </a:lnTo>
                <a:close/>
              </a:path>
            </a:pathLst>
          </a:custGeom>
          <a:blipFill>
            <a:blip r:embed="rId6"/>
            <a:stretch>
              <a:fillRect/>
            </a:stretch>
          </a:blipFill>
        </p:spPr>
      </p:sp>
      <p:sp>
        <p:nvSpPr>
          <p:cNvPr id="10" name="TextBox 10"/>
          <p:cNvSpPr txBox="1"/>
          <p:nvPr/>
        </p:nvSpPr>
        <p:spPr>
          <a:xfrm>
            <a:off x="2398397" y="2474543"/>
            <a:ext cx="7306763" cy="1905000"/>
          </a:xfrm>
          <a:prstGeom prst="rect">
            <a:avLst/>
          </a:prstGeom>
        </p:spPr>
        <p:txBody>
          <a:bodyPr lIns="0" tIns="0" rIns="0" bIns="0" rtlCol="0" anchor="t">
            <a:spAutoFit/>
          </a:bodyPr>
          <a:lstStyle/>
          <a:p>
            <a:pPr algn="l">
              <a:lnSpc>
                <a:spcPts val="7500"/>
              </a:lnSpc>
            </a:pPr>
            <a:r>
              <a:rPr lang="en-US" sz="6000" b="1">
                <a:solidFill>
                  <a:srgbClr val="0D0D0D"/>
                </a:solidFill>
                <a:latin typeface="Arial Nova Bold"/>
                <a:ea typeface="Arial Nova Bold"/>
                <a:cs typeface="Arial Nova Bold"/>
                <a:sym typeface="Arial Nova Bold"/>
              </a:rPr>
              <a:t>Background and Introduction</a:t>
            </a:r>
          </a:p>
        </p:txBody>
      </p:sp>
      <p:sp>
        <p:nvSpPr>
          <p:cNvPr id="11" name="TextBox 11"/>
          <p:cNvSpPr txBox="1"/>
          <p:nvPr/>
        </p:nvSpPr>
        <p:spPr>
          <a:xfrm>
            <a:off x="2095762" y="4440640"/>
            <a:ext cx="6116696" cy="5711190"/>
          </a:xfrm>
          <a:prstGeom prst="rect">
            <a:avLst/>
          </a:prstGeom>
        </p:spPr>
        <p:txBody>
          <a:bodyPr lIns="0" tIns="0" rIns="0" bIns="0" rtlCol="0" anchor="t">
            <a:spAutoFit/>
          </a:bodyPr>
          <a:lstStyle/>
          <a:p>
            <a:pPr marL="388620" lvl="1" indent="-194310" algn="l">
              <a:lnSpc>
                <a:spcPts val="3240"/>
              </a:lnSpc>
              <a:buFont typeface="Arial"/>
              <a:buChar char="•"/>
            </a:pPr>
            <a:r>
              <a:rPr lang="en-US" sz="1800">
                <a:solidFill>
                  <a:srgbClr val="0D0D0D"/>
                </a:solidFill>
                <a:latin typeface="Lato"/>
                <a:ea typeface="Lato"/>
                <a:cs typeface="Lato"/>
                <a:sym typeface="Lato"/>
              </a:rPr>
              <a:t>Dementia is a complex disorder that impacts a person's memory, thinking, behaviour and how they carry out day-to-day functions.</a:t>
            </a:r>
          </a:p>
          <a:p>
            <a:pPr marL="388620" lvl="1" indent="-194310" algn="l">
              <a:lnSpc>
                <a:spcPts val="3240"/>
              </a:lnSpc>
              <a:buFont typeface="Arial"/>
              <a:buChar char="•"/>
            </a:pPr>
            <a:r>
              <a:rPr lang="en-US" sz="1800">
                <a:solidFill>
                  <a:srgbClr val="0D0D0D"/>
                </a:solidFill>
                <a:latin typeface="Lato"/>
                <a:ea typeface="Lato"/>
                <a:cs typeface="Lato"/>
                <a:sym typeface="Lato"/>
              </a:rPr>
              <a:t>Dementia is becoming a larger public health issue; with population ageing and the global health care needs of people with dementia, dementia is part of an increasing public health concern (M Wijesinghe, 2026).</a:t>
            </a:r>
          </a:p>
          <a:p>
            <a:pPr marL="388620" lvl="1" indent="-194310" algn="l">
              <a:lnSpc>
                <a:spcPts val="3240"/>
              </a:lnSpc>
              <a:buFont typeface="Arial"/>
              <a:buChar char="•"/>
            </a:pPr>
            <a:r>
              <a:rPr lang="en-US" sz="1800">
                <a:solidFill>
                  <a:srgbClr val="0D0D0D"/>
                </a:solidFill>
                <a:latin typeface="Lato"/>
                <a:ea typeface="Lato"/>
                <a:cs typeface="Lato"/>
                <a:sym typeface="Lato"/>
              </a:rPr>
              <a:t>A significant proportion of Leicester's citizens with a South Asian heritage and problems regarding access to health care may exist based on cultural beliefs and language barriers.</a:t>
            </a:r>
          </a:p>
          <a:p>
            <a:pPr marL="388620" lvl="1" indent="-194310" algn="l">
              <a:lnSpc>
                <a:spcPts val="3240"/>
              </a:lnSpc>
              <a:buFont typeface="Arial"/>
              <a:buChar char="•"/>
            </a:pPr>
            <a:r>
              <a:rPr lang="en-US" sz="1800">
                <a:solidFill>
                  <a:srgbClr val="0D0D0D"/>
                </a:solidFill>
                <a:latin typeface="Lato"/>
                <a:ea typeface="Lato"/>
                <a:cs typeface="Lato"/>
                <a:sym typeface="Lato"/>
              </a:rPr>
              <a:t>Early detection results in early assistance, care and improved quality of life for people and their families.</a:t>
            </a:r>
          </a:p>
          <a:p>
            <a:pPr algn="l">
              <a:lnSpc>
                <a:spcPts val="3240"/>
              </a:lnSpc>
            </a:pPr>
            <a:endParaRPr lang="en-US" sz="1800">
              <a:solidFill>
                <a:srgbClr val="0D0D0D"/>
              </a:solidFill>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32551" y="8666034"/>
            <a:ext cx="1611860" cy="917295"/>
          </a:xfrm>
          <a:custGeom>
            <a:avLst/>
            <a:gdLst/>
            <a:ahLst/>
            <a:cxnLst/>
            <a:rect l="l" t="t" r="r" b="b"/>
            <a:pathLst>
              <a:path w="1611860" h="917295">
                <a:moveTo>
                  <a:pt x="0" y="0"/>
                </a:moveTo>
                <a:lnTo>
                  <a:pt x="1611860" y="0"/>
                </a:lnTo>
                <a:lnTo>
                  <a:pt x="1611860" y="917295"/>
                </a:lnTo>
                <a:lnTo>
                  <a:pt x="0" y="917295"/>
                </a:lnTo>
                <a:lnTo>
                  <a:pt x="0" y="0"/>
                </a:lnTo>
                <a:close/>
              </a:path>
            </a:pathLst>
          </a:custGeom>
          <a:blipFill>
            <a:blip>
              <a:extLs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177640" y="5717856"/>
            <a:ext cx="4345799" cy="2409583"/>
            <a:chOff x="0" y="0"/>
            <a:chExt cx="846206" cy="508952"/>
          </a:xfrm>
        </p:grpSpPr>
        <p:sp>
          <p:nvSpPr>
            <p:cNvPr id="4" name="Freeform 4"/>
            <p:cNvSpPr/>
            <p:nvPr/>
          </p:nvSpPr>
          <p:spPr>
            <a:xfrm>
              <a:off x="0" y="0"/>
              <a:ext cx="846206" cy="508952"/>
            </a:xfrm>
            <a:custGeom>
              <a:avLst/>
              <a:gdLst/>
              <a:ahLst/>
              <a:cxnLst/>
              <a:rect l="l" t="t" r="r" b="b"/>
              <a:pathLst>
                <a:path w="846206" h="508952">
                  <a:moveTo>
                    <a:pt x="31269" y="0"/>
                  </a:moveTo>
                  <a:lnTo>
                    <a:pt x="814937" y="0"/>
                  </a:lnTo>
                  <a:cubicBezTo>
                    <a:pt x="832207" y="0"/>
                    <a:pt x="846206" y="14000"/>
                    <a:pt x="846206" y="31269"/>
                  </a:cubicBezTo>
                  <a:lnTo>
                    <a:pt x="846206" y="477683"/>
                  </a:lnTo>
                  <a:cubicBezTo>
                    <a:pt x="846206" y="494953"/>
                    <a:pt x="832207" y="508952"/>
                    <a:pt x="814937" y="508952"/>
                  </a:cubicBezTo>
                  <a:lnTo>
                    <a:pt x="31269" y="508952"/>
                  </a:lnTo>
                  <a:cubicBezTo>
                    <a:pt x="14000" y="508952"/>
                    <a:pt x="0" y="494953"/>
                    <a:pt x="0" y="477683"/>
                  </a:cubicBezTo>
                  <a:lnTo>
                    <a:pt x="0" y="31269"/>
                  </a:lnTo>
                  <a:cubicBezTo>
                    <a:pt x="0" y="14000"/>
                    <a:pt x="14000" y="0"/>
                    <a:pt x="31269" y="0"/>
                  </a:cubicBezTo>
                  <a:close/>
                </a:path>
              </a:pathLst>
            </a:custGeom>
            <a:blipFill>
              <a:blip r:embed="rId4"/>
              <a:stretch>
                <a:fillRect t="-5421" b="-5421"/>
              </a:stretch>
            </a:blipFill>
          </p:spPr>
        </p:sp>
      </p:grpSp>
      <p:grpSp>
        <p:nvGrpSpPr>
          <p:cNvPr id="5" name="Group 5"/>
          <p:cNvGrpSpPr/>
          <p:nvPr/>
        </p:nvGrpSpPr>
        <p:grpSpPr>
          <a:xfrm>
            <a:off x="4568381" y="5687777"/>
            <a:ext cx="4951780" cy="2978257"/>
            <a:chOff x="0" y="0"/>
            <a:chExt cx="846206" cy="508952"/>
          </a:xfrm>
        </p:grpSpPr>
        <p:sp>
          <p:nvSpPr>
            <p:cNvPr id="6" name="Freeform 6"/>
            <p:cNvSpPr/>
            <p:nvPr/>
          </p:nvSpPr>
          <p:spPr>
            <a:xfrm>
              <a:off x="0" y="0"/>
              <a:ext cx="846206" cy="508952"/>
            </a:xfrm>
            <a:custGeom>
              <a:avLst/>
              <a:gdLst/>
              <a:ahLst/>
              <a:cxnLst/>
              <a:rect l="l" t="t" r="r" b="b"/>
              <a:pathLst>
                <a:path w="846206" h="508952">
                  <a:moveTo>
                    <a:pt x="31269" y="0"/>
                  </a:moveTo>
                  <a:lnTo>
                    <a:pt x="814937" y="0"/>
                  </a:lnTo>
                  <a:cubicBezTo>
                    <a:pt x="832207" y="0"/>
                    <a:pt x="846206" y="14000"/>
                    <a:pt x="846206" y="31269"/>
                  </a:cubicBezTo>
                  <a:lnTo>
                    <a:pt x="846206" y="477683"/>
                  </a:lnTo>
                  <a:cubicBezTo>
                    <a:pt x="846206" y="494953"/>
                    <a:pt x="832207" y="508952"/>
                    <a:pt x="814937" y="508952"/>
                  </a:cubicBezTo>
                  <a:lnTo>
                    <a:pt x="31269" y="508952"/>
                  </a:lnTo>
                  <a:cubicBezTo>
                    <a:pt x="14000" y="508952"/>
                    <a:pt x="0" y="494953"/>
                    <a:pt x="0" y="477683"/>
                  </a:cubicBezTo>
                  <a:lnTo>
                    <a:pt x="0" y="31269"/>
                  </a:lnTo>
                  <a:cubicBezTo>
                    <a:pt x="0" y="14000"/>
                    <a:pt x="14000" y="0"/>
                    <a:pt x="31269" y="0"/>
                  </a:cubicBezTo>
                  <a:close/>
                </a:path>
              </a:pathLst>
            </a:custGeom>
            <a:blipFill>
              <a:blip r:embed="rId5"/>
              <a:stretch>
                <a:fillRect t="-5421" b="-5421"/>
              </a:stretch>
            </a:blipFill>
          </p:spPr>
        </p:sp>
      </p:grpSp>
      <p:sp>
        <p:nvSpPr>
          <p:cNvPr id="7" name="TextBox 7"/>
          <p:cNvSpPr txBox="1"/>
          <p:nvPr/>
        </p:nvSpPr>
        <p:spPr>
          <a:xfrm>
            <a:off x="10398297" y="1927497"/>
            <a:ext cx="6861003" cy="2752725"/>
          </a:xfrm>
          <a:prstGeom prst="rect">
            <a:avLst/>
          </a:prstGeom>
        </p:spPr>
        <p:txBody>
          <a:bodyPr lIns="0" tIns="0" rIns="0" bIns="0" rtlCol="0" anchor="t">
            <a:spAutoFit/>
          </a:bodyPr>
          <a:lstStyle/>
          <a:p>
            <a:pPr algn="l">
              <a:lnSpc>
                <a:spcPts val="7200"/>
              </a:lnSpc>
            </a:pPr>
            <a:r>
              <a:rPr lang="en-US" sz="6000" b="1">
                <a:solidFill>
                  <a:srgbClr val="262626"/>
                </a:solidFill>
                <a:latin typeface="Arial Nova Bold"/>
                <a:ea typeface="Arial Nova Bold"/>
                <a:cs typeface="Arial Nova Bold"/>
                <a:sym typeface="Arial Nova Bold"/>
              </a:rPr>
              <a:t>Prevalence of Dementia</a:t>
            </a:r>
          </a:p>
          <a:p>
            <a:pPr algn="l">
              <a:lnSpc>
                <a:spcPts val="7200"/>
              </a:lnSpc>
            </a:pPr>
            <a:endParaRPr lang="en-US" sz="6000" b="1">
              <a:solidFill>
                <a:srgbClr val="262626"/>
              </a:solidFill>
              <a:latin typeface="Arial Nova Bold"/>
              <a:ea typeface="Arial Nova Bold"/>
              <a:cs typeface="Arial Nova Bold"/>
              <a:sym typeface="Arial Nova Bold"/>
            </a:endParaRPr>
          </a:p>
        </p:txBody>
      </p:sp>
      <p:sp>
        <p:nvSpPr>
          <p:cNvPr id="8" name="TextBox 8"/>
          <p:cNvSpPr txBox="1"/>
          <p:nvPr/>
        </p:nvSpPr>
        <p:spPr>
          <a:xfrm>
            <a:off x="9901161" y="4699886"/>
            <a:ext cx="6995854" cy="5301615"/>
          </a:xfrm>
          <a:prstGeom prst="rect">
            <a:avLst/>
          </a:prstGeom>
        </p:spPr>
        <p:txBody>
          <a:bodyPr lIns="0" tIns="0" rIns="0" bIns="0" rtlCol="0" anchor="t">
            <a:spAutoFit/>
          </a:bodyPr>
          <a:lstStyle/>
          <a:p>
            <a:pPr marL="388620" lvl="1" indent="-194310" algn="l">
              <a:lnSpc>
                <a:spcPts val="3240"/>
              </a:lnSpc>
              <a:buFont typeface="Arial"/>
              <a:buChar char="•"/>
            </a:pPr>
            <a:r>
              <a:rPr lang="en-US" sz="1800">
                <a:solidFill>
                  <a:srgbClr val="595959"/>
                </a:solidFill>
                <a:latin typeface="Lato"/>
                <a:ea typeface="Lato"/>
                <a:cs typeface="Lato"/>
                <a:sym typeface="Lato"/>
              </a:rPr>
              <a:t>Dementia is a major public health issue affecting more than 55 million people all over the world who are living with the condition.</a:t>
            </a:r>
          </a:p>
          <a:p>
            <a:pPr marL="388620" lvl="1" indent="-194310" algn="l">
              <a:lnSpc>
                <a:spcPts val="3240"/>
              </a:lnSpc>
              <a:buFont typeface="Arial"/>
              <a:buChar char="•"/>
            </a:pPr>
            <a:r>
              <a:rPr lang="en-US" sz="1800">
                <a:solidFill>
                  <a:srgbClr val="595959"/>
                </a:solidFill>
                <a:latin typeface="Lato"/>
                <a:ea typeface="Lato"/>
                <a:cs typeface="Lato"/>
                <a:sym typeface="Lato"/>
              </a:rPr>
              <a:t>It's estimated that 982,000 individuals across the UK are currently living with dementia; numbers are expected to swell (Chaib et al., 2025).</a:t>
            </a:r>
          </a:p>
          <a:p>
            <a:pPr marL="388620" lvl="1" indent="-194310" algn="l">
              <a:lnSpc>
                <a:spcPts val="3240"/>
              </a:lnSpc>
              <a:buFont typeface="Arial"/>
              <a:buChar char="•"/>
            </a:pPr>
            <a:r>
              <a:rPr lang="en-US" sz="1800">
                <a:solidFill>
                  <a:srgbClr val="595959"/>
                </a:solidFill>
                <a:latin typeface="Lato"/>
                <a:ea typeface="Lato"/>
                <a:cs typeface="Lato"/>
                <a:sym typeface="Lato"/>
              </a:rPr>
              <a:t>Early identification of dementia and helping to manage it is often not delivered and dementia for those in ethnic minority groups (including those from South Asian communities) is not as widely available as for those in majority groups.</a:t>
            </a:r>
          </a:p>
          <a:p>
            <a:pPr marL="388620" lvl="1" indent="-194310" algn="l">
              <a:lnSpc>
                <a:spcPts val="3240"/>
              </a:lnSpc>
              <a:buFont typeface="Arial"/>
              <a:buChar char="•"/>
            </a:pPr>
            <a:r>
              <a:rPr lang="en-US" sz="1800">
                <a:solidFill>
                  <a:srgbClr val="595959"/>
                </a:solidFill>
                <a:latin typeface="Lato"/>
                <a:ea typeface="Lato"/>
                <a:cs typeface="Lato"/>
                <a:sym typeface="Lato"/>
              </a:rPr>
              <a:t>Leicester's large South Asian older population ensigns that there is a need for culturally appropriate dementia care and support.</a:t>
            </a:r>
          </a:p>
          <a:p>
            <a:pPr algn="l">
              <a:lnSpc>
                <a:spcPts val="3240"/>
              </a:lnSpc>
            </a:pPr>
            <a:endParaRPr lang="en-US" sz="1800">
              <a:solidFill>
                <a:srgbClr val="595959"/>
              </a:solidFill>
              <a:latin typeface="Lato"/>
              <a:ea typeface="Lato"/>
              <a:cs typeface="Lato"/>
              <a:sym typeface="Lato"/>
            </a:endParaRPr>
          </a:p>
        </p:txBody>
      </p:sp>
      <p:sp>
        <p:nvSpPr>
          <p:cNvPr id="9" name="Freeform 9"/>
          <p:cNvSpPr/>
          <p:nvPr/>
        </p:nvSpPr>
        <p:spPr>
          <a:xfrm>
            <a:off x="16169031" y="466644"/>
            <a:ext cx="1611860" cy="917295"/>
          </a:xfrm>
          <a:custGeom>
            <a:avLst/>
            <a:gdLst/>
            <a:ahLst/>
            <a:cxnLst/>
            <a:rect l="l" t="t" r="r" b="b"/>
            <a:pathLst>
              <a:path w="1611860" h="917295">
                <a:moveTo>
                  <a:pt x="0" y="0"/>
                </a:moveTo>
                <a:lnTo>
                  <a:pt x="1611860" y="0"/>
                </a:lnTo>
                <a:lnTo>
                  <a:pt x="1611860" y="917295"/>
                </a:lnTo>
                <a:lnTo>
                  <a:pt x="0" y="91729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10" name="Freeform 10"/>
          <p:cNvSpPr/>
          <p:nvPr/>
        </p:nvSpPr>
        <p:spPr>
          <a:xfrm rot="-6870432">
            <a:off x="16456691" y="9104129"/>
            <a:ext cx="2336755" cy="1794743"/>
          </a:xfrm>
          <a:custGeom>
            <a:avLst/>
            <a:gdLst/>
            <a:ahLst/>
            <a:cxnLst/>
            <a:rect l="l" t="t" r="r" b="b"/>
            <a:pathLst>
              <a:path w="2336755" h="1794743">
                <a:moveTo>
                  <a:pt x="0" y="0"/>
                </a:moveTo>
                <a:lnTo>
                  <a:pt x="2336755" y="0"/>
                </a:lnTo>
                <a:lnTo>
                  <a:pt x="2336755" y="1794743"/>
                </a:lnTo>
                <a:lnTo>
                  <a:pt x="0" y="1794743"/>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11" name="Freeform 11"/>
          <p:cNvSpPr/>
          <p:nvPr/>
        </p:nvSpPr>
        <p:spPr>
          <a:xfrm>
            <a:off x="10263446" y="1649880"/>
            <a:ext cx="1735475" cy="287142"/>
          </a:xfrm>
          <a:custGeom>
            <a:avLst/>
            <a:gdLst/>
            <a:ahLst/>
            <a:cxnLst/>
            <a:rect l="l" t="t" r="r" b="b"/>
            <a:pathLst>
              <a:path w="1735475" h="287142">
                <a:moveTo>
                  <a:pt x="0" y="0"/>
                </a:moveTo>
                <a:lnTo>
                  <a:pt x="1735475" y="0"/>
                </a:lnTo>
                <a:lnTo>
                  <a:pt x="1735475" y="287142"/>
                </a:lnTo>
                <a:lnTo>
                  <a:pt x="0" y="287142"/>
                </a:lnTo>
                <a:lnTo>
                  <a:pt x="0" y="0"/>
                </a:lnTo>
                <a:close/>
              </a:path>
            </a:pathLst>
          </a:custGeom>
          <a:blipFill>
            <a:blip>
              <a:extLst>
                <a:ext uri="{96DAC541-7B7A-43D3-8B79-37D633B846F1}">
                  <asvg:svgBlip xmlns:asvg="http://schemas.microsoft.com/office/drawing/2016/SVG/main" r:embed="rId7"/>
                </a:ext>
              </a:extLst>
            </a:blip>
            <a:stretch>
              <a:fillRect/>
            </a:stretch>
          </a:blipFill>
        </p:spPr>
      </p:sp>
      <p:sp>
        <p:nvSpPr>
          <p:cNvPr id="12" name="Freeform 12"/>
          <p:cNvSpPr/>
          <p:nvPr/>
        </p:nvSpPr>
        <p:spPr>
          <a:xfrm>
            <a:off x="1028700" y="1088565"/>
            <a:ext cx="316125" cy="398782"/>
          </a:xfrm>
          <a:custGeom>
            <a:avLst/>
            <a:gdLst/>
            <a:ahLst/>
            <a:cxnLst/>
            <a:rect l="l" t="t" r="r" b="b"/>
            <a:pathLst>
              <a:path w="316125" h="398782">
                <a:moveTo>
                  <a:pt x="0" y="0"/>
                </a:moveTo>
                <a:lnTo>
                  <a:pt x="316125" y="0"/>
                </a:lnTo>
                <a:lnTo>
                  <a:pt x="316125" y="398783"/>
                </a:lnTo>
                <a:lnTo>
                  <a:pt x="0" y="398783"/>
                </a:lnTo>
                <a:lnTo>
                  <a:pt x="0" y="0"/>
                </a:lnTo>
                <a:close/>
              </a:path>
            </a:pathLst>
          </a:custGeom>
          <a:blipFill>
            <a:blip>
              <a:extLst>
                <a:ext uri="{96DAC541-7B7A-43D3-8B79-37D633B846F1}">
                  <asvg:svgBlip xmlns:asvg="http://schemas.microsoft.com/office/drawing/2016/SVG/main" r:embed="rId8"/>
                </a:ext>
              </a:extLst>
            </a:blip>
            <a:stretch>
              <a:fillRect/>
            </a:stretch>
          </a:blipFill>
        </p:spPr>
      </p:sp>
      <p:sp>
        <p:nvSpPr>
          <p:cNvPr id="13" name="Freeform 13"/>
          <p:cNvSpPr/>
          <p:nvPr/>
        </p:nvSpPr>
        <p:spPr>
          <a:xfrm rot="105082">
            <a:off x="482121" y="2637675"/>
            <a:ext cx="1093158" cy="839599"/>
          </a:xfrm>
          <a:custGeom>
            <a:avLst/>
            <a:gdLst/>
            <a:ahLst/>
            <a:cxnLst/>
            <a:rect l="l" t="t" r="r" b="b"/>
            <a:pathLst>
              <a:path w="1093158" h="839599">
                <a:moveTo>
                  <a:pt x="0" y="0"/>
                </a:moveTo>
                <a:lnTo>
                  <a:pt x="1093158" y="0"/>
                </a:lnTo>
                <a:lnTo>
                  <a:pt x="1093158" y="839599"/>
                </a:lnTo>
                <a:lnTo>
                  <a:pt x="0" y="839599"/>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14" name="Freeform 14"/>
          <p:cNvSpPr/>
          <p:nvPr/>
        </p:nvSpPr>
        <p:spPr>
          <a:xfrm>
            <a:off x="1643659" y="2159561"/>
            <a:ext cx="5865293" cy="3326291"/>
          </a:xfrm>
          <a:custGeom>
            <a:avLst/>
            <a:gdLst/>
            <a:ahLst/>
            <a:cxnLst/>
            <a:rect l="l" t="t" r="r" b="b"/>
            <a:pathLst>
              <a:path w="5865293" h="3326291">
                <a:moveTo>
                  <a:pt x="0" y="0"/>
                </a:moveTo>
                <a:lnTo>
                  <a:pt x="5865293" y="0"/>
                </a:lnTo>
                <a:lnTo>
                  <a:pt x="5865293" y="3326291"/>
                </a:lnTo>
                <a:lnTo>
                  <a:pt x="0" y="3326291"/>
                </a:lnTo>
                <a:lnTo>
                  <a:pt x="0" y="0"/>
                </a:lnTo>
                <a:close/>
              </a:path>
            </a:pathLst>
          </a:custGeom>
          <a:blipFill>
            <a:blip r:embed="rId9"/>
            <a:stretch>
              <a:fillRect/>
            </a:stretch>
          </a:blipFill>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468542" y="5637661"/>
            <a:ext cx="3740729" cy="3406331"/>
            <a:chOff x="0" y="0"/>
            <a:chExt cx="8474841" cy="7717243"/>
          </a:xfrm>
        </p:grpSpPr>
        <p:sp>
          <p:nvSpPr>
            <p:cNvPr id="3" name="Freeform 3"/>
            <p:cNvSpPr/>
            <p:nvPr/>
          </p:nvSpPr>
          <p:spPr>
            <a:xfrm>
              <a:off x="0" y="0"/>
              <a:ext cx="8474841" cy="7717244"/>
            </a:xfrm>
            <a:custGeom>
              <a:avLst/>
              <a:gdLst/>
              <a:ahLst/>
              <a:cxnLst/>
              <a:rect l="l" t="t" r="r" b="b"/>
              <a:pathLst>
                <a:path w="8474841" h="7717244">
                  <a:moveTo>
                    <a:pt x="41393" y="0"/>
                  </a:moveTo>
                  <a:lnTo>
                    <a:pt x="8433448" y="0"/>
                  </a:lnTo>
                  <a:cubicBezTo>
                    <a:pt x="8456309" y="0"/>
                    <a:pt x="8474841" y="18532"/>
                    <a:pt x="8474841" y="41393"/>
                  </a:cubicBezTo>
                  <a:lnTo>
                    <a:pt x="8474841" y="7675851"/>
                  </a:lnTo>
                  <a:cubicBezTo>
                    <a:pt x="8474841" y="7686829"/>
                    <a:pt x="8470480" y="7697357"/>
                    <a:pt x="8462718" y="7705120"/>
                  </a:cubicBezTo>
                  <a:cubicBezTo>
                    <a:pt x="8454954" y="7712883"/>
                    <a:pt x="8444426" y="7717244"/>
                    <a:pt x="8433448" y="7717244"/>
                  </a:cubicBezTo>
                  <a:lnTo>
                    <a:pt x="41393" y="7717244"/>
                  </a:lnTo>
                  <a:cubicBezTo>
                    <a:pt x="30415" y="7717244"/>
                    <a:pt x="19886" y="7712883"/>
                    <a:pt x="12124" y="7705120"/>
                  </a:cubicBezTo>
                  <a:cubicBezTo>
                    <a:pt x="4361" y="7697357"/>
                    <a:pt x="0" y="7686829"/>
                    <a:pt x="0" y="7675851"/>
                  </a:cubicBezTo>
                  <a:lnTo>
                    <a:pt x="0" y="41393"/>
                  </a:lnTo>
                  <a:cubicBezTo>
                    <a:pt x="0" y="18532"/>
                    <a:pt x="18532" y="0"/>
                    <a:pt x="41393" y="0"/>
                  </a:cubicBezTo>
                  <a:close/>
                </a:path>
              </a:pathLst>
            </a:custGeom>
            <a:blipFill>
              <a:blip r:embed="rId3"/>
              <a:stretch>
                <a:fillRect l="-18338" r="-18338"/>
              </a:stretch>
            </a:blipFill>
          </p:spPr>
        </p:sp>
      </p:grpSp>
      <p:grpSp>
        <p:nvGrpSpPr>
          <p:cNvPr id="4" name="Group 4"/>
          <p:cNvGrpSpPr/>
          <p:nvPr/>
        </p:nvGrpSpPr>
        <p:grpSpPr>
          <a:xfrm>
            <a:off x="2086869" y="1559652"/>
            <a:ext cx="5741288" cy="3539838"/>
            <a:chOff x="0" y="0"/>
            <a:chExt cx="13007225" cy="8019712"/>
          </a:xfrm>
        </p:grpSpPr>
        <p:sp>
          <p:nvSpPr>
            <p:cNvPr id="5" name="Freeform 5"/>
            <p:cNvSpPr/>
            <p:nvPr/>
          </p:nvSpPr>
          <p:spPr>
            <a:xfrm>
              <a:off x="0" y="0"/>
              <a:ext cx="13007225" cy="8019711"/>
            </a:xfrm>
            <a:custGeom>
              <a:avLst/>
              <a:gdLst/>
              <a:ahLst/>
              <a:cxnLst/>
              <a:rect l="l" t="t" r="r" b="b"/>
              <a:pathLst>
                <a:path w="13007225" h="8019711">
                  <a:moveTo>
                    <a:pt x="26969" y="0"/>
                  </a:moveTo>
                  <a:lnTo>
                    <a:pt x="12980256" y="0"/>
                  </a:lnTo>
                  <a:cubicBezTo>
                    <a:pt x="12987408" y="0"/>
                    <a:pt x="12994268" y="2841"/>
                    <a:pt x="12999326" y="7899"/>
                  </a:cubicBezTo>
                  <a:cubicBezTo>
                    <a:pt x="13004383" y="12957"/>
                    <a:pt x="13007225" y="19817"/>
                    <a:pt x="13007225" y="26969"/>
                  </a:cubicBezTo>
                  <a:lnTo>
                    <a:pt x="13007225" y="7992742"/>
                  </a:lnTo>
                  <a:cubicBezTo>
                    <a:pt x="13007225" y="7999895"/>
                    <a:pt x="13004383" y="8006755"/>
                    <a:pt x="12999326" y="8011813"/>
                  </a:cubicBezTo>
                  <a:cubicBezTo>
                    <a:pt x="12994268" y="8016870"/>
                    <a:pt x="12987408" y="8019711"/>
                    <a:pt x="12980256" y="8019711"/>
                  </a:cubicBezTo>
                  <a:lnTo>
                    <a:pt x="26969" y="8019711"/>
                  </a:lnTo>
                  <a:cubicBezTo>
                    <a:pt x="12075" y="8019711"/>
                    <a:pt x="0" y="8007637"/>
                    <a:pt x="0" y="7992742"/>
                  </a:cubicBezTo>
                  <a:lnTo>
                    <a:pt x="0" y="26969"/>
                  </a:lnTo>
                  <a:cubicBezTo>
                    <a:pt x="0" y="12075"/>
                    <a:pt x="12075" y="0"/>
                    <a:pt x="26969" y="0"/>
                  </a:cubicBezTo>
                  <a:close/>
                </a:path>
              </a:pathLst>
            </a:custGeom>
            <a:blipFill>
              <a:blip r:embed="rId4"/>
              <a:stretch>
                <a:fillRect t="-4112" b="-4112"/>
              </a:stretch>
            </a:blipFill>
          </p:spPr>
        </p:sp>
      </p:grpSp>
      <p:sp>
        <p:nvSpPr>
          <p:cNvPr id="6" name="Freeform 6"/>
          <p:cNvSpPr/>
          <p:nvPr/>
        </p:nvSpPr>
        <p:spPr>
          <a:xfrm>
            <a:off x="10399359" y="1942576"/>
            <a:ext cx="1735475" cy="287142"/>
          </a:xfrm>
          <a:custGeom>
            <a:avLst/>
            <a:gdLst/>
            <a:ahLst/>
            <a:cxnLst/>
            <a:rect l="l" t="t" r="r" b="b"/>
            <a:pathLst>
              <a:path w="1735475" h="287142">
                <a:moveTo>
                  <a:pt x="0" y="0"/>
                </a:moveTo>
                <a:lnTo>
                  <a:pt x="1735475" y="0"/>
                </a:lnTo>
                <a:lnTo>
                  <a:pt x="1735475" y="287142"/>
                </a:lnTo>
                <a:lnTo>
                  <a:pt x="0" y="28714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7" name="Freeform 7"/>
          <p:cNvSpPr/>
          <p:nvPr/>
        </p:nvSpPr>
        <p:spPr>
          <a:xfrm>
            <a:off x="14447640" y="9490227"/>
            <a:ext cx="1611860" cy="917295"/>
          </a:xfrm>
          <a:custGeom>
            <a:avLst/>
            <a:gdLst/>
            <a:ahLst/>
            <a:cxnLst/>
            <a:rect l="l" t="t" r="r" b="b"/>
            <a:pathLst>
              <a:path w="1611860" h="917295">
                <a:moveTo>
                  <a:pt x="0" y="0"/>
                </a:moveTo>
                <a:lnTo>
                  <a:pt x="1611861" y="0"/>
                </a:lnTo>
                <a:lnTo>
                  <a:pt x="1611861" y="917295"/>
                </a:lnTo>
                <a:lnTo>
                  <a:pt x="0" y="917295"/>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8" name="Freeform 8"/>
          <p:cNvSpPr/>
          <p:nvPr/>
        </p:nvSpPr>
        <p:spPr>
          <a:xfrm>
            <a:off x="777308" y="0"/>
            <a:ext cx="1857852" cy="1057287"/>
          </a:xfrm>
          <a:custGeom>
            <a:avLst/>
            <a:gdLst/>
            <a:ahLst/>
            <a:cxnLst/>
            <a:rect l="l" t="t" r="r" b="b"/>
            <a:pathLst>
              <a:path w="1857852" h="1057287">
                <a:moveTo>
                  <a:pt x="0" y="0"/>
                </a:moveTo>
                <a:lnTo>
                  <a:pt x="1857852" y="0"/>
                </a:lnTo>
                <a:lnTo>
                  <a:pt x="1857852" y="1057287"/>
                </a:lnTo>
                <a:lnTo>
                  <a:pt x="0" y="1057287"/>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9" name="Freeform 9"/>
          <p:cNvSpPr/>
          <p:nvPr/>
        </p:nvSpPr>
        <p:spPr>
          <a:xfrm rot="-8236899">
            <a:off x="1659225" y="4318800"/>
            <a:ext cx="1311824" cy="1007545"/>
          </a:xfrm>
          <a:custGeom>
            <a:avLst/>
            <a:gdLst/>
            <a:ahLst/>
            <a:cxnLst/>
            <a:rect l="l" t="t" r="r" b="b"/>
            <a:pathLst>
              <a:path w="1311824" h="1007545">
                <a:moveTo>
                  <a:pt x="0" y="0"/>
                </a:moveTo>
                <a:lnTo>
                  <a:pt x="1311824" y="0"/>
                </a:lnTo>
                <a:lnTo>
                  <a:pt x="1311824" y="1007546"/>
                </a:lnTo>
                <a:lnTo>
                  <a:pt x="0" y="1007546"/>
                </a:lnTo>
                <a:lnTo>
                  <a:pt x="0" y="0"/>
                </a:lnTo>
                <a:close/>
              </a:path>
            </a:pathLst>
          </a:custGeom>
          <a:blipFill>
            <a:blip>
              <a:extLst>
                <a:ext uri="{96DAC541-7B7A-43D3-8B79-37D633B846F1}">
                  <asvg:svgBlip xmlns:asvg="http://schemas.microsoft.com/office/drawing/2016/SVG/main" r:embed="rId7"/>
                </a:ext>
              </a:extLst>
            </a:blip>
            <a:stretch>
              <a:fillRect/>
            </a:stretch>
          </a:blipFill>
        </p:spPr>
      </p:sp>
      <p:sp>
        <p:nvSpPr>
          <p:cNvPr id="10" name="Freeform 10"/>
          <p:cNvSpPr/>
          <p:nvPr/>
        </p:nvSpPr>
        <p:spPr>
          <a:xfrm rot="-2625672">
            <a:off x="17019012" y="5114854"/>
            <a:ext cx="2421332" cy="1859702"/>
          </a:xfrm>
          <a:custGeom>
            <a:avLst/>
            <a:gdLst/>
            <a:ahLst/>
            <a:cxnLst/>
            <a:rect l="l" t="t" r="r" b="b"/>
            <a:pathLst>
              <a:path w="2421332" h="1859702">
                <a:moveTo>
                  <a:pt x="0" y="0"/>
                </a:moveTo>
                <a:lnTo>
                  <a:pt x="2421331" y="0"/>
                </a:lnTo>
                <a:lnTo>
                  <a:pt x="2421331" y="1859702"/>
                </a:lnTo>
                <a:lnTo>
                  <a:pt x="0" y="1859702"/>
                </a:lnTo>
                <a:lnTo>
                  <a:pt x="0" y="0"/>
                </a:lnTo>
                <a:close/>
              </a:path>
            </a:pathLst>
          </a:custGeom>
          <a:blipFill>
            <a:blip>
              <a:extLst>
                <a:ext uri="{96DAC541-7B7A-43D3-8B79-37D633B846F1}">
                  <asvg:svgBlip xmlns:asvg="http://schemas.microsoft.com/office/drawing/2016/SVG/main" r:embed="rId7"/>
                </a:ext>
              </a:extLst>
            </a:blip>
            <a:stretch>
              <a:fillRect/>
            </a:stretch>
          </a:blipFill>
        </p:spPr>
      </p:sp>
      <p:sp>
        <p:nvSpPr>
          <p:cNvPr id="11" name="Freeform 11"/>
          <p:cNvSpPr/>
          <p:nvPr/>
        </p:nvSpPr>
        <p:spPr>
          <a:xfrm>
            <a:off x="2289499" y="6954425"/>
            <a:ext cx="691322" cy="691322"/>
          </a:xfrm>
          <a:custGeom>
            <a:avLst/>
            <a:gdLst/>
            <a:ahLst/>
            <a:cxnLst/>
            <a:rect l="l" t="t" r="r" b="b"/>
            <a:pathLst>
              <a:path w="691322" h="691322">
                <a:moveTo>
                  <a:pt x="0" y="0"/>
                </a:moveTo>
                <a:lnTo>
                  <a:pt x="691322" y="0"/>
                </a:lnTo>
                <a:lnTo>
                  <a:pt x="691322" y="691322"/>
                </a:lnTo>
                <a:lnTo>
                  <a:pt x="0" y="691322"/>
                </a:lnTo>
                <a:lnTo>
                  <a:pt x="0" y="0"/>
                </a:lnTo>
                <a:close/>
              </a:path>
            </a:pathLst>
          </a:custGeom>
          <a:blipFill>
            <a:blip>
              <a:extLst>
                <a:ext uri="{96DAC541-7B7A-43D3-8B79-37D633B846F1}">
                  <asvg:svgBlip xmlns:asvg="http://schemas.microsoft.com/office/drawing/2016/SVG/main" r:embed="rId8"/>
                </a:ext>
              </a:extLst>
            </a:blip>
            <a:stretch>
              <a:fillRect/>
            </a:stretch>
          </a:blipFill>
        </p:spPr>
      </p:sp>
      <p:sp>
        <p:nvSpPr>
          <p:cNvPr id="12" name="TextBox 12"/>
          <p:cNvSpPr txBox="1"/>
          <p:nvPr/>
        </p:nvSpPr>
        <p:spPr>
          <a:xfrm>
            <a:off x="10399359" y="2510421"/>
            <a:ext cx="6312805" cy="1809750"/>
          </a:xfrm>
          <a:prstGeom prst="rect">
            <a:avLst/>
          </a:prstGeom>
        </p:spPr>
        <p:txBody>
          <a:bodyPr lIns="0" tIns="0" rIns="0" bIns="0" rtlCol="0" anchor="t">
            <a:spAutoFit/>
          </a:bodyPr>
          <a:lstStyle/>
          <a:p>
            <a:pPr algn="l">
              <a:lnSpc>
                <a:spcPts val="7199"/>
              </a:lnSpc>
            </a:pPr>
            <a:r>
              <a:rPr lang="en-US" sz="5999" b="1">
                <a:solidFill>
                  <a:srgbClr val="262626"/>
                </a:solidFill>
                <a:latin typeface="Arial Nova Bold"/>
                <a:ea typeface="Arial Nova Bold"/>
                <a:cs typeface="Arial Nova Bold"/>
                <a:sym typeface="Arial Nova Bold"/>
              </a:rPr>
              <a:t>Problem Statement</a:t>
            </a:r>
          </a:p>
        </p:txBody>
      </p:sp>
      <p:sp>
        <p:nvSpPr>
          <p:cNvPr id="13" name="TextBox 13"/>
          <p:cNvSpPr txBox="1"/>
          <p:nvPr/>
        </p:nvSpPr>
        <p:spPr>
          <a:xfrm>
            <a:off x="10163619" y="4205871"/>
            <a:ext cx="6071528" cy="5511540"/>
          </a:xfrm>
          <a:prstGeom prst="rect">
            <a:avLst/>
          </a:prstGeom>
        </p:spPr>
        <p:txBody>
          <a:bodyPr lIns="0" tIns="0" rIns="0" bIns="0" rtlCol="0" anchor="t">
            <a:spAutoFit/>
          </a:bodyPr>
          <a:lstStyle/>
          <a:p>
            <a:pPr marL="404347" lvl="1" indent="-202174" algn="l">
              <a:lnSpc>
                <a:spcPts val="3371"/>
              </a:lnSpc>
              <a:buFont typeface="Arial"/>
              <a:buChar char="•"/>
            </a:pPr>
            <a:r>
              <a:rPr lang="en-US" sz="1872">
                <a:solidFill>
                  <a:srgbClr val="0D0D0D"/>
                </a:solidFill>
                <a:latin typeface="Lato"/>
                <a:ea typeface="Lato"/>
                <a:cs typeface="Lato"/>
                <a:sym typeface="Lato"/>
              </a:rPr>
              <a:t>There is often a delay in the diagnosis and for older adults living with dementia in Leicester this is the case for South Asian older people.</a:t>
            </a:r>
          </a:p>
          <a:p>
            <a:pPr marL="404347" lvl="1" indent="-202174" algn="l">
              <a:lnSpc>
                <a:spcPts val="3371"/>
              </a:lnSpc>
              <a:buFont typeface="Arial"/>
              <a:buChar char="•"/>
            </a:pPr>
            <a:r>
              <a:rPr lang="en-US" sz="1872">
                <a:solidFill>
                  <a:srgbClr val="0D0D0D"/>
                </a:solidFill>
                <a:latin typeface="Lato"/>
                <a:ea typeface="Lato"/>
                <a:cs typeface="Lato"/>
                <a:sym typeface="Lato"/>
              </a:rPr>
              <a:t>Delay in seeking health care services may be due to language barriers, lack of awareness and cultural stigma (Ehsan et al., 2026) .</a:t>
            </a:r>
          </a:p>
          <a:p>
            <a:pPr marL="404347" lvl="1" indent="-202174" algn="l">
              <a:lnSpc>
                <a:spcPts val="3371"/>
              </a:lnSpc>
              <a:buFont typeface="Arial"/>
              <a:buChar char="•"/>
            </a:pPr>
            <a:r>
              <a:rPr lang="en-US" sz="1872">
                <a:solidFill>
                  <a:srgbClr val="0D0D0D"/>
                </a:solidFill>
                <a:latin typeface="Lato"/>
                <a:ea typeface="Lato"/>
                <a:cs typeface="Lato"/>
                <a:sym typeface="Lato"/>
              </a:rPr>
              <a:t>Failure to seek medical help might result in: Delay in treatment, deterioration of symptoms and diminished quality-of-life.</a:t>
            </a:r>
          </a:p>
          <a:p>
            <a:pPr marL="404347" lvl="1" indent="-202174" algn="l">
              <a:lnSpc>
                <a:spcPts val="3371"/>
              </a:lnSpc>
              <a:buFont typeface="Arial"/>
              <a:buChar char="•"/>
            </a:pPr>
            <a:r>
              <a:rPr lang="en-US" sz="1872">
                <a:solidFill>
                  <a:srgbClr val="0D0D0D"/>
                </a:solidFill>
                <a:latin typeface="Lato"/>
                <a:ea typeface="Lato"/>
                <a:cs typeface="Lato"/>
                <a:sym typeface="Lato"/>
              </a:rPr>
              <a:t>Their families are more likely to have increased care needs as well as emotional distress and increased care/health costs.</a:t>
            </a:r>
          </a:p>
          <a:p>
            <a:pPr algn="l">
              <a:lnSpc>
                <a:spcPts val="3371"/>
              </a:lnSpc>
            </a:pPr>
            <a:endParaRPr lang="en-US" sz="1872">
              <a:solidFill>
                <a:srgbClr val="0D0D0D"/>
              </a:solidFill>
              <a:latin typeface="Lato"/>
              <a:ea typeface="Lato"/>
              <a:cs typeface="Lato"/>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958825" y="1921486"/>
            <a:ext cx="6071508" cy="3179151"/>
            <a:chOff x="0" y="0"/>
            <a:chExt cx="6744563" cy="3531575"/>
          </a:xfrm>
        </p:grpSpPr>
        <p:sp>
          <p:nvSpPr>
            <p:cNvPr id="3" name="Freeform 3"/>
            <p:cNvSpPr/>
            <p:nvPr/>
          </p:nvSpPr>
          <p:spPr>
            <a:xfrm>
              <a:off x="0" y="0"/>
              <a:ext cx="6744564" cy="3531575"/>
            </a:xfrm>
            <a:custGeom>
              <a:avLst/>
              <a:gdLst/>
              <a:ahLst/>
              <a:cxnLst/>
              <a:rect l="l" t="t" r="r" b="b"/>
              <a:pathLst>
                <a:path w="6744564" h="3531575">
                  <a:moveTo>
                    <a:pt x="25502" y="0"/>
                  </a:moveTo>
                  <a:lnTo>
                    <a:pt x="6719061" y="0"/>
                  </a:lnTo>
                  <a:cubicBezTo>
                    <a:pt x="6733146" y="0"/>
                    <a:pt x="6744564" y="11418"/>
                    <a:pt x="6744564" y="25502"/>
                  </a:cubicBezTo>
                  <a:lnTo>
                    <a:pt x="6744564" y="3506072"/>
                  </a:lnTo>
                  <a:cubicBezTo>
                    <a:pt x="6744564" y="3520157"/>
                    <a:pt x="6733146" y="3531575"/>
                    <a:pt x="6719061" y="3531575"/>
                  </a:cubicBezTo>
                  <a:lnTo>
                    <a:pt x="25502" y="3531575"/>
                  </a:lnTo>
                  <a:cubicBezTo>
                    <a:pt x="11418" y="3531575"/>
                    <a:pt x="0" y="3520157"/>
                    <a:pt x="0" y="3506072"/>
                  </a:cubicBezTo>
                  <a:lnTo>
                    <a:pt x="0" y="25502"/>
                  </a:lnTo>
                  <a:cubicBezTo>
                    <a:pt x="0" y="11418"/>
                    <a:pt x="11418" y="0"/>
                    <a:pt x="25502" y="0"/>
                  </a:cubicBezTo>
                  <a:close/>
                </a:path>
              </a:pathLst>
            </a:custGeom>
            <a:blipFill>
              <a:blip r:embed="rId3"/>
              <a:stretch>
                <a:fillRect b="-27435"/>
              </a:stretch>
            </a:blipFill>
          </p:spPr>
        </p:sp>
      </p:grpSp>
      <p:grpSp>
        <p:nvGrpSpPr>
          <p:cNvPr id="4" name="Group 4"/>
          <p:cNvGrpSpPr/>
          <p:nvPr/>
        </p:nvGrpSpPr>
        <p:grpSpPr>
          <a:xfrm>
            <a:off x="-342900" y="5835342"/>
            <a:ext cx="19411950" cy="4703826"/>
            <a:chOff x="0" y="0"/>
            <a:chExt cx="3994228" cy="967865"/>
          </a:xfrm>
        </p:grpSpPr>
        <p:sp>
          <p:nvSpPr>
            <p:cNvPr id="5" name="Freeform 5"/>
            <p:cNvSpPr/>
            <p:nvPr/>
          </p:nvSpPr>
          <p:spPr>
            <a:xfrm>
              <a:off x="0" y="0"/>
              <a:ext cx="3994228" cy="967865"/>
            </a:xfrm>
            <a:custGeom>
              <a:avLst/>
              <a:gdLst/>
              <a:ahLst/>
              <a:cxnLst/>
              <a:rect l="l" t="t" r="r" b="b"/>
              <a:pathLst>
                <a:path w="3994228" h="967865">
                  <a:moveTo>
                    <a:pt x="0" y="0"/>
                  </a:moveTo>
                  <a:lnTo>
                    <a:pt x="3994228" y="0"/>
                  </a:lnTo>
                  <a:lnTo>
                    <a:pt x="3994228" y="967865"/>
                  </a:lnTo>
                  <a:lnTo>
                    <a:pt x="0" y="967865"/>
                  </a:lnTo>
                  <a:close/>
                </a:path>
              </a:pathLst>
            </a:custGeom>
            <a:solidFill>
              <a:srgbClr val="8D57DE"/>
            </a:solidFill>
          </p:spPr>
        </p:sp>
        <p:sp>
          <p:nvSpPr>
            <p:cNvPr id="6" name="TextBox 6"/>
            <p:cNvSpPr txBox="1"/>
            <p:nvPr/>
          </p:nvSpPr>
          <p:spPr>
            <a:xfrm>
              <a:off x="0" y="-114300"/>
              <a:ext cx="3994228" cy="1082165"/>
            </a:xfrm>
            <a:prstGeom prst="rect">
              <a:avLst/>
            </a:prstGeom>
          </p:spPr>
          <p:txBody>
            <a:bodyPr lIns="50800" tIns="50800" rIns="50800" bIns="50800" rtlCol="0" anchor="ctr"/>
            <a:lstStyle/>
            <a:p>
              <a:pPr algn="ctr">
                <a:lnSpc>
                  <a:spcPts val="3240"/>
                </a:lnSpc>
              </a:pPr>
              <a:endParaRPr/>
            </a:p>
          </p:txBody>
        </p:sp>
      </p:grpSp>
      <p:sp>
        <p:nvSpPr>
          <p:cNvPr id="7" name="TextBox 7"/>
          <p:cNvSpPr txBox="1"/>
          <p:nvPr/>
        </p:nvSpPr>
        <p:spPr>
          <a:xfrm>
            <a:off x="2176451" y="2023347"/>
            <a:ext cx="5427108" cy="1809750"/>
          </a:xfrm>
          <a:prstGeom prst="rect">
            <a:avLst/>
          </a:prstGeom>
        </p:spPr>
        <p:txBody>
          <a:bodyPr lIns="0" tIns="0" rIns="0" bIns="0" rtlCol="0" anchor="t">
            <a:spAutoFit/>
          </a:bodyPr>
          <a:lstStyle/>
          <a:p>
            <a:pPr algn="l">
              <a:lnSpc>
                <a:spcPts val="7199"/>
              </a:lnSpc>
            </a:pPr>
            <a:r>
              <a:rPr lang="en-US" sz="5999" b="1">
                <a:solidFill>
                  <a:srgbClr val="262626"/>
                </a:solidFill>
                <a:latin typeface="Arial Nova Bold"/>
                <a:ea typeface="Arial Nova Bold"/>
                <a:cs typeface="Arial Nova Bold"/>
                <a:sym typeface="Arial Nova Bold"/>
              </a:rPr>
              <a:t>Rationale for the Research</a:t>
            </a:r>
          </a:p>
        </p:txBody>
      </p:sp>
      <p:sp>
        <p:nvSpPr>
          <p:cNvPr id="8" name="TextBox 8"/>
          <p:cNvSpPr txBox="1"/>
          <p:nvPr/>
        </p:nvSpPr>
        <p:spPr>
          <a:xfrm>
            <a:off x="0" y="5881688"/>
            <a:ext cx="18288000" cy="2434590"/>
          </a:xfrm>
          <a:prstGeom prst="rect">
            <a:avLst/>
          </a:prstGeom>
        </p:spPr>
        <p:txBody>
          <a:bodyPr lIns="0" tIns="0" rIns="0" bIns="0" rtlCol="0" anchor="t">
            <a:spAutoFit/>
          </a:bodyPr>
          <a:lstStyle/>
          <a:p>
            <a:pPr marL="388620" lvl="1" indent="-194310" algn="l">
              <a:lnSpc>
                <a:spcPts val="3240"/>
              </a:lnSpc>
              <a:buFont typeface="Arial"/>
              <a:buChar char="•"/>
            </a:pPr>
            <a:r>
              <a:rPr lang="en-US" sz="1800">
                <a:solidFill>
                  <a:srgbClr val="FFFFFF"/>
                </a:solidFill>
                <a:latin typeface="Lato"/>
                <a:ea typeface="Lato"/>
                <a:cs typeface="Lato"/>
                <a:sym typeface="Lato"/>
              </a:rPr>
              <a:t>While there has been growing recognition of the greater prevalence of dementia amongst minority ethnic and South Asian older people, there has been very little research in this field.</a:t>
            </a:r>
          </a:p>
          <a:p>
            <a:pPr marL="388620" lvl="1" indent="-194310" algn="l">
              <a:lnSpc>
                <a:spcPts val="3240"/>
              </a:lnSpc>
              <a:buFont typeface="Arial"/>
              <a:buChar char="•"/>
            </a:pPr>
            <a:r>
              <a:rPr lang="en-US" sz="1800">
                <a:solidFill>
                  <a:srgbClr val="FFFFFF"/>
                </a:solidFill>
                <a:latin typeface="Lato"/>
                <a:ea typeface="Lato"/>
                <a:cs typeface="Lato"/>
                <a:sym typeface="Lato"/>
              </a:rPr>
              <a:t>Currently, there is scarce research looking at the specific cultural, linguistic and social barrier(s) as it pertains to timely diagnosis (Subramaniam &amp; Ladinska, 2025) .</a:t>
            </a:r>
          </a:p>
          <a:p>
            <a:pPr marL="388620" lvl="1" indent="-194310" algn="l">
              <a:lnSpc>
                <a:spcPts val="3240"/>
              </a:lnSpc>
              <a:buFont typeface="Arial"/>
              <a:buChar char="•"/>
            </a:pPr>
            <a:r>
              <a:rPr lang="en-US" sz="1800">
                <a:solidFill>
                  <a:srgbClr val="FFFFFF"/>
                </a:solidFill>
                <a:latin typeface="Lato"/>
                <a:ea typeface="Lato"/>
                <a:cs typeface="Lato"/>
                <a:sym typeface="Lato"/>
              </a:rPr>
              <a:t>Culturally appropriate dementia care services to meet the needs of South Asian populations are needed.</a:t>
            </a:r>
          </a:p>
          <a:p>
            <a:pPr marL="388620" lvl="1" indent="-194310" algn="l">
              <a:lnSpc>
                <a:spcPts val="3240"/>
              </a:lnSpc>
              <a:buFont typeface="Arial"/>
              <a:buChar char="•"/>
            </a:pPr>
            <a:r>
              <a:rPr lang="en-US" sz="1800">
                <a:solidFill>
                  <a:srgbClr val="FFFFFF"/>
                </a:solidFill>
                <a:latin typeface="Lato"/>
                <a:ea typeface="Lato"/>
                <a:cs typeface="Lato"/>
                <a:sym typeface="Lato"/>
              </a:rPr>
              <a:t>Throughout this study local evidence will be created to aid equitable access to health care and enhance dementia care pathways.</a:t>
            </a:r>
          </a:p>
          <a:p>
            <a:pPr algn="l">
              <a:lnSpc>
                <a:spcPts val="3240"/>
              </a:lnSpc>
            </a:pPr>
            <a:endParaRPr lang="en-US" sz="1800">
              <a:solidFill>
                <a:srgbClr val="FFFFFF"/>
              </a:solidFill>
              <a:latin typeface="Lato"/>
              <a:ea typeface="Lato"/>
              <a:cs typeface="Lato"/>
              <a:sym typeface="Lato"/>
            </a:endParaRPr>
          </a:p>
        </p:txBody>
      </p:sp>
      <p:sp>
        <p:nvSpPr>
          <p:cNvPr id="9" name="Freeform 9"/>
          <p:cNvSpPr/>
          <p:nvPr/>
        </p:nvSpPr>
        <p:spPr>
          <a:xfrm>
            <a:off x="1028700" y="1088565"/>
            <a:ext cx="316125" cy="398782"/>
          </a:xfrm>
          <a:custGeom>
            <a:avLst/>
            <a:gdLst/>
            <a:ahLst/>
            <a:cxnLst/>
            <a:rect l="l" t="t" r="r" b="b"/>
            <a:pathLst>
              <a:path w="316125" h="398782">
                <a:moveTo>
                  <a:pt x="0" y="0"/>
                </a:moveTo>
                <a:lnTo>
                  <a:pt x="316125" y="0"/>
                </a:lnTo>
                <a:lnTo>
                  <a:pt x="316125" y="398783"/>
                </a:lnTo>
                <a:lnTo>
                  <a:pt x="0" y="398783"/>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10" name="TextBox 10"/>
          <p:cNvSpPr txBox="1"/>
          <p:nvPr/>
        </p:nvSpPr>
        <p:spPr>
          <a:xfrm>
            <a:off x="1481221" y="1121269"/>
            <a:ext cx="1229082" cy="323850"/>
          </a:xfrm>
          <a:prstGeom prst="rect">
            <a:avLst/>
          </a:prstGeom>
        </p:spPr>
        <p:txBody>
          <a:bodyPr lIns="0" tIns="0" rIns="0" bIns="0" rtlCol="0" anchor="t">
            <a:spAutoFit/>
          </a:bodyPr>
          <a:lstStyle/>
          <a:p>
            <a:pPr algn="l">
              <a:lnSpc>
                <a:spcPts val="2520"/>
              </a:lnSpc>
            </a:pPr>
            <a:r>
              <a:rPr lang="en-US" sz="2100" b="1">
                <a:solidFill>
                  <a:srgbClr val="262626"/>
                </a:solidFill>
                <a:latin typeface="Lato Bold"/>
                <a:ea typeface="Lato Bold"/>
                <a:cs typeface="Lato Bold"/>
                <a:sym typeface="Lato Bold"/>
              </a:rPr>
              <a:t>Rimberio</a:t>
            </a:r>
          </a:p>
        </p:txBody>
      </p:sp>
      <p:sp>
        <p:nvSpPr>
          <p:cNvPr id="11" name="Freeform 11"/>
          <p:cNvSpPr/>
          <p:nvPr/>
        </p:nvSpPr>
        <p:spPr>
          <a:xfrm>
            <a:off x="16907174" y="0"/>
            <a:ext cx="1807620" cy="1028700"/>
          </a:xfrm>
          <a:custGeom>
            <a:avLst/>
            <a:gdLst/>
            <a:ahLst/>
            <a:cxnLst/>
            <a:rect l="l" t="t" r="r" b="b"/>
            <a:pathLst>
              <a:path w="1807620" h="1028700">
                <a:moveTo>
                  <a:pt x="0" y="0"/>
                </a:moveTo>
                <a:lnTo>
                  <a:pt x="1807619" y="0"/>
                </a:lnTo>
                <a:lnTo>
                  <a:pt x="1807619" y="1028700"/>
                </a:lnTo>
                <a:lnTo>
                  <a:pt x="0" y="1028700"/>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12" name="Freeform 12"/>
          <p:cNvSpPr/>
          <p:nvPr/>
        </p:nvSpPr>
        <p:spPr>
          <a:xfrm flipH="1">
            <a:off x="-462794" y="0"/>
            <a:ext cx="1807620" cy="1028700"/>
          </a:xfrm>
          <a:custGeom>
            <a:avLst/>
            <a:gdLst/>
            <a:ahLst/>
            <a:cxnLst/>
            <a:rect l="l" t="t" r="r" b="b"/>
            <a:pathLst>
              <a:path w="1807620" h="1028700">
                <a:moveTo>
                  <a:pt x="1807619" y="0"/>
                </a:moveTo>
                <a:lnTo>
                  <a:pt x="0" y="0"/>
                </a:lnTo>
                <a:lnTo>
                  <a:pt x="0" y="1028700"/>
                </a:lnTo>
                <a:lnTo>
                  <a:pt x="1807619" y="1028700"/>
                </a:lnTo>
                <a:lnTo>
                  <a:pt x="1807619" y="0"/>
                </a:lnTo>
                <a:close/>
              </a:path>
            </a:pathLst>
          </a:custGeom>
          <a:blipFill>
            <a:blip>
              <a:extLst>
                <a:ext uri="{96DAC541-7B7A-43D3-8B79-37D633B846F1}">
                  <asvg:svgBlip xmlns:asvg="http://schemas.microsoft.com/office/drawing/2016/SVG/main" r:embed="rId5"/>
                </a:ext>
              </a:extLst>
            </a:blip>
            <a:stretch>
              <a:fillRect/>
            </a:stretch>
          </a:blipFill>
        </p:spPr>
      </p:sp>
      <p:sp>
        <p:nvSpPr>
          <p:cNvPr id="13" name="Freeform 13"/>
          <p:cNvSpPr/>
          <p:nvPr/>
        </p:nvSpPr>
        <p:spPr>
          <a:xfrm>
            <a:off x="8276262" y="1088565"/>
            <a:ext cx="1735475" cy="287142"/>
          </a:xfrm>
          <a:custGeom>
            <a:avLst/>
            <a:gdLst/>
            <a:ahLst/>
            <a:cxnLst/>
            <a:rect l="l" t="t" r="r" b="b"/>
            <a:pathLst>
              <a:path w="1735475" h="287142">
                <a:moveTo>
                  <a:pt x="0" y="0"/>
                </a:moveTo>
                <a:lnTo>
                  <a:pt x="1735476" y="0"/>
                </a:lnTo>
                <a:lnTo>
                  <a:pt x="1735476" y="287143"/>
                </a:lnTo>
                <a:lnTo>
                  <a:pt x="0" y="287143"/>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14" name="Freeform 14"/>
          <p:cNvSpPr/>
          <p:nvPr/>
        </p:nvSpPr>
        <p:spPr>
          <a:xfrm>
            <a:off x="8628886" y="2522768"/>
            <a:ext cx="515114" cy="655816"/>
          </a:xfrm>
          <a:custGeom>
            <a:avLst/>
            <a:gdLst/>
            <a:ahLst/>
            <a:cxnLst/>
            <a:rect l="l" t="t" r="r" b="b"/>
            <a:pathLst>
              <a:path w="515114" h="655816">
                <a:moveTo>
                  <a:pt x="0" y="0"/>
                </a:moveTo>
                <a:lnTo>
                  <a:pt x="515114" y="0"/>
                </a:lnTo>
                <a:lnTo>
                  <a:pt x="515114" y="655817"/>
                </a:lnTo>
                <a:lnTo>
                  <a:pt x="0" y="655817"/>
                </a:lnTo>
                <a:lnTo>
                  <a:pt x="0" y="0"/>
                </a:lnTo>
                <a:close/>
              </a:path>
            </a:pathLst>
          </a:custGeom>
          <a:blipFill>
            <a:blip>
              <a:extLst>
                <a:ext uri="{96DAC541-7B7A-43D3-8B79-37D633B846F1}">
                  <asvg:svgBlip xmlns:asvg="http://schemas.microsoft.com/office/drawing/2016/SVG/main" r:embed="rId7"/>
                </a:ext>
              </a:extLst>
            </a:blip>
            <a:stretch>
              <a:fillRect/>
            </a:stretch>
          </a:blipFill>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a:xfrm>
            <a:off x="2317956" y="2100145"/>
            <a:ext cx="3231510" cy="6394099"/>
            <a:chOff x="0" y="0"/>
            <a:chExt cx="2620010" cy="5184140"/>
          </a:xfrm>
        </p:grpSpPr>
        <p:sp>
          <p:nvSpPr>
            <p:cNvPr id="3" name="Freeform 3"/>
            <p:cNvSpPr/>
            <p:nvPr/>
          </p:nvSpPr>
          <p:spPr>
            <a:xfrm>
              <a:off x="53340" y="25400"/>
              <a:ext cx="2513330" cy="5132070"/>
            </a:xfrm>
            <a:custGeom>
              <a:avLst/>
              <a:gdLst/>
              <a:ahLst/>
              <a:cxnLst/>
              <a:rect l="l" t="t" r="r" b="b"/>
              <a:pathLst>
                <a:path w="2513330" h="5132070">
                  <a:moveTo>
                    <a:pt x="2159000" y="0"/>
                  </a:moveTo>
                  <a:lnTo>
                    <a:pt x="354330" y="0"/>
                  </a:lnTo>
                  <a:cubicBezTo>
                    <a:pt x="158750" y="0"/>
                    <a:pt x="0" y="158750"/>
                    <a:pt x="0" y="354330"/>
                  </a:cubicBezTo>
                  <a:lnTo>
                    <a:pt x="0" y="4777740"/>
                  </a:lnTo>
                  <a:cubicBezTo>
                    <a:pt x="0" y="4973320"/>
                    <a:pt x="158750" y="5132070"/>
                    <a:pt x="354330" y="5132070"/>
                  </a:cubicBezTo>
                  <a:lnTo>
                    <a:pt x="2159000" y="5132070"/>
                  </a:lnTo>
                  <a:cubicBezTo>
                    <a:pt x="2354580" y="5132070"/>
                    <a:pt x="2513330" y="4973320"/>
                    <a:pt x="2513330" y="4777740"/>
                  </a:cubicBezTo>
                  <a:lnTo>
                    <a:pt x="2513330" y="354330"/>
                  </a:lnTo>
                  <a:cubicBezTo>
                    <a:pt x="2513330" y="158750"/>
                    <a:pt x="2354580" y="0"/>
                    <a:pt x="2159000" y="0"/>
                  </a:cubicBezTo>
                  <a:close/>
                  <a:moveTo>
                    <a:pt x="1558290" y="162560"/>
                  </a:moveTo>
                  <a:cubicBezTo>
                    <a:pt x="1576070" y="162560"/>
                    <a:pt x="1590040" y="176530"/>
                    <a:pt x="1590040" y="194310"/>
                  </a:cubicBezTo>
                  <a:cubicBezTo>
                    <a:pt x="1590040" y="212090"/>
                    <a:pt x="1576070" y="226060"/>
                    <a:pt x="1558290" y="226060"/>
                  </a:cubicBezTo>
                  <a:cubicBezTo>
                    <a:pt x="1540510" y="226060"/>
                    <a:pt x="1526540" y="212090"/>
                    <a:pt x="1526540" y="194310"/>
                  </a:cubicBezTo>
                  <a:cubicBezTo>
                    <a:pt x="1526540" y="176530"/>
                    <a:pt x="1541780" y="162560"/>
                    <a:pt x="1558290" y="162560"/>
                  </a:cubicBezTo>
                  <a:close/>
                  <a:moveTo>
                    <a:pt x="1089660" y="172720"/>
                  </a:moveTo>
                  <a:lnTo>
                    <a:pt x="1394460" y="172720"/>
                  </a:lnTo>
                  <a:cubicBezTo>
                    <a:pt x="1405890" y="172720"/>
                    <a:pt x="1416050" y="181610"/>
                    <a:pt x="1416050" y="194310"/>
                  </a:cubicBezTo>
                  <a:cubicBezTo>
                    <a:pt x="1416050" y="207010"/>
                    <a:pt x="1405890" y="215900"/>
                    <a:pt x="1394460" y="215900"/>
                  </a:cubicBezTo>
                  <a:lnTo>
                    <a:pt x="1089660" y="215900"/>
                  </a:lnTo>
                  <a:cubicBezTo>
                    <a:pt x="1078230" y="215900"/>
                    <a:pt x="1068070" y="207010"/>
                    <a:pt x="1068070" y="194310"/>
                  </a:cubicBezTo>
                  <a:cubicBezTo>
                    <a:pt x="1068070" y="181610"/>
                    <a:pt x="1078230" y="172720"/>
                    <a:pt x="1089660" y="172720"/>
                  </a:cubicBezTo>
                  <a:close/>
                  <a:moveTo>
                    <a:pt x="2383790" y="4798060"/>
                  </a:moveTo>
                  <a:cubicBezTo>
                    <a:pt x="2383790" y="4913630"/>
                    <a:pt x="2289810" y="5007610"/>
                    <a:pt x="2174240" y="5007610"/>
                  </a:cubicBezTo>
                  <a:lnTo>
                    <a:pt x="341630" y="5007610"/>
                  </a:lnTo>
                  <a:cubicBezTo>
                    <a:pt x="226060" y="5007610"/>
                    <a:pt x="132080" y="4913630"/>
                    <a:pt x="132080" y="4798060"/>
                  </a:cubicBezTo>
                  <a:lnTo>
                    <a:pt x="132080" y="340360"/>
                  </a:lnTo>
                  <a:cubicBezTo>
                    <a:pt x="132080" y="224790"/>
                    <a:pt x="226060" y="130810"/>
                    <a:pt x="341630" y="130810"/>
                  </a:cubicBezTo>
                  <a:lnTo>
                    <a:pt x="614680" y="130810"/>
                  </a:lnTo>
                  <a:lnTo>
                    <a:pt x="614680" y="187960"/>
                  </a:lnTo>
                  <a:cubicBezTo>
                    <a:pt x="614680" y="252730"/>
                    <a:pt x="668020" y="306070"/>
                    <a:pt x="732790" y="306070"/>
                  </a:cubicBezTo>
                  <a:lnTo>
                    <a:pt x="1783080" y="306070"/>
                  </a:lnTo>
                  <a:cubicBezTo>
                    <a:pt x="1847850" y="306070"/>
                    <a:pt x="1901190" y="252730"/>
                    <a:pt x="1901190" y="187960"/>
                  </a:cubicBezTo>
                  <a:lnTo>
                    <a:pt x="1901190" y="130810"/>
                  </a:lnTo>
                  <a:lnTo>
                    <a:pt x="2172970" y="130810"/>
                  </a:lnTo>
                  <a:cubicBezTo>
                    <a:pt x="2288540" y="130810"/>
                    <a:pt x="2382520" y="224790"/>
                    <a:pt x="2382520" y="340360"/>
                  </a:cubicBezTo>
                  <a:lnTo>
                    <a:pt x="2382520" y="4798060"/>
                  </a:lnTo>
                  <a:close/>
                </a:path>
              </a:pathLst>
            </a:custGeom>
            <a:solidFill>
              <a:srgbClr val="000000"/>
            </a:solidFill>
          </p:spPr>
        </p:sp>
        <p:sp>
          <p:nvSpPr>
            <p:cNvPr id="4" name="Freeform 4"/>
            <p:cNvSpPr/>
            <p:nvPr/>
          </p:nvSpPr>
          <p:spPr>
            <a:xfrm>
              <a:off x="185420" y="156210"/>
              <a:ext cx="2250453" cy="4876800"/>
            </a:xfrm>
            <a:custGeom>
              <a:avLst/>
              <a:gdLst/>
              <a:ahLst/>
              <a:cxnLst/>
              <a:rect l="l" t="t" r="r" b="b"/>
              <a:pathLst>
                <a:path w="2250453" h="4876800">
                  <a:moveTo>
                    <a:pt x="2040890" y="0"/>
                  </a:moveTo>
                  <a:lnTo>
                    <a:pt x="1769110" y="0"/>
                  </a:lnTo>
                  <a:lnTo>
                    <a:pt x="1769110" y="57150"/>
                  </a:lnTo>
                  <a:cubicBezTo>
                    <a:pt x="1769110" y="121920"/>
                    <a:pt x="1715770" y="175260"/>
                    <a:pt x="1651000" y="175260"/>
                  </a:cubicBezTo>
                  <a:lnTo>
                    <a:pt x="601980" y="175260"/>
                  </a:lnTo>
                  <a:cubicBezTo>
                    <a:pt x="537210" y="175260"/>
                    <a:pt x="483870" y="121920"/>
                    <a:pt x="483870" y="57150"/>
                  </a:cubicBezTo>
                  <a:lnTo>
                    <a:pt x="483870" y="0"/>
                  </a:lnTo>
                  <a:lnTo>
                    <a:pt x="209550" y="0"/>
                  </a:lnTo>
                  <a:cubicBezTo>
                    <a:pt x="93980" y="0"/>
                    <a:pt x="0" y="93980"/>
                    <a:pt x="0" y="209550"/>
                  </a:cubicBezTo>
                  <a:lnTo>
                    <a:pt x="0" y="4667250"/>
                  </a:lnTo>
                  <a:cubicBezTo>
                    <a:pt x="0" y="4782820"/>
                    <a:pt x="93980" y="4876800"/>
                    <a:pt x="209550" y="4876800"/>
                  </a:cubicBezTo>
                  <a:lnTo>
                    <a:pt x="2040890" y="4876800"/>
                  </a:lnTo>
                  <a:cubicBezTo>
                    <a:pt x="2156460" y="4876800"/>
                    <a:pt x="2250440" y="4782820"/>
                    <a:pt x="2250440" y="4667250"/>
                  </a:cubicBezTo>
                  <a:lnTo>
                    <a:pt x="2250440" y="209550"/>
                  </a:lnTo>
                  <a:cubicBezTo>
                    <a:pt x="2251710" y="93980"/>
                    <a:pt x="2157730" y="0"/>
                    <a:pt x="2040890" y="0"/>
                  </a:cubicBezTo>
                  <a:close/>
                </a:path>
              </a:pathLst>
            </a:custGeom>
            <a:blipFill>
              <a:blip r:embed="rId3"/>
              <a:stretch>
                <a:fillRect l="-22234" r="-22234"/>
              </a:stretch>
            </a:blipFill>
          </p:spPr>
        </p:sp>
        <p:sp>
          <p:nvSpPr>
            <p:cNvPr id="5" name="Freeform 5"/>
            <p:cNvSpPr/>
            <p:nvPr/>
          </p:nvSpPr>
          <p:spPr>
            <a:xfrm>
              <a:off x="1121410" y="198120"/>
              <a:ext cx="347980" cy="43180"/>
            </a:xfrm>
            <a:custGeom>
              <a:avLst/>
              <a:gdLst/>
              <a:ahLst/>
              <a:cxnLst/>
              <a:rect l="l" t="t" r="r" b="b"/>
              <a:pathLst>
                <a:path w="347980" h="43180">
                  <a:moveTo>
                    <a:pt x="326390" y="0"/>
                  </a:moveTo>
                  <a:lnTo>
                    <a:pt x="21590" y="0"/>
                  </a:lnTo>
                  <a:cubicBezTo>
                    <a:pt x="10160" y="0"/>
                    <a:pt x="0" y="8890"/>
                    <a:pt x="0" y="21590"/>
                  </a:cubicBezTo>
                  <a:cubicBezTo>
                    <a:pt x="0" y="34290"/>
                    <a:pt x="10160" y="43180"/>
                    <a:pt x="21590" y="43180"/>
                  </a:cubicBezTo>
                  <a:lnTo>
                    <a:pt x="326390" y="43180"/>
                  </a:lnTo>
                  <a:cubicBezTo>
                    <a:pt x="337820" y="43180"/>
                    <a:pt x="347980" y="34290"/>
                    <a:pt x="347980" y="21590"/>
                  </a:cubicBezTo>
                  <a:cubicBezTo>
                    <a:pt x="347980" y="8890"/>
                    <a:pt x="337820" y="0"/>
                    <a:pt x="326390" y="0"/>
                  </a:cubicBezTo>
                  <a:close/>
                </a:path>
              </a:pathLst>
            </a:custGeom>
            <a:solidFill>
              <a:srgbClr val="555555"/>
            </a:solidFill>
          </p:spPr>
        </p:sp>
        <p:sp>
          <p:nvSpPr>
            <p:cNvPr id="6" name="Freeform 6"/>
            <p:cNvSpPr/>
            <p:nvPr/>
          </p:nvSpPr>
          <p:spPr>
            <a:xfrm>
              <a:off x="1579738" y="187960"/>
              <a:ext cx="63785" cy="63501"/>
            </a:xfrm>
            <a:custGeom>
              <a:avLst/>
              <a:gdLst/>
              <a:ahLst/>
              <a:cxnLst/>
              <a:rect l="l" t="t" r="r" b="b"/>
              <a:pathLst>
                <a:path w="63785" h="63501">
                  <a:moveTo>
                    <a:pt x="31892" y="0"/>
                  </a:moveTo>
                  <a:cubicBezTo>
                    <a:pt x="20515" y="-51"/>
                    <a:pt x="9980" y="5989"/>
                    <a:pt x="4277" y="15834"/>
                  </a:cubicBezTo>
                  <a:cubicBezTo>
                    <a:pt x="-1426" y="25678"/>
                    <a:pt x="-1426" y="37822"/>
                    <a:pt x="4277" y="47666"/>
                  </a:cubicBezTo>
                  <a:cubicBezTo>
                    <a:pt x="9980" y="57511"/>
                    <a:pt x="20515" y="63551"/>
                    <a:pt x="31892" y="63500"/>
                  </a:cubicBezTo>
                  <a:cubicBezTo>
                    <a:pt x="43269" y="63551"/>
                    <a:pt x="53804" y="57511"/>
                    <a:pt x="59507" y="47666"/>
                  </a:cubicBezTo>
                  <a:cubicBezTo>
                    <a:pt x="65210" y="37822"/>
                    <a:pt x="65210" y="25678"/>
                    <a:pt x="59507" y="15834"/>
                  </a:cubicBezTo>
                  <a:cubicBezTo>
                    <a:pt x="53804" y="5989"/>
                    <a:pt x="43269" y="-51"/>
                    <a:pt x="31892" y="0"/>
                  </a:cubicBezTo>
                  <a:close/>
                </a:path>
              </a:pathLst>
            </a:custGeom>
            <a:solidFill>
              <a:srgbClr val="555555"/>
            </a:solidFill>
          </p:spPr>
        </p:sp>
        <p:sp>
          <p:nvSpPr>
            <p:cNvPr id="7" name="Freeform 7"/>
            <p:cNvSpPr/>
            <p:nvPr/>
          </p:nvSpPr>
          <p:spPr>
            <a:xfrm>
              <a:off x="0" y="685800"/>
              <a:ext cx="27940" cy="213360"/>
            </a:xfrm>
            <a:custGeom>
              <a:avLst/>
              <a:gdLst/>
              <a:ahLst/>
              <a:cxnLst/>
              <a:rect l="l" t="t" r="r" b="b"/>
              <a:pathLst>
                <a:path w="27940" h="213360">
                  <a:moveTo>
                    <a:pt x="0" y="26670"/>
                  </a:moveTo>
                  <a:lnTo>
                    <a:pt x="0" y="185420"/>
                  </a:lnTo>
                  <a:cubicBezTo>
                    <a:pt x="0" y="200660"/>
                    <a:pt x="12700" y="213360"/>
                    <a:pt x="27940" y="213360"/>
                  </a:cubicBezTo>
                  <a:lnTo>
                    <a:pt x="27940" y="0"/>
                  </a:lnTo>
                  <a:cubicBezTo>
                    <a:pt x="12700" y="0"/>
                    <a:pt x="0" y="11430"/>
                    <a:pt x="0" y="26670"/>
                  </a:cubicBezTo>
                  <a:close/>
                </a:path>
              </a:pathLst>
            </a:custGeom>
            <a:solidFill>
              <a:srgbClr val="2E2E2E"/>
            </a:solidFill>
          </p:spPr>
        </p:sp>
        <p:sp>
          <p:nvSpPr>
            <p:cNvPr id="8" name="Freeform 8"/>
            <p:cNvSpPr/>
            <p:nvPr/>
          </p:nvSpPr>
          <p:spPr>
            <a:xfrm>
              <a:off x="0" y="1057910"/>
              <a:ext cx="27940" cy="384810"/>
            </a:xfrm>
            <a:custGeom>
              <a:avLst/>
              <a:gdLst/>
              <a:ahLst/>
              <a:cxnLst/>
              <a:rect l="l" t="t" r="r" b="b"/>
              <a:pathLst>
                <a:path w="27940" h="384810">
                  <a:moveTo>
                    <a:pt x="0" y="26670"/>
                  </a:moveTo>
                  <a:lnTo>
                    <a:pt x="0" y="356870"/>
                  </a:lnTo>
                  <a:cubicBezTo>
                    <a:pt x="0" y="372110"/>
                    <a:pt x="12700" y="384810"/>
                    <a:pt x="27940" y="384810"/>
                  </a:cubicBezTo>
                  <a:lnTo>
                    <a:pt x="27940" y="0"/>
                  </a:lnTo>
                  <a:cubicBezTo>
                    <a:pt x="12700" y="0"/>
                    <a:pt x="0" y="11430"/>
                    <a:pt x="0" y="26670"/>
                  </a:cubicBezTo>
                  <a:close/>
                </a:path>
              </a:pathLst>
            </a:custGeom>
            <a:solidFill>
              <a:srgbClr val="2E2E2E"/>
            </a:solidFill>
          </p:spPr>
        </p:sp>
        <p:sp>
          <p:nvSpPr>
            <p:cNvPr id="9" name="Freeform 9"/>
            <p:cNvSpPr/>
            <p:nvPr/>
          </p:nvSpPr>
          <p:spPr>
            <a:xfrm>
              <a:off x="0" y="1526540"/>
              <a:ext cx="27940" cy="386080"/>
            </a:xfrm>
            <a:custGeom>
              <a:avLst/>
              <a:gdLst/>
              <a:ahLst/>
              <a:cxnLst/>
              <a:rect l="l" t="t" r="r" b="b"/>
              <a:pathLst>
                <a:path w="27940" h="386080">
                  <a:moveTo>
                    <a:pt x="0" y="27940"/>
                  </a:moveTo>
                  <a:lnTo>
                    <a:pt x="0" y="358140"/>
                  </a:lnTo>
                  <a:cubicBezTo>
                    <a:pt x="0" y="373380"/>
                    <a:pt x="12700" y="386080"/>
                    <a:pt x="27940" y="386080"/>
                  </a:cubicBezTo>
                  <a:lnTo>
                    <a:pt x="27940" y="0"/>
                  </a:lnTo>
                  <a:cubicBezTo>
                    <a:pt x="12700" y="0"/>
                    <a:pt x="0" y="12700"/>
                    <a:pt x="0" y="27940"/>
                  </a:cubicBezTo>
                  <a:close/>
                </a:path>
              </a:pathLst>
            </a:custGeom>
            <a:solidFill>
              <a:srgbClr val="2E2E2E"/>
            </a:solidFill>
          </p:spPr>
        </p:sp>
        <p:sp>
          <p:nvSpPr>
            <p:cNvPr id="10" name="Freeform 10"/>
            <p:cNvSpPr/>
            <p:nvPr/>
          </p:nvSpPr>
          <p:spPr>
            <a:xfrm>
              <a:off x="2592070" y="1184910"/>
              <a:ext cx="27940" cy="618490"/>
            </a:xfrm>
            <a:custGeom>
              <a:avLst/>
              <a:gdLst/>
              <a:ahLst/>
              <a:cxnLst/>
              <a:rect l="l" t="t" r="r" b="b"/>
              <a:pathLst>
                <a:path w="27940" h="618490">
                  <a:moveTo>
                    <a:pt x="0" y="0"/>
                  </a:moveTo>
                  <a:lnTo>
                    <a:pt x="0" y="618490"/>
                  </a:lnTo>
                  <a:cubicBezTo>
                    <a:pt x="15240" y="618490"/>
                    <a:pt x="27940" y="605790"/>
                    <a:pt x="27940" y="590550"/>
                  </a:cubicBezTo>
                  <a:lnTo>
                    <a:pt x="27940" y="27940"/>
                  </a:lnTo>
                  <a:cubicBezTo>
                    <a:pt x="27940" y="12700"/>
                    <a:pt x="15240" y="0"/>
                    <a:pt x="0" y="0"/>
                  </a:cubicBezTo>
                  <a:close/>
                </a:path>
              </a:pathLst>
            </a:custGeom>
            <a:solidFill>
              <a:srgbClr val="2E2E2E"/>
            </a:solidFill>
          </p:spPr>
        </p:sp>
        <p:sp>
          <p:nvSpPr>
            <p:cNvPr id="11" name="Freeform 11"/>
            <p:cNvSpPr/>
            <p:nvPr/>
          </p:nvSpPr>
          <p:spPr>
            <a:xfrm>
              <a:off x="27940" y="0"/>
              <a:ext cx="2564130" cy="5182870"/>
            </a:xfrm>
            <a:custGeom>
              <a:avLst/>
              <a:gdLst/>
              <a:ahLst/>
              <a:cxnLst/>
              <a:rect l="l" t="t" r="r" b="b"/>
              <a:pathLst>
                <a:path w="2564130" h="5182870">
                  <a:moveTo>
                    <a:pt x="2564130" y="1184910"/>
                  </a:moveTo>
                  <a:lnTo>
                    <a:pt x="2564130" y="379730"/>
                  </a:lnTo>
                  <a:cubicBezTo>
                    <a:pt x="2564130" y="353060"/>
                    <a:pt x="2561590" y="327660"/>
                    <a:pt x="2556510" y="303530"/>
                  </a:cubicBezTo>
                  <a:cubicBezTo>
                    <a:pt x="2553970" y="290830"/>
                    <a:pt x="2551430" y="279400"/>
                    <a:pt x="2547620" y="266700"/>
                  </a:cubicBezTo>
                  <a:cubicBezTo>
                    <a:pt x="2542540" y="248920"/>
                    <a:pt x="2534920" y="231140"/>
                    <a:pt x="2527300" y="214630"/>
                  </a:cubicBezTo>
                  <a:cubicBezTo>
                    <a:pt x="2522220" y="203200"/>
                    <a:pt x="2515870" y="193040"/>
                    <a:pt x="2509520" y="182880"/>
                  </a:cubicBezTo>
                  <a:cubicBezTo>
                    <a:pt x="2503170" y="172720"/>
                    <a:pt x="2496820" y="162560"/>
                    <a:pt x="2489200" y="152400"/>
                  </a:cubicBezTo>
                  <a:cubicBezTo>
                    <a:pt x="2477770" y="137160"/>
                    <a:pt x="2466340" y="124460"/>
                    <a:pt x="2453640" y="110490"/>
                  </a:cubicBezTo>
                  <a:cubicBezTo>
                    <a:pt x="2444750" y="101600"/>
                    <a:pt x="2435860" y="93980"/>
                    <a:pt x="2426970" y="86360"/>
                  </a:cubicBezTo>
                  <a:cubicBezTo>
                    <a:pt x="2360930" y="31750"/>
                    <a:pt x="2277110" y="0"/>
                    <a:pt x="2185670" y="0"/>
                  </a:cubicBezTo>
                  <a:lnTo>
                    <a:pt x="379730" y="0"/>
                  </a:lnTo>
                  <a:cubicBezTo>
                    <a:pt x="288290" y="0"/>
                    <a:pt x="203200" y="33020"/>
                    <a:pt x="138430" y="86360"/>
                  </a:cubicBezTo>
                  <a:cubicBezTo>
                    <a:pt x="129540" y="93980"/>
                    <a:pt x="120650" y="102870"/>
                    <a:pt x="111760" y="110490"/>
                  </a:cubicBezTo>
                  <a:cubicBezTo>
                    <a:pt x="99060" y="123190"/>
                    <a:pt x="86360" y="137160"/>
                    <a:pt x="76200" y="152400"/>
                  </a:cubicBezTo>
                  <a:cubicBezTo>
                    <a:pt x="68580" y="162560"/>
                    <a:pt x="62230" y="172720"/>
                    <a:pt x="55880" y="182880"/>
                  </a:cubicBezTo>
                  <a:cubicBezTo>
                    <a:pt x="49530" y="193040"/>
                    <a:pt x="43180" y="204470"/>
                    <a:pt x="38100" y="214630"/>
                  </a:cubicBezTo>
                  <a:cubicBezTo>
                    <a:pt x="29210" y="232410"/>
                    <a:pt x="22860" y="248920"/>
                    <a:pt x="16510" y="266700"/>
                  </a:cubicBezTo>
                  <a:cubicBezTo>
                    <a:pt x="12700" y="279400"/>
                    <a:pt x="10160" y="290830"/>
                    <a:pt x="7620" y="303530"/>
                  </a:cubicBezTo>
                  <a:cubicBezTo>
                    <a:pt x="2540" y="327660"/>
                    <a:pt x="0" y="354330"/>
                    <a:pt x="0" y="379730"/>
                  </a:cubicBezTo>
                  <a:lnTo>
                    <a:pt x="0" y="4803140"/>
                  </a:lnTo>
                  <a:cubicBezTo>
                    <a:pt x="0" y="5012690"/>
                    <a:pt x="170180" y="5182870"/>
                    <a:pt x="379730" y="5182870"/>
                  </a:cubicBezTo>
                  <a:lnTo>
                    <a:pt x="2184400" y="5182870"/>
                  </a:lnTo>
                  <a:cubicBezTo>
                    <a:pt x="2393950" y="5182870"/>
                    <a:pt x="2564130" y="5012690"/>
                    <a:pt x="2564130" y="4803140"/>
                  </a:cubicBezTo>
                  <a:lnTo>
                    <a:pt x="2564130" y="1184910"/>
                  </a:lnTo>
                  <a:close/>
                  <a:moveTo>
                    <a:pt x="2538730" y="1184910"/>
                  </a:moveTo>
                  <a:lnTo>
                    <a:pt x="2538730" y="4804410"/>
                  </a:lnTo>
                  <a:cubicBezTo>
                    <a:pt x="2538730" y="4999990"/>
                    <a:pt x="2379980" y="5158740"/>
                    <a:pt x="2184400" y="5158740"/>
                  </a:cubicBezTo>
                  <a:lnTo>
                    <a:pt x="379730" y="5158740"/>
                  </a:lnTo>
                  <a:cubicBezTo>
                    <a:pt x="184150" y="5158740"/>
                    <a:pt x="25400" y="4999990"/>
                    <a:pt x="25400" y="4804410"/>
                  </a:cubicBezTo>
                  <a:lnTo>
                    <a:pt x="25400" y="381000"/>
                  </a:lnTo>
                  <a:cubicBezTo>
                    <a:pt x="25400" y="184150"/>
                    <a:pt x="184150" y="25400"/>
                    <a:pt x="379730" y="25400"/>
                  </a:cubicBezTo>
                  <a:lnTo>
                    <a:pt x="2184400" y="25400"/>
                  </a:lnTo>
                  <a:cubicBezTo>
                    <a:pt x="2379980" y="25400"/>
                    <a:pt x="2538730" y="184150"/>
                    <a:pt x="2538730" y="379730"/>
                  </a:cubicBezTo>
                  <a:lnTo>
                    <a:pt x="2538730" y="1184910"/>
                  </a:lnTo>
                  <a:close/>
                </a:path>
              </a:pathLst>
            </a:custGeom>
            <a:solidFill>
              <a:srgbClr val="555555"/>
            </a:solidFill>
          </p:spPr>
        </p:sp>
      </p:grpSp>
      <p:grpSp>
        <p:nvGrpSpPr>
          <p:cNvPr id="12" name="Group 12"/>
          <p:cNvGrpSpPr>
            <a:grpSpLocks noChangeAspect="1"/>
          </p:cNvGrpSpPr>
          <p:nvPr/>
        </p:nvGrpSpPr>
        <p:grpSpPr>
          <a:xfrm>
            <a:off x="12737559" y="2100146"/>
            <a:ext cx="3231510" cy="6394099"/>
            <a:chOff x="0" y="0"/>
            <a:chExt cx="2620010" cy="5184140"/>
          </a:xfrm>
        </p:grpSpPr>
        <p:sp>
          <p:nvSpPr>
            <p:cNvPr id="13" name="Freeform 13"/>
            <p:cNvSpPr/>
            <p:nvPr/>
          </p:nvSpPr>
          <p:spPr>
            <a:xfrm>
              <a:off x="53340" y="25400"/>
              <a:ext cx="2513330" cy="5132070"/>
            </a:xfrm>
            <a:custGeom>
              <a:avLst/>
              <a:gdLst/>
              <a:ahLst/>
              <a:cxnLst/>
              <a:rect l="l" t="t" r="r" b="b"/>
              <a:pathLst>
                <a:path w="2513330" h="5132070">
                  <a:moveTo>
                    <a:pt x="2159000" y="0"/>
                  </a:moveTo>
                  <a:lnTo>
                    <a:pt x="354330" y="0"/>
                  </a:lnTo>
                  <a:cubicBezTo>
                    <a:pt x="158750" y="0"/>
                    <a:pt x="0" y="158750"/>
                    <a:pt x="0" y="354330"/>
                  </a:cubicBezTo>
                  <a:lnTo>
                    <a:pt x="0" y="4777740"/>
                  </a:lnTo>
                  <a:cubicBezTo>
                    <a:pt x="0" y="4973320"/>
                    <a:pt x="158750" y="5132070"/>
                    <a:pt x="354330" y="5132070"/>
                  </a:cubicBezTo>
                  <a:lnTo>
                    <a:pt x="2159000" y="5132070"/>
                  </a:lnTo>
                  <a:cubicBezTo>
                    <a:pt x="2354580" y="5132070"/>
                    <a:pt x="2513330" y="4973320"/>
                    <a:pt x="2513330" y="4777740"/>
                  </a:cubicBezTo>
                  <a:lnTo>
                    <a:pt x="2513330" y="354330"/>
                  </a:lnTo>
                  <a:cubicBezTo>
                    <a:pt x="2513330" y="158750"/>
                    <a:pt x="2354580" y="0"/>
                    <a:pt x="2159000" y="0"/>
                  </a:cubicBezTo>
                  <a:close/>
                  <a:moveTo>
                    <a:pt x="1558290" y="162560"/>
                  </a:moveTo>
                  <a:cubicBezTo>
                    <a:pt x="1576070" y="162560"/>
                    <a:pt x="1590040" y="176530"/>
                    <a:pt x="1590040" y="194310"/>
                  </a:cubicBezTo>
                  <a:cubicBezTo>
                    <a:pt x="1590040" y="212090"/>
                    <a:pt x="1576070" y="226060"/>
                    <a:pt x="1558290" y="226060"/>
                  </a:cubicBezTo>
                  <a:cubicBezTo>
                    <a:pt x="1540510" y="226060"/>
                    <a:pt x="1526540" y="212090"/>
                    <a:pt x="1526540" y="194310"/>
                  </a:cubicBezTo>
                  <a:cubicBezTo>
                    <a:pt x="1526540" y="176530"/>
                    <a:pt x="1541780" y="162560"/>
                    <a:pt x="1558290" y="162560"/>
                  </a:cubicBezTo>
                  <a:close/>
                  <a:moveTo>
                    <a:pt x="1089660" y="172720"/>
                  </a:moveTo>
                  <a:lnTo>
                    <a:pt x="1394460" y="172720"/>
                  </a:lnTo>
                  <a:cubicBezTo>
                    <a:pt x="1405890" y="172720"/>
                    <a:pt x="1416050" y="181610"/>
                    <a:pt x="1416050" y="194310"/>
                  </a:cubicBezTo>
                  <a:cubicBezTo>
                    <a:pt x="1416050" y="207010"/>
                    <a:pt x="1405890" y="215900"/>
                    <a:pt x="1394460" y="215900"/>
                  </a:cubicBezTo>
                  <a:lnTo>
                    <a:pt x="1089660" y="215900"/>
                  </a:lnTo>
                  <a:cubicBezTo>
                    <a:pt x="1078230" y="215900"/>
                    <a:pt x="1068070" y="207010"/>
                    <a:pt x="1068070" y="194310"/>
                  </a:cubicBezTo>
                  <a:cubicBezTo>
                    <a:pt x="1068070" y="181610"/>
                    <a:pt x="1078230" y="172720"/>
                    <a:pt x="1089660" y="172720"/>
                  </a:cubicBezTo>
                  <a:close/>
                  <a:moveTo>
                    <a:pt x="2383790" y="4798060"/>
                  </a:moveTo>
                  <a:cubicBezTo>
                    <a:pt x="2383790" y="4913630"/>
                    <a:pt x="2289810" y="5007610"/>
                    <a:pt x="2174240" y="5007610"/>
                  </a:cubicBezTo>
                  <a:lnTo>
                    <a:pt x="341630" y="5007610"/>
                  </a:lnTo>
                  <a:cubicBezTo>
                    <a:pt x="226060" y="5007610"/>
                    <a:pt x="132080" y="4913630"/>
                    <a:pt x="132080" y="4798060"/>
                  </a:cubicBezTo>
                  <a:lnTo>
                    <a:pt x="132080" y="340360"/>
                  </a:lnTo>
                  <a:cubicBezTo>
                    <a:pt x="132080" y="224790"/>
                    <a:pt x="226060" y="130810"/>
                    <a:pt x="341630" y="130810"/>
                  </a:cubicBezTo>
                  <a:lnTo>
                    <a:pt x="614680" y="130810"/>
                  </a:lnTo>
                  <a:lnTo>
                    <a:pt x="614680" y="187960"/>
                  </a:lnTo>
                  <a:cubicBezTo>
                    <a:pt x="614680" y="252730"/>
                    <a:pt x="668020" y="306070"/>
                    <a:pt x="732790" y="306070"/>
                  </a:cubicBezTo>
                  <a:lnTo>
                    <a:pt x="1783080" y="306070"/>
                  </a:lnTo>
                  <a:cubicBezTo>
                    <a:pt x="1847850" y="306070"/>
                    <a:pt x="1901190" y="252730"/>
                    <a:pt x="1901190" y="187960"/>
                  </a:cubicBezTo>
                  <a:lnTo>
                    <a:pt x="1901190" y="130810"/>
                  </a:lnTo>
                  <a:lnTo>
                    <a:pt x="2172970" y="130810"/>
                  </a:lnTo>
                  <a:cubicBezTo>
                    <a:pt x="2288540" y="130810"/>
                    <a:pt x="2382520" y="224790"/>
                    <a:pt x="2382520" y="340360"/>
                  </a:cubicBezTo>
                  <a:lnTo>
                    <a:pt x="2382520" y="4798060"/>
                  </a:lnTo>
                  <a:close/>
                </a:path>
              </a:pathLst>
            </a:custGeom>
            <a:solidFill>
              <a:srgbClr val="000000"/>
            </a:solidFill>
          </p:spPr>
        </p:sp>
        <p:sp>
          <p:nvSpPr>
            <p:cNvPr id="14" name="Freeform 14"/>
            <p:cNvSpPr/>
            <p:nvPr/>
          </p:nvSpPr>
          <p:spPr>
            <a:xfrm>
              <a:off x="185420" y="156210"/>
              <a:ext cx="2250453" cy="4876800"/>
            </a:xfrm>
            <a:custGeom>
              <a:avLst/>
              <a:gdLst/>
              <a:ahLst/>
              <a:cxnLst/>
              <a:rect l="l" t="t" r="r" b="b"/>
              <a:pathLst>
                <a:path w="2250453" h="4876800">
                  <a:moveTo>
                    <a:pt x="2040890" y="0"/>
                  </a:moveTo>
                  <a:lnTo>
                    <a:pt x="1769110" y="0"/>
                  </a:lnTo>
                  <a:lnTo>
                    <a:pt x="1769110" y="57150"/>
                  </a:lnTo>
                  <a:cubicBezTo>
                    <a:pt x="1769110" y="121920"/>
                    <a:pt x="1715770" y="175260"/>
                    <a:pt x="1651000" y="175260"/>
                  </a:cubicBezTo>
                  <a:lnTo>
                    <a:pt x="601980" y="175260"/>
                  </a:lnTo>
                  <a:cubicBezTo>
                    <a:pt x="537210" y="175260"/>
                    <a:pt x="483870" y="121920"/>
                    <a:pt x="483870" y="57150"/>
                  </a:cubicBezTo>
                  <a:lnTo>
                    <a:pt x="483870" y="0"/>
                  </a:lnTo>
                  <a:lnTo>
                    <a:pt x="209550" y="0"/>
                  </a:lnTo>
                  <a:cubicBezTo>
                    <a:pt x="93980" y="0"/>
                    <a:pt x="0" y="93980"/>
                    <a:pt x="0" y="209550"/>
                  </a:cubicBezTo>
                  <a:lnTo>
                    <a:pt x="0" y="4667250"/>
                  </a:lnTo>
                  <a:cubicBezTo>
                    <a:pt x="0" y="4782820"/>
                    <a:pt x="93980" y="4876800"/>
                    <a:pt x="209550" y="4876800"/>
                  </a:cubicBezTo>
                  <a:lnTo>
                    <a:pt x="2040890" y="4876800"/>
                  </a:lnTo>
                  <a:cubicBezTo>
                    <a:pt x="2156460" y="4876800"/>
                    <a:pt x="2250440" y="4782820"/>
                    <a:pt x="2250440" y="4667250"/>
                  </a:cubicBezTo>
                  <a:lnTo>
                    <a:pt x="2250440" y="209550"/>
                  </a:lnTo>
                  <a:cubicBezTo>
                    <a:pt x="2251710" y="93980"/>
                    <a:pt x="2157730" y="0"/>
                    <a:pt x="2040890" y="0"/>
                  </a:cubicBezTo>
                  <a:close/>
                </a:path>
              </a:pathLst>
            </a:custGeom>
            <a:blipFill>
              <a:blip r:embed="rId4"/>
              <a:stretch>
                <a:fillRect l="-37096" r="-31617" b="-16676"/>
              </a:stretch>
            </a:blipFill>
          </p:spPr>
        </p:sp>
        <p:sp>
          <p:nvSpPr>
            <p:cNvPr id="15" name="Freeform 15"/>
            <p:cNvSpPr/>
            <p:nvPr/>
          </p:nvSpPr>
          <p:spPr>
            <a:xfrm>
              <a:off x="1121410" y="198120"/>
              <a:ext cx="347980" cy="43180"/>
            </a:xfrm>
            <a:custGeom>
              <a:avLst/>
              <a:gdLst/>
              <a:ahLst/>
              <a:cxnLst/>
              <a:rect l="l" t="t" r="r" b="b"/>
              <a:pathLst>
                <a:path w="347980" h="43180">
                  <a:moveTo>
                    <a:pt x="326390" y="0"/>
                  </a:moveTo>
                  <a:lnTo>
                    <a:pt x="21590" y="0"/>
                  </a:lnTo>
                  <a:cubicBezTo>
                    <a:pt x="10160" y="0"/>
                    <a:pt x="0" y="8890"/>
                    <a:pt x="0" y="21590"/>
                  </a:cubicBezTo>
                  <a:cubicBezTo>
                    <a:pt x="0" y="34290"/>
                    <a:pt x="10160" y="43180"/>
                    <a:pt x="21590" y="43180"/>
                  </a:cubicBezTo>
                  <a:lnTo>
                    <a:pt x="326390" y="43180"/>
                  </a:lnTo>
                  <a:cubicBezTo>
                    <a:pt x="337820" y="43180"/>
                    <a:pt x="347980" y="34290"/>
                    <a:pt x="347980" y="21590"/>
                  </a:cubicBezTo>
                  <a:cubicBezTo>
                    <a:pt x="347980" y="8890"/>
                    <a:pt x="337820" y="0"/>
                    <a:pt x="326390" y="0"/>
                  </a:cubicBezTo>
                  <a:close/>
                </a:path>
              </a:pathLst>
            </a:custGeom>
            <a:solidFill>
              <a:srgbClr val="555555"/>
            </a:solidFill>
          </p:spPr>
        </p:sp>
        <p:sp>
          <p:nvSpPr>
            <p:cNvPr id="16" name="Freeform 16"/>
            <p:cNvSpPr/>
            <p:nvPr/>
          </p:nvSpPr>
          <p:spPr>
            <a:xfrm>
              <a:off x="1579738" y="187960"/>
              <a:ext cx="63785" cy="63501"/>
            </a:xfrm>
            <a:custGeom>
              <a:avLst/>
              <a:gdLst/>
              <a:ahLst/>
              <a:cxnLst/>
              <a:rect l="l" t="t" r="r" b="b"/>
              <a:pathLst>
                <a:path w="63785" h="63501">
                  <a:moveTo>
                    <a:pt x="31892" y="0"/>
                  </a:moveTo>
                  <a:cubicBezTo>
                    <a:pt x="20515" y="-51"/>
                    <a:pt x="9980" y="5989"/>
                    <a:pt x="4277" y="15834"/>
                  </a:cubicBezTo>
                  <a:cubicBezTo>
                    <a:pt x="-1426" y="25678"/>
                    <a:pt x="-1426" y="37822"/>
                    <a:pt x="4277" y="47666"/>
                  </a:cubicBezTo>
                  <a:cubicBezTo>
                    <a:pt x="9980" y="57511"/>
                    <a:pt x="20515" y="63551"/>
                    <a:pt x="31892" y="63500"/>
                  </a:cubicBezTo>
                  <a:cubicBezTo>
                    <a:pt x="43269" y="63551"/>
                    <a:pt x="53804" y="57511"/>
                    <a:pt x="59507" y="47666"/>
                  </a:cubicBezTo>
                  <a:cubicBezTo>
                    <a:pt x="65210" y="37822"/>
                    <a:pt x="65210" y="25678"/>
                    <a:pt x="59507" y="15834"/>
                  </a:cubicBezTo>
                  <a:cubicBezTo>
                    <a:pt x="53804" y="5989"/>
                    <a:pt x="43269" y="-51"/>
                    <a:pt x="31892" y="0"/>
                  </a:cubicBezTo>
                  <a:close/>
                </a:path>
              </a:pathLst>
            </a:custGeom>
            <a:solidFill>
              <a:srgbClr val="555555"/>
            </a:solidFill>
          </p:spPr>
        </p:sp>
        <p:sp>
          <p:nvSpPr>
            <p:cNvPr id="17" name="Freeform 17"/>
            <p:cNvSpPr/>
            <p:nvPr/>
          </p:nvSpPr>
          <p:spPr>
            <a:xfrm>
              <a:off x="0" y="685800"/>
              <a:ext cx="27940" cy="213360"/>
            </a:xfrm>
            <a:custGeom>
              <a:avLst/>
              <a:gdLst/>
              <a:ahLst/>
              <a:cxnLst/>
              <a:rect l="l" t="t" r="r" b="b"/>
              <a:pathLst>
                <a:path w="27940" h="213360">
                  <a:moveTo>
                    <a:pt x="0" y="26670"/>
                  </a:moveTo>
                  <a:lnTo>
                    <a:pt x="0" y="185420"/>
                  </a:lnTo>
                  <a:cubicBezTo>
                    <a:pt x="0" y="200660"/>
                    <a:pt x="12700" y="213360"/>
                    <a:pt x="27940" y="213360"/>
                  </a:cubicBezTo>
                  <a:lnTo>
                    <a:pt x="27940" y="0"/>
                  </a:lnTo>
                  <a:cubicBezTo>
                    <a:pt x="12700" y="0"/>
                    <a:pt x="0" y="11430"/>
                    <a:pt x="0" y="26670"/>
                  </a:cubicBezTo>
                  <a:close/>
                </a:path>
              </a:pathLst>
            </a:custGeom>
            <a:solidFill>
              <a:srgbClr val="2E2E2E"/>
            </a:solidFill>
          </p:spPr>
        </p:sp>
        <p:sp>
          <p:nvSpPr>
            <p:cNvPr id="18" name="Freeform 18"/>
            <p:cNvSpPr/>
            <p:nvPr/>
          </p:nvSpPr>
          <p:spPr>
            <a:xfrm>
              <a:off x="0" y="1057910"/>
              <a:ext cx="27940" cy="384810"/>
            </a:xfrm>
            <a:custGeom>
              <a:avLst/>
              <a:gdLst/>
              <a:ahLst/>
              <a:cxnLst/>
              <a:rect l="l" t="t" r="r" b="b"/>
              <a:pathLst>
                <a:path w="27940" h="384810">
                  <a:moveTo>
                    <a:pt x="0" y="26670"/>
                  </a:moveTo>
                  <a:lnTo>
                    <a:pt x="0" y="356870"/>
                  </a:lnTo>
                  <a:cubicBezTo>
                    <a:pt x="0" y="372110"/>
                    <a:pt x="12700" y="384810"/>
                    <a:pt x="27940" y="384810"/>
                  </a:cubicBezTo>
                  <a:lnTo>
                    <a:pt x="27940" y="0"/>
                  </a:lnTo>
                  <a:cubicBezTo>
                    <a:pt x="12700" y="0"/>
                    <a:pt x="0" y="11430"/>
                    <a:pt x="0" y="26670"/>
                  </a:cubicBezTo>
                  <a:close/>
                </a:path>
              </a:pathLst>
            </a:custGeom>
            <a:solidFill>
              <a:srgbClr val="2E2E2E"/>
            </a:solidFill>
          </p:spPr>
        </p:sp>
        <p:sp>
          <p:nvSpPr>
            <p:cNvPr id="19" name="Freeform 19"/>
            <p:cNvSpPr/>
            <p:nvPr/>
          </p:nvSpPr>
          <p:spPr>
            <a:xfrm>
              <a:off x="0" y="1526540"/>
              <a:ext cx="27940" cy="386080"/>
            </a:xfrm>
            <a:custGeom>
              <a:avLst/>
              <a:gdLst/>
              <a:ahLst/>
              <a:cxnLst/>
              <a:rect l="l" t="t" r="r" b="b"/>
              <a:pathLst>
                <a:path w="27940" h="386080">
                  <a:moveTo>
                    <a:pt x="0" y="27940"/>
                  </a:moveTo>
                  <a:lnTo>
                    <a:pt x="0" y="358140"/>
                  </a:lnTo>
                  <a:cubicBezTo>
                    <a:pt x="0" y="373380"/>
                    <a:pt x="12700" y="386080"/>
                    <a:pt x="27940" y="386080"/>
                  </a:cubicBezTo>
                  <a:lnTo>
                    <a:pt x="27940" y="0"/>
                  </a:lnTo>
                  <a:cubicBezTo>
                    <a:pt x="12700" y="0"/>
                    <a:pt x="0" y="12700"/>
                    <a:pt x="0" y="27940"/>
                  </a:cubicBezTo>
                  <a:close/>
                </a:path>
              </a:pathLst>
            </a:custGeom>
            <a:solidFill>
              <a:srgbClr val="2E2E2E"/>
            </a:solidFill>
          </p:spPr>
        </p:sp>
        <p:sp>
          <p:nvSpPr>
            <p:cNvPr id="20" name="Freeform 20"/>
            <p:cNvSpPr/>
            <p:nvPr/>
          </p:nvSpPr>
          <p:spPr>
            <a:xfrm>
              <a:off x="2592070" y="1184910"/>
              <a:ext cx="27940" cy="618490"/>
            </a:xfrm>
            <a:custGeom>
              <a:avLst/>
              <a:gdLst/>
              <a:ahLst/>
              <a:cxnLst/>
              <a:rect l="l" t="t" r="r" b="b"/>
              <a:pathLst>
                <a:path w="27940" h="618490">
                  <a:moveTo>
                    <a:pt x="0" y="0"/>
                  </a:moveTo>
                  <a:lnTo>
                    <a:pt x="0" y="618490"/>
                  </a:lnTo>
                  <a:cubicBezTo>
                    <a:pt x="15240" y="618490"/>
                    <a:pt x="27940" y="605790"/>
                    <a:pt x="27940" y="590550"/>
                  </a:cubicBezTo>
                  <a:lnTo>
                    <a:pt x="27940" y="27940"/>
                  </a:lnTo>
                  <a:cubicBezTo>
                    <a:pt x="27940" y="12700"/>
                    <a:pt x="15240" y="0"/>
                    <a:pt x="0" y="0"/>
                  </a:cubicBezTo>
                  <a:close/>
                </a:path>
              </a:pathLst>
            </a:custGeom>
            <a:solidFill>
              <a:srgbClr val="2E2E2E"/>
            </a:solidFill>
          </p:spPr>
        </p:sp>
        <p:sp>
          <p:nvSpPr>
            <p:cNvPr id="21" name="Freeform 21"/>
            <p:cNvSpPr/>
            <p:nvPr/>
          </p:nvSpPr>
          <p:spPr>
            <a:xfrm>
              <a:off x="27940" y="0"/>
              <a:ext cx="2564130" cy="5182870"/>
            </a:xfrm>
            <a:custGeom>
              <a:avLst/>
              <a:gdLst/>
              <a:ahLst/>
              <a:cxnLst/>
              <a:rect l="l" t="t" r="r" b="b"/>
              <a:pathLst>
                <a:path w="2564130" h="5182870">
                  <a:moveTo>
                    <a:pt x="2564130" y="1184910"/>
                  </a:moveTo>
                  <a:lnTo>
                    <a:pt x="2564130" y="379730"/>
                  </a:lnTo>
                  <a:cubicBezTo>
                    <a:pt x="2564130" y="353060"/>
                    <a:pt x="2561590" y="327660"/>
                    <a:pt x="2556510" y="303530"/>
                  </a:cubicBezTo>
                  <a:cubicBezTo>
                    <a:pt x="2553970" y="290830"/>
                    <a:pt x="2551430" y="279400"/>
                    <a:pt x="2547620" y="266700"/>
                  </a:cubicBezTo>
                  <a:cubicBezTo>
                    <a:pt x="2542540" y="248920"/>
                    <a:pt x="2534920" y="231140"/>
                    <a:pt x="2527300" y="214630"/>
                  </a:cubicBezTo>
                  <a:cubicBezTo>
                    <a:pt x="2522220" y="203200"/>
                    <a:pt x="2515870" y="193040"/>
                    <a:pt x="2509520" y="182880"/>
                  </a:cubicBezTo>
                  <a:cubicBezTo>
                    <a:pt x="2503170" y="172720"/>
                    <a:pt x="2496820" y="162560"/>
                    <a:pt x="2489200" y="152400"/>
                  </a:cubicBezTo>
                  <a:cubicBezTo>
                    <a:pt x="2477770" y="137160"/>
                    <a:pt x="2466340" y="124460"/>
                    <a:pt x="2453640" y="110490"/>
                  </a:cubicBezTo>
                  <a:cubicBezTo>
                    <a:pt x="2444750" y="101600"/>
                    <a:pt x="2435860" y="93980"/>
                    <a:pt x="2426970" y="86360"/>
                  </a:cubicBezTo>
                  <a:cubicBezTo>
                    <a:pt x="2360930" y="31750"/>
                    <a:pt x="2277110" y="0"/>
                    <a:pt x="2185670" y="0"/>
                  </a:cubicBezTo>
                  <a:lnTo>
                    <a:pt x="379730" y="0"/>
                  </a:lnTo>
                  <a:cubicBezTo>
                    <a:pt x="288290" y="0"/>
                    <a:pt x="203200" y="33020"/>
                    <a:pt x="138430" y="86360"/>
                  </a:cubicBezTo>
                  <a:cubicBezTo>
                    <a:pt x="129540" y="93980"/>
                    <a:pt x="120650" y="102870"/>
                    <a:pt x="111760" y="110490"/>
                  </a:cubicBezTo>
                  <a:cubicBezTo>
                    <a:pt x="99060" y="123190"/>
                    <a:pt x="86360" y="137160"/>
                    <a:pt x="76200" y="152400"/>
                  </a:cubicBezTo>
                  <a:cubicBezTo>
                    <a:pt x="68580" y="162560"/>
                    <a:pt x="62230" y="172720"/>
                    <a:pt x="55880" y="182880"/>
                  </a:cubicBezTo>
                  <a:cubicBezTo>
                    <a:pt x="49530" y="193040"/>
                    <a:pt x="43180" y="204470"/>
                    <a:pt x="38100" y="214630"/>
                  </a:cubicBezTo>
                  <a:cubicBezTo>
                    <a:pt x="29210" y="232410"/>
                    <a:pt x="22860" y="248920"/>
                    <a:pt x="16510" y="266700"/>
                  </a:cubicBezTo>
                  <a:cubicBezTo>
                    <a:pt x="12700" y="279400"/>
                    <a:pt x="10160" y="290830"/>
                    <a:pt x="7620" y="303530"/>
                  </a:cubicBezTo>
                  <a:cubicBezTo>
                    <a:pt x="2540" y="327660"/>
                    <a:pt x="0" y="354330"/>
                    <a:pt x="0" y="379730"/>
                  </a:cubicBezTo>
                  <a:lnTo>
                    <a:pt x="0" y="4803140"/>
                  </a:lnTo>
                  <a:cubicBezTo>
                    <a:pt x="0" y="5012690"/>
                    <a:pt x="170180" y="5182870"/>
                    <a:pt x="379730" y="5182870"/>
                  </a:cubicBezTo>
                  <a:lnTo>
                    <a:pt x="2184400" y="5182870"/>
                  </a:lnTo>
                  <a:cubicBezTo>
                    <a:pt x="2393950" y="5182870"/>
                    <a:pt x="2564130" y="5012690"/>
                    <a:pt x="2564130" y="4803140"/>
                  </a:cubicBezTo>
                  <a:lnTo>
                    <a:pt x="2564130" y="1184910"/>
                  </a:lnTo>
                  <a:close/>
                  <a:moveTo>
                    <a:pt x="2538730" y="1184910"/>
                  </a:moveTo>
                  <a:lnTo>
                    <a:pt x="2538730" y="4804410"/>
                  </a:lnTo>
                  <a:cubicBezTo>
                    <a:pt x="2538730" y="4999990"/>
                    <a:pt x="2379980" y="5158740"/>
                    <a:pt x="2184400" y="5158740"/>
                  </a:cubicBezTo>
                  <a:lnTo>
                    <a:pt x="379730" y="5158740"/>
                  </a:lnTo>
                  <a:cubicBezTo>
                    <a:pt x="184150" y="5158740"/>
                    <a:pt x="25400" y="4999990"/>
                    <a:pt x="25400" y="4804410"/>
                  </a:cubicBezTo>
                  <a:lnTo>
                    <a:pt x="25400" y="381000"/>
                  </a:lnTo>
                  <a:cubicBezTo>
                    <a:pt x="25400" y="184150"/>
                    <a:pt x="184150" y="25400"/>
                    <a:pt x="379730" y="25400"/>
                  </a:cubicBezTo>
                  <a:lnTo>
                    <a:pt x="2184400" y="25400"/>
                  </a:lnTo>
                  <a:cubicBezTo>
                    <a:pt x="2379980" y="25400"/>
                    <a:pt x="2538730" y="184150"/>
                    <a:pt x="2538730" y="379730"/>
                  </a:cubicBezTo>
                  <a:lnTo>
                    <a:pt x="2538730" y="1184910"/>
                  </a:lnTo>
                  <a:close/>
                </a:path>
              </a:pathLst>
            </a:custGeom>
            <a:solidFill>
              <a:srgbClr val="555555"/>
            </a:solidFill>
          </p:spPr>
        </p:sp>
      </p:grpSp>
      <p:sp>
        <p:nvSpPr>
          <p:cNvPr id="22" name="TextBox 22"/>
          <p:cNvSpPr txBox="1"/>
          <p:nvPr/>
        </p:nvSpPr>
        <p:spPr>
          <a:xfrm>
            <a:off x="5817141" y="2562817"/>
            <a:ext cx="6653718" cy="2447925"/>
          </a:xfrm>
          <a:prstGeom prst="rect">
            <a:avLst/>
          </a:prstGeom>
        </p:spPr>
        <p:txBody>
          <a:bodyPr lIns="0" tIns="0" rIns="0" bIns="0" rtlCol="0" anchor="t">
            <a:spAutoFit/>
          </a:bodyPr>
          <a:lstStyle/>
          <a:p>
            <a:pPr algn="ctr">
              <a:lnSpc>
                <a:spcPts val="6480"/>
              </a:lnSpc>
            </a:pPr>
            <a:r>
              <a:rPr lang="en-US" sz="5400" b="1">
                <a:solidFill>
                  <a:srgbClr val="262626"/>
                </a:solidFill>
                <a:latin typeface="Arial Nova Bold"/>
                <a:ea typeface="Arial Nova Bold"/>
                <a:cs typeface="Arial Nova Bold"/>
                <a:sym typeface="Arial Nova Bold"/>
              </a:rPr>
              <a:t>Factors that can contribute in a delayed diagnosis</a:t>
            </a:r>
          </a:p>
        </p:txBody>
      </p:sp>
      <p:sp>
        <p:nvSpPr>
          <p:cNvPr id="23" name="TextBox 23"/>
          <p:cNvSpPr txBox="1"/>
          <p:nvPr/>
        </p:nvSpPr>
        <p:spPr>
          <a:xfrm>
            <a:off x="6000527" y="5177527"/>
            <a:ext cx="6285972" cy="5301615"/>
          </a:xfrm>
          <a:prstGeom prst="rect">
            <a:avLst/>
          </a:prstGeom>
        </p:spPr>
        <p:txBody>
          <a:bodyPr lIns="0" tIns="0" rIns="0" bIns="0" rtlCol="0" anchor="t">
            <a:spAutoFit/>
          </a:bodyPr>
          <a:lstStyle/>
          <a:p>
            <a:pPr marL="388620" lvl="1" indent="-194310" algn="ctr">
              <a:lnSpc>
                <a:spcPts val="3240"/>
              </a:lnSpc>
              <a:buFont typeface="Arial"/>
              <a:buChar char="•"/>
            </a:pPr>
            <a:r>
              <a:rPr lang="en-US" sz="1800">
                <a:solidFill>
                  <a:srgbClr val="0D0D0D"/>
                </a:solidFill>
                <a:latin typeface="Lato"/>
                <a:ea typeface="Lato"/>
                <a:cs typeface="Lato"/>
                <a:sym typeface="Lato"/>
              </a:rPr>
              <a:t>A lack of understanding of dementia within families can cause families to treated dementia as an inevitable part of ageing, instead of a medical condition.</a:t>
            </a:r>
          </a:p>
          <a:p>
            <a:pPr marL="388620" lvl="1" indent="-194310" algn="ctr">
              <a:lnSpc>
                <a:spcPts val="3240"/>
              </a:lnSpc>
              <a:buFont typeface="Arial"/>
              <a:buChar char="•"/>
            </a:pPr>
            <a:r>
              <a:rPr lang="en-US" sz="1800">
                <a:solidFill>
                  <a:srgbClr val="0D0D0D"/>
                </a:solidFill>
                <a:latin typeface="Lato"/>
                <a:ea typeface="Lato"/>
                <a:cs typeface="Lato"/>
                <a:sym typeface="Lato"/>
              </a:rPr>
              <a:t>Language barriers and a lack of dementia awareness can make it more difficult to communicate with health care professionals and time to seek help could be delayed (Bajwa et al., 2025).</a:t>
            </a:r>
          </a:p>
          <a:p>
            <a:pPr marL="388620" lvl="1" indent="-194310" algn="ctr">
              <a:lnSpc>
                <a:spcPts val="3240"/>
              </a:lnSpc>
              <a:buFont typeface="Arial"/>
              <a:buChar char="•"/>
            </a:pPr>
            <a:r>
              <a:rPr lang="en-US" sz="1800">
                <a:solidFill>
                  <a:srgbClr val="0D0D0D"/>
                </a:solidFill>
                <a:latin typeface="Lato"/>
                <a:ea typeface="Lato"/>
                <a:cs typeface="Lato"/>
                <a:sym typeface="Lato"/>
              </a:rPr>
              <a:t>Religious beliefs and/or family oriented decision making can discourage formal assessment and diagnosis.</a:t>
            </a:r>
          </a:p>
          <a:p>
            <a:pPr marL="388620" lvl="1" indent="-194310" algn="ctr">
              <a:lnSpc>
                <a:spcPts val="3240"/>
              </a:lnSpc>
              <a:buFont typeface="Arial"/>
              <a:buChar char="•"/>
            </a:pPr>
            <a:r>
              <a:rPr lang="en-US" sz="1800">
                <a:solidFill>
                  <a:srgbClr val="0D0D0D"/>
                </a:solidFill>
                <a:latin typeface="Lato"/>
                <a:ea typeface="Lato"/>
                <a:cs typeface="Lato"/>
                <a:sym typeface="Lato"/>
              </a:rPr>
              <a:t>The limited access to culturally appropriate health care and the challenges faced to receive supply health care services also contributes to a delayed diagnosis.</a:t>
            </a:r>
          </a:p>
          <a:p>
            <a:pPr algn="ctr">
              <a:lnSpc>
                <a:spcPts val="3240"/>
              </a:lnSpc>
            </a:pPr>
            <a:endParaRPr lang="en-US" sz="1800">
              <a:solidFill>
                <a:srgbClr val="0D0D0D"/>
              </a:solidFill>
              <a:latin typeface="Lato"/>
              <a:ea typeface="Lato"/>
              <a:cs typeface="Lato"/>
              <a:sym typeface="Lato"/>
            </a:endParaRPr>
          </a:p>
        </p:txBody>
      </p:sp>
      <p:sp>
        <p:nvSpPr>
          <p:cNvPr id="24" name="Freeform 24"/>
          <p:cNvSpPr/>
          <p:nvPr/>
        </p:nvSpPr>
        <p:spPr>
          <a:xfrm>
            <a:off x="532551" y="8666034"/>
            <a:ext cx="1611860" cy="917295"/>
          </a:xfrm>
          <a:custGeom>
            <a:avLst/>
            <a:gdLst/>
            <a:ahLst/>
            <a:cxnLst/>
            <a:rect l="l" t="t" r="r" b="b"/>
            <a:pathLst>
              <a:path w="1611860" h="917295">
                <a:moveTo>
                  <a:pt x="0" y="0"/>
                </a:moveTo>
                <a:lnTo>
                  <a:pt x="1611860" y="0"/>
                </a:lnTo>
                <a:lnTo>
                  <a:pt x="1611860" y="917295"/>
                </a:lnTo>
                <a:lnTo>
                  <a:pt x="0" y="917295"/>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25" name="Freeform 25"/>
          <p:cNvSpPr/>
          <p:nvPr/>
        </p:nvSpPr>
        <p:spPr>
          <a:xfrm>
            <a:off x="16169031" y="466644"/>
            <a:ext cx="1611860" cy="917295"/>
          </a:xfrm>
          <a:custGeom>
            <a:avLst/>
            <a:gdLst/>
            <a:ahLst/>
            <a:cxnLst/>
            <a:rect l="l" t="t" r="r" b="b"/>
            <a:pathLst>
              <a:path w="1611860" h="917295">
                <a:moveTo>
                  <a:pt x="0" y="0"/>
                </a:moveTo>
                <a:lnTo>
                  <a:pt x="1611860" y="0"/>
                </a:lnTo>
                <a:lnTo>
                  <a:pt x="1611860" y="917295"/>
                </a:lnTo>
                <a:lnTo>
                  <a:pt x="0" y="917295"/>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26" name="Freeform 26"/>
          <p:cNvSpPr/>
          <p:nvPr/>
        </p:nvSpPr>
        <p:spPr>
          <a:xfrm rot="-5400000" flipH="1" flipV="1">
            <a:off x="5675472" y="-188299"/>
            <a:ext cx="2421332" cy="1859702"/>
          </a:xfrm>
          <a:custGeom>
            <a:avLst/>
            <a:gdLst/>
            <a:ahLst/>
            <a:cxnLst/>
            <a:rect l="l" t="t" r="r" b="b"/>
            <a:pathLst>
              <a:path w="2421332" h="1859702">
                <a:moveTo>
                  <a:pt x="2421332" y="1859702"/>
                </a:moveTo>
                <a:lnTo>
                  <a:pt x="0" y="1859702"/>
                </a:lnTo>
                <a:lnTo>
                  <a:pt x="0" y="0"/>
                </a:lnTo>
                <a:lnTo>
                  <a:pt x="2421332" y="0"/>
                </a:lnTo>
                <a:lnTo>
                  <a:pt x="2421332" y="1859702"/>
                </a:lnTo>
                <a:close/>
              </a:path>
            </a:pathLst>
          </a:custGeom>
          <a:blipFill>
            <a:blip>
              <a:extLst>
                <a:ext uri="{96DAC541-7B7A-43D3-8B79-37D633B846F1}">
                  <asvg:svgBlip xmlns:asvg="http://schemas.microsoft.com/office/drawing/2016/SVG/main" r:embed="rId6"/>
                </a:ext>
              </a:extLst>
            </a:blip>
            <a:stretch>
              <a:fillRect/>
            </a:stretch>
          </a:blipFill>
        </p:spPr>
      </p:sp>
      <p:sp>
        <p:nvSpPr>
          <p:cNvPr id="27" name="Freeform 27"/>
          <p:cNvSpPr/>
          <p:nvPr/>
        </p:nvSpPr>
        <p:spPr>
          <a:xfrm rot="-2625672">
            <a:off x="16628666" y="8640324"/>
            <a:ext cx="1261267" cy="968715"/>
          </a:xfrm>
          <a:custGeom>
            <a:avLst/>
            <a:gdLst/>
            <a:ahLst/>
            <a:cxnLst/>
            <a:rect l="l" t="t" r="r" b="b"/>
            <a:pathLst>
              <a:path w="1261267" h="968715">
                <a:moveTo>
                  <a:pt x="0" y="0"/>
                </a:moveTo>
                <a:lnTo>
                  <a:pt x="1261268" y="0"/>
                </a:lnTo>
                <a:lnTo>
                  <a:pt x="1261268" y="968715"/>
                </a:lnTo>
                <a:lnTo>
                  <a:pt x="0" y="968715"/>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28" name="Freeform 28"/>
          <p:cNvSpPr/>
          <p:nvPr/>
        </p:nvSpPr>
        <p:spPr>
          <a:xfrm>
            <a:off x="-706775" y="5010397"/>
            <a:ext cx="1735475" cy="287142"/>
          </a:xfrm>
          <a:custGeom>
            <a:avLst/>
            <a:gdLst/>
            <a:ahLst/>
            <a:cxnLst/>
            <a:rect l="l" t="t" r="r" b="b"/>
            <a:pathLst>
              <a:path w="1735475" h="287142">
                <a:moveTo>
                  <a:pt x="0" y="0"/>
                </a:moveTo>
                <a:lnTo>
                  <a:pt x="1735475" y="0"/>
                </a:lnTo>
                <a:lnTo>
                  <a:pt x="1735475" y="287143"/>
                </a:lnTo>
                <a:lnTo>
                  <a:pt x="0" y="287143"/>
                </a:lnTo>
                <a:lnTo>
                  <a:pt x="0" y="0"/>
                </a:lnTo>
                <a:close/>
              </a:path>
            </a:pathLst>
          </a:custGeom>
          <a:blipFill>
            <a:blip>
              <a:extLst>
                <a:ext uri="{96DAC541-7B7A-43D3-8B79-37D633B846F1}">
                  <asvg:svgBlip xmlns:asvg="http://schemas.microsoft.com/office/drawing/2016/SVG/main" r:embed="rId7"/>
                </a:ext>
              </a:extLst>
            </a:blip>
            <a:stretch>
              <a:fillRect/>
            </a:stretch>
          </a:blipFill>
        </p:spPr>
      </p:sp>
      <p:sp>
        <p:nvSpPr>
          <p:cNvPr id="29" name="Freeform 29"/>
          <p:cNvSpPr/>
          <p:nvPr/>
        </p:nvSpPr>
        <p:spPr>
          <a:xfrm>
            <a:off x="17259300" y="5010397"/>
            <a:ext cx="1735475" cy="287142"/>
          </a:xfrm>
          <a:custGeom>
            <a:avLst/>
            <a:gdLst/>
            <a:ahLst/>
            <a:cxnLst/>
            <a:rect l="l" t="t" r="r" b="b"/>
            <a:pathLst>
              <a:path w="1735475" h="287142">
                <a:moveTo>
                  <a:pt x="0" y="0"/>
                </a:moveTo>
                <a:lnTo>
                  <a:pt x="1735475" y="0"/>
                </a:lnTo>
                <a:lnTo>
                  <a:pt x="1735475" y="287143"/>
                </a:lnTo>
                <a:lnTo>
                  <a:pt x="0" y="287143"/>
                </a:lnTo>
                <a:lnTo>
                  <a:pt x="0" y="0"/>
                </a:lnTo>
                <a:close/>
              </a:path>
            </a:pathLst>
          </a:custGeom>
          <a:blipFill>
            <a:blip>
              <a:extLst>
                <a:ext uri="{96DAC541-7B7A-43D3-8B79-37D633B846F1}">
                  <asvg:svgBlip xmlns:asvg="http://schemas.microsoft.com/office/drawing/2016/SVG/main" r:embed="rId7"/>
                </a:ext>
              </a:extLst>
            </a:blip>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70157" y="4738254"/>
            <a:ext cx="6873843" cy="3906982"/>
            <a:chOff x="0" y="0"/>
            <a:chExt cx="1984905" cy="1128188"/>
          </a:xfrm>
        </p:grpSpPr>
        <p:sp>
          <p:nvSpPr>
            <p:cNvPr id="3" name="Freeform 3"/>
            <p:cNvSpPr/>
            <p:nvPr/>
          </p:nvSpPr>
          <p:spPr>
            <a:xfrm>
              <a:off x="0" y="0"/>
              <a:ext cx="1984905" cy="1128188"/>
            </a:xfrm>
            <a:custGeom>
              <a:avLst/>
              <a:gdLst/>
              <a:ahLst/>
              <a:cxnLst/>
              <a:rect l="l" t="t" r="r" b="b"/>
              <a:pathLst>
                <a:path w="1984905" h="1128188">
                  <a:moveTo>
                    <a:pt x="22526" y="0"/>
                  </a:moveTo>
                  <a:lnTo>
                    <a:pt x="1962379" y="0"/>
                  </a:lnTo>
                  <a:cubicBezTo>
                    <a:pt x="1968353" y="0"/>
                    <a:pt x="1974083" y="2373"/>
                    <a:pt x="1978307" y="6598"/>
                  </a:cubicBezTo>
                  <a:cubicBezTo>
                    <a:pt x="1982532" y="10822"/>
                    <a:pt x="1984905" y="16552"/>
                    <a:pt x="1984905" y="22526"/>
                  </a:cubicBezTo>
                  <a:lnTo>
                    <a:pt x="1984905" y="1105662"/>
                  </a:lnTo>
                  <a:cubicBezTo>
                    <a:pt x="1984905" y="1111637"/>
                    <a:pt x="1982532" y="1117366"/>
                    <a:pt x="1978307" y="1121591"/>
                  </a:cubicBezTo>
                  <a:cubicBezTo>
                    <a:pt x="1974083" y="1125815"/>
                    <a:pt x="1968353" y="1128188"/>
                    <a:pt x="1962379" y="1128188"/>
                  </a:cubicBezTo>
                  <a:lnTo>
                    <a:pt x="22526" y="1128188"/>
                  </a:lnTo>
                  <a:cubicBezTo>
                    <a:pt x="16552" y="1128188"/>
                    <a:pt x="10822" y="1125815"/>
                    <a:pt x="6598" y="1121591"/>
                  </a:cubicBezTo>
                  <a:cubicBezTo>
                    <a:pt x="2373" y="1117366"/>
                    <a:pt x="0" y="1111637"/>
                    <a:pt x="0" y="1105662"/>
                  </a:cubicBezTo>
                  <a:lnTo>
                    <a:pt x="0" y="22526"/>
                  </a:lnTo>
                  <a:cubicBezTo>
                    <a:pt x="0" y="16552"/>
                    <a:pt x="2373" y="10822"/>
                    <a:pt x="6598" y="6598"/>
                  </a:cubicBezTo>
                  <a:cubicBezTo>
                    <a:pt x="10822" y="2373"/>
                    <a:pt x="16552" y="0"/>
                    <a:pt x="22526" y="0"/>
                  </a:cubicBezTo>
                  <a:close/>
                </a:path>
              </a:pathLst>
            </a:custGeom>
            <a:blipFill>
              <a:blip r:embed="rId3"/>
              <a:stretch>
                <a:fillRect t="-8539" b="-8539"/>
              </a:stretch>
            </a:blipFill>
          </p:spPr>
        </p:sp>
      </p:grpSp>
      <p:grpSp>
        <p:nvGrpSpPr>
          <p:cNvPr id="4" name="Group 4"/>
          <p:cNvGrpSpPr/>
          <p:nvPr/>
        </p:nvGrpSpPr>
        <p:grpSpPr>
          <a:xfrm>
            <a:off x="9396557" y="4738254"/>
            <a:ext cx="6670964" cy="3906982"/>
            <a:chOff x="0" y="0"/>
            <a:chExt cx="1926321" cy="1128188"/>
          </a:xfrm>
        </p:grpSpPr>
        <p:sp>
          <p:nvSpPr>
            <p:cNvPr id="5" name="Freeform 5"/>
            <p:cNvSpPr/>
            <p:nvPr/>
          </p:nvSpPr>
          <p:spPr>
            <a:xfrm>
              <a:off x="0" y="0"/>
              <a:ext cx="1926321" cy="1128188"/>
            </a:xfrm>
            <a:custGeom>
              <a:avLst/>
              <a:gdLst/>
              <a:ahLst/>
              <a:cxnLst/>
              <a:rect l="l" t="t" r="r" b="b"/>
              <a:pathLst>
                <a:path w="1926321" h="1128188">
                  <a:moveTo>
                    <a:pt x="23211" y="0"/>
                  </a:moveTo>
                  <a:lnTo>
                    <a:pt x="1903110" y="0"/>
                  </a:lnTo>
                  <a:cubicBezTo>
                    <a:pt x="1909266" y="0"/>
                    <a:pt x="1915170" y="2445"/>
                    <a:pt x="1919523" y="6798"/>
                  </a:cubicBezTo>
                  <a:cubicBezTo>
                    <a:pt x="1923876" y="11151"/>
                    <a:pt x="1926321" y="17055"/>
                    <a:pt x="1926321" y="23211"/>
                  </a:cubicBezTo>
                  <a:lnTo>
                    <a:pt x="1926321" y="1104977"/>
                  </a:lnTo>
                  <a:cubicBezTo>
                    <a:pt x="1926321" y="1111133"/>
                    <a:pt x="1923876" y="1117037"/>
                    <a:pt x="1919523" y="1121390"/>
                  </a:cubicBezTo>
                  <a:cubicBezTo>
                    <a:pt x="1915170" y="1125743"/>
                    <a:pt x="1909266" y="1128188"/>
                    <a:pt x="1903110" y="1128188"/>
                  </a:cubicBezTo>
                  <a:lnTo>
                    <a:pt x="23211" y="1128188"/>
                  </a:lnTo>
                  <a:cubicBezTo>
                    <a:pt x="17055" y="1128188"/>
                    <a:pt x="11151" y="1125743"/>
                    <a:pt x="6798" y="1121390"/>
                  </a:cubicBezTo>
                  <a:cubicBezTo>
                    <a:pt x="2445" y="1117037"/>
                    <a:pt x="0" y="1111133"/>
                    <a:pt x="0" y="1104977"/>
                  </a:cubicBezTo>
                  <a:lnTo>
                    <a:pt x="0" y="23211"/>
                  </a:lnTo>
                  <a:cubicBezTo>
                    <a:pt x="0" y="17055"/>
                    <a:pt x="2445" y="11151"/>
                    <a:pt x="6798" y="6798"/>
                  </a:cubicBezTo>
                  <a:cubicBezTo>
                    <a:pt x="11151" y="2445"/>
                    <a:pt x="17055" y="0"/>
                    <a:pt x="23211" y="0"/>
                  </a:cubicBezTo>
                  <a:close/>
                </a:path>
              </a:pathLst>
            </a:custGeom>
            <a:blipFill>
              <a:blip r:embed="rId4"/>
              <a:stretch>
                <a:fillRect t="-6966" b="-6966"/>
              </a:stretch>
            </a:blipFill>
          </p:spPr>
        </p:sp>
      </p:grpSp>
      <p:sp>
        <p:nvSpPr>
          <p:cNvPr id="6" name="TextBox 6"/>
          <p:cNvSpPr txBox="1"/>
          <p:nvPr/>
        </p:nvSpPr>
        <p:spPr>
          <a:xfrm>
            <a:off x="1028700" y="1587787"/>
            <a:ext cx="5675533" cy="2819400"/>
          </a:xfrm>
          <a:prstGeom prst="rect">
            <a:avLst/>
          </a:prstGeom>
        </p:spPr>
        <p:txBody>
          <a:bodyPr lIns="0" tIns="0" rIns="0" bIns="0" rtlCol="0" anchor="t">
            <a:spAutoFit/>
          </a:bodyPr>
          <a:lstStyle/>
          <a:p>
            <a:pPr algn="l">
              <a:lnSpc>
                <a:spcPts val="7475"/>
              </a:lnSpc>
            </a:pPr>
            <a:r>
              <a:rPr lang="en-US" sz="6229" b="1">
                <a:solidFill>
                  <a:srgbClr val="262626"/>
                </a:solidFill>
                <a:latin typeface="Arial Nova Bold"/>
                <a:ea typeface="Arial Nova Bold"/>
                <a:cs typeface="Arial Nova Bold"/>
                <a:sym typeface="Arial Nova Bold"/>
              </a:rPr>
              <a:t>Research Question, Aim and Objectives</a:t>
            </a:r>
          </a:p>
        </p:txBody>
      </p:sp>
      <p:sp>
        <p:nvSpPr>
          <p:cNvPr id="7" name="TextBox 7"/>
          <p:cNvSpPr txBox="1"/>
          <p:nvPr/>
        </p:nvSpPr>
        <p:spPr>
          <a:xfrm>
            <a:off x="6361142" y="1781002"/>
            <a:ext cx="11926858" cy="3253740"/>
          </a:xfrm>
          <a:prstGeom prst="rect">
            <a:avLst/>
          </a:prstGeom>
        </p:spPr>
        <p:txBody>
          <a:bodyPr lIns="0" tIns="0" rIns="0" bIns="0" rtlCol="0" anchor="t">
            <a:spAutoFit/>
          </a:bodyPr>
          <a:lstStyle/>
          <a:p>
            <a:pPr marL="388620" lvl="1" indent="-194310" algn="l">
              <a:lnSpc>
                <a:spcPts val="3240"/>
              </a:lnSpc>
              <a:buFont typeface="Arial"/>
              <a:buChar char="•"/>
            </a:pPr>
            <a:r>
              <a:rPr lang="en-US" sz="1800">
                <a:solidFill>
                  <a:srgbClr val="0D0D0D"/>
                </a:solidFill>
                <a:latin typeface="Lato"/>
                <a:ea typeface="Lato"/>
                <a:cs typeface="Lato"/>
                <a:sym typeface="Lato"/>
              </a:rPr>
              <a:t>Although, this study is designed to investigate some of the barriers that might contribute to underdiagnosis of dementia in South Asian older people in Leicester.</a:t>
            </a:r>
          </a:p>
          <a:p>
            <a:pPr marL="388620" lvl="1" indent="-194310" algn="l">
              <a:lnSpc>
                <a:spcPts val="3240"/>
              </a:lnSpc>
              <a:buFont typeface="Arial"/>
              <a:buChar char="•"/>
            </a:pPr>
            <a:r>
              <a:rPr lang="en-US" sz="1800">
                <a:solidFill>
                  <a:srgbClr val="0D0D0D"/>
                </a:solidFill>
                <a:latin typeface="Lato"/>
                <a:ea typeface="Lato"/>
                <a:cs typeface="Lato"/>
                <a:sym typeface="Lato"/>
              </a:rPr>
              <a:t>The research will seek to find out factors regarding timely diagnosis that relate to culture, social structure and healthcare services (Shafiq, 2025).</a:t>
            </a:r>
          </a:p>
          <a:p>
            <a:pPr marL="388620" lvl="1" indent="-194310" algn="l">
              <a:lnSpc>
                <a:spcPts val="3240"/>
              </a:lnSpc>
              <a:buFont typeface="Arial"/>
              <a:buChar char="•"/>
            </a:pPr>
            <a:r>
              <a:rPr lang="en-US" sz="1800">
                <a:solidFill>
                  <a:srgbClr val="0D0D0D"/>
                </a:solidFill>
                <a:latin typeface="Lato"/>
                <a:ea typeface="Lato"/>
                <a:cs typeface="Lato"/>
                <a:sym typeface="Lato"/>
              </a:rPr>
              <a:t>Some of the main goals are to explore help-seeking behaviours and challenges to health care systems.</a:t>
            </a:r>
          </a:p>
          <a:p>
            <a:pPr marL="388620" lvl="1" indent="-194310" algn="l">
              <a:lnSpc>
                <a:spcPts val="3240"/>
              </a:lnSpc>
              <a:buFont typeface="Arial"/>
              <a:buChar char="•"/>
            </a:pPr>
            <a:r>
              <a:rPr lang="en-US" sz="1800">
                <a:solidFill>
                  <a:srgbClr val="0D0D0D"/>
                </a:solidFill>
                <a:latin typeface="Lato"/>
                <a:ea typeface="Lato"/>
                <a:cs typeface="Lato"/>
                <a:sym typeface="Lato"/>
              </a:rPr>
              <a:t>This study will assist in gaining a greater understanding about the ways in which cultural appropriate and equitable diagnosis of dementia earlier may be incentivised.</a:t>
            </a:r>
          </a:p>
          <a:p>
            <a:pPr algn="l">
              <a:lnSpc>
                <a:spcPts val="3240"/>
              </a:lnSpc>
            </a:pPr>
            <a:endParaRPr lang="en-US" sz="1800">
              <a:solidFill>
                <a:srgbClr val="0D0D0D"/>
              </a:solidFill>
              <a:latin typeface="Lato"/>
              <a:ea typeface="Lato"/>
              <a:cs typeface="Lato"/>
              <a:sym typeface="Lato"/>
            </a:endParaRPr>
          </a:p>
        </p:txBody>
      </p:sp>
      <p:sp>
        <p:nvSpPr>
          <p:cNvPr id="8" name="Freeform 8"/>
          <p:cNvSpPr/>
          <p:nvPr/>
        </p:nvSpPr>
        <p:spPr>
          <a:xfrm>
            <a:off x="8276262" y="9114729"/>
            <a:ext cx="1735475" cy="287142"/>
          </a:xfrm>
          <a:custGeom>
            <a:avLst/>
            <a:gdLst/>
            <a:ahLst/>
            <a:cxnLst/>
            <a:rect l="l" t="t" r="r" b="b"/>
            <a:pathLst>
              <a:path w="1735475" h="287142">
                <a:moveTo>
                  <a:pt x="0" y="0"/>
                </a:moveTo>
                <a:lnTo>
                  <a:pt x="1735476" y="0"/>
                </a:lnTo>
                <a:lnTo>
                  <a:pt x="1735476" y="287142"/>
                </a:lnTo>
                <a:lnTo>
                  <a:pt x="0" y="28714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9" name="Freeform 9"/>
          <p:cNvSpPr/>
          <p:nvPr/>
        </p:nvSpPr>
        <p:spPr>
          <a:xfrm rot="-5400000" flipH="1" flipV="1">
            <a:off x="292387" y="4577976"/>
            <a:ext cx="1472625" cy="1131049"/>
          </a:xfrm>
          <a:custGeom>
            <a:avLst/>
            <a:gdLst/>
            <a:ahLst/>
            <a:cxnLst/>
            <a:rect l="l" t="t" r="r" b="b"/>
            <a:pathLst>
              <a:path w="1472625" h="1131049">
                <a:moveTo>
                  <a:pt x="1472626" y="1131048"/>
                </a:moveTo>
                <a:lnTo>
                  <a:pt x="0" y="1131048"/>
                </a:lnTo>
                <a:lnTo>
                  <a:pt x="0" y="0"/>
                </a:lnTo>
                <a:lnTo>
                  <a:pt x="1472626" y="0"/>
                </a:lnTo>
                <a:lnTo>
                  <a:pt x="1472626" y="1131048"/>
                </a:lnTo>
                <a:close/>
              </a:path>
            </a:pathLst>
          </a:custGeom>
          <a:blipFill>
            <a:blip>
              <a:extLst>
                <a:ext uri="{96DAC541-7B7A-43D3-8B79-37D633B846F1}">
                  <asvg:svgBlip xmlns:asvg="http://schemas.microsoft.com/office/drawing/2016/SVG/main" r:embed="rId6"/>
                </a:ext>
              </a:extLst>
            </a:blip>
            <a:stretch>
              <a:fillRect/>
            </a:stretch>
          </a:blipFill>
        </p:spPr>
      </p:sp>
      <p:sp>
        <p:nvSpPr>
          <p:cNvPr id="10" name="Freeform 10"/>
          <p:cNvSpPr/>
          <p:nvPr/>
        </p:nvSpPr>
        <p:spPr>
          <a:xfrm>
            <a:off x="16231178" y="8799652"/>
            <a:ext cx="1611860" cy="917295"/>
          </a:xfrm>
          <a:custGeom>
            <a:avLst/>
            <a:gdLst/>
            <a:ahLst/>
            <a:cxnLst/>
            <a:rect l="l" t="t" r="r" b="b"/>
            <a:pathLst>
              <a:path w="1611860" h="917295">
                <a:moveTo>
                  <a:pt x="0" y="0"/>
                </a:moveTo>
                <a:lnTo>
                  <a:pt x="1611860" y="0"/>
                </a:lnTo>
                <a:lnTo>
                  <a:pt x="1611860" y="917296"/>
                </a:lnTo>
                <a:lnTo>
                  <a:pt x="0" y="917296"/>
                </a:lnTo>
                <a:lnTo>
                  <a:pt x="0" y="0"/>
                </a:lnTo>
                <a:close/>
              </a:path>
            </a:pathLst>
          </a:custGeom>
          <a:blipFill>
            <a:blip>
              <a:extLst>
                <a:ext uri="{96DAC541-7B7A-43D3-8B79-37D633B846F1}">
                  <asvg:svgBlip xmlns:asvg="http://schemas.microsoft.com/office/drawing/2016/SVG/main" r:embed="rId7"/>
                </a:ext>
              </a:extLst>
            </a:blip>
            <a:stretch>
              <a:fillRect/>
            </a:stretch>
          </a:blipFill>
        </p:spPr>
      </p:sp>
      <p:sp>
        <p:nvSpPr>
          <p:cNvPr id="11" name="Freeform 11"/>
          <p:cNvSpPr/>
          <p:nvPr/>
        </p:nvSpPr>
        <p:spPr>
          <a:xfrm flipH="1">
            <a:off x="380833" y="8656081"/>
            <a:ext cx="1611860" cy="917295"/>
          </a:xfrm>
          <a:custGeom>
            <a:avLst/>
            <a:gdLst/>
            <a:ahLst/>
            <a:cxnLst/>
            <a:rect l="l" t="t" r="r" b="b"/>
            <a:pathLst>
              <a:path w="1611860" h="917295">
                <a:moveTo>
                  <a:pt x="1611860" y="0"/>
                </a:moveTo>
                <a:lnTo>
                  <a:pt x="0" y="0"/>
                </a:lnTo>
                <a:lnTo>
                  <a:pt x="0" y="917295"/>
                </a:lnTo>
                <a:lnTo>
                  <a:pt x="1611860" y="917295"/>
                </a:lnTo>
                <a:lnTo>
                  <a:pt x="1611860" y="0"/>
                </a:lnTo>
                <a:close/>
              </a:path>
            </a:pathLst>
          </a:custGeom>
          <a:blipFill>
            <a:blip>
              <a:extLst>
                <a:ext uri="{96DAC541-7B7A-43D3-8B79-37D633B846F1}">
                  <asvg:svgBlip xmlns:asvg="http://schemas.microsoft.com/office/drawing/2016/SVG/main" r:embed="rId7"/>
                </a:ext>
              </a:extLst>
            </a:blip>
            <a:stretch>
              <a:fillRect/>
            </a:stretch>
          </a:blipFill>
        </p:spPr>
      </p:sp>
      <p:sp>
        <p:nvSpPr>
          <p:cNvPr id="12" name="Freeform 12"/>
          <p:cNvSpPr/>
          <p:nvPr/>
        </p:nvSpPr>
        <p:spPr>
          <a:xfrm rot="-2625672">
            <a:off x="16421935" y="646436"/>
            <a:ext cx="1261267" cy="968715"/>
          </a:xfrm>
          <a:custGeom>
            <a:avLst/>
            <a:gdLst/>
            <a:ahLst/>
            <a:cxnLst/>
            <a:rect l="l" t="t" r="r" b="b"/>
            <a:pathLst>
              <a:path w="1261267" h="968715">
                <a:moveTo>
                  <a:pt x="0" y="0"/>
                </a:moveTo>
                <a:lnTo>
                  <a:pt x="1261267" y="0"/>
                </a:lnTo>
                <a:lnTo>
                  <a:pt x="1261267" y="968716"/>
                </a:lnTo>
                <a:lnTo>
                  <a:pt x="0" y="968716"/>
                </a:lnTo>
                <a:lnTo>
                  <a:pt x="0" y="0"/>
                </a:lnTo>
                <a:close/>
              </a:path>
            </a:pathLst>
          </a:custGeom>
          <a:blipFill>
            <a:blip>
              <a:extLst>
                <a:ext uri="{96DAC541-7B7A-43D3-8B79-37D633B846F1}">
                  <asvg:svgBlip xmlns:asvg="http://schemas.microsoft.com/office/drawing/2016/SVG/main" r:embed="rId6"/>
                </a:ext>
              </a:extLst>
            </a:blip>
            <a:stretch>
              <a:fillRect/>
            </a:stretch>
          </a:blipFill>
        </p:spPr>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2900" y="5835342"/>
            <a:ext cx="19411950" cy="4703826"/>
            <a:chOff x="0" y="0"/>
            <a:chExt cx="3994228" cy="967865"/>
          </a:xfrm>
        </p:grpSpPr>
        <p:sp>
          <p:nvSpPr>
            <p:cNvPr id="3" name="Freeform 3"/>
            <p:cNvSpPr/>
            <p:nvPr/>
          </p:nvSpPr>
          <p:spPr>
            <a:xfrm>
              <a:off x="0" y="0"/>
              <a:ext cx="3994228" cy="967865"/>
            </a:xfrm>
            <a:custGeom>
              <a:avLst/>
              <a:gdLst/>
              <a:ahLst/>
              <a:cxnLst/>
              <a:rect l="l" t="t" r="r" b="b"/>
              <a:pathLst>
                <a:path w="3994228" h="967865">
                  <a:moveTo>
                    <a:pt x="0" y="0"/>
                  </a:moveTo>
                  <a:lnTo>
                    <a:pt x="3994228" y="0"/>
                  </a:lnTo>
                  <a:lnTo>
                    <a:pt x="3994228" y="967865"/>
                  </a:lnTo>
                  <a:lnTo>
                    <a:pt x="0" y="967865"/>
                  </a:lnTo>
                  <a:close/>
                </a:path>
              </a:pathLst>
            </a:custGeom>
            <a:solidFill>
              <a:srgbClr val="8D57DE"/>
            </a:solidFill>
          </p:spPr>
        </p:sp>
        <p:sp>
          <p:nvSpPr>
            <p:cNvPr id="4" name="TextBox 4"/>
            <p:cNvSpPr txBox="1"/>
            <p:nvPr/>
          </p:nvSpPr>
          <p:spPr>
            <a:xfrm>
              <a:off x="0" y="-114300"/>
              <a:ext cx="3994228" cy="1082165"/>
            </a:xfrm>
            <a:prstGeom prst="rect">
              <a:avLst/>
            </a:prstGeom>
          </p:spPr>
          <p:txBody>
            <a:bodyPr lIns="50800" tIns="50800" rIns="50800" bIns="50800" rtlCol="0" anchor="ctr"/>
            <a:lstStyle/>
            <a:p>
              <a:pPr algn="ctr">
                <a:lnSpc>
                  <a:spcPts val="3240"/>
                </a:lnSpc>
              </a:pPr>
              <a:endParaRPr/>
            </a:p>
          </p:txBody>
        </p:sp>
      </p:grpSp>
      <p:sp>
        <p:nvSpPr>
          <p:cNvPr id="5" name="Freeform 5"/>
          <p:cNvSpPr/>
          <p:nvPr/>
        </p:nvSpPr>
        <p:spPr>
          <a:xfrm>
            <a:off x="1028700" y="1088565"/>
            <a:ext cx="316125" cy="398782"/>
          </a:xfrm>
          <a:custGeom>
            <a:avLst/>
            <a:gdLst/>
            <a:ahLst/>
            <a:cxnLst/>
            <a:rect l="l" t="t" r="r" b="b"/>
            <a:pathLst>
              <a:path w="316125" h="398782">
                <a:moveTo>
                  <a:pt x="0" y="0"/>
                </a:moveTo>
                <a:lnTo>
                  <a:pt x="316125" y="0"/>
                </a:lnTo>
                <a:lnTo>
                  <a:pt x="316125" y="398783"/>
                </a:lnTo>
                <a:lnTo>
                  <a:pt x="0" y="398783"/>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a:off x="16907174" y="0"/>
            <a:ext cx="1807620" cy="1028700"/>
          </a:xfrm>
          <a:custGeom>
            <a:avLst/>
            <a:gdLst/>
            <a:ahLst/>
            <a:cxnLst/>
            <a:rect l="l" t="t" r="r" b="b"/>
            <a:pathLst>
              <a:path w="1807620" h="1028700">
                <a:moveTo>
                  <a:pt x="0" y="0"/>
                </a:moveTo>
                <a:lnTo>
                  <a:pt x="1807619" y="0"/>
                </a:lnTo>
                <a:lnTo>
                  <a:pt x="1807619" y="1028700"/>
                </a:lnTo>
                <a:lnTo>
                  <a:pt x="0" y="1028700"/>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7" name="Freeform 7"/>
          <p:cNvSpPr/>
          <p:nvPr/>
        </p:nvSpPr>
        <p:spPr>
          <a:xfrm flipH="1">
            <a:off x="-462794" y="0"/>
            <a:ext cx="1807620" cy="1028700"/>
          </a:xfrm>
          <a:custGeom>
            <a:avLst/>
            <a:gdLst/>
            <a:ahLst/>
            <a:cxnLst/>
            <a:rect l="l" t="t" r="r" b="b"/>
            <a:pathLst>
              <a:path w="1807620" h="1028700">
                <a:moveTo>
                  <a:pt x="1807619" y="0"/>
                </a:moveTo>
                <a:lnTo>
                  <a:pt x="0" y="0"/>
                </a:lnTo>
                <a:lnTo>
                  <a:pt x="0" y="1028700"/>
                </a:lnTo>
                <a:lnTo>
                  <a:pt x="1807619" y="1028700"/>
                </a:lnTo>
                <a:lnTo>
                  <a:pt x="1807619" y="0"/>
                </a:lnTo>
                <a:close/>
              </a:path>
            </a:pathLst>
          </a:custGeom>
          <a:blipFill>
            <a:blip>
              <a:extLst>
                <a:ext uri="{96DAC541-7B7A-43D3-8B79-37D633B846F1}">
                  <asvg:svgBlip xmlns:asvg="http://schemas.microsoft.com/office/drawing/2016/SVG/main" r:embed="rId4"/>
                </a:ext>
              </a:extLst>
            </a:blip>
            <a:stretch>
              <a:fillRect/>
            </a:stretch>
          </a:blipFill>
        </p:spPr>
      </p:sp>
      <p:sp>
        <p:nvSpPr>
          <p:cNvPr id="8" name="Freeform 8"/>
          <p:cNvSpPr/>
          <p:nvPr/>
        </p:nvSpPr>
        <p:spPr>
          <a:xfrm>
            <a:off x="8276262" y="1088565"/>
            <a:ext cx="1735475" cy="287142"/>
          </a:xfrm>
          <a:custGeom>
            <a:avLst/>
            <a:gdLst/>
            <a:ahLst/>
            <a:cxnLst/>
            <a:rect l="l" t="t" r="r" b="b"/>
            <a:pathLst>
              <a:path w="1735475" h="287142">
                <a:moveTo>
                  <a:pt x="0" y="0"/>
                </a:moveTo>
                <a:lnTo>
                  <a:pt x="1735476" y="0"/>
                </a:lnTo>
                <a:lnTo>
                  <a:pt x="1735476" y="287143"/>
                </a:lnTo>
                <a:lnTo>
                  <a:pt x="0" y="287143"/>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9" name="Freeform 9"/>
          <p:cNvSpPr/>
          <p:nvPr/>
        </p:nvSpPr>
        <p:spPr>
          <a:xfrm>
            <a:off x="8628886" y="2522768"/>
            <a:ext cx="515114" cy="655816"/>
          </a:xfrm>
          <a:custGeom>
            <a:avLst/>
            <a:gdLst/>
            <a:ahLst/>
            <a:cxnLst/>
            <a:rect l="l" t="t" r="r" b="b"/>
            <a:pathLst>
              <a:path w="515114" h="655816">
                <a:moveTo>
                  <a:pt x="0" y="0"/>
                </a:moveTo>
                <a:lnTo>
                  <a:pt x="515114" y="0"/>
                </a:lnTo>
                <a:lnTo>
                  <a:pt x="515114" y="655817"/>
                </a:lnTo>
                <a:lnTo>
                  <a:pt x="0" y="655817"/>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10" name="Freeform 10"/>
          <p:cNvSpPr/>
          <p:nvPr/>
        </p:nvSpPr>
        <p:spPr>
          <a:xfrm>
            <a:off x="10764990" y="1418432"/>
            <a:ext cx="5489746" cy="4416910"/>
          </a:xfrm>
          <a:custGeom>
            <a:avLst/>
            <a:gdLst/>
            <a:ahLst/>
            <a:cxnLst/>
            <a:rect l="l" t="t" r="r" b="b"/>
            <a:pathLst>
              <a:path w="5489746" h="4416910">
                <a:moveTo>
                  <a:pt x="0" y="0"/>
                </a:moveTo>
                <a:lnTo>
                  <a:pt x="5489746" y="0"/>
                </a:lnTo>
                <a:lnTo>
                  <a:pt x="5489746" y="4416910"/>
                </a:lnTo>
                <a:lnTo>
                  <a:pt x="0" y="4416910"/>
                </a:lnTo>
                <a:lnTo>
                  <a:pt x="0" y="0"/>
                </a:lnTo>
                <a:close/>
              </a:path>
            </a:pathLst>
          </a:custGeom>
          <a:blipFill>
            <a:blip r:embed="rId7"/>
            <a:stretch>
              <a:fillRect t="-868" b="-868"/>
            </a:stretch>
          </a:blipFill>
        </p:spPr>
      </p:sp>
      <p:sp>
        <p:nvSpPr>
          <p:cNvPr id="11" name="TextBox 11"/>
          <p:cNvSpPr txBox="1"/>
          <p:nvPr/>
        </p:nvSpPr>
        <p:spPr>
          <a:xfrm>
            <a:off x="2176451" y="2023347"/>
            <a:ext cx="5427108" cy="2714625"/>
          </a:xfrm>
          <a:prstGeom prst="rect">
            <a:avLst/>
          </a:prstGeom>
        </p:spPr>
        <p:txBody>
          <a:bodyPr lIns="0" tIns="0" rIns="0" bIns="0" rtlCol="0" anchor="t">
            <a:spAutoFit/>
          </a:bodyPr>
          <a:lstStyle/>
          <a:p>
            <a:pPr algn="l">
              <a:lnSpc>
                <a:spcPts val="7199"/>
              </a:lnSpc>
            </a:pPr>
            <a:r>
              <a:rPr lang="en-US" sz="5999" b="1">
                <a:solidFill>
                  <a:srgbClr val="262626"/>
                </a:solidFill>
                <a:latin typeface="Arial Nova Bold"/>
                <a:ea typeface="Arial Nova Bold"/>
                <a:cs typeface="Arial Nova Bold"/>
                <a:sym typeface="Arial Nova Bold"/>
              </a:rPr>
              <a:t>Proposed Research Methodology</a:t>
            </a:r>
          </a:p>
        </p:txBody>
      </p:sp>
      <p:sp>
        <p:nvSpPr>
          <p:cNvPr id="12" name="TextBox 12"/>
          <p:cNvSpPr txBox="1"/>
          <p:nvPr/>
        </p:nvSpPr>
        <p:spPr>
          <a:xfrm>
            <a:off x="0" y="5881688"/>
            <a:ext cx="18288000" cy="2025015"/>
          </a:xfrm>
          <a:prstGeom prst="rect">
            <a:avLst/>
          </a:prstGeom>
        </p:spPr>
        <p:txBody>
          <a:bodyPr lIns="0" tIns="0" rIns="0" bIns="0" rtlCol="0" anchor="t">
            <a:spAutoFit/>
          </a:bodyPr>
          <a:lstStyle/>
          <a:p>
            <a:pPr marL="388620" lvl="1" indent="-194310" algn="l">
              <a:lnSpc>
                <a:spcPts val="3240"/>
              </a:lnSpc>
              <a:buFont typeface="Arial"/>
              <a:buChar char="•"/>
            </a:pPr>
            <a:r>
              <a:rPr lang="en-US" sz="1800">
                <a:solidFill>
                  <a:srgbClr val="FFFFFF"/>
                </a:solidFill>
                <a:latin typeface="Lato"/>
                <a:ea typeface="Lato"/>
                <a:cs typeface="Lato"/>
                <a:sym typeface="Lato"/>
              </a:rPr>
              <a:t>This study will be carried out by using qualitative approach namely semi structured interview technique in order to get the experiences and opinions of the respondents.</a:t>
            </a:r>
          </a:p>
          <a:p>
            <a:pPr marL="388620" lvl="1" indent="-194310" algn="l">
              <a:lnSpc>
                <a:spcPts val="3240"/>
              </a:lnSpc>
              <a:buFont typeface="Arial"/>
              <a:buChar char="•"/>
            </a:pPr>
            <a:r>
              <a:rPr lang="en-US" sz="1800">
                <a:solidFill>
                  <a:srgbClr val="FFFFFF"/>
                </a:solidFill>
                <a:latin typeface="Lato"/>
                <a:ea typeface="Lato"/>
                <a:cs typeface="Lato"/>
                <a:sym typeface="Lato"/>
              </a:rPr>
              <a:t>The participants will consist of people of South Asian descent aged 65+, family carers, and healthcare professionals (Lim et al., 2026) .</a:t>
            </a:r>
          </a:p>
          <a:p>
            <a:pPr marL="388620" lvl="1" indent="-194310" algn="l">
              <a:lnSpc>
                <a:spcPts val="3240"/>
              </a:lnSpc>
              <a:buFont typeface="Arial"/>
              <a:buChar char="•"/>
            </a:pPr>
            <a:r>
              <a:rPr lang="en-US" sz="1800">
                <a:solidFill>
                  <a:srgbClr val="FFFFFF"/>
                </a:solidFill>
                <a:latin typeface="Lato"/>
                <a:ea typeface="Lato"/>
                <a:cs typeface="Lato"/>
                <a:sym typeface="Lato"/>
              </a:rPr>
              <a:t>This data will be analysed using thematic analysis to identify patterns and themes and any barriers to diagnosis.</a:t>
            </a:r>
          </a:p>
          <a:p>
            <a:pPr marL="388620" lvl="1" indent="-194310" algn="l">
              <a:lnSpc>
                <a:spcPts val="3240"/>
              </a:lnSpc>
              <a:buFont typeface="Arial"/>
              <a:buChar char="•"/>
            </a:pPr>
            <a:r>
              <a:rPr lang="en-US" sz="1800">
                <a:solidFill>
                  <a:srgbClr val="FFFFFF"/>
                </a:solidFill>
                <a:latin typeface="Lato"/>
                <a:ea typeface="Lato"/>
                <a:cs typeface="Lato"/>
                <a:sym typeface="Lato"/>
              </a:rPr>
              <a:t>All ethical considerations will be adhered to in the research including informed consent etc.</a:t>
            </a:r>
          </a:p>
          <a:p>
            <a:pPr algn="l">
              <a:lnSpc>
                <a:spcPts val="3240"/>
              </a:lnSpc>
            </a:pPr>
            <a:endParaRPr lang="en-US" sz="1800">
              <a:solidFill>
                <a:srgbClr val="FFFFFF"/>
              </a:solidFill>
              <a:latin typeface="Lato"/>
              <a:ea typeface="Lato"/>
              <a:cs typeface="Lato"/>
              <a:sym typeface="Lato"/>
            </a:endParaRPr>
          </a:p>
        </p:txBody>
      </p:sp>
      <p:sp>
        <p:nvSpPr>
          <p:cNvPr id="13" name="TextBox 13"/>
          <p:cNvSpPr txBox="1"/>
          <p:nvPr/>
        </p:nvSpPr>
        <p:spPr>
          <a:xfrm>
            <a:off x="1481221" y="1121269"/>
            <a:ext cx="1229082" cy="323850"/>
          </a:xfrm>
          <a:prstGeom prst="rect">
            <a:avLst/>
          </a:prstGeom>
        </p:spPr>
        <p:txBody>
          <a:bodyPr lIns="0" tIns="0" rIns="0" bIns="0" rtlCol="0" anchor="t">
            <a:spAutoFit/>
          </a:bodyPr>
          <a:lstStyle/>
          <a:p>
            <a:pPr algn="l">
              <a:lnSpc>
                <a:spcPts val="2520"/>
              </a:lnSpc>
            </a:pPr>
            <a:r>
              <a:rPr lang="en-US" sz="2100" b="1">
                <a:solidFill>
                  <a:srgbClr val="262626"/>
                </a:solidFill>
                <a:latin typeface="Lato Bold"/>
                <a:ea typeface="Lato Bold"/>
                <a:cs typeface="Lato Bold"/>
                <a:sym typeface="Lato Bold"/>
              </a:rPr>
              <a:t>Rimberio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0399359" y="1942576"/>
            <a:ext cx="1735475" cy="287142"/>
          </a:xfrm>
          <a:custGeom>
            <a:avLst/>
            <a:gdLst/>
            <a:ahLst/>
            <a:cxnLst/>
            <a:rect l="l" t="t" r="r" b="b"/>
            <a:pathLst>
              <a:path w="1735475" h="287142">
                <a:moveTo>
                  <a:pt x="0" y="0"/>
                </a:moveTo>
                <a:lnTo>
                  <a:pt x="1735475" y="0"/>
                </a:lnTo>
                <a:lnTo>
                  <a:pt x="1735475" y="287142"/>
                </a:lnTo>
                <a:lnTo>
                  <a:pt x="0" y="287142"/>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3" name="Freeform 3"/>
          <p:cNvSpPr/>
          <p:nvPr/>
        </p:nvSpPr>
        <p:spPr>
          <a:xfrm>
            <a:off x="14447640" y="9490227"/>
            <a:ext cx="1611860" cy="917295"/>
          </a:xfrm>
          <a:custGeom>
            <a:avLst/>
            <a:gdLst/>
            <a:ahLst/>
            <a:cxnLst/>
            <a:rect l="l" t="t" r="r" b="b"/>
            <a:pathLst>
              <a:path w="1611860" h="917295">
                <a:moveTo>
                  <a:pt x="0" y="0"/>
                </a:moveTo>
                <a:lnTo>
                  <a:pt x="1611861" y="0"/>
                </a:lnTo>
                <a:lnTo>
                  <a:pt x="1611861" y="917295"/>
                </a:lnTo>
                <a:lnTo>
                  <a:pt x="0" y="917295"/>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4" name="Freeform 4"/>
          <p:cNvSpPr/>
          <p:nvPr/>
        </p:nvSpPr>
        <p:spPr>
          <a:xfrm>
            <a:off x="777308" y="0"/>
            <a:ext cx="1857852" cy="1057287"/>
          </a:xfrm>
          <a:custGeom>
            <a:avLst/>
            <a:gdLst/>
            <a:ahLst/>
            <a:cxnLst/>
            <a:rect l="l" t="t" r="r" b="b"/>
            <a:pathLst>
              <a:path w="1857852" h="1057287">
                <a:moveTo>
                  <a:pt x="0" y="0"/>
                </a:moveTo>
                <a:lnTo>
                  <a:pt x="1857852" y="0"/>
                </a:lnTo>
                <a:lnTo>
                  <a:pt x="1857852" y="1057287"/>
                </a:lnTo>
                <a:lnTo>
                  <a:pt x="0" y="1057287"/>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rot="-8236899">
            <a:off x="1659225" y="4318800"/>
            <a:ext cx="1311824" cy="1007545"/>
          </a:xfrm>
          <a:custGeom>
            <a:avLst/>
            <a:gdLst/>
            <a:ahLst/>
            <a:cxnLst/>
            <a:rect l="l" t="t" r="r" b="b"/>
            <a:pathLst>
              <a:path w="1311824" h="1007545">
                <a:moveTo>
                  <a:pt x="0" y="0"/>
                </a:moveTo>
                <a:lnTo>
                  <a:pt x="1311824" y="0"/>
                </a:lnTo>
                <a:lnTo>
                  <a:pt x="1311824" y="1007546"/>
                </a:lnTo>
                <a:lnTo>
                  <a:pt x="0" y="1007546"/>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6" name="Freeform 6"/>
          <p:cNvSpPr/>
          <p:nvPr/>
        </p:nvSpPr>
        <p:spPr>
          <a:xfrm rot="-2625672">
            <a:off x="17019012" y="5114854"/>
            <a:ext cx="2421332" cy="1859702"/>
          </a:xfrm>
          <a:custGeom>
            <a:avLst/>
            <a:gdLst/>
            <a:ahLst/>
            <a:cxnLst/>
            <a:rect l="l" t="t" r="r" b="b"/>
            <a:pathLst>
              <a:path w="2421332" h="1859702">
                <a:moveTo>
                  <a:pt x="0" y="0"/>
                </a:moveTo>
                <a:lnTo>
                  <a:pt x="2421331" y="0"/>
                </a:lnTo>
                <a:lnTo>
                  <a:pt x="2421331" y="1859702"/>
                </a:lnTo>
                <a:lnTo>
                  <a:pt x="0" y="185970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7" name="Freeform 7"/>
          <p:cNvSpPr/>
          <p:nvPr/>
        </p:nvSpPr>
        <p:spPr>
          <a:xfrm>
            <a:off x="2289499" y="6954425"/>
            <a:ext cx="691322" cy="691322"/>
          </a:xfrm>
          <a:custGeom>
            <a:avLst/>
            <a:gdLst/>
            <a:ahLst/>
            <a:cxnLst/>
            <a:rect l="l" t="t" r="r" b="b"/>
            <a:pathLst>
              <a:path w="691322" h="691322">
                <a:moveTo>
                  <a:pt x="0" y="0"/>
                </a:moveTo>
                <a:lnTo>
                  <a:pt x="691322" y="0"/>
                </a:lnTo>
                <a:lnTo>
                  <a:pt x="691322" y="691322"/>
                </a:lnTo>
                <a:lnTo>
                  <a:pt x="0" y="691322"/>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8" name="Freeform 8"/>
          <p:cNvSpPr/>
          <p:nvPr/>
        </p:nvSpPr>
        <p:spPr>
          <a:xfrm>
            <a:off x="2980821" y="3500117"/>
            <a:ext cx="6755500" cy="3799969"/>
          </a:xfrm>
          <a:custGeom>
            <a:avLst/>
            <a:gdLst/>
            <a:ahLst/>
            <a:cxnLst/>
            <a:rect l="l" t="t" r="r" b="b"/>
            <a:pathLst>
              <a:path w="6755500" h="3799969">
                <a:moveTo>
                  <a:pt x="0" y="0"/>
                </a:moveTo>
                <a:lnTo>
                  <a:pt x="6755500" y="0"/>
                </a:lnTo>
                <a:lnTo>
                  <a:pt x="6755500" y="3799969"/>
                </a:lnTo>
                <a:lnTo>
                  <a:pt x="0" y="3799969"/>
                </a:lnTo>
                <a:lnTo>
                  <a:pt x="0" y="0"/>
                </a:lnTo>
                <a:close/>
              </a:path>
            </a:pathLst>
          </a:custGeom>
          <a:blipFill>
            <a:blip r:embed="rId7"/>
            <a:stretch>
              <a:fillRect/>
            </a:stretch>
          </a:blipFill>
        </p:spPr>
      </p:sp>
      <p:sp>
        <p:nvSpPr>
          <p:cNvPr id="9" name="TextBox 9"/>
          <p:cNvSpPr txBox="1"/>
          <p:nvPr/>
        </p:nvSpPr>
        <p:spPr>
          <a:xfrm>
            <a:off x="10399359" y="2510421"/>
            <a:ext cx="6312805" cy="1809750"/>
          </a:xfrm>
          <a:prstGeom prst="rect">
            <a:avLst/>
          </a:prstGeom>
        </p:spPr>
        <p:txBody>
          <a:bodyPr lIns="0" tIns="0" rIns="0" bIns="0" rtlCol="0" anchor="t">
            <a:spAutoFit/>
          </a:bodyPr>
          <a:lstStyle/>
          <a:p>
            <a:pPr algn="l">
              <a:lnSpc>
                <a:spcPts val="7199"/>
              </a:lnSpc>
            </a:pPr>
            <a:r>
              <a:rPr lang="en-US" sz="5999" b="1">
                <a:solidFill>
                  <a:srgbClr val="262626"/>
                </a:solidFill>
                <a:latin typeface="Arial Nova Bold"/>
                <a:ea typeface="Arial Nova Bold"/>
                <a:cs typeface="Arial Nova Bold"/>
                <a:sym typeface="Arial Nova Bold"/>
              </a:rPr>
              <a:t>Expected Research Impact</a:t>
            </a:r>
          </a:p>
        </p:txBody>
      </p:sp>
      <p:sp>
        <p:nvSpPr>
          <p:cNvPr id="10" name="TextBox 10"/>
          <p:cNvSpPr txBox="1"/>
          <p:nvPr/>
        </p:nvSpPr>
        <p:spPr>
          <a:xfrm>
            <a:off x="10163619" y="4205871"/>
            <a:ext cx="6071528" cy="5937690"/>
          </a:xfrm>
          <a:prstGeom prst="rect">
            <a:avLst/>
          </a:prstGeom>
        </p:spPr>
        <p:txBody>
          <a:bodyPr lIns="0" tIns="0" rIns="0" bIns="0" rtlCol="0" anchor="t">
            <a:spAutoFit/>
          </a:bodyPr>
          <a:lstStyle/>
          <a:p>
            <a:pPr marL="404347" lvl="1" indent="-202174" algn="l">
              <a:lnSpc>
                <a:spcPts val="3371"/>
              </a:lnSpc>
              <a:buFont typeface="Arial"/>
              <a:buChar char="•"/>
            </a:pPr>
            <a:r>
              <a:rPr lang="en-US" sz="1872">
                <a:solidFill>
                  <a:srgbClr val="0D0D0D"/>
                </a:solidFill>
                <a:latin typeface="Lato"/>
                <a:ea typeface="Lato"/>
                <a:cs typeface="Lato"/>
                <a:sym typeface="Lato"/>
              </a:rPr>
              <a:t>The results of the study will be used to improve early identification of dementias amongst South Asian elders, and access to the relevant diagnostic treatment and support services.</a:t>
            </a:r>
          </a:p>
          <a:p>
            <a:pPr marL="404347" lvl="1" indent="-202174" algn="l">
              <a:lnSpc>
                <a:spcPts val="3371"/>
              </a:lnSpc>
              <a:buFont typeface="Arial"/>
              <a:buChar char="•"/>
            </a:pPr>
            <a:r>
              <a:rPr lang="en-US" sz="1872">
                <a:solidFill>
                  <a:srgbClr val="0D0D0D"/>
                </a:solidFill>
                <a:latin typeface="Lato"/>
                <a:ea typeface="Lato"/>
                <a:cs typeface="Lato"/>
                <a:sym typeface="Lato"/>
              </a:rPr>
              <a:t>Findings can lead to a decrease in caregiver burden and to help-seeking behaviours that take place at an appropriate time (Pardi et al., 2026) .</a:t>
            </a:r>
          </a:p>
          <a:p>
            <a:pPr marL="404347" lvl="1" indent="-202174" algn="l">
              <a:lnSpc>
                <a:spcPts val="3371"/>
              </a:lnSpc>
              <a:buFont typeface="Arial"/>
              <a:buChar char="•"/>
            </a:pPr>
            <a:r>
              <a:rPr lang="en-US" sz="1872">
                <a:solidFill>
                  <a:srgbClr val="0D0D0D"/>
                </a:solidFill>
                <a:latin typeface="Lato"/>
                <a:ea typeface="Lato"/>
                <a:cs typeface="Lato"/>
                <a:sym typeface="Lato"/>
              </a:rPr>
              <a:t>Culturally competent practice and care strategies based on research can be used by NHS and Health Care Providers.</a:t>
            </a:r>
          </a:p>
          <a:p>
            <a:pPr marL="404347" lvl="1" indent="-202174" algn="l">
              <a:lnSpc>
                <a:spcPts val="3371"/>
              </a:lnSpc>
              <a:buFont typeface="Arial"/>
              <a:buChar char="•"/>
            </a:pPr>
            <a:r>
              <a:rPr lang="en-US" sz="1872">
                <a:solidFill>
                  <a:srgbClr val="0D0D0D"/>
                </a:solidFill>
                <a:latin typeface="Lato"/>
                <a:ea typeface="Lato"/>
                <a:cs typeface="Lato"/>
                <a:sym typeface="Lato"/>
              </a:rPr>
              <a:t>The findings may help shape public health strategies to alleviate health disparities and foster dementia outcomes.</a:t>
            </a:r>
          </a:p>
          <a:p>
            <a:pPr algn="l">
              <a:lnSpc>
                <a:spcPts val="3371"/>
              </a:lnSpc>
            </a:pPr>
            <a:endParaRPr lang="en-US" sz="1872">
              <a:solidFill>
                <a:srgbClr val="0D0D0D"/>
              </a:solidFill>
              <a:latin typeface="Lato"/>
              <a:ea typeface="Lato"/>
              <a:cs typeface="Lato"/>
              <a:sym typeface="Lato"/>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32551" y="8666034"/>
            <a:ext cx="1611860" cy="917295"/>
          </a:xfrm>
          <a:custGeom>
            <a:avLst/>
            <a:gdLst/>
            <a:ahLst/>
            <a:cxnLst/>
            <a:rect l="l" t="t" r="r" b="b"/>
            <a:pathLst>
              <a:path w="1611860" h="917295">
                <a:moveTo>
                  <a:pt x="0" y="0"/>
                </a:moveTo>
                <a:lnTo>
                  <a:pt x="1611860" y="0"/>
                </a:lnTo>
                <a:lnTo>
                  <a:pt x="1611860" y="917295"/>
                </a:lnTo>
                <a:lnTo>
                  <a:pt x="0" y="91729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10398297" y="3254279"/>
            <a:ext cx="6861003" cy="923925"/>
          </a:xfrm>
          <a:prstGeom prst="rect">
            <a:avLst/>
          </a:prstGeom>
        </p:spPr>
        <p:txBody>
          <a:bodyPr lIns="0" tIns="0" rIns="0" bIns="0" rtlCol="0" anchor="t">
            <a:spAutoFit/>
          </a:bodyPr>
          <a:lstStyle/>
          <a:p>
            <a:pPr algn="l">
              <a:lnSpc>
                <a:spcPts val="7200"/>
              </a:lnSpc>
            </a:pPr>
            <a:r>
              <a:rPr lang="en-US" sz="6000" b="1">
                <a:solidFill>
                  <a:srgbClr val="262626"/>
                </a:solidFill>
                <a:latin typeface="Arial Nova Bold"/>
                <a:ea typeface="Arial Nova Bold"/>
                <a:cs typeface="Arial Nova Bold"/>
                <a:sym typeface="Arial Nova Bold"/>
              </a:rPr>
              <a:t>Conclusion</a:t>
            </a:r>
          </a:p>
        </p:txBody>
      </p:sp>
      <p:sp>
        <p:nvSpPr>
          <p:cNvPr id="4" name="TextBox 4"/>
          <p:cNvSpPr txBox="1"/>
          <p:nvPr/>
        </p:nvSpPr>
        <p:spPr>
          <a:xfrm>
            <a:off x="9901161" y="4699886"/>
            <a:ext cx="6995854" cy="4892040"/>
          </a:xfrm>
          <a:prstGeom prst="rect">
            <a:avLst/>
          </a:prstGeom>
        </p:spPr>
        <p:txBody>
          <a:bodyPr lIns="0" tIns="0" rIns="0" bIns="0" rtlCol="0" anchor="t">
            <a:spAutoFit/>
          </a:bodyPr>
          <a:lstStyle/>
          <a:p>
            <a:pPr marL="388620" lvl="1" indent="-194310" algn="l">
              <a:lnSpc>
                <a:spcPts val="3240"/>
              </a:lnSpc>
              <a:buFont typeface="Arial"/>
              <a:buChar char="•"/>
            </a:pPr>
            <a:r>
              <a:rPr lang="en-US" sz="1800">
                <a:solidFill>
                  <a:srgbClr val="595959"/>
                </a:solidFill>
                <a:latin typeface="Lato"/>
                <a:ea typeface="Lato"/>
                <a:cs typeface="Lato"/>
                <a:sym typeface="Lato"/>
              </a:rPr>
              <a:t>Various cultural, social and health-care-related barriers result in a delay in older persons from South Asian background having a dementia diagnosis.</a:t>
            </a:r>
          </a:p>
          <a:p>
            <a:pPr marL="388620" lvl="1" indent="-194310" algn="l">
              <a:lnSpc>
                <a:spcPts val="3240"/>
              </a:lnSpc>
              <a:buFont typeface="Arial"/>
              <a:buChar char="•"/>
            </a:pPr>
            <a:r>
              <a:rPr lang="en-US" sz="1800">
                <a:solidFill>
                  <a:srgbClr val="595959"/>
                </a:solidFill>
                <a:latin typeface="Lato"/>
                <a:ea typeface="Lato"/>
                <a:cs typeface="Lato"/>
                <a:sym typeface="Lato"/>
              </a:rPr>
              <a:t>To achieve early diagnosis, timely intervention and better quality of life it is important to obtain answers to these barriers.</a:t>
            </a:r>
          </a:p>
          <a:p>
            <a:pPr marL="388620" lvl="1" indent="-194310" algn="l">
              <a:lnSpc>
                <a:spcPts val="3240"/>
              </a:lnSpc>
              <a:buFont typeface="Arial"/>
              <a:buChar char="•"/>
            </a:pPr>
            <a:r>
              <a:rPr lang="en-US" sz="1800">
                <a:solidFill>
                  <a:srgbClr val="595959"/>
                </a:solidFill>
                <a:latin typeface="Lato"/>
                <a:ea typeface="Lato"/>
                <a:cs typeface="Lato"/>
                <a:sym typeface="Lato"/>
              </a:rPr>
              <a:t>Increased awareness and culturally and linguistically appropriate services to help people access dementia services in Leicester's culturally diverse communities.</a:t>
            </a:r>
          </a:p>
          <a:p>
            <a:pPr marL="388620" lvl="1" indent="-194310" algn="l">
              <a:lnSpc>
                <a:spcPts val="3240"/>
              </a:lnSpc>
              <a:buFont typeface="Arial"/>
              <a:buChar char="•"/>
            </a:pPr>
            <a:r>
              <a:rPr lang="en-US" sz="1800">
                <a:solidFill>
                  <a:srgbClr val="595959"/>
                </a:solidFill>
                <a:latin typeface="Lato"/>
                <a:ea typeface="Lato"/>
                <a:cs typeface="Lato"/>
                <a:sym typeface="Lato"/>
              </a:rPr>
              <a:t>The study could contribute to the evidence for equitable care of people with dementia and help to shape future health policies and practices.</a:t>
            </a:r>
          </a:p>
          <a:p>
            <a:pPr algn="l">
              <a:lnSpc>
                <a:spcPts val="3240"/>
              </a:lnSpc>
            </a:pPr>
            <a:endParaRPr lang="en-US" sz="1800">
              <a:solidFill>
                <a:srgbClr val="595959"/>
              </a:solidFill>
              <a:latin typeface="Lato"/>
              <a:ea typeface="Lato"/>
              <a:cs typeface="Lato"/>
              <a:sym typeface="Lato"/>
            </a:endParaRPr>
          </a:p>
        </p:txBody>
      </p:sp>
      <p:sp>
        <p:nvSpPr>
          <p:cNvPr id="5" name="Freeform 5"/>
          <p:cNvSpPr/>
          <p:nvPr/>
        </p:nvSpPr>
        <p:spPr>
          <a:xfrm>
            <a:off x="16169031" y="466644"/>
            <a:ext cx="1611860" cy="917295"/>
          </a:xfrm>
          <a:custGeom>
            <a:avLst/>
            <a:gdLst/>
            <a:ahLst/>
            <a:cxnLst/>
            <a:rect l="l" t="t" r="r" b="b"/>
            <a:pathLst>
              <a:path w="1611860" h="917295">
                <a:moveTo>
                  <a:pt x="0" y="0"/>
                </a:moveTo>
                <a:lnTo>
                  <a:pt x="1611860" y="0"/>
                </a:lnTo>
                <a:lnTo>
                  <a:pt x="1611860" y="917295"/>
                </a:lnTo>
                <a:lnTo>
                  <a:pt x="0" y="917295"/>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Freeform 6"/>
          <p:cNvSpPr/>
          <p:nvPr/>
        </p:nvSpPr>
        <p:spPr>
          <a:xfrm rot="-6870432">
            <a:off x="16456691" y="9104129"/>
            <a:ext cx="2336755" cy="1794743"/>
          </a:xfrm>
          <a:custGeom>
            <a:avLst/>
            <a:gdLst/>
            <a:ahLst/>
            <a:cxnLst/>
            <a:rect l="l" t="t" r="r" b="b"/>
            <a:pathLst>
              <a:path w="2336755" h="1794743">
                <a:moveTo>
                  <a:pt x="0" y="0"/>
                </a:moveTo>
                <a:lnTo>
                  <a:pt x="2336755" y="0"/>
                </a:lnTo>
                <a:lnTo>
                  <a:pt x="2336755" y="1794743"/>
                </a:lnTo>
                <a:lnTo>
                  <a:pt x="0" y="1794743"/>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7" name="Freeform 7"/>
          <p:cNvSpPr/>
          <p:nvPr/>
        </p:nvSpPr>
        <p:spPr>
          <a:xfrm>
            <a:off x="10263446" y="1649880"/>
            <a:ext cx="1735475" cy="287142"/>
          </a:xfrm>
          <a:custGeom>
            <a:avLst/>
            <a:gdLst/>
            <a:ahLst/>
            <a:cxnLst/>
            <a:rect l="l" t="t" r="r" b="b"/>
            <a:pathLst>
              <a:path w="1735475" h="287142">
                <a:moveTo>
                  <a:pt x="0" y="0"/>
                </a:moveTo>
                <a:lnTo>
                  <a:pt x="1735475" y="0"/>
                </a:lnTo>
                <a:lnTo>
                  <a:pt x="1735475" y="287142"/>
                </a:lnTo>
                <a:lnTo>
                  <a:pt x="0" y="28714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8" name="Freeform 8"/>
          <p:cNvSpPr/>
          <p:nvPr/>
        </p:nvSpPr>
        <p:spPr>
          <a:xfrm>
            <a:off x="1028700" y="1088565"/>
            <a:ext cx="316125" cy="398782"/>
          </a:xfrm>
          <a:custGeom>
            <a:avLst/>
            <a:gdLst/>
            <a:ahLst/>
            <a:cxnLst/>
            <a:rect l="l" t="t" r="r" b="b"/>
            <a:pathLst>
              <a:path w="316125" h="398782">
                <a:moveTo>
                  <a:pt x="0" y="0"/>
                </a:moveTo>
                <a:lnTo>
                  <a:pt x="316125" y="0"/>
                </a:lnTo>
                <a:lnTo>
                  <a:pt x="316125" y="398783"/>
                </a:lnTo>
                <a:lnTo>
                  <a:pt x="0" y="398783"/>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9" name="Freeform 9"/>
          <p:cNvSpPr/>
          <p:nvPr/>
        </p:nvSpPr>
        <p:spPr>
          <a:xfrm rot="105082">
            <a:off x="482121" y="2637675"/>
            <a:ext cx="1093158" cy="839599"/>
          </a:xfrm>
          <a:custGeom>
            <a:avLst/>
            <a:gdLst/>
            <a:ahLst/>
            <a:cxnLst/>
            <a:rect l="l" t="t" r="r" b="b"/>
            <a:pathLst>
              <a:path w="1093158" h="839599">
                <a:moveTo>
                  <a:pt x="0" y="0"/>
                </a:moveTo>
                <a:lnTo>
                  <a:pt x="1093158" y="0"/>
                </a:lnTo>
                <a:lnTo>
                  <a:pt x="1093158" y="839599"/>
                </a:lnTo>
                <a:lnTo>
                  <a:pt x="0" y="839599"/>
                </a:lnTo>
                <a:lnTo>
                  <a:pt x="0" y="0"/>
                </a:lnTo>
                <a:close/>
              </a:path>
            </a:pathLst>
          </a:custGeom>
          <a:blipFill>
            <a:blip>
              <a:extLst>
                <a:ext uri="{96DAC541-7B7A-43D3-8B79-37D633B846F1}">
                  <asvg:svgBlip xmlns:asvg="http://schemas.microsoft.com/office/drawing/2016/SVG/main" r:embed="rId4"/>
                </a:ext>
              </a:extLst>
            </a:blip>
            <a:stretch>
              <a:fillRect/>
            </a:stretch>
          </a:blipFill>
        </p:spPr>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7820283" y="565384"/>
            <a:ext cx="8482518" cy="590550"/>
          </a:xfrm>
          <a:prstGeom prst="rect">
            <a:avLst/>
          </a:prstGeom>
        </p:spPr>
        <p:txBody>
          <a:bodyPr lIns="0" tIns="0" rIns="0" bIns="0" rtlCol="0" anchor="t">
            <a:spAutoFit/>
          </a:bodyPr>
          <a:lstStyle/>
          <a:p>
            <a:pPr algn="l">
              <a:lnSpc>
                <a:spcPts val="4799"/>
              </a:lnSpc>
            </a:pPr>
            <a:r>
              <a:rPr lang="en-US" sz="3999" b="1">
                <a:solidFill>
                  <a:srgbClr val="262626"/>
                </a:solidFill>
                <a:latin typeface="Arial Nova Bold"/>
                <a:ea typeface="Arial Nova Bold"/>
                <a:cs typeface="Arial Nova Bold"/>
                <a:sym typeface="Arial Nova Bold"/>
              </a:rPr>
              <a:t>References</a:t>
            </a:r>
          </a:p>
        </p:txBody>
      </p:sp>
      <p:sp>
        <p:nvSpPr>
          <p:cNvPr id="3" name="Freeform 3"/>
          <p:cNvSpPr/>
          <p:nvPr/>
        </p:nvSpPr>
        <p:spPr>
          <a:xfrm>
            <a:off x="15745564" y="8413954"/>
            <a:ext cx="1872136" cy="1437893"/>
          </a:xfrm>
          <a:custGeom>
            <a:avLst/>
            <a:gdLst/>
            <a:ahLst/>
            <a:cxnLst/>
            <a:rect l="l" t="t" r="r" b="b"/>
            <a:pathLst>
              <a:path w="1872136" h="1437893">
                <a:moveTo>
                  <a:pt x="0" y="0"/>
                </a:moveTo>
                <a:lnTo>
                  <a:pt x="1872136" y="0"/>
                </a:lnTo>
                <a:lnTo>
                  <a:pt x="1872136" y="1437893"/>
                </a:lnTo>
                <a:lnTo>
                  <a:pt x="0" y="1437893"/>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4" name="Freeform 4"/>
          <p:cNvSpPr/>
          <p:nvPr/>
        </p:nvSpPr>
        <p:spPr>
          <a:xfrm flipH="1">
            <a:off x="6227640" y="8874177"/>
            <a:ext cx="1271922" cy="723839"/>
          </a:xfrm>
          <a:custGeom>
            <a:avLst/>
            <a:gdLst/>
            <a:ahLst/>
            <a:cxnLst/>
            <a:rect l="l" t="t" r="r" b="b"/>
            <a:pathLst>
              <a:path w="1271922" h="723839">
                <a:moveTo>
                  <a:pt x="1271922" y="0"/>
                </a:moveTo>
                <a:lnTo>
                  <a:pt x="0" y="0"/>
                </a:lnTo>
                <a:lnTo>
                  <a:pt x="0" y="723839"/>
                </a:lnTo>
                <a:lnTo>
                  <a:pt x="1271922" y="723839"/>
                </a:lnTo>
                <a:lnTo>
                  <a:pt x="1271922" y="0"/>
                </a:lnTo>
                <a:close/>
              </a:path>
            </a:pathLst>
          </a:custGeom>
          <a:blipFill>
            <a:blip>
              <a:extLst>
                <a:ext uri="{96DAC541-7B7A-43D3-8B79-37D633B846F1}">
                  <asvg:svgBlip xmlns:asvg="http://schemas.microsoft.com/office/drawing/2016/SVG/main" r:embed="rId3"/>
                </a:ext>
              </a:extLst>
            </a:blip>
            <a:stretch>
              <a:fillRect/>
            </a:stretch>
          </a:blipFill>
        </p:spPr>
      </p:sp>
      <p:sp>
        <p:nvSpPr>
          <p:cNvPr id="5" name="Freeform 5"/>
          <p:cNvSpPr/>
          <p:nvPr/>
        </p:nvSpPr>
        <p:spPr>
          <a:xfrm flipH="1">
            <a:off x="11066180" y="824521"/>
            <a:ext cx="1164710" cy="662826"/>
          </a:xfrm>
          <a:custGeom>
            <a:avLst/>
            <a:gdLst/>
            <a:ahLst/>
            <a:cxnLst/>
            <a:rect l="l" t="t" r="r" b="b"/>
            <a:pathLst>
              <a:path w="1164710" h="662826">
                <a:moveTo>
                  <a:pt x="1164710" y="0"/>
                </a:moveTo>
                <a:lnTo>
                  <a:pt x="0" y="0"/>
                </a:lnTo>
                <a:lnTo>
                  <a:pt x="0" y="662827"/>
                </a:lnTo>
                <a:lnTo>
                  <a:pt x="1164710" y="662827"/>
                </a:lnTo>
                <a:lnTo>
                  <a:pt x="1164710" y="0"/>
                </a:lnTo>
                <a:close/>
              </a:path>
            </a:pathLst>
          </a:custGeom>
          <a:blipFill>
            <a:blip>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0" y="1146409"/>
            <a:ext cx="18288000" cy="8582025"/>
          </a:xfrm>
          <a:prstGeom prst="rect">
            <a:avLst/>
          </a:prstGeom>
        </p:spPr>
        <p:txBody>
          <a:bodyPr lIns="0" tIns="0" rIns="0" bIns="0" rtlCol="0" anchor="t">
            <a:spAutoFit/>
          </a:bodyPr>
          <a:lstStyle/>
          <a:p>
            <a:pPr algn="just">
              <a:lnSpc>
                <a:spcPts val="1920"/>
              </a:lnSpc>
              <a:spcBef>
                <a:spcPct val="0"/>
              </a:spcBef>
            </a:pPr>
            <a:r>
              <a:rPr lang="en-US" sz="1600" b="1">
                <a:solidFill>
                  <a:srgbClr val="262626"/>
                </a:solidFill>
                <a:latin typeface="Arial Nova Bold"/>
                <a:ea typeface="Arial Nova Bold"/>
                <a:cs typeface="Arial Nova Bold"/>
                <a:sym typeface="Arial Nova Bold"/>
              </a:rPr>
              <a:t>M Wijesinghe, S., 2026. Understanding Help-Seeking and Generational Beliefs on Dementia amongst UK South Asian Communities (Doctoral dissertation, University of Leicester). https://figshare.le.ac.uk/articles/thesis/Understanding_Help-Seeking_and_Generational_Beliefs_on_Dementia_amongst_UK_South_Asian_Communities/31064779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Chaib, D., Biggs, K. and Khan, H., 2025. Barriers and facilitators to formal dementia care use among UK South Asians: A systematic review. Health Services Insights, 18, p.11786329251408964.  https://journals.sagepub.com/doi/abs/10.1177/11786329251408964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Ehsan, S., Mirza, N., Vikram, A., Osmani, F., Kumar, N., Orakzai, S. and Sharma, S., 2026. Proposed barriers and facilitators for engaging with neuropsychological services by Black and South Asian populations in the UK: A qualitative systematic review of ethnic minority access of neurological services. The Clinical Neuropsychologist, 40(4), pp.1227-1257. https://www.tandfonline.com/doi/abs/10.1080/13854046.2025.2508481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Subramaniam, H. and Ladinska, E.B.M., 2025. Systemic disadvantages facing UK ethnic elders within dementia healthcare. BJPsych advances, 31(5), pp.311-320. https://www.cambridge.org/core/journals/bjpsych-advances/article/systemic-disadvantages-facing-uk-ethnic-elders-within-dementia-healthcare/4369A22AE0EAB7EA2E2FB30D320D67BF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Bajwa, R., Hanjari, M., Al-Oraibi, A., Akyea, R., Brar, M., Robinson, L., Stephan, B.C., Qureshi, N. and Bains, M., 2025. Qualitative study exploring knowledge and attitudes towards dementia risk prediction, barriers to dementia services and service improvement recommendations with diverse populations in England. BMJ open, 15(5), p.e092370. https://bmjopen.bmj.com/content/15/5/e092370.abstract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Shafiq, S.A., 2025. A Hermeneutic Phenomenology Study Exploring the Barriers and Facilitators to Accessing Support for UK South Asian Families Living with Frailty (Doctoral dissertation). https://bradscholars.brad.ac.uk/entities/publication/504e376c-3bde-4a39-9e49-31e4fc90eebb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Lim, J.N., Khalafehnilsaz, M. and Abdulghaffar, R., 2026. A three‐stage model of engagement with dementia social care services among minority ethnic communities in the United Kingdom: implications for policy and practice. Alzheimer's &amp; Dementia: Behavior &amp; Socioeconomics of Aging, 2(1), p.e70053. https://alz-journals.onlinelibrary.wiley.com/doi/abs/10.1002/bsa3.70053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Pardi, J., Nuzum, E., Judickaite, U., Stott, J., Charlesworth, G. and Desai, R., 2026. South Asian Experiences of Palliative and End-of-Life Care Provision in the UK: A Systematic Literature Review and Thematic Synthesis. Journal of palliative care, 41(1), pp.105-120. https://journals.sagepub.com/doi/abs/10.1177/08258597251343932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Reynolds, J., Ghumra, A., Fryer, K., Case, C., Huang, Q., Jackson, B. and Mitchell, C., 2026. Putting Me Into Memory Services (PMIMS study) protocol: co-exploring dementia and ethnicity using Photovoice. BJGP open.  https://bjgpopen.org/content/early/2026/05/13/BJGPO.2026.0023.abstract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Rivas, C., Anand, K., Ball, E., Begum, S., Heera, N., Shahid, Y., Zuzer Lal, Z. and Moore, A.P., 2025. UK health and social care use during and after the pandemic: A qualitative study of the experiences of disabled people from minoritised ethnic groups. medRxiv, pp.2025-02. https://www.medrxiv.org/content/10.1101/2025.02.12.25322134.abstract</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Abdullah, S., Mukaetova-Ladinska, E., Critchfield, M., Junaid, K., Job, S., Hosseini, A. and Subramaniam, H., 2026. Memory clinics: they should be more than NICE–we need to re-focus our efforts on improving existing diagnostic pathways irrespective of NICE drug approval decisions. Research Connections, 1(1), p.vmag020.  https://academic.oup.com/rescon/article-abstract/1/1/vmag020/8525344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Beishon, L., Hickey, B., Desai, B., Chari, D., Davies, F., Evley, R., Subramaniam, H., Mukaetova-Ladinska, E., Maniatopoulos, G., Welsh, T.J. and Sampson, E.L., 2025. Improving access to physical healthcare for older people in mental health settings: the ImPreSs-care qualitative study. Age and Ageing, 54(9), p.afaf261. https://academic.oup.com/ageing/article-abstract/54/9/afaf261/8262887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Lawson, C.A., Ali, M.R., McCann, G.P., Squire, I., Zaccardi, F., Rashid, M., Barber, K., Kalajahi, R.A., Miller, C.A., Williams, R. and Clark, A.L., 2025. Health inequalities and trends in heart failure diagnosis in primary care in England, 2000–21: a national retrospective cohort data-linkage study. The Lancet Primary Care, 1(6). https://www.thelancet.com/journals/lanprc/article/PIIS3050-5143(25)00060-3/fulltext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Clayton, D.C., Nicolson, W.B., Anthony, S., Hobson, R. and Ng, G.A., 2026. PPI in LifeMap-QUEST: an example of co-producing videos in different languages to support inclusion in a clinical study. Research Involvement and Engagement, 12(1), p.47.https://link.springer.com/article/10.1186/s40900-026-00858-9 </a:t>
            </a:r>
          </a:p>
          <a:p>
            <a:pPr algn="just">
              <a:lnSpc>
                <a:spcPts val="1920"/>
              </a:lnSpc>
              <a:spcBef>
                <a:spcPct val="0"/>
              </a:spcBef>
            </a:pPr>
            <a:r>
              <a:rPr lang="en-US" sz="1600" b="1">
                <a:solidFill>
                  <a:srgbClr val="262626"/>
                </a:solidFill>
                <a:latin typeface="Arial Nova Bold"/>
                <a:ea typeface="Arial Nova Bold"/>
                <a:cs typeface="Arial Nova Bold"/>
                <a:sym typeface="Arial Nova Bold"/>
              </a:rPr>
              <a:t> Liew, T.M., Yip, K.F., Narasimhalu, K., Ting, S.K.S., Li, W., Tay, S.Y. and Koay, W.I., 2026. Undiagnosed cognitive impairment and willingness to seek help: Community-representative study from Singapore. medRxiv, pp.2026-01. https://www.medrxiv.org/content/10.64898/2026.01.16.26344274.abstract </a:t>
            </a:r>
          </a:p>
          <a:p>
            <a:pPr algn="just">
              <a:lnSpc>
                <a:spcPts val="1920"/>
              </a:lnSpc>
              <a:spcBef>
                <a:spcPct val="0"/>
              </a:spcBef>
            </a:pPr>
            <a:endParaRPr lang="en-US" sz="1600" b="1">
              <a:solidFill>
                <a:srgbClr val="262626"/>
              </a:solidFill>
              <a:latin typeface="Arial Nova Bold"/>
              <a:ea typeface="Arial Nova Bold"/>
              <a:cs typeface="Arial Nova Bold"/>
              <a:sym typeface="Arial Nova Bold"/>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3928</Words>
  <Application>Microsoft Office PowerPoint</Application>
  <PresentationFormat>Custom</PresentationFormat>
  <Paragraphs>82</Paragraphs>
  <Slides>11</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Lato Bold</vt:lpstr>
      <vt:lpstr>Calibri</vt:lpstr>
      <vt:lpstr>Arial Nova Bold</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Background and Introduction</dc:title>
  <dc:creator>Riya Soni</dc:creator>
  <cp:lastModifiedBy>Riya Soni</cp:lastModifiedBy>
  <cp:revision>2</cp:revision>
  <dcterms:created xsi:type="dcterms:W3CDTF">2006-08-16T00:00:00Z</dcterms:created>
  <dcterms:modified xsi:type="dcterms:W3CDTF">2026-06-10T13:27:18Z</dcterms:modified>
  <dc:identifier>DAHMLBZIeEQ</dc:identifier>
</cp:coreProperties>
</file>