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57" r:id="rId3"/>
    <p:sldId id="258" r:id="rId4"/>
    <p:sldId id="260" r:id="rId5"/>
    <p:sldId id="259" r:id="rId6"/>
    <p:sldId id="263" r:id="rId7"/>
    <p:sldId id="264"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854" autoAdjust="0"/>
    <p:restoredTop sz="94660"/>
  </p:normalViewPr>
  <p:slideViewPr>
    <p:cSldViewPr snapToGrid="0">
      <p:cViewPr varScale="1">
        <p:scale>
          <a:sx n="106" d="100"/>
          <a:sy n="106" d="100"/>
        </p:scale>
        <p:origin x="208" y="4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DF0F7-4E8E-4BD4-BFDA-CD06EB26EA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87326CC-5237-4899-B516-2F0F18DAA2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33272FA-5F19-4E06-8B19-15DA03226662}"/>
              </a:ext>
            </a:extLst>
          </p:cNvPr>
          <p:cNvSpPr>
            <a:spLocks noGrp="1"/>
          </p:cNvSpPr>
          <p:nvPr>
            <p:ph type="dt" sz="half" idx="10"/>
          </p:nvPr>
        </p:nvSpPr>
        <p:spPr/>
        <p:txBody>
          <a:bodyPr/>
          <a:lstStyle/>
          <a:p>
            <a:fld id="{7811222D-1497-48C5-AB7E-D38FF1BE8D50}" type="datetimeFigureOut">
              <a:rPr lang="en-GB" smtClean="0"/>
              <a:t>13/04/2022</a:t>
            </a:fld>
            <a:endParaRPr lang="en-GB" dirty="0"/>
          </a:p>
        </p:txBody>
      </p:sp>
      <p:sp>
        <p:nvSpPr>
          <p:cNvPr id="5" name="Footer Placeholder 4">
            <a:extLst>
              <a:ext uri="{FF2B5EF4-FFF2-40B4-BE49-F238E27FC236}">
                <a16:creationId xmlns:a16="http://schemas.microsoft.com/office/drawing/2014/main" id="{B5F390E1-755B-4F31-93F0-4D85B31205D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8FD5099-F392-4A7A-8AA4-2600B8C26241}"/>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696520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FC2BA-7EA0-41AD-8AB5-358E0C8DB4C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F4962A-21E8-4711-8C94-504EF98B6D2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1081FC-42C3-4514-ADB1-1EABDDF410E7}"/>
              </a:ext>
            </a:extLst>
          </p:cNvPr>
          <p:cNvSpPr>
            <a:spLocks noGrp="1"/>
          </p:cNvSpPr>
          <p:nvPr>
            <p:ph type="dt" sz="half" idx="10"/>
          </p:nvPr>
        </p:nvSpPr>
        <p:spPr/>
        <p:txBody>
          <a:bodyPr/>
          <a:lstStyle/>
          <a:p>
            <a:fld id="{7811222D-1497-48C5-AB7E-D38FF1BE8D50}" type="datetimeFigureOut">
              <a:rPr lang="en-GB" smtClean="0"/>
              <a:t>13/04/2022</a:t>
            </a:fld>
            <a:endParaRPr lang="en-GB" dirty="0"/>
          </a:p>
        </p:txBody>
      </p:sp>
      <p:sp>
        <p:nvSpPr>
          <p:cNvPr id="5" name="Footer Placeholder 4">
            <a:extLst>
              <a:ext uri="{FF2B5EF4-FFF2-40B4-BE49-F238E27FC236}">
                <a16:creationId xmlns:a16="http://schemas.microsoft.com/office/drawing/2014/main" id="{D22AE23C-98FC-485F-9F21-3E013D0CC71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DE3F907-A911-408A-AB06-BD28A72EA1CA}"/>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136184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DAA72-8CCF-4814-9961-2D86C36EB1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461034-F4AA-40C9-823D-8040EA13F4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BF40AB4-3196-4A37-8CC5-47A0CD865DD7}"/>
              </a:ext>
            </a:extLst>
          </p:cNvPr>
          <p:cNvSpPr>
            <a:spLocks noGrp="1"/>
          </p:cNvSpPr>
          <p:nvPr>
            <p:ph type="dt" sz="half" idx="10"/>
          </p:nvPr>
        </p:nvSpPr>
        <p:spPr/>
        <p:txBody>
          <a:bodyPr/>
          <a:lstStyle/>
          <a:p>
            <a:fld id="{7811222D-1497-48C5-AB7E-D38FF1BE8D50}" type="datetimeFigureOut">
              <a:rPr lang="en-GB" smtClean="0"/>
              <a:t>13/04/2022</a:t>
            </a:fld>
            <a:endParaRPr lang="en-GB" dirty="0"/>
          </a:p>
        </p:txBody>
      </p:sp>
      <p:sp>
        <p:nvSpPr>
          <p:cNvPr id="5" name="Footer Placeholder 4">
            <a:extLst>
              <a:ext uri="{FF2B5EF4-FFF2-40B4-BE49-F238E27FC236}">
                <a16:creationId xmlns:a16="http://schemas.microsoft.com/office/drawing/2014/main" id="{637CD19C-88DF-417F-874E-FF96996A3D2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970220D-7A24-4027-837C-B2174CDFD4EC}"/>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071281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75B66-70B3-433D-8B56-01A8ADB462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197ED0-F091-4181-819A-971A9355BC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2F1DAE3-518C-46ED-BAF6-44C5E3F73D5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446F341-B327-40E1-8EED-536683A989E3}"/>
              </a:ext>
            </a:extLst>
          </p:cNvPr>
          <p:cNvSpPr>
            <a:spLocks noGrp="1"/>
          </p:cNvSpPr>
          <p:nvPr>
            <p:ph type="dt" sz="half" idx="10"/>
          </p:nvPr>
        </p:nvSpPr>
        <p:spPr/>
        <p:txBody>
          <a:bodyPr/>
          <a:lstStyle/>
          <a:p>
            <a:fld id="{7811222D-1497-48C5-AB7E-D38FF1BE8D50}" type="datetimeFigureOut">
              <a:rPr lang="en-GB" smtClean="0"/>
              <a:t>13/04/2022</a:t>
            </a:fld>
            <a:endParaRPr lang="en-GB" dirty="0"/>
          </a:p>
        </p:txBody>
      </p:sp>
      <p:sp>
        <p:nvSpPr>
          <p:cNvPr id="6" name="Footer Placeholder 5">
            <a:extLst>
              <a:ext uri="{FF2B5EF4-FFF2-40B4-BE49-F238E27FC236}">
                <a16:creationId xmlns:a16="http://schemas.microsoft.com/office/drawing/2014/main" id="{DEBA8E0D-9172-475C-A690-D8B56A4C10F3}"/>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35621783-D97C-4DC8-9BBC-F841D0958DE3}"/>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43896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7299D-B6EE-41C4-BE50-44462DE2F8C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BC21CE6-BC4D-4D6D-92F8-9F1F28D607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A3FE63B-A31D-4560-B5D0-D5DB1145F87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704E56A-1DB8-45CA-9F64-B6F561F771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995B422-756D-44DC-9A62-286A5579CF9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9487175-0388-4874-ABF2-D8456B152DD7}"/>
              </a:ext>
            </a:extLst>
          </p:cNvPr>
          <p:cNvSpPr>
            <a:spLocks noGrp="1"/>
          </p:cNvSpPr>
          <p:nvPr>
            <p:ph type="dt" sz="half" idx="10"/>
          </p:nvPr>
        </p:nvSpPr>
        <p:spPr/>
        <p:txBody>
          <a:bodyPr/>
          <a:lstStyle/>
          <a:p>
            <a:fld id="{7811222D-1497-48C5-AB7E-D38FF1BE8D50}" type="datetimeFigureOut">
              <a:rPr lang="en-GB" smtClean="0"/>
              <a:t>13/04/2022</a:t>
            </a:fld>
            <a:endParaRPr lang="en-GB" dirty="0"/>
          </a:p>
        </p:txBody>
      </p:sp>
      <p:sp>
        <p:nvSpPr>
          <p:cNvPr id="8" name="Footer Placeholder 7">
            <a:extLst>
              <a:ext uri="{FF2B5EF4-FFF2-40B4-BE49-F238E27FC236}">
                <a16:creationId xmlns:a16="http://schemas.microsoft.com/office/drawing/2014/main" id="{E274538B-BD6F-4A56-A479-A97D3C9E53DC}"/>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DB32661B-F8F5-4B75-B5CD-FC121C696036}"/>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782536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CE6D3-31AE-41C3-8245-6A6CA02A1A8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C69F138-8196-4882-9369-3C6231CB4F4D}"/>
              </a:ext>
            </a:extLst>
          </p:cNvPr>
          <p:cNvSpPr>
            <a:spLocks noGrp="1"/>
          </p:cNvSpPr>
          <p:nvPr>
            <p:ph type="dt" sz="half" idx="10"/>
          </p:nvPr>
        </p:nvSpPr>
        <p:spPr/>
        <p:txBody>
          <a:bodyPr/>
          <a:lstStyle/>
          <a:p>
            <a:fld id="{7811222D-1497-48C5-AB7E-D38FF1BE8D50}" type="datetimeFigureOut">
              <a:rPr lang="en-GB" smtClean="0"/>
              <a:t>13/04/2022</a:t>
            </a:fld>
            <a:endParaRPr lang="en-GB" dirty="0"/>
          </a:p>
        </p:txBody>
      </p:sp>
      <p:sp>
        <p:nvSpPr>
          <p:cNvPr id="4" name="Footer Placeholder 3">
            <a:extLst>
              <a:ext uri="{FF2B5EF4-FFF2-40B4-BE49-F238E27FC236}">
                <a16:creationId xmlns:a16="http://schemas.microsoft.com/office/drawing/2014/main" id="{CBAEF500-F84E-490B-B576-6A6800130FAC}"/>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260ED19-9D1F-4ADD-9180-95146C1038DA}"/>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228156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C60785-B0B7-46E4-B09A-11BA6DC526A4}"/>
              </a:ext>
            </a:extLst>
          </p:cNvPr>
          <p:cNvSpPr>
            <a:spLocks noGrp="1"/>
          </p:cNvSpPr>
          <p:nvPr>
            <p:ph type="dt" sz="half" idx="10"/>
          </p:nvPr>
        </p:nvSpPr>
        <p:spPr/>
        <p:txBody>
          <a:bodyPr/>
          <a:lstStyle/>
          <a:p>
            <a:fld id="{7811222D-1497-48C5-AB7E-D38FF1BE8D50}" type="datetimeFigureOut">
              <a:rPr lang="en-GB" smtClean="0"/>
              <a:t>13/04/2022</a:t>
            </a:fld>
            <a:endParaRPr lang="en-GB" dirty="0"/>
          </a:p>
        </p:txBody>
      </p:sp>
      <p:sp>
        <p:nvSpPr>
          <p:cNvPr id="3" name="Footer Placeholder 2">
            <a:extLst>
              <a:ext uri="{FF2B5EF4-FFF2-40B4-BE49-F238E27FC236}">
                <a16:creationId xmlns:a16="http://schemas.microsoft.com/office/drawing/2014/main" id="{45A69350-5D51-46B7-8410-B078E0170167}"/>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8AA4993F-9E27-4D0A-9BC9-2EFE4BA978EC}"/>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557693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086E5-8CE0-40ED-961D-0B78F97C26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66DC49-E25F-4BD5-8AF2-046750C9943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78CC0FC-74D9-4920-8E35-FB72D7B8AC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8C124B-9CDB-4851-85A9-0CC9F73B1CCC}"/>
              </a:ext>
            </a:extLst>
          </p:cNvPr>
          <p:cNvSpPr>
            <a:spLocks noGrp="1"/>
          </p:cNvSpPr>
          <p:nvPr>
            <p:ph type="dt" sz="half" idx="10"/>
          </p:nvPr>
        </p:nvSpPr>
        <p:spPr/>
        <p:txBody>
          <a:bodyPr/>
          <a:lstStyle/>
          <a:p>
            <a:fld id="{7811222D-1497-48C5-AB7E-D38FF1BE8D50}" type="datetimeFigureOut">
              <a:rPr lang="en-GB" smtClean="0"/>
              <a:t>13/04/2022</a:t>
            </a:fld>
            <a:endParaRPr lang="en-GB" dirty="0"/>
          </a:p>
        </p:txBody>
      </p:sp>
      <p:sp>
        <p:nvSpPr>
          <p:cNvPr id="6" name="Footer Placeholder 5">
            <a:extLst>
              <a:ext uri="{FF2B5EF4-FFF2-40B4-BE49-F238E27FC236}">
                <a16:creationId xmlns:a16="http://schemas.microsoft.com/office/drawing/2014/main" id="{4939243B-0077-4FDA-9EFE-39936A4F757F}"/>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B344981-D768-4B48-8849-8F74655DE34A}"/>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850565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EA54C-94B8-4F55-AA32-EA7589CD70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4AC843E-519D-4E4D-89FB-6E859C8ECF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F00E5294-EA6B-455E-9177-0C48D36D26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2D0268A-424E-4232-86D1-4313B4F3D0B9}"/>
              </a:ext>
            </a:extLst>
          </p:cNvPr>
          <p:cNvSpPr>
            <a:spLocks noGrp="1"/>
          </p:cNvSpPr>
          <p:nvPr>
            <p:ph type="dt" sz="half" idx="10"/>
          </p:nvPr>
        </p:nvSpPr>
        <p:spPr/>
        <p:txBody>
          <a:bodyPr/>
          <a:lstStyle/>
          <a:p>
            <a:fld id="{7811222D-1497-48C5-AB7E-D38FF1BE8D50}" type="datetimeFigureOut">
              <a:rPr lang="en-GB" smtClean="0"/>
              <a:t>13/04/2022</a:t>
            </a:fld>
            <a:endParaRPr lang="en-GB" dirty="0"/>
          </a:p>
        </p:txBody>
      </p:sp>
      <p:sp>
        <p:nvSpPr>
          <p:cNvPr id="6" name="Footer Placeholder 5">
            <a:extLst>
              <a:ext uri="{FF2B5EF4-FFF2-40B4-BE49-F238E27FC236}">
                <a16:creationId xmlns:a16="http://schemas.microsoft.com/office/drawing/2014/main" id="{972CF69B-52E5-4584-A59D-44C105C13183}"/>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0A6EF42-B6F4-429B-A50E-7E2AFFED9879}"/>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195670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25FAC-D56C-4288-B1CA-298C56C16D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5F06C6-9D41-44D9-B658-22180071478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5F10F0-EA0A-47DC-B570-AAD043C91482}"/>
              </a:ext>
            </a:extLst>
          </p:cNvPr>
          <p:cNvSpPr>
            <a:spLocks noGrp="1"/>
          </p:cNvSpPr>
          <p:nvPr>
            <p:ph type="dt" sz="half" idx="10"/>
          </p:nvPr>
        </p:nvSpPr>
        <p:spPr/>
        <p:txBody>
          <a:bodyPr/>
          <a:lstStyle/>
          <a:p>
            <a:fld id="{7811222D-1497-48C5-AB7E-D38FF1BE8D50}" type="datetimeFigureOut">
              <a:rPr lang="en-GB" smtClean="0"/>
              <a:t>13/04/2022</a:t>
            </a:fld>
            <a:endParaRPr lang="en-GB" dirty="0"/>
          </a:p>
        </p:txBody>
      </p:sp>
      <p:sp>
        <p:nvSpPr>
          <p:cNvPr id="5" name="Footer Placeholder 4">
            <a:extLst>
              <a:ext uri="{FF2B5EF4-FFF2-40B4-BE49-F238E27FC236}">
                <a16:creationId xmlns:a16="http://schemas.microsoft.com/office/drawing/2014/main" id="{B5CE488A-226A-41E2-B0B9-917C3767764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71AAF9C-5267-4105-A96C-5C87BD568E5C}"/>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45412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00933E-835C-45E3-85FA-A1C91E1C648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6924868-5CFF-44F8-9213-AFBEAD58C8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EC9F109-FA34-41DB-AE3D-13917C1EAF30}"/>
              </a:ext>
            </a:extLst>
          </p:cNvPr>
          <p:cNvSpPr>
            <a:spLocks noGrp="1"/>
          </p:cNvSpPr>
          <p:nvPr>
            <p:ph type="dt" sz="half" idx="10"/>
          </p:nvPr>
        </p:nvSpPr>
        <p:spPr/>
        <p:txBody>
          <a:bodyPr/>
          <a:lstStyle/>
          <a:p>
            <a:fld id="{7811222D-1497-48C5-AB7E-D38FF1BE8D50}" type="datetimeFigureOut">
              <a:rPr lang="en-GB" smtClean="0"/>
              <a:t>13/04/2022</a:t>
            </a:fld>
            <a:endParaRPr lang="en-GB" dirty="0"/>
          </a:p>
        </p:txBody>
      </p:sp>
      <p:sp>
        <p:nvSpPr>
          <p:cNvPr id="5" name="Footer Placeholder 4">
            <a:extLst>
              <a:ext uri="{FF2B5EF4-FFF2-40B4-BE49-F238E27FC236}">
                <a16:creationId xmlns:a16="http://schemas.microsoft.com/office/drawing/2014/main" id="{38C24C14-14AA-4C69-A912-B6A0F812FC0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563E128-5EFF-4F1D-B71D-2F67192D2570}"/>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851834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339464-C59E-44DA-8A4D-24CCBD42E13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17572B1-3D32-4EB3-B7A8-C989DB00C5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62C4B2-C8BF-4398-AEC6-9E94DE14DB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11222D-1497-48C5-AB7E-D38FF1BE8D50}" type="datetimeFigureOut">
              <a:rPr lang="en-GB" smtClean="0"/>
              <a:t>13/04/2022</a:t>
            </a:fld>
            <a:endParaRPr lang="en-GB" dirty="0"/>
          </a:p>
        </p:txBody>
      </p:sp>
      <p:sp>
        <p:nvSpPr>
          <p:cNvPr id="5" name="Footer Placeholder 4">
            <a:extLst>
              <a:ext uri="{FF2B5EF4-FFF2-40B4-BE49-F238E27FC236}">
                <a16:creationId xmlns:a16="http://schemas.microsoft.com/office/drawing/2014/main" id="{F47AAAA8-B015-4476-9C0C-CE8AA6F0B8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353EA97A-3650-4644-9DD1-3C2791C35C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29412C-A950-4FEA-8934-3DE23815A09E}" type="slidenum">
              <a:rPr lang="en-GB" smtClean="0"/>
              <a:t>‹#›</a:t>
            </a:fld>
            <a:endParaRPr lang="en-GB" dirty="0"/>
          </a:p>
        </p:txBody>
      </p:sp>
    </p:spTree>
    <p:extLst>
      <p:ext uri="{BB962C8B-B14F-4D97-AF65-F5344CB8AC3E}">
        <p14:creationId xmlns:p14="http://schemas.microsoft.com/office/powerpoint/2010/main" val="3396323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webmd.com/children/child-abuse-director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73A46-0DE7-4BDA-B877-86201B8CE358}"/>
              </a:ext>
            </a:extLst>
          </p:cNvPr>
          <p:cNvSpPr>
            <a:spLocks noGrp="1"/>
          </p:cNvSpPr>
          <p:nvPr>
            <p:ph type="ctrTitle"/>
          </p:nvPr>
        </p:nvSpPr>
        <p:spPr>
          <a:xfrm>
            <a:off x="542925" y="236538"/>
            <a:ext cx="10668000" cy="1935162"/>
          </a:xfrm>
        </p:spPr>
        <p:txBody>
          <a:bodyPr>
            <a:normAutofit fontScale="90000"/>
          </a:bodyPr>
          <a:lstStyle/>
          <a:p>
            <a:r>
              <a:rPr lang="en-GB" sz="4400" b="1" dirty="0"/>
              <a:t>Module: Introduction to Research (BMHP5005)</a:t>
            </a:r>
            <a:br>
              <a:rPr lang="en-GB" sz="4400" b="1" dirty="0"/>
            </a:br>
            <a:br>
              <a:rPr lang="en-GB" sz="4400" b="1" dirty="0"/>
            </a:br>
            <a:r>
              <a:rPr lang="en-GB" sz="4400" b="1" dirty="0"/>
              <a:t>Assessment 2: Viva Voce</a:t>
            </a:r>
          </a:p>
        </p:txBody>
      </p:sp>
      <p:sp>
        <p:nvSpPr>
          <p:cNvPr id="3" name="Subtitle 2">
            <a:extLst>
              <a:ext uri="{FF2B5EF4-FFF2-40B4-BE49-F238E27FC236}">
                <a16:creationId xmlns:a16="http://schemas.microsoft.com/office/drawing/2014/main" id="{CEAD54F1-95E5-440C-B085-1E65C00D8C6D}"/>
              </a:ext>
            </a:extLst>
          </p:cNvPr>
          <p:cNvSpPr>
            <a:spLocks noGrp="1"/>
          </p:cNvSpPr>
          <p:nvPr>
            <p:ph type="subTitle" idx="1"/>
          </p:nvPr>
        </p:nvSpPr>
        <p:spPr>
          <a:xfrm>
            <a:off x="1371600" y="4000500"/>
            <a:ext cx="9144000" cy="2085975"/>
          </a:xfrm>
        </p:spPr>
        <p:txBody>
          <a:bodyPr>
            <a:normAutofit/>
          </a:bodyPr>
          <a:lstStyle/>
          <a:p>
            <a:pPr algn="l"/>
            <a:r>
              <a:rPr lang="en-GB" sz="2800" dirty="0"/>
              <a:t>Student Name:   Agata Kruczek</a:t>
            </a:r>
          </a:p>
          <a:p>
            <a:pPr algn="l"/>
            <a:endParaRPr lang="en-GB" sz="2800" dirty="0"/>
          </a:p>
          <a:p>
            <a:pPr algn="l"/>
            <a:r>
              <a:rPr lang="en-GB" sz="2800" dirty="0"/>
              <a:t>Student Number:    </a:t>
            </a:r>
          </a:p>
        </p:txBody>
      </p:sp>
    </p:spTree>
    <p:extLst>
      <p:ext uri="{BB962C8B-B14F-4D97-AF65-F5344CB8AC3E}">
        <p14:creationId xmlns:p14="http://schemas.microsoft.com/office/powerpoint/2010/main" val="1995036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B95FD-75B9-45E4-993D-A06DD4DE0C0B}"/>
              </a:ext>
            </a:extLst>
          </p:cNvPr>
          <p:cNvSpPr>
            <a:spLocks noGrp="1"/>
          </p:cNvSpPr>
          <p:nvPr>
            <p:ph type="title"/>
          </p:nvPr>
        </p:nvSpPr>
        <p:spPr>
          <a:xfrm>
            <a:off x="440675" y="506777"/>
            <a:ext cx="10913125" cy="844042"/>
          </a:xfrm>
        </p:spPr>
        <p:txBody>
          <a:bodyPr>
            <a:normAutofit fontScale="90000"/>
          </a:bodyPr>
          <a:lstStyle/>
          <a:p>
            <a:r>
              <a:rPr lang="en-GB" sz="2800" dirty="0"/>
              <a:t>Systematic literature review topic:</a:t>
            </a:r>
            <a:br>
              <a:rPr lang="en-GB" sz="2800" dirty="0"/>
            </a:br>
            <a:r>
              <a:rPr lang="en-GB" sz="2800" b="1" dirty="0"/>
              <a:t>Consequences of childhood abuse on adolescence and adults mental health in the United Kingdom. </a:t>
            </a:r>
            <a:br>
              <a:rPr lang="en-GB" sz="2800" b="1" dirty="0"/>
            </a:br>
            <a:endParaRPr lang="en-GB" sz="2800" b="1" dirty="0"/>
          </a:p>
        </p:txBody>
      </p:sp>
      <p:sp>
        <p:nvSpPr>
          <p:cNvPr id="3" name="Content Placeholder 2">
            <a:extLst>
              <a:ext uri="{FF2B5EF4-FFF2-40B4-BE49-F238E27FC236}">
                <a16:creationId xmlns:a16="http://schemas.microsoft.com/office/drawing/2014/main" id="{7C55405F-B1B5-4DEF-B747-6D8A425C7DED}"/>
              </a:ext>
            </a:extLst>
          </p:cNvPr>
          <p:cNvSpPr>
            <a:spLocks noGrp="1"/>
          </p:cNvSpPr>
          <p:nvPr>
            <p:ph idx="1"/>
          </p:nvPr>
        </p:nvSpPr>
        <p:spPr>
          <a:xfrm>
            <a:off x="440675" y="2935705"/>
            <a:ext cx="10913125" cy="3652131"/>
          </a:xfrm>
        </p:spPr>
        <p:txBody>
          <a:bodyPr>
            <a:normAutofit/>
          </a:bodyPr>
          <a:lstStyle/>
          <a:p>
            <a:pPr marL="0" indent="0">
              <a:lnSpc>
                <a:spcPct val="100000"/>
              </a:lnSpc>
              <a:spcBef>
                <a:spcPts val="0"/>
              </a:spcBef>
              <a:buNone/>
            </a:pPr>
            <a:r>
              <a:rPr lang="en-US" sz="2400" b="1" dirty="0"/>
              <a:t>Aims of the study: </a:t>
            </a:r>
          </a:p>
          <a:p>
            <a:pPr>
              <a:lnSpc>
                <a:spcPct val="100000"/>
              </a:lnSpc>
              <a:spcBef>
                <a:spcPts val="0"/>
              </a:spcBef>
            </a:pPr>
            <a:r>
              <a:rPr lang="en-US" sz="2400" dirty="0"/>
              <a:t>Children who experience abuse are at higher risk of adversity with the impact on their mental health.</a:t>
            </a:r>
          </a:p>
          <a:p>
            <a:pPr>
              <a:lnSpc>
                <a:spcPct val="100000"/>
              </a:lnSpc>
              <a:spcBef>
                <a:spcPts val="0"/>
              </a:spcBef>
            </a:pPr>
            <a:r>
              <a:rPr lang="en-US" sz="2400" dirty="0"/>
              <a:t>To see the problem as the public health issue and cause of health inequality </a:t>
            </a:r>
            <a:r>
              <a:rPr lang="en-GB" sz="2400" dirty="0"/>
              <a:t>(Macdonald et al., 2016)</a:t>
            </a:r>
            <a:endParaRPr lang="en-US" sz="2400" dirty="0"/>
          </a:p>
          <a:p>
            <a:pPr marL="0" indent="0">
              <a:lnSpc>
                <a:spcPct val="100000"/>
              </a:lnSpc>
              <a:spcBef>
                <a:spcPts val="0"/>
              </a:spcBef>
              <a:buNone/>
            </a:pPr>
            <a:r>
              <a:rPr lang="en-US" sz="2400" b="1" dirty="0"/>
              <a:t>Objectives: </a:t>
            </a:r>
          </a:p>
          <a:p>
            <a:pPr>
              <a:lnSpc>
                <a:spcPct val="100000"/>
              </a:lnSpc>
              <a:spcBef>
                <a:spcPts val="0"/>
              </a:spcBef>
            </a:pPr>
            <a:r>
              <a:rPr lang="en-US" sz="2400" dirty="0"/>
              <a:t> To look at consequences of childhood maltreatment and its impact on the future of individuals based on the research studies carried out in the UK </a:t>
            </a:r>
            <a:r>
              <a:rPr lang="en-GB" sz="2400" dirty="0"/>
              <a:t>(Whipple and Richey, 1997).</a:t>
            </a:r>
            <a:endParaRPr lang="en-US" sz="2400" dirty="0"/>
          </a:p>
          <a:p>
            <a:pPr marL="0" indent="0">
              <a:lnSpc>
                <a:spcPct val="100000"/>
              </a:lnSpc>
              <a:spcBef>
                <a:spcPts val="0"/>
              </a:spcBef>
              <a:buNone/>
            </a:pPr>
            <a:endParaRPr lang="en-GB" dirty="0"/>
          </a:p>
        </p:txBody>
      </p:sp>
      <p:sp>
        <p:nvSpPr>
          <p:cNvPr id="7" name="TextBox 6">
            <a:extLst>
              <a:ext uri="{FF2B5EF4-FFF2-40B4-BE49-F238E27FC236}">
                <a16:creationId xmlns:a16="http://schemas.microsoft.com/office/drawing/2014/main" id="{242DBAED-E55A-834A-9AF8-99B0A818D962}"/>
              </a:ext>
            </a:extLst>
          </p:cNvPr>
          <p:cNvSpPr txBox="1"/>
          <p:nvPr/>
        </p:nvSpPr>
        <p:spPr>
          <a:xfrm>
            <a:off x="440675" y="1350818"/>
            <a:ext cx="10490561" cy="1754326"/>
          </a:xfrm>
          <a:prstGeom prst="rect">
            <a:avLst/>
          </a:prstGeom>
          <a:noFill/>
        </p:spPr>
        <p:txBody>
          <a:bodyPr wrap="square" rtlCol="0">
            <a:spAutoFit/>
          </a:bodyPr>
          <a:lstStyle/>
          <a:p>
            <a:r>
              <a:rPr lang="en-US" dirty="0"/>
              <a:t>Main focus: </a:t>
            </a:r>
          </a:p>
          <a:p>
            <a:pPr marL="285750" indent="-285750">
              <a:buFont typeface="Arial" panose="020B0604020202020204" pitchFamily="34" charset="0"/>
              <a:buChar char="•"/>
            </a:pPr>
            <a:r>
              <a:rPr lang="en-US" dirty="0"/>
              <a:t>The impact of different types of child maltreatment on the future mental health issues of the abused children</a:t>
            </a:r>
          </a:p>
          <a:p>
            <a:pPr marL="285750" indent="-285750">
              <a:buFont typeface="Arial" panose="020B0604020202020204" pitchFamily="34" charset="0"/>
              <a:buChar char="•"/>
            </a:pPr>
            <a:r>
              <a:rPr lang="en-US" dirty="0"/>
              <a:t>The importance of recognizing victims of childhood abuse as early as possible</a:t>
            </a:r>
          </a:p>
          <a:p>
            <a:pPr marL="285750" indent="-285750">
              <a:buFont typeface="Arial" panose="020B0604020202020204" pitchFamily="34" charset="0"/>
              <a:buChar char="•"/>
            </a:pPr>
            <a:r>
              <a:rPr lang="en-US" dirty="0"/>
              <a:t>Providing early support to the children and families with the sign of child abuse</a:t>
            </a:r>
          </a:p>
          <a:p>
            <a:endParaRPr lang="en-US" dirty="0"/>
          </a:p>
        </p:txBody>
      </p:sp>
    </p:spTree>
    <p:extLst>
      <p:ext uri="{BB962C8B-B14F-4D97-AF65-F5344CB8AC3E}">
        <p14:creationId xmlns:p14="http://schemas.microsoft.com/office/powerpoint/2010/main" val="1512845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E2F0E-0041-485B-A017-7B44BEB42284}"/>
              </a:ext>
            </a:extLst>
          </p:cNvPr>
          <p:cNvSpPr>
            <a:spLocks noGrp="1"/>
          </p:cNvSpPr>
          <p:nvPr>
            <p:ph type="title"/>
          </p:nvPr>
        </p:nvSpPr>
        <p:spPr>
          <a:xfrm>
            <a:off x="838200" y="365126"/>
            <a:ext cx="10515600" cy="621464"/>
          </a:xfrm>
        </p:spPr>
        <p:txBody>
          <a:bodyPr>
            <a:normAutofit fontScale="90000"/>
          </a:bodyPr>
          <a:lstStyle/>
          <a:p>
            <a:r>
              <a:rPr lang="en-GB" b="1" dirty="0"/>
              <a:t>Methodology:</a:t>
            </a:r>
          </a:p>
        </p:txBody>
      </p:sp>
      <p:sp>
        <p:nvSpPr>
          <p:cNvPr id="4" name="TextBox 3">
            <a:extLst>
              <a:ext uri="{FF2B5EF4-FFF2-40B4-BE49-F238E27FC236}">
                <a16:creationId xmlns:a16="http://schemas.microsoft.com/office/drawing/2014/main" id="{3EF681DC-2279-CF4D-8305-C070FABAD2B9}"/>
              </a:ext>
            </a:extLst>
          </p:cNvPr>
          <p:cNvSpPr txBox="1"/>
          <p:nvPr/>
        </p:nvSpPr>
        <p:spPr>
          <a:xfrm>
            <a:off x="457200" y="1071342"/>
            <a:ext cx="10515600" cy="5262979"/>
          </a:xfrm>
          <a:prstGeom prst="rect">
            <a:avLst/>
          </a:prstGeom>
          <a:noFill/>
        </p:spPr>
        <p:txBody>
          <a:bodyPr wrap="square" rtlCol="0">
            <a:spAutoFit/>
          </a:bodyPr>
          <a:lstStyle/>
          <a:p>
            <a:r>
              <a:rPr lang="en-US" sz="2400" b="1" dirty="0"/>
              <a:t>Research methods: </a:t>
            </a:r>
            <a:r>
              <a:rPr lang="en-US" sz="2400" dirty="0"/>
              <a:t>Systematic literature review</a:t>
            </a:r>
          </a:p>
          <a:p>
            <a:r>
              <a:rPr lang="en-US" sz="2400" b="1" dirty="0"/>
              <a:t>Keywords: </a:t>
            </a:r>
            <a:r>
              <a:rPr lang="en-US" sz="2400" dirty="0"/>
              <a:t>child abuse, childhood abuse, child maltreatment, child neglect, mental health, adult mental health, young adults, adults, UK, United Kingdom, England</a:t>
            </a:r>
          </a:p>
          <a:p>
            <a:r>
              <a:rPr lang="en-US" sz="2400" b="1" dirty="0"/>
              <a:t>Online database used:</a:t>
            </a:r>
            <a:r>
              <a:rPr lang="en-US" sz="2400" dirty="0"/>
              <a:t> PubMed, UWTSD library, UCL library, Scopus, Google scholar</a:t>
            </a:r>
          </a:p>
          <a:p>
            <a:r>
              <a:rPr lang="en-US" sz="2400" b="1" dirty="0"/>
              <a:t>Inclusion criteria:</a:t>
            </a:r>
          </a:p>
          <a:p>
            <a:pPr marL="342900" indent="-342900">
              <a:buFont typeface="Arial" panose="020B0604020202020204" pitchFamily="34" charset="0"/>
              <a:buChar char="•"/>
            </a:pPr>
            <a:r>
              <a:rPr lang="en-US" sz="2400" dirty="0"/>
              <a:t>Date of publication: 2012-2022</a:t>
            </a:r>
          </a:p>
          <a:p>
            <a:pPr marL="342900" indent="-342900">
              <a:buFont typeface="Arial" panose="020B0604020202020204" pitchFamily="34" charset="0"/>
              <a:buChar char="•"/>
            </a:pPr>
            <a:r>
              <a:rPr lang="en-US" sz="2400" dirty="0"/>
              <a:t>Language: English</a:t>
            </a:r>
          </a:p>
          <a:p>
            <a:pPr marL="342900" indent="-342900">
              <a:buFont typeface="Arial" panose="020B0604020202020204" pitchFamily="34" charset="0"/>
              <a:buChar char="•"/>
            </a:pPr>
            <a:r>
              <a:rPr lang="en-US" sz="2400" dirty="0"/>
              <a:t>Type of source: Academic journal articles based on primary research</a:t>
            </a:r>
          </a:p>
          <a:p>
            <a:pPr marL="342900" indent="-342900">
              <a:buFont typeface="Arial" panose="020B0604020202020204" pitchFamily="34" charset="0"/>
              <a:buChar char="•"/>
            </a:pPr>
            <a:r>
              <a:rPr lang="en-US" sz="2400" dirty="0"/>
              <a:t>Location: United Kingdom</a:t>
            </a:r>
          </a:p>
          <a:p>
            <a:pPr marL="342900" indent="-342900">
              <a:buFont typeface="Arial" panose="020B0604020202020204" pitchFamily="34" charset="0"/>
              <a:buChar char="•"/>
            </a:pPr>
            <a:r>
              <a:rPr lang="en-US" sz="2400" dirty="0"/>
              <a:t>Study related to young children, young adults and adults</a:t>
            </a:r>
          </a:p>
          <a:p>
            <a:r>
              <a:rPr lang="en-US" sz="2400" b="1" dirty="0"/>
              <a:t>Exclusions Criteria: </a:t>
            </a:r>
          </a:p>
          <a:p>
            <a:pPr marL="342900" indent="-342900">
              <a:buFont typeface="Arial" panose="020B0604020202020204" pitchFamily="34" charset="0"/>
              <a:buChar char="•"/>
            </a:pPr>
            <a:r>
              <a:rPr lang="en-US" sz="2400" dirty="0"/>
              <a:t>research conducted outside the UK</a:t>
            </a:r>
          </a:p>
          <a:p>
            <a:pPr marL="342900" indent="-342900">
              <a:buFont typeface="Arial" panose="020B0604020202020204" pitchFamily="34" charset="0"/>
              <a:buChar char="•"/>
            </a:pPr>
            <a:r>
              <a:rPr lang="en-US" sz="2400" dirty="0"/>
              <a:t>language of publication </a:t>
            </a:r>
          </a:p>
          <a:p>
            <a:pPr marL="342900" indent="-342900">
              <a:buFont typeface="Arial" panose="020B0604020202020204" pitchFamily="34" charset="0"/>
              <a:buChar char="•"/>
            </a:pPr>
            <a:r>
              <a:rPr lang="en-US" sz="2400" dirty="0"/>
              <a:t>research based on infants, or elderly.</a:t>
            </a:r>
          </a:p>
        </p:txBody>
      </p:sp>
    </p:spTree>
    <p:extLst>
      <p:ext uri="{BB962C8B-B14F-4D97-AF65-F5344CB8AC3E}">
        <p14:creationId xmlns:p14="http://schemas.microsoft.com/office/powerpoint/2010/main" val="2274947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0EAA8-394C-495A-8ADE-02A487113AED}"/>
              </a:ext>
            </a:extLst>
          </p:cNvPr>
          <p:cNvSpPr>
            <a:spLocks noGrp="1"/>
          </p:cNvSpPr>
          <p:nvPr>
            <p:ph type="title"/>
          </p:nvPr>
        </p:nvSpPr>
        <p:spPr>
          <a:xfrm>
            <a:off x="401053" y="1"/>
            <a:ext cx="10952747" cy="689810"/>
          </a:xfrm>
        </p:spPr>
        <p:txBody>
          <a:bodyPr>
            <a:normAutofit/>
          </a:bodyPr>
          <a:lstStyle/>
          <a:p>
            <a:r>
              <a:rPr lang="en-GB" sz="2800" b="1" dirty="0"/>
              <a:t>Literature Review</a:t>
            </a:r>
          </a:p>
        </p:txBody>
      </p:sp>
      <p:graphicFrame>
        <p:nvGraphicFramePr>
          <p:cNvPr id="6" name="Table 5">
            <a:extLst>
              <a:ext uri="{FF2B5EF4-FFF2-40B4-BE49-F238E27FC236}">
                <a16:creationId xmlns:a16="http://schemas.microsoft.com/office/drawing/2014/main" id="{4E015688-109E-44EE-8228-480161D6B8B2}"/>
              </a:ext>
            </a:extLst>
          </p:cNvPr>
          <p:cNvGraphicFramePr/>
          <p:nvPr>
            <p:extLst>
              <p:ext uri="{D42A27DB-BD31-4B8C-83A1-F6EECF244321}">
                <p14:modId xmlns:p14="http://schemas.microsoft.com/office/powerpoint/2010/main" val="1531413271"/>
              </p:ext>
            </p:extLst>
          </p:nvPr>
        </p:nvGraphicFramePr>
        <p:xfrm>
          <a:off x="368300" y="625643"/>
          <a:ext cx="10985499" cy="6027825"/>
        </p:xfrm>
        <a:graphic>
          <a:graphicData uri="http://schemas.openxmlformats.org/drawingml/2006/table">
            <a:tbl>
              <a:tblPr firstRow="1" firstCol="1" bandRow="1"/>
              <a:tblGrid>
                <a:gridCol w="2054058">
                  <a:extLst>
                    <a:ext uri="{9D8B030D-6E8A-4147-A177-3AD203B41FA5}">
                      <a16:colId xmlns:a16="http://schemas.microsoft.com/office/drawing/2014/main" val="2791120806"/>
                    </a:ext>
                  </a:extLst>
                </a:gridCol>
                <a:gridCol w="2924557">
                  <a:extLst>
                    <a:ext uri="{9D8B030D-6E8A-4147-A177-3AD203B41FA5}">
                      <a16:colId xmlns:a16="http://schemas.microsoft.com/office/drawing/2014/main" val="3589850242"/>
                    </a:ext>
                  </a:extLst>
                </a:gridCol>
                <a:gridCol w="2498559">
                  <a:extLst>
                    <a:ext uri="{9D8B030D-6E8A-4147-A177-3AD203B41FA5}">
                      <a16:colId xmlns:a16="http://schemas.microsoft.com/office/drawing/2014/main" val="2229489048"/>
                    </a:ext>
                  </a:extLst>
                </a:gridCol>
                <a:gridCol w="3508325">
                  <a:extLst>
                    <a:ext uri="{9D8B030D-6E8A-4147-A177-3AD203B41FA5}">
                      <a16:colId xmlns:a16="http://schemas.microsoft.com/office/drawing/2014/main" val="2241838310"/>
                    </a:ext>
                  </a:extLst>
                </a:gridCol>
              </a:tblGrid>
              <a:tr h="345650">
                <a:tc>
                  <a:txBody>
                    <a:bodyPr/>
                    <a:lstStyle/>
                    <a:p>
                      <a:pPr algn="l" fontAlgn="t">
                        <a:spcBef>
                          <a:spcPts val="0"/>
                        </a:spcBef>
                        <a:spcAft>
                          <a:spcPts val="0"/>
                        </a:spcAft>
                      </a:pPr>
                      <a:r>
                        <a:rPr lang="en-GB" sz="1200" b="1" i="0" u="none" strike="noStrike" dirty="0">
                          <a:effectLst/>
                          <a:latin typeface="+mn-lt"/>
                          <a:cs typeface="Times New Roman" panose="02020603050405020304" pitchFamily="18" charset="0"/>
                        </a:rPr>
                        <a:t>Author(s), title, and year of publication</a:t>
                      </a:r>
                      <a:endParaRPr lang="en-GB" sz="12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effectLst/>
                          <a:latin typeface="+mn-lt"/>
                          <a:cs typeface="Times New Roman" panose="02020603050405020304" pitchFamily="18" charset="0"/>
                        </a:rPr>
                        <a:t>Aim of study</a:t>
                      </a:r>
                      <a:endParaRPr lang="en-GB" sz="12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effectLst/>
                          <a:latin typeface="+mn-lt"/>
                          <a:ea typeface="Calibri" panose="020F0502020204030204" pitchFamily="34" charset="0"/>
                          <a:cs typeface="Times New Roman" panose="02020603050405020304" pitchFamily="18" charset="0"/>
                        </a:rPr>
                        <a:t>Methods and Sample size and characteristics</a:t>
                      </a:r>
                      <a:endParaRPr lang="en-GB" sz="12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effectLst/>
                          <a:latin typeface="+mn-lt"/>
                          <a:ea typeface="Calibri" panose="020F0502020204030204" pitchFamily="34" charset="0"/>
                          <a:cs typeface="Times New Roman" panose="02020603050405020304" pitchFamily="18" charset="0"/>
                        </a:rPr>
                        <a:t>Summary of main findings</a:t>
                      </a:r>
                      <a:endParaRPr lang="en-GB" sz="1200" b="0" i="0" u="none" strike="noStrike" dirty="0">
                        <a:effectLst/>
                        <a:latin typeface="+mn-lt"/>
                      </a:endParaRPr>
                    </a:p>
                    <a:p>
                      <a:pPr algn="l" fontAlgn="t">
                        <a:spcBef>
                          <a:spcPts val="0"/>
                        </a:spcBef>
                        <a:spcAft>
                          <a:spcPts val="0"/>
                        </a:spcAft>
                      </a:pPr>
                      <a:r>
                        <a:rPr lang="en-GB" sz="1200" b="1" i="0" u="none" strike="noStrike" dirty="0">
                          <a:effectLst/>
                          <a:latin typeface="+mn-lt"/>
                          <a:ea typeface="Calibri" panose="020F0502020204030204" pitchFamily="34" charset="0"/>
                          <a:cs typeface="Times New Roman" panose="02020603050405020304" pitchFamily="18" charset="0"/>
                        </a:rPr>
                        <a:t> </a:t>
                      </a:r>
                      <a:endParaRPr lang="en-GB" sz="12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1238234"/>
                  </a:ext>
                </a:extLst>
              </a:tr>
              <a:tr h="1364906">
                <a:tc>
                  <a:txBody>
                    <a:bodyPr/>
                    <a:lstStyle/>
                    <a:p>
                      <a:r>
                        <a:rPr lang="en-GB" sz="1200" kern="1200" dirty="0" err="1">
                          <a:solidFill>
                            <a:schemeClr val="tx1"/>
                          </a:solidFill>
                          <a:effectLst/>
                          <a:latin typeface="+mn-lt"/>
                          <a:ea typeface="+mn-ea"/>
                          <a:cs typeface="+mn-cs"/>
                        </a:rPr>
                        <a:t>Suzet</a:t>
                      </a:r>
                      <a:r>
                        <a:rPr lang="en-GB" sz="1200" kern="1200" dirty="0">
                          <a:solidFill>
                            <a:schemeClr val="tx1"/>
                          </a:solidFill>
                          <a:effectLst/>
                          <a:latin typeface="+mn-lt"/>
                          <a:ea typeface="+mn-ea"/>
                          <a:cs typeface="+mn-cs"/>
                        </a:rPr>
                        <a:t> Tanya </a:t>
                      </a:r>
                      <a:r>
                        <a:rPr lang="en-GB" sz="1200" kern="1200" dirty="0" err="1">
                          <a:solidFill>
                            <a:schemeClr val="tx1"/>
                          </a:solidFill>
                          <a:effectLst/>
                          <a:latin typeface="+mn-lt"/>
                          <a:ea typeface="+mn-ea"/>
                          <a:cs typeface="+mn-cs"/>
                        </a:rPr>
                        <a:t>Lereya</a:t>
                      </a:r>
                      <a:r>
                        <a:rPr lang="en-GB" sz="1200" kern="1200" dirty="0">
                          <a:solidFill>
                            <a:schemeClr val="tx1"/>
                          </a:solidFill>
                          <a:effectLst/>
                          <a:latin typeface="+mn-lt"/>
                          <a:ea typeface="+mn-ea"/>
                          <a:cs typeface="+mn-cs"/>
                        </a:rPr>
                        <a:t> et al.</a:t>
                      </a:r>
                    </a:p>
                    <a:p>
                      <a:r>
                        <a:rPr lang="en-GB" sz="1200" kern="1200" dirty="0">
                          <a:solidFill>
                            <a:schemeClr val="tx1"/>
                          </a:solidFill>
                          <a:effectLst/>
                          <a:latin typeface="+mn-lt"/>
                          <a:ea typeface="+mn-ea"/>
                          <a:cs typeface="+mn-cs"/>
                        </a:rPr>
                        <a:t>“Adult mental health consequences of peer bullying and maltreatment in childhood: two cohorts in two countries” 2015</a:t>
                      </a:r>
                    </a:p>
                    <a:p>
                      <a:pPr algn="l" fontAlgn="t">
                        <a:spcBef>
                          <a:spcPts val="0"/>
                        </a:spcBef>
                        <a:spcAft>
                          <a:spcPts val="0"/>
                        </a:spcAft>
                      </a:pPr>
                      <a:endParaRPr lang="en-GB" sz="12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kern="1200" dirty="0">
                          <a:solidFill>
                            <a:schemeClr val="tx1"/>
                          </a:solidFill>
                          <a:effectLst/>
                          <a:latin typeface="+mn-lt"/>
                          <a:ea typeface="+mn-ea"/>
                          <a:cs typeface="+mn-cs"/>
                        </a:rPr>
                        <a:t>To find out about mental health consequences of childhood maltreatment and bullying</a:t>
                      </a:r>
                      <a:r>
                        <a:rPr lang="en-GB" sz="1200" dirty="0">
                          <a:effectLst/>
                        </a:rPr>
                        <a:t> </a:t>
                      </a:r>
                      <a:endParaRPr lang="en-GB" sz="12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1200" kern="1200" dirty="0">
                          <a:solidFill>
                            <a:schemeClr val="tx1"/>
                          </a:solidFill>
                          <a:effectLst/>
                          <a:latin typeface="+mn-lt"/>
                          <a:ea typeface="+mn-ea"/>
                          <a:cs typeface="+mn-cs"/>
                        </a:rPr>
                        <a:t>Data from Avon Longitudinal Study of parents and children in the UK and data from the US. </a:t>
                      </a:r>
                    </a:p>
                    <a:p>
                      <a:r>
                        <a:rPr lang="en-GB" sz="1200" kern="1200" dirty="0">
                          <a:solidFill>
                            <a:schemeClr val="tx1"/>
                          </a:solidFill>
                          <a:effectLst/>
                          <a:latin typeface="+mn-lt"/>
                          <a:ea typeface="+mn-ea"/>
                          <a:cs typeface="+mn-cs"/>
                        </a:rPr>
                        <a:t>4026 children from the UK with history of abuse and bullying</a:t>
                      </a:r>
                      <a:r>
                        <a:rPr lang="en-GB" sz="1200" dirty="0">
                          <a:effectLst/>
                        </a:rPr>
                        <a:t> </a:t>
                      </a:r>
                      <a:endParaRPr lang="en-GB" sz="12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kern="1200" dirty="0">
                          <a:solidFill>
                            <a:schemeClr val="tx1"/>
                          </a:solidFill>
                          <a:effectLst/>
                          <a:latin typeface="+mn-lt"/>
                          <a:ea typeface="+mn-ea"/>
                          <a:cs typeface="+mn-cs"/>
                        </a:rPr>
                        <a:t>Children with history of child abuse were at increased risk for depression in young adulthood. Those who were only abused were not in risk for mental health problem compared to children without such a history. Those who were bullied and abused were at risk for overall mental health problems: anxiety, depression and self-harming. Being bullied and abused by peers has more impact on adult mental health</a:t>
                      </a:r>
                      <a:r>
                        <a:rPr lang="en-GB" sz="1200" dirty="0">
                          <a:effectLst/>
                        </a:rPr>
                        <a:t> </a:t>
                      </a:r>
                      <a:endParaRPr lang="en-GB" sz="12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0155844"/>
                  </a:ext>
                </a:extLst>
              </a:tr>
              <a:tr h="1534782">
                <a:tc>
                  <a:txBody>
                    <a:bodyPr/>
                    <a:lstStyle/>
                    <a:p>
                      <a:r>
                        <a:rPr lang="en-GB" sz="1200" kern="1200" dirty="0">
                          <a:solidFill>
                            <a:schemeClr val="tx1"/>
                          </a:solidFill>
                          <a:effectLst/>
                          <a:latin typeface="+mn-lt"/>
                          <a:ea typeface="+mn-ea"/>
                          <a:cs typeface="+mn-cs"/>
                        </a:rPr>
                        <a:t>Lucy Bowes et al.</a:t>
                      </a:r>
                    </a:p>
                    <a:p>
                      <a:r>
                        <a:rPr lang="en-GB" sz="1200" kern="1200" dirty="0">
                          <a:solidFill>
                            <a:schemeClr val="tx1"/>
                          </a:solidFill>
                          <a:effectLst/>
                          <a:latin typeface="+mn-lt"/>
                          <a:ea typeface="+mn-ea"/>
                          <a:cs typeface="+mn-cs"/>
                        </a:rPr>
                        <a:t>“Peer victimisation during adolescence and its impact on depression on early adulthood: prospective cohort study in the United Kingdom” 2015</a:t>
                      </a:r>
                      <a:r>
                        <a:rPr lang="en-GB" sz="1200" dirty="0">
                          <a:effectLst/>
                        </a:rPr>
                        <a:t> </a:t>
                      </a:r>
                      <a:endParaRPr lang="en-GB" sz="12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kern="1200" dirty="0">
                          <a:solidFill>
                            <a:schemeClr val="tx1"/>
                          </a:solidFill>
                          <a:effectLst/>
                          <a:latin typeface="+mn-lt"/>
                          <a:ea typeface="+mn-ea"/>
                          <a:cs typeface="+mn-cs"/>
                        </a:rPr>
                        <a:t>To find out that children victimisation leads to adult depression.</a:t>
                      </a:r>
                      <a:r>
                        <a:rPr lang="en-GB" sz="1200" dirty="0">
                          <a:effectLst/>
                        </a:rPr>
                        <a:t> </a:t>
                      </a:r>
                      <a:endParaRPr lang="en-GB" sz="12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1200" kern="1200" dirty="0">
                          <a:solidFill>
                            <a:schemeClr val="tx1"/>
                          </a:solidFill>
                          <a:effectLst/>
                          <a:latin typeface="+mn-lt"/>
                          <a:ea typeface="+mn-ea"/>
                          <a:cs typeface="+mn-cs"/>
                        </a:rPr>
                        <a:t>6719 participants who reported peer victimisation at age &lt;13 years.</a:t>
                      </a:r>
                    </a:p>
                    <a:p>
                      <a:r>
                        <a:rPr lang="en-GB" sz="1200" kern="1200" dirty="0">
                          <a:solidFill>
                            <a:schemeClr val="tx1"/>
                          </a:solidFill>
                          <a:effectLst/>
                          <a:latin typeface="+mn-lt"/>
                          <a:ea typeface="+mn-ea"/>
                          <a:cs typeface="+mn-cs"/>
                        </a:rPr>
                        <a:t>Observational study</a:t>
                      </a:r>
                      <a:r>
                        <a:rPr lang="en-GB" sz="1200" dirty="0">
                          <a:effectLst/>
                        </a:rPr>
                        <a:t> </a:t>
                      </a:r>
                      <a:endParaRPr lang="en-GB" sz="12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kern="1200" dirty="0">
                          <a:solidFill>
                            <a:schemeClr val="tx1"/>
                          </a:solidFill>
                          <a:effectLst/>
                          <a:latin typeface="+mn-lt"/>
                          <a:ea typeface="+mn-ea"/>
                          <a:cs typeface="+mn-cs"/>
                        </a:rPr>
                        <a:t>Of the 683 participants who reported victimisation 101 (14.8%) were depressed at the age of 18 years. Of the 1446 reporting some victimisation 103(7.1%) were depressed, and of 1769 with no victimisation 98 (5.5%) were depressed. This shows that victimisation in childhood is associated with an increase in risk of developing depression as an adult. Out of 6719 in total 3898 participants had data on both victimisation and depression</a:t>
                      </a:r>
                      <a:r>
                        <a:rPr lang="en-GB" sz="1200" dirty="0">
                          <a:effectLst/>
                        </a:rPr>
                        <a:t> </a:t>
                      </a:r>
                      <a:endParaRPr lang="en-GB" sz="12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7087224"/>
                  </a:ext>
                </a:extLst>
              </a:tr>
              <a:tr h="1789596">
                <a:tc>
                  <a:txBody>
                    <a:bodyPr/>
                    <a:lstStyle/>
                    <a:p>
                      <a:r>
                        <a:rPr lang="en-GB" sz="1200" kern="1200" dirty="0">
                          <a:solidFill>
                            <a:schemeClr val="tx1"/>
                          </a:solidFill>
                          <a:effectLst/>
                          <a:latin typeface="+mn-lt"/>
                          <a:ea typeface="+mn-ea"/>
                          <a:cs typeface="+mn-cs"/>
                        </a:rPr>
                        <a:t>Charlotte A.M. Cecil et al.</a:t>
                      </a:r>
                    </a:p>
                    <a:p>
                      <a:r>
                        <a:rPr lang="en-GB" sz="1200" kern="1200" dirty="0">
                          <a:solidFill>
                            <a:schemeClr val="tx1"/>
                          </a:solidFill>
                          <a:effectLst/>
                          <a:latin typeface="+mn-lt"/>
                          <a:ea typeface="+mn-ea"/>
                          <a:cs typeface="+mn-cs"/>
                        </a:rPr>
                        <a:t>“Disentangling the mental health impact of childhood abuse and neglect”. 2017</a:t>
                      </a:r>
                    </a:p>
                    <a:p>
                      <a:pPr algn="l" fontAlgn="t">
                        <a:spcBef>
                          <a:spcPts val="0"/>
                        </a:spcBef>
                        <a:spcAft>
                          <a:spcPts val="0"/>
                        </a:spcAft>
                      </a:pPr>
                      <a:endParaRPr lang="en-GB" sz="12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kern="1200" dirty="0">
                          <a:solidFill>
                            <a:schemeClr val="tx1"/>
                          </a:solidFill>
                          <a:effectLst/>
                          <a:latin typeface="+mn-lt"/>
                          <a:ea typeface="+mn-ea"/>
                          <a:cs typeface="+mn-cs"/>
                        </a:rPr>
                        <a:t>To find an association between childhood abuse and mental health problem in early adulthood</a:t>
                      </a:r>
                      <a:r>
                        <a:rPr lang="en-GB" sz="1200" dirty="0">
                          <a:effectLst/>
                        </a:rPr>
                        <a:t> </a:t>
                      </a:r>
                      <a:endParaRPr lang="en-GB" sz="12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1200" kern="1200" dirty="0">
                          <a:solidFill>
                            <a:schemeClr val="tx1"/>
                          </a:solidFill>
                          <a:effectLst/>
                          <a:latin typeface="+mn-lt"/>
                          <a:ea typeface="+mn-ea"/>
                          <a:cs typeface="+mn-cs"/>
                        </a:rPr>
                        <a:t>204 participants aged 16-24 years. 48% from mental health charity, 52% from London secondary schools and online services. </a:t>
                      </a:r>
                    </a:p>
                    <a:p>
                      <a:r>
                        <a:rPr lang="en-GB" sz="1200" kern="1200" dirty="0">
                          <a:solidFill>
                            <a:schemeClr val="tx1"/>
                          </a:solidFill>
                          <a:effectLst/>
                          <a:latin typeface="+mn-lt"/>
                          <a:ea typeface="+mn-ea"/>
                          <a:cs typeface="+mn-cs"/>
                        </a:rPr>
                        <a:t>Questionnaire booklet</a:t>
                      </a:r>
                    </a:p>
                    <a:p>
                      <a:r>
                        <a:rPr lang="en-GB" sz="1200" kern="1200" dirty="0">
                          <a:solidFill>
                            <a:schemeClr val="tx1"/>
                          </a:solidFill>
                          <a:effectLst/>
                          <a:latin typeface="+mn-lt"/>
                          <a:ea typeface="+mn-ea"/>
                          <a:cs typeface="+mn-cs"/>
                        </a:rPr>
                        <a:t>Quantitative data</a:t>
                      </a:r>
                    </a:p>
                    <a:p>
                      <a:pPr algn="l" fontAlgn="t">
                        <a:spcBef>
                          <a:spcPts val="0"/>
                        </a:spcBef>
                        <a:spcAft>
                          <a:spcPts val="0"/>
                        </a:spcAft>
                      </a:pPr>
                      <a:endParaRPr lang="en-GB" sz="12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1200" kern="1200" dirty="0">
                          <a:solidFill>
                            <a:schemeClr val="tx1"/>
                          </a:solidFill>
                          <a:effectLst/>
                          <a:latin typeface="+mn-lt"/>
                          <a:ea typeface="+mn-ea"/>
                          <a:cs typeface="+mn-cs"/>
                        </a:rPr>
                        <a:t>Study shows the association between different type of abuse and mental health outcomes. Exposure to multiple types of abuse leads to more serious mental health symptoms.</a:t>
                      </a:r>
                    </a:p>
                    <a:p>
                      <a:r>
                        <a:rPr lang="en-GB" sz="1200" kern="1200" dirty="0">
                          <a:solidFill>
                            <a:schemeClr val="tx1"/>
                          </a:solidFill>
                          <a:effectLst/>
                          <a:latin typeface="+mn-lt"/>
                          <a:ea typeface="+mn-ea"/>
                          <a:cs typeface="+mn-cs"/>
                        </a:rPr>
                        <a:t>Psychical and emotional abuse were strongly related with mental health issues like PTSD symptoms, anger and depression. The less related was sexual abuse.</a:t>
                      </a:r>
                    </a:p>
                    <a:p>
                      <a:r>
                        <a:rPr lang="en-GB" sz="1200" kern="1200" dirty="0">
                          <a:solidFill>
                            <a:schemeClr val="tx1"/>
                          </a:solidFill>
                          <a:effectLst/>
                          <a:latin typeface="+mn-lt"/>
                          <a:ea typeface="+mn-ea"/>
                          <a:cs typeface="+mn-cs"/>
                        </a:rPr>
                        <a:t>Childhood maltreatment of different types may affect mental health.</a:t>
                      </a:r>
                    </a:p>
                    <a:p>
                      <a:pPr algn="l" fontAlgn="t">
                        <a:spcBef>
                          <a:spcPts val="0"/>
                        </a:spcBef>
                        <a:spcAft>
                          <a:spcPts val="0"/>
                        </a:spcAft>
                      </a:pP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1580069"/>
                  </a:ext>
                </a:extLst>
              </a:tr>
              <a:tr h="261029">
                <a:tc>
                  <a:txBody>
                    <a:bodyPr/>
                    <a:lstStyle/>
                    <a:p>
                      <a:pPr algn="l" fontAlgn="t">
                        <a:spcBef>
                          <a:spcPts val="0"/>
                        </a:spcBef>
                        <a:spcAft>
                          <a:spcPts val="0"/>
                        </a:spcAft>
                      </a:pPr>
                      <a:r>
                        <a:rPr lang="en-GB" sz="9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900" b="1" i="0" u="none" strike="noStrike">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9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7555704"/>
                  </a:ext>
                </a:extLst>
              </a:tr>
              <a:tr h="326795">
                <a:tc>
                  <a:txBody>
                    <a:bodyPr/>
                    <a:lstStyle/>
                    <a:p>
                      <a:pPr algn="l" fontAlgn="t">
                        <a:spcBef>
                          <a:spcPts val="0"/>
                        </a:spcBef>
                        <a:spcAft>
                          <a:spcPts val="0"/>
                        </a:spcAft>
                      </a:pPr>
                      <a:r>
                        <a:rPr lang="en-GB" sz="1200" b="1" i="0" u="none" strike="noStrike">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83058983"/>
                  </a:ext>
                </a:extLst>
              </a:tr>
            </a:tbl>
          </a:graphicData>
        </a:graphic>
      </p:graphicFrame>
    </p:spTree>
    <p:extLst>
      <p:ext uri="{BB962C8B-B14F-4D97-AF65-F5344CB8AC3E}">
        <p14:creationId xmlns:p14="http://schemas.microsoft.com/office/powerpoint/2010/main" val="999340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6B467-C08C-466F-BE6B-7F9ED5E6F580}"/>
              </a:ext>
            </a:extLst>
          </p:cNvPr>
          <p:cNvSpPr>
            <a:spLocks noGrp="1"/>
          </p:cNvSpPr>
          <p:nvPr>
            <p:ph type="title"/>
          </p:nvPr>
        </p:nvSpPr>
        <p:spPr>
          <a:xfrm>
            <a:off x="838200" y="365125"/>
            <a:ext cx="10515600" cy="644525"/>
          </a:xfrm>
        </p:spPr>
        <p:txBody>
          <a:bodyPr>
            <a:normAutofit/>
          </a:bodyPr>
          <a:lstStyle/>
          <a:p>
            <a:r>
              <a:rPr lang="en-GB" sz="2800" b="1" dirty="0"/>
              <a:t>Results observed</a:t>
            </a:r>
          </a:p>
        </p:txBody>
      </p:sp>
      <p:sp>
        <p:nvSpPr>
          <p:cNvPr id="6" name="TextBox 5">
            <a:extLst>
              <a:ext uri="{FF2B5EF4-FFF2-40B4-BE49-F238E27FC236}">
                <a16:creationId xmlns:a16="http://schemas.microsoft.com/office/drawing/2014/main" id="{F00D189D-935B-624B-AA16-6CD14A3F4180}"/>
              </a:ext>
            </a:extLst>
          </p:cNvPr>
          <p:cNvSpPr txBox="1"/>
          <p:nvPr/>
        </p:nvSpPr>
        <p:spPr>
          <a:xfrm>
            <a:off x="583660" y="1984442"/>
            <a:ext cx="10058400" cy="3046988"/>
          </a:xfrm>
          <a:prstGeom prst="rect">
            <a:avLst/>
          </a:prstGeom>
          <a:noFill/>
        </p:spPr>
        <p:txBody>
          <a:bodyPr wrap="square" rtlCol="0">
            <a:spAutoFit/>
          </a:bodyPr>
          <a:lstStyle/>
          <a:p>
            <a:pPr marL="285750" indent="-285750">
              <a:buFont typeface="Arial" panose="020B0604020202020204" pitchFamily="34" charset="0"/>
              <a:buChar char="•"/>
            </a:pPr>
            <a:r>
              <a:rPr lang="en-US" sz="3200" dirty="0"/>
              <a:t>The impact of childhood abuse on general mental health in adulthood</a:t>
            </a:r>
          </a:p>
          <a:p>
            <a:pPr marL="285750" indent="-285750">
              <a:buFont typeface="Arial" panose="020B0604020202020204" pitchFamily="34" charset="0"/>
              <a:buChar char="•"/>
            </a:pPr>
            <a:r>
              <a:rPr lang="en-US" sz="3200" dirty="0"/>
              <a:t>The type of abuse impact on adults mental health</a:t>
            </a:r>
          </a:p>
          <a:p>
            <a:pPr marL="285750" indent="-285750">
              <a:buFont typeface="Arial" panose="020B0604020202020204" pitchFamily="34" charset="0"/>
              <a:buChar char="•"/>
            </a:pPr>
            <a:r>
              <a:rPr lang="en-US" sz="3200" dirty="0"/>
              <a:t>Psychical and emotional abuse with the strongest influence on adolescence and future wellbeing of the victims</a:t>
            </a:r>
          </a:p>
        </p:txBody>
      </p:sp>
    </p:spTree>
    <p:extLst>
      <p:ext uri="{BB962C8B-B14F-4D97-AF65-F5344CB8AC3E}">
        <p14:creationId xmlns:p14="http://schemas.microsoft.com/office/powerpoint/2010/main" val="42112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B7B18-A401-4BEB-9851-132F7EA50741}"/>
              </a:ext>
            </a:extLst>
          </p:cNvPr>
          <p:cNvSpPr>
            <a:spLocks noGrp="1"/>
          </p:cNvSpPr>
          <p:nvPr>
            <p:ph type="title"/>
          </p:nvPr>
        </p:nvSpPr>
        <p:spPr>
          <a:xfrm>
            <a:off x="838200" y="365125"/>
            <a:ext cx="10515600" cy="511175"/>
          </a:xfrm>
        </p:spPr>
        <p:txBody>
          <a:bodyPr>
            <a:normAutofit/>
          </a:bodyPr>
          <a:lstStyle/>
          <a:p>
            <a:r>
              <a:rPr lang="en-GB" sz="2400" b="1" dirty="0"/>
              <a:t>Key finding importance for health and social care based on articles</a:t>
            </a:r>
          </a:p>
        </p:txBody>
      </p:sp>
      <p:sp>
        <p:nvSpPr>
          <p:cNvPr id="4" name="TextBox 3">
            <a:extLst>
              <a:ext uri="{FF2B5EF4-FFF2-40B4-BE49-F238E27FC236}">
                <a16:creationId xmlns:a16="http://schemas.microsoft.com/office/drawing/2014/main" id="{7D5F0EA5-B296-2548-9B5F-4FA5CB9137AE}"/>
              </a:ext>
            </a:extLst>
          </p:cNvPr>
          <p:cNvSpPr txBox="1"/>
          <p:nvPr/>
        </p:nvSpPr>
        <p:spPr>
          <a:xfrm>
            <a:off x="304800" y="1123950"/>
            <a:ext cx="4572000" cy="5386090"/>
          </a:xfrm>
          <a:prstGeom prst="rect">
            <a:avLst/>
          </a:prstGeom>
          <a:noFill/>
        </p:spPr>
        <p:txBody>
          <a:bodyPr wrap="square" rtlCol="0">
            <a:spAutoFit/>
          </a:bodyPr>
          <a:lstStyle/>
          <a:p>
            <a:r>
              <a:rPr lang="en-US" sz="2800" b="1" dirty="0"/>
              <a:t>Child abuse victims:</a:t>
            </a:r>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r>
              <a:rPr lang="en-US" sz="2800" dirty="0"/>
              <a:t>Public health issue</a:t>
            </a:r>
          </a:p>
          <a:p>
            <a:pPr marL="457200" indent="-457200">
              <a:buFont typeface="Arial" panose="020B0604020202020204" pitchFamily="34" charset="0"/>
              <a:buChar char="•"/>
            </a:pPr>
            <a:r>
              <a:rPr lang="en-US" sz="2800" dirty="0"/>
              <a:t>Long term consequences</a:t>
            </a:r>
          </a:p>
          <a:p>
            <a:pPr marL="457200" indent="-457200">
              <a:buFont typeface="Arial" panose="020B0604020202020204" pitchFamily="34" charset="0"/>
              <a:buChar char="•"/>
            </a:pPr>
            <a:r>
              <a:rPr lang="en-US" sz="2800" dirty="0"/>
              <a:t>Need for identifying the victims as early as possible</a:t>
            </a:r>
            <a:r>
              <a:rPr lang="en-GB" dirty="0"/>
              <a:t>(Buckingham and </a:t>
            </a:r>
            <a:r>
              <a:rPr lang="en-GB" dirty="0" err="1"/>
              <a:t>Daniolos</a:t>
            </a:r>
            <a:r>
              <a:rPr lang="en-GB" dirty="0"/>
              <a:t>, 2013)</a:t>
            </a:r>
            <a:endParaRPr lang="en-US" sz="2800" dirty="0"/>
          </a:p>
          <a:p>
            <a:pPr marL="457200" indent="-457200">
              <a:buFont typeface="Arial" panose="020B0604020202020204" pitchFamily="34" charset="0"/>
              <a:buChar char="•"/>
            </a:pPr>
            <a:r>
              <a:rPr lang="en-US" sz="2800" dirty="0"/>
              <a:t>Role of the school  and health professionals to recognize and screen for child abuse victims</a:t>
            </a:r>
            <a:r>
              <a:rPr lang="en-GB" dirty="0"/>
              <a:t>(WebMD, n.d.)</a:t>
            </a:r>
          </a:p>
        </p:txBody>
      </p:sp>
      <p:sp>
        <p:nvSpPr>
          <p:cNvPr id="5" name="TextBox 4">
            <a:extLst>
              <a:ext uri="{FF2B5EF4-FFF2-40B4-BE49-F238E27FC236}">
                <a16:creationId xmlns:a16="http://schemas.microsoft.com/office/drawing/2014/main" id="{8E531A3F-F9AC-A14A-A716-B5E082CD6737}"/>
              </a:ext>
            </a:extLst>
          </p:cNvPr>
          <p:cNvSpPr txBox="1"/>
          <p:nvPr/>
        </p:nvSpPr>
        <p:spPr>
          <a:xfrm>
            <a:off x="5276850" y="1361043"/>
            <a:ext cx="6362700" cy="5570756"/>
          </a:xfrm>
          <a:prstGeom prst="rect">
            <a:avLst/>
          </a:prstGeom>
          <a:noFill/>
        </p:spPr>
        <p:txBody>
          <a:bodyPr wrap="square" rtlCol="0">
            <a:spAutoFit/>
          </a:bodyPr>
          <a:lstStyle/>
          <a:p>
            <a:r>
              <a:rPr lang="en-US" sz="2800" b="1" dirty="0"/>
              <a:t>Impact on future mental health </a:t>
            </a:r>
          </a:p>
          <a:p>
            <a:endParaRPr lang="en-US" sz="2800" b="1" dirty="0"/>
          </a:p>
          <a:p>
            <a:pPr marL="457200" indent="-457200">
              <a:buFont typeface="Arial" panose="020B0604020202020204" pitchFamily="34" charset="0"/>
              <a:buChar char="•"/>
            </a:pPr>
            <a:r>
              <a:rPr lang="en-US" sz="2800" dirty="0"/>
              <a:t>Noticeable impact on future interpersonal relations</a:t>
            </a:r>
            <a:r>
              <a:rPr lang="en-GB" dirty="0"/>
              <a:t>(</a:t>
            </a:r>
            <a:r>
              <a:rPr lang="en-GB" dirty="0" err="1"/>
              <a:t>Khiron</a:t>
            </a:r>
            <a:r>
              <a:rPr lang="en-GB" dirty="0"/>
              <a:t> Clinics, 2020)</a:t>
            </a:r>
            <a:endParaRPr lang="en-US" sz="2800" dirty="0"/>
          </a:p>
          <a:p>
            <a:pPr marL="457200" indent="-457200">
              <a:buFont typeface="Arial" panose="020B0604020202020204" pitchFamily="34" charset="0"/>
              <a:buChar char="•"/>
            </a:pPr>
            <a:r>
              <a:rPr lang="en-US" sz="2800" dirty="0"/>
              <a:t>Involvement in Mental health services</a:t>
            </a:r>
          </a:p>
          <a:p>
            <a:pPr marL="457200" indent="-457200">
              <a:buFont typeface="Arial" panose="020B0604020202020204" pitchFamily="34" charset="0"/>
              <a:buChar char="•"/>
            </a:pPr>
            <a:r>
              <a:rPr lang="en-US" sz="2800" dirty="0"/>
              <a:t>Low self esteem, anxiety, depression</a:t>
            </a:r>
            <a:r>
              <a:rPr lang="en-GB" dirty="0"/>
              <a:t>(Bowes et al., 2015)</a:t>
            </a:r>
            <a:endParaRPr lang="en-US" sz="2800" dirty="0"/>
          </a:p>
          <a:p>
            <a:pPr marL="457200" indent="-457200">
              <a:buFont typeface="Arial" panose="020B0604020202020204" pitchFamily="34" charset="0"/>
              <a:buChar char="•"/>
            </a:pPr>
            <a:r>
              <a:rPr lang="en-US" sz="2800" dirty="0"/>
              <a:t>Difficulty in parenting</a:t>
            </a:r>
            <a:r>
              <a:rPr lang="en-GB" sz="2000" dirty="0"/>
              <a:t>(Health Essentials from Cleveland Clinic, 2020)</a:t>
            </a:r>
            <a:endParaRPr lang="en-US" sz="2000" dirty="0"/>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r>
              <a:rPr lang="en-US" sz="2800" dirty="0"/>
              <a:t>More likely to develop mental health illness </a:t>
            </a:r>
            <a:r>
              <a:rPr lang="en-GB" dirty="0"/>
              <a:t>(University of Birmingham, n.d.)</a:t>
            </a:r>
            <a:endParaRPr lang="en-US" sz="2800" dirty="0"/>
          </a:p>
          <a:p>
            <a:pPr marL="457200" indent="-457200">
              <a:buFont typeface="Arial" panose="020B0604020202020204" pitchFamily="34" charset="0"/>
              <a:buChar char="•"/>
            </a:pPr>
            <a:endParaRPr lang="en-US" sz="2800" b="1" dirty="0"/>
          </a:p>
        </p:txBody>
      </p:sp>
    </p:spTree>
    <p:extLst>
      <p:ext uri="{BB962C8B-B14F-4D97-AF65-F5344CB8AC3E}">
        <p14:creationId xmlns:p14="http://schemas.microsoft.com/office/powerpoint/2010/main" val="16872096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B7B18-A401-4BEB-9851-132F7EA50741}"/>
              </a:ext>
            </a:extLst>
          </p:cNvPr>
          <p:cNvSpPr>
            <a:spLocks noGrp="1"/>
          </p:cNvSpPr>
          <p:nvPr>
            <p:ph type="title"/>
          </p:nvPr>
        </p:nvSpPr>
        <p:spPr>
          <a:xfrm>
            <a:off x="381000" y="365125"/>
            <a:ext cx="10972800" cy="796925"/>
          </a:xfrm>
        </p:spPr>
        <p:txBody>
          <a:bodyPr/>
          <a:lstStyle/>
          <a:p>
            <a:r>
              <a:rPr lang="en-GB" b="1" dirty="0"/>
              <a:t>Conclusion</a:t>
            </a:r>
          </a:p>
        </p:txBody>
      </p:sp>
      <p:sp>
        <p:nvSpPr>
          <p:cNvPr id="3" name="Content Placeholder 2">
            <a:extLst>
              <a:ext uri="{FF2B5EF4-FFF2-40B4-BE49-F238E27FC236}">
                <a16:creationId xmlns:a16="http://schemas.microsoft.com/office/drawing/2014/main" id="{AA95E790-DB23-4A3D-ABAC-1F7706960BAE}"/>
              </a:ext>
            </a:extLst>
          </p:cNvPr>
          <p:cNvSpPr>
            <a:spLocks noGrp="1"/>
          </p:cNvSpPr>
          <p:nvPr>
            <p:ph idx="1"/>
          </p:nvPr>
        </p:nvSpPr>
        <p:spPr>
          <a:xfrm>
            <a:off x="290945" y="1162050"/>
            <a:ext cx="10972800" cy="5014913"/>
          </a:xfrm>
        </p:spPr>
        <p:txBody>
          <a:bodyPr>
            <a:normAutofit fontScale="92500" lnSpcReduction="10000"/>
          </a:bodyPr>
          <a:lstStyle/>
          <a:p>
            <a:pPr marL="0" indent="0">
              <a:buNone/>
            </a:pPr>
            <a:r>
              <a:rPr lang="en-GB" sz="2000" dirty="0"/>
              <a:t>Research shows that many victims of child maltreatment are in risk of developing mental health conditions(Sachs-Ericsson et al., 2010).</a:t>
            </a:r>
          </a:p>
          <a:p>
            <a:endParaRPr lang="en-GB" sz="2000" dirty="0"/>
          </a:p>
          <a:p>
            <a:r>
              <a:rPr lang="en-GB" sz="2000" dirty="0"/>
              <a:t>Psychical and emotional abuse has the strongest impact on mental wellbeing on affected individuals</a:t>
            </a:r>
            <a:r>
              <a:rPr lang="en-GB" sz="2400" dirty="0"/>
              <a:t> </a:t>
            </a:r>
            <a:r>
              <a:rPr lang="en-GB" sz="2000" dirty="0"/>
              <a:t>(Cecil et al., 2017)</a:t>
            </a:r>
          </a:p>
          <a:p>
            <a:r>
              <a:rPr lang="en-GB" sz="2000" dirty="0"/>
              <a:t>Childhood physical and sexual abuse not always shows a negative impact on adult mental health</a:t>
            </a:r>
            <a:r>
              <a:rPr lang="en-GB" sz="1700" dirty="0"/>
              <a:t>(</a:t>
            </a:r>
            <a:r>
              <a:rPr lang="en-GB" sz="1700" dirty="0" err="1"/>
              <a:t>Lereya</a:t>
            </a:r>
            <a:r>
              <a:rPr lang="en-GB" sz="1700" dirty="0"/>
              <a:t> et al., 2015)</a:t>
            </a:r>
          </a:p>
          <a:p>
            <a:r>
              <a:rPr lang="en-GB" sz="1800" dirty="0"/>
              <a:t>Research on this topic is recommended to provide support for the adult victims of recognised childhood abuse and to protect the children from the risk of maltreatment.</a:t>
            </a:r>
          </a:p>
          <a:p>
            <a:r>
              <a:rPr lang="en-GB" sz="1800" dirty="0"/>
              <a:t>Furthermore, it shows importance of child abuse screening and recognition, multiagency framework according to Children act 2004 </a:t>
            </a:r>
            <a:r>
              <a:rPr lang="en-GB" sz="1600" dirty="0"/>
              <a:t>(Children Act 2004, 2004)</a:t>
            </a:r>
          </a:p>
          <a:p>
            <a:pPr marL="0" indent="0">
              <a:buNone/>
            </a:pPr>
            <a:r>
              <a:rPr lang="en-GB" sz="1800" dirty="0"/>
              <a:t>Children different kind of abuse are exposed to many factors in their future life. One of them is mental health difficulties. It also creates the circle of abuse where victims becoming abusers. Research is needed to prevent this risk and future outcome (</a:t>
            </a:r>
            <a:r>
              <a:rPr lang="en-GB" sz="1800" dirty="0" err="1"/>
              <a:t>Kidsdata.org</a:t>
            </a:r>
            <a:r>
              <a:rPr lang="en-GB" sz="1800" dirty="0"/>
              <a:t>, 2019)</a:t>
            </a:r>
          </a:p>
          <a:p>
            <a:endParaRPr lang="en-GB" sz="1800" dirty="0"/>
          </a:p>
          <a:p>
            <a:pPr marL="0" indent="0">
              <a:buNone/>
            </a:pPr>
            <a:r>
              <a:rPr lang="en-GB" sz="1800" dirty="0"/>
              <a:t>Limitation : no statistics and </a:t>
            </a:r>
            <a:r>
              <a:rPr lang="en-GB" sz="1800" dirty="0" err="1"/>
              <a:t>legistlation</a:t>
            </a:r>
            <a:r>
              <a:rPr lang="en-GB" sz="1800" dirty="0"/>
              <a:t> from outside the UK has been used in this presentation.</a:t>
            </a:r>
          </a:p>
        </p:txBody>
      </p:sp>
    </p:spTree>
    <p:extLst>
      <p:ext uri="{BB962C8B-B14F-4D97-AF65-F5344CB8AC3E}">
        <p14:creationId xmlns:p14="http://schemas.microsoft.com/office/powerpoint/2010/main" val="3127298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694D9-AFA4-4E03-B587-B523317FE4BF}"/>
              </a:ext>
            </a:extLst>
          </p:cNvPr>
          <p:cNvSpPr>
            <a:spLocks noGrp="1"/>
          </p:cNvSpPr>
          <p:nvPr>
            <p:ph type="title"/>
          </p:nvPr>
        </p:nvSpPr>
        <p:spPr>
          <a:xfrm>
            <a:off x="361950" y="1"/>
            <a:ext cx="10991850" cy="1690688"/>
          </a:xfrm>
        </p:spPr>
        <p:txBody>
          <a:bodyPr>
            <a:normAutofit/>
          </a:bodyPr>
          <a:lstStyle/>
          <a:p>
            <a:r>
              <a:rPr lang="en-GB" sz="2000" b="1" dirty="0"/>
              <a:t>References </a:t>
            </a:r>
          </a:p>
        </p:txBody>
      </p:sp>
      <p:sp>
        <p:nvSpPr>
          <p:cNvPr id="3" name="Content Placeholder 2">
            <a:extLst>
              <a:ext uri="{FF2B5EF4-FFF2-40B4-BE49-F238E27FC236}">
                <a16:creationId xmlns:a16="http://schemas.microsoft.com/office/drawing/2014/main" id="{75495F6A-65A2-4AA0-99F0-C1CE50AECCD5}"/>
              </a:ext>
            </a:extLst>
          </p:cNvPr>
          <p:cNvSpPr>
            <a:spLocks noGrp="1"/>
          </p:cNvSpPr>
          <p:nvPr>
            <p:ph idx="1"/>
          </p:nvPr>
        </p:nvSpPr>
        <p:spPr>
          <a:xfrm>
            <a:off x="361950" y="1089497"/>
            <a:ext cx="10991850" cy="7509753"/>
          </a:xfrm>
        </p:spPr>
        <p:txBody>
          <a:bodyPr>
            <a:normAutofit fontScale="40000" lnSpcReduction="20000"/>
          </a:bodyPr>
          <a:lstStyle/>
          <a:p>
            <a:r>
              <a:rPr lang="en-GB" sz="4000" dirty="0"/>
              <a:t>Macdonald, G., Livingstone, N., Hanratty, J., McCartan, C., </a:t>
            </a:r>
            <a:r>
              <a:rPr lang="en-GB" sz="4000" dirty="0" err="1"/>
              <a:t>Cotmore</a:t>
            </a:r>
            <a:r>
              <a:rPr lang="en-GB" sz="4000" dirty="0"/>
              <a:t>, R., Cary, M., Glaser, D., Byford, S., Welton, N.J., </a:t>
            </a:r>
            <a:r>
              <a:rPr lang="en-GB" sz="4000" dirty="0" err="1"/>
              <a:t>Bosqui</a:t>
            </a:r>
            <a:r>
              <a:rPr lang="en-GB" sz="4000" dirty="0"/>
              <a:t>, T., Bowes, L., Audrey, S., </a:t>
            </a:r>
            <a:r>
              <a:rPr lang="en-GB" sz="4000" dirty="0" err="1"/>
              <a:t>Mezey</a:t>
            </a:r>
            <a:r>
              <a:rPr lang="en-GB" sz="4000" dirty="0"/>
              <a:t>, G., Fisher, H.L., Riches, W. and Churchill, R. (2016). </a:t>
            </a:r>
            <a:r>
              <a:rPr lang="en-GB" sz="4000" i="1" dirty="0"/>
              <a:t>Background, aims and objectives</a:t>
            </a:r>
            <a:r>
              <a:rPr lang="en-GB" sz="4000" dirty="0"/>
              <a:t>. [online] </a:t>
            </a:r>
            <a:r>
              <a:rPr lang="en-GB" sz="4000" i="1" dirty="0" err="1"/>
              <a:t>www.ncbi.nlm.nih.gov</a:t>
            </a:r>
            <a:r>
              <a:rPr lang="en-GB" sz="4000" dirty="0"/>
              <a:t>. NIHR Journals Library. Available at: https://</a:t>
            </a:r>
            <a:r>
              <a:rPr lang="en-GB" sz="4000" dirty="0" err="1"/>
              <a:t>www.ncbi.nlm.nih.gov</a:t>
            </a:r>
            <a:r>
              <a:rPr lang="en-GB" sz="4000" dirty="0"/>
              <a:t>/books/NBK385390/.</a:t>
            </a:r>
          </a:p>
          <a:p>
            <a:r>
              <a:rPr lang="en-GB" sz="4000" dirty="0"/>
              <a:t>‌Whipple, E.E. and Richey, C.A. (1997). Crossing the line from physical discipline to child abuse: How much is too much? </a:t>
            </a:r>
            <a:r>
              <a:rPr lang="en-GB" sz="4000" i="1" dirty="0"/>
              <a:t>Child Abuse &amp; Neglect</a:t>
            </a:r>
            <a:r>
              <a:rPr lang="en-GB" sz="4000" dirty="0"/>
              <a:t>, [online] 21(5), pp.431–444. Available at: https://</a:t>
            </a:r>
            <a:r>
              <a:rPr lang="en-GB" sz="4000" dirty="0" err="1"/>
              <a:t>www.sciencedirect.com</a:t>
            </a:r>
            <a:r>
              <a:rPr lang="en-GB" sz="4000" dirty="0"/>
              <a:t>/science/article/</a:t>
            </a:r>
            <a:r>
              <a:rPr lang="en-GB" sz="4000" dirty="0" err="1"/>
              <a:t>pii</a:t>
            </a:r>
            <a:r>
              <a:rPr lang="en-GB" sz="4000" dirty="0"/>
              <a:t>/S0145213497000045.</a:t>
            </a:r>
          </a:p>
          <a:p>
            <a:r>
              <a:rPr lang="en-GB" sz="4000" dirty="0"/>
              <a:t>‌Buckingham, E.T. and </a:t>
            </a:r>
            <a:r>
              <a:rPr lang="en-GB" sz="4000" dirty="0" err="1"/>
              <a:t>Daniolos</a:t>
            </a:r>
            <a:r>
              <a:rPr lang="en-GB" sz="4000" dirty="0"/>
              <a:t>, P. (2013). Longitudinal Outcomes for Victims of Child Abuse. </a:t>
            </a:r>
            <a:r>
              <a:rPr lang="en-GB" sz="4000" i="1" dirty="0"/>
              <a:t>Current Psychiatry Reports</a:t>
            </a:r>
            <a:r>
              <a:rPr lang="en-GB" sz="4000" dirty="0"/>
              <a:t>, 15(2).</a:t>
            </a:r>
          </a:p>
          <a:p>
            <a:r>
              <a:rPr lang="en-GB" sz="4000" dirty="0"/>
              <a:t>‌University of Birmingham. (n.d.). </a:t>
            </a:r>
            <a:r>
              <a:rPr lang="en-GB" sz="4000" i="1" dirty="0"/>
              <a:t>Abused or neglected children are four times more likely to develop serious mental illness, study finds</a:t>
            </a:r>
            <a:r>
              <a:rPr lang="en-GB" sz="4000" dirty="0"/>
              <a:t>. [online] Available at: https://</a:t>
            </a:r>
            <a:r>
              <a:rPr lang="en-GB" sz="4000" dirty="0" err="1"/>
              <a:t>www.birmingham.ac.uk</a:t>
            </a:r>
            <a:r>
              <a:rPr lang="en-GB" sz="4000" dirty="0"/>
              <a:t>/news/2019/abused-or-neglected-children-are-four-times-more-likely-to-develop-serious-mental-illness-study-finds#:~:text=Illness%2C%20Study%20Finds-.</a:t>
            </a:r>
          </a:p>
          <a:p>
            <a:r>
              <a:rPr lang="en-GB" sz="4000" dirty="0"/>
              <a:t>‌</a:t>
            </a:r>
            <a:r>
              <a:rPr lang="en-GB" sz="4000" dirty="0" err="1"/>
              <a:t>Khiron</a:t>
            </a:r>
            <a:r>
              <a:rPr lang="en-GB" sz="4000" dirty="0"/>
              <a:t> Clinics. (2020). </a:t>
            </a:r>
            <a:r>
              <a:rPr lang="en-GB" sz="4000" i="1" dirty="0"/>
              <a:t>How Untreated Trauma Impacts Interpersonal Relationships</a:t>
            </a:r>
            <a:r>
              <a:rPr lang="en-GB" sz="4000" dirty="0"/>
              <a:t>. [online] Available at: https://</a:t>
            </a:r>
            <a:r>
              <a:rPr lang="en-GB" sz="4000" dirty="0" err="1"/>
              <a:t>khironclinics.com</a:t>
            </a:r>
            <a:r>
              <a:rPr lang="en-GB" sz="4000" dirty="0"/>
              <a:t>/blog/trauma-and-relationships/#:~:text=Survivors%20of%20abuse%20are%20subject [Accessed 13 Apr. 2022]. </a:t>
            </a:r>
          </a:p>
          <a:p>
            <a:r>
              <a:rPr lang="en-GB" sz="4000" dirty="0"/>
              <a:t>WebMD. (n.d.). </a:t>
            </a:r>
            <a:r>
              <a:rPr lang="en-GB" sz="4000" i="1" dirty="0"/>
              <a:t>Child Abuse</a:t>
            </a:r>
            <a:r>
              <a:rPr lang="en-GB" sz="4000" dirty="0"/>
              <a:t>. [online] Available at: </a:t>
            </a:r>
            <a:r>
              <a:rPr lang="en-GB" sz="4000" dirty="0">
                <a:hlinkClick r:id="rId2"/>
              </a:rPr>
              <a:t>https://www.webmd.com/children/child-abuse-directory</a:t>
            </a:r>
            <a:r>
              <a:rPr lang="en-GB" sz="4000" dirty="0"/>
              <a:t>.</a:t>
            </a:r>
          </a:p>
          <a:p>
            <a:r>
              <a:rPr lang="en-GB" sz="4000" dirty="0"/>
              <a:t>Sachs-Ericsson, N., </a:t>
            </a:r>
            <a:r>
              <a:rPr lang="en-GB" sz="4000" dirty="0" err="1"/>
              <a:t>Gayman</a:t>
            </a:r>
            <a:r>
              <a:rPr lang="en-GB" sz="4000" dirty="0"/>
              <a:t>, M.D., Kendall-Tackett, K., Lloyd, D.A., Medley, A., Collins, N., </a:t>
            </a:r>
            <a:r>
              <a:rPr lang="en-GB" sz="4000" dirty="0" err="1"/>
              <a:t>Corsentino</a:t>
            </a:r>
            <a:r>
              <a:rPr lang="en-GB" sz="4000" dirty="0"/>
              <a:t>, E. and Sawyer, K. (2010). The long-term impact of childhood abuse on internalizing disorders among older adults: The moderating role of self-esteem. </a:t>
            </a:r>
            <a:r>
              <a:rPr lang="en-GB" sz="4000" i="1" dirty="0"/>
              <a:t>Aging &amp; Mental Health</a:t>
            </a:r>
            <a:r>
              <a:rPr lang="en-GB" sz="4000" dirty="0"/>
              <a:t>, 14(4), pp.489–501.</a:t>
            </a:r>
          </a:p>
          <a:p>
            <a:r>
              <a:rPr lang="en-GB" sz="4000" dirty="0"/>
              <a:t>‌Cecil, C.A.M., </a:t>
            </a:r>
            <a:r>
              <a:rPr lang="en-GB" sz="4000" dirty="0" err="1"/>
              <a:t>Viding</a:t>
            </a:r>
            <a:r>
              <a:rPr lang="en-GB" sz="4000" dirty="0"/>
              <a:t>, E., Fearon, P., Glaser, D. and McCrory, E.J. (2017). Disentangling the mental health impact of childhood abuse and neglect. </a:t>
            </a:r>
            <a:r>
              <a:rPr lang="en-GB" sz="4000" i="1" dirty="0"/>
              <a:t>Child Abuse &amp; Neglect</a:t>
            </a:r>
            <a:r>
              <a:rPr lang="en-GB" sz="4000" dirty="0"/>
              <a:t>, 63, pp.106–119.</a:t>
            </a:r>
          </a:p>
          <a:p>
            <a:r>
              <a:rPr lang="en-GB" sz="4000" dirty="0"/>
              <a:t>‌</a:t>
            </a:r>
            <a:r>
              <a:rPr lang="en-GB" sz="4000" dirty="0" err="1"/>
              <a:t>Kidsdata.org</a:t>
            </a:r>
            <a:r>
              <a:rPr lang="en-GB" sz="4000" dirty="0"/>
              <a:t>. (2019). </a:t>
            </a:r>
            <a:r>
              <a:rPr lang="en-GB" sz="4000" i="1" dirty="0"/>
              <a:t>Child Abuse and Neglect: Why This Topic Is Important - </a:t>
            </a:r>
            <a:r>
              <a:rPr lang="en-GB" sz="4000" i="1" dirty="0" err="1"/>
              <a:t>Kidsdata.org</a:t>
            </a:r>
            <a:r>
              <a:rPr lang="en-GB" sz="4000" dirty="0"/>
              <a:t>. [online] Available at: https://</a:t>
            </a:r>
            <a:r>
              <a:rPr lang="en-GB" sz="4000" dirty="0" err="1"/>
              <a:t>www.kidsdata.org</a:t>
            </a:r>
            <a:r>
              <a:rPr lang="en-GB" sz="4000" dirty="0"/>
              <a:t>/pages/</a:t>
            </a:r>
            <a:r>
              <a:rPr lang="en-GB" sz="4000" dirty="0" err="1"/>
              <a:t>childabusewhytopicimportant</a:t>
            </a:r>
            <a:r>
              <a:rPr lang="en-GB" sz="4000" dirty="0"/>
              <a:t>.</a:t>
            </a:r>
          </a:p>
          <a:p>
            <a:r>
              <a:rPr lang="en-GB" sz="4000" dirty="0"/>
              <a:t>‌Bowes, L., </a:t>
            </a:r>
            <a:r>
              <a:rPr lang="en-GB" sz="4000" dirty="0" err="1"/>
              <a:t>Joinson</a:t>
            </a:r>
            <a:r>
              <a:rPr lang="en-GB" sz="4000" dirty="0"/>
              <a:t>, C., Wolke, D. and Lewis, G. (2015). Peer victimisation during adolescence and its impact on depression in early adulthood: prospective cohort study in the United Kingdom. </a:t>
            </a:r>
            <a:r>
              <a:rPr lang="en-GB" sz="4000" i="1" dirty="0"/>
              <a:t>BMJ</a:t>
            </a:r>
            <a:r>
              <a:rPr lang="en-GB" sz="4000" dirty="0"/>
              <a:t>, 350(jun02 2), pp.h2469–h2469.</a:t>
            </a:r>
          </a:p>
          <a:p>
            <a:r>
              <a:rPr lang="en-GB" sz="4000" dirty="0"/>
              <a:t>‌</a:t>
            </a:r>
          </a:p>
          <a:p>
            <a:endParaRPr lang="en-GB" dirty="0"/>
          </a:p>
          <a:p>
            <a:endParaRPr lang="en-GB" sz="2300" dirty="0"/>
          </a:p>
          <a:p>
            <a:endParaRPr lang="en-GB" sz="1900" dirty="0"/>
          </a:p>
          <a:p>
            <a:r>
              <a:rPr lang="en-GB" sz="2300" dirty="0"/>
              <a:t>‌</a:t>
            </a:r>
          </a:p>
          <a:p>
            <a:endParaRPr lang="en-GB" sz="2100" dirty="0"/>
          </a:p>
          <a:p>
            <a:endParaRPr lang="en-GB" sz="2100" dirty="0"/>
          </a:p>
          <a:p>
            <a:r>
              <a:rPr lang="en-GB" sz="2100" dirty="0"/>
              <a:t>‌</a:t>
            </a:r>
          </a:p>
          <a:p>
            <a:endParaRPr lang="en-GB" sz="1900" dirty="0"/>
          </a:p>
          <a:p>
            <a:endParaRPr lang="en-GB" sz="1800" dirty="0"/>
          </a:p>
          <a:p>
            <a:endParaRPr lang="en-GB" sz="1800" dirty="0"/>
          </a:p>
          <a:p>
            <a:endParaRPr lang="en-GB" sz="1800" dirty="0"/>
          </a:p>
          <a:p>
            <a:endParaRPr lang="en-GB" dirty="0"/>
          </a:p>
        </p:txBody>
      </p:sp>
    </p:spTree>
    <p:extLst>
      <p:ext uri="{BB962C8B-B14F-4D97-AF65-F5344CB8AC3E}">
        <p14:creationId xmlns:p14="http://schemas.microsoft.com/office/powerpoint/2010/main" val="20041481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297</TotalTime>
  <Words>1623</Words>
  <Application>Microsoft Macintosh PowerPoint</Application>
  <PresentationFormat>Widescreen</PresentationFormat>
  <Paragraphs>113</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Times New Roman</vt:lpstr>
      <vt:lpstr>Office Theme</vt:lpstr>
      <vt:lpstr>Module: Introduction to Research (BMHP5005)  Assessment 2: Viva Voce</vt:lpstr>
      <vt:lpstr>Systematic literature review topic: Consequences of childhood abuse on adolescence and adults mental health in the United Kingdom.  </vt:lpstr>
      <vt:lpstr>Methodology:</vt:lpstr>
      <vt:lpstr>Literature Review</vt:lpstr>
      <vt:lpstr>Results observed</vt:lpstr>
      <vt:lpstr>Key finding importance for health and social care based on articles</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Barbara Chinyani</dc:creator>
  <cp:lastModifiedBy>KRUCZEK, Agata (HAVERING HEALTH)</cp:lastModifiedBy>
  <cp:revision>17</cp:revision>
  <dcterms:created xsi:type="dcterms:W3CDTF">2020-04-30T09:56:57Z</dcterms:created>
  <dcterms:modified xsi:type="dcterms:W3CDTF">2022-04-13T01:24:59Z</dcterms:modified>
</cp:coreProperties>
</file>