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2"/>
  </p:notesMasterIdLst>
  <p:sldIdLst>
    <p:sldId id="256" r:id="rId2"/>
    <p:sldId id="257" r:id="rId3"/>
    <p:sldId id="258" r:id="rId4"/>
    <p:sldId id="260" r:id="rId5"/>
    <p:sldId id="259" r:id="rId6"/>
    <p:sldId id="261" r:id="rId7"/>
    <p:sldId id="263" r:id="rId8"/>
    <p:sldId id="264" r:id="rId9"/>
    <p:sldId id="265"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CEE8E-FDE5-7BC4-E4BC-0E9839307BE1}" v="347" dt="2025-03-19T21:41:58.090"/>
    <p1510:client id="{23170379-EE6A-0B28-8075-0562C7F8E050}" v="769" dt="2025-03-20T12:33:24.991"/>
    <p1510:client id="{DBA2A3BE-58D2-4C6B-8339-9E8C26B3A0C5}" v="7" dt="2025-03-20T14:43:59.748"/>
    <p1510:client id="{F57CEE18-9FE7-29B7-D337-16DCE9B6626C}" v="162" dt="2025-03-20T09:42:57.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0" d="100"/>
          <a:sy n="60" d="100"/>
        </p:scale>
        <p:origin x="9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Fender" userId="9dabf46b-277a-4e30-94cb-8a35327039dd" providerId="ADAL" clId="{DBA2A3BE-58D2-4C6B-8339-9E8C26B3A0C5}"/>
    <pc:docChg chg="custSel addSld modSld">
      <pc:chgData name="Danielle Fender" userId="9dabf46b-277a-4e30-94cb-8a35327039dd" providerId="ADAL" clId="{DBA2A3BE-58D2-4C6B-8339-9E8C26B3A0C5}" dt="2025-03-20T14:45:05.445" v="3912" actId="313"/>
      <pc:docMkLst>
        <pc:docMk/>
      </pc:docMkLst>
      <pc:sldChg chg="modSp mod modNotesTx">
        <pc:chgData name="Danielle Fender" userId="9dabf46b-277a-4e30-94cb-8a35327039dd" providerId="ADAL" clId="{DBA2A3BE-58D2-4C6B-8339-9E8C26B3A0C5}" dt="2025-03-20T14:45:05.445" v="3912" actId="313"/>
        <pc:sldMkLst>
          <pc:docMk/>
          <pc:sldMk cId="2409805062" sldId="262"/>
        </pc:sldMkLst>
        <pc:spChg chg="mod">
          <ac:chgData name="Danielle Fender" userId="9dabf46b-277a-4e30-94cb-8a35327039dd" providerId="ADAL" clId="{DBA2A3BE-58D2-4C6B-8339-9E8C26B3A0C5}" dt="2025-03-20T14:44:23.801" v="3806" actId="20577"/>
          <ac:spMkLst>
            <pc:docMk/>
            <pc:sldMk cId="2409805062" sldId="262"/>
            <ac:spMk id="3" creationId="{144093C9-B416-1AAA-B65E-AF9046EA84A0}"/>
          </ac:spMkLst>
        </pc:spChg>
      </pc:sldChg>
      <pc:sldChg chg="modSp mod modNotesTx">
        <pc:chgData name="Danielle Fender" userId="9dabf46b-277a-4e30-94cb-8a35327039dd" providerId="ADAL" clId="{DBA2A3BE-58D2-4C6B-8339-9E8C26B3A0C5}" dt="2025-03-20T14:07:58.322" v="1251" actId="20577"/>
        <pc:sldMkLst>
          <pc:docMk/>
          <pc:sldMk cId="1119596915" sldId="263"/>
        </pc:sldMkLst>
        <pc:spChg chg="mod">
          <ac:chgData name="Danielle Fender" userId="9dabf46b-277a-4e30-94cb-8a35327039dd" providerId="ADAL" clId="{DBA2A3BE-58D2-4C6B-8339-9E8C26B3A0C5}" dt="2025-03-20T14:01:51.535" v="420" actId="27636"/>
          <ac:spMkLst>
            <pc:docMk/>
            <pc:sldMk cId="1119596915" sldId="263"/>
            <ac:spMk id="2" creationId="{B7FC38FF-A1A4-27CD-50F3-008C116885D7}"/>
          </ac:spMkLst>
        </pc:spChg>
        <pc:spChg chg="mod">
          <ac:chgData name="Danielle Fender" userId="9dabf46b-277a-4e30-94cb-8a35327039dd" providerId="ADAL" clId="{DBA2A3BE-58D2-4C6B-8339-9E8C26B3A0C5}" dt="2025-03-20T14:07:47.456" v="1250" actId="20577"/>
          <ac:spMkLst>
            <pc:docMk/>
            <pc:sldMk cId="1119596915" sldId="263"/>
            <ac:spMk id="13" creationId="{50D10EBB-7C3A-6773-3798-91EF024CB6E5}"/>
          </ac:spMkLst>
        </pc:spChg>
      </pc:sldChg>
      <pc:sldChg chg="addSp delSp modSp mod modNotesTx">
        <pc:chgData name="Danielle Fender" userId="9dabf46b-277a-4e30-94cb-8a35327039dd" providerId="ADAL" clId="{DBA2A3BE-58D2-4C6B-8339-9E8C26B3A0C5}" dt="2025-03-20T14:30:50.212" v="2462" actId="20577"/>
        <pc:sldMkLst>
          <pc:docMk/>
          <pc:sldMk cId="4086865974" sldId="264"/>
        </pc:sldMkLst>
        <pc:spChg chg="mod">
          <ac:chgData name="Danielle Fender" userId="9dabf46b-277a-4e30-94cb-8a35327039dd" providerId="ADAL" clId="{DBA2A3BE-58D2-4C6B-8339-9E8C26B3A0C5}" dt="2025-03-20T14:28:20.031" v="2137" actId="113"/>
          <ac:spMkLst>
            <pc:docMk/>
            <pc:sldMk cId="4086865974" sldId="264"/>
            <ac:spMk id="2" creationId="{C71949E2-11C6-545D-71AE-CB6BF568D6D6}"/>
          </ac:spMkLst>
        </pc:spChg>
        <pc:spChg chg="del">
          <ac:chgData name="Danielle Fender" userId="9dabf46b-277a-4e30-94cb-8a35327039dd" providerId="ADAL" clId="{DBA2A3BE-58D2-4C6B-8339-9E8C26B3A0C5}" dt="2025-03-20T14:08:45.018" v="1252" actId="931"/>
          <ac:spMkLst>
            <pc:docMk/>
            <pc:sldMk cId="4086865974" sldId="264"/>
            <ac:spMk id="3" creationId="{D05B7343-C930-5047-3846-DEB11576E366}"/>
          </ac:spMkLst>
        </pc:spChg>
        <pc:spChg chg="mod">
          <ac:chgData name="Danielle Fender" userId="9dabf46b-277a-4e30-94cb-8a35327039dd" providerId="ADAL" clId="{DBA2A3BE-58D2-4C6B-8339-9E8C26B3A0C5}" dt="2025-03-20T14:28:57.747" v="2212" actId="20577"/>
          <ac:spMkLst>
            <pc:docMk/>
            <pc:sldMk cId="4086865974" sldId="264"/>
            <ac:spMk id="4" creationId="{7F541C9C-EE0F-BA59-B7C8-FFC2B5D24540}"/>
          </ac:spMkLst>
        </pc:spChg>
        <pc:spChg chg="add del mod">
          <ac:chgData name="Danielle Fender" userId="9dabf46b-277a-4e30-94cb-8a35327039dd" providerId="ADAL" clId="{DBA2A3BE-58D2-4C6B-8339-9E8C26B3A0C5}" dt="2025-03-20T14:21:11.186" v="2073" actId="931"/>
          <ac:spMkLst>
            <pc:docMk/>
            <pc:sldMk cId="4086865974" sldId="264"/>
            <ac:spMk id="11" creationId="{13F1CC26-9A03-7CCC-BA91-4985CFAD9697}"/>
          </ac:spMkLst>
        </pc:spChg>
        <pc:picChg chg="add del mod">
          <ac:chgData name="Danielle Fender" userId="9dabf46b-277a-4e30-94cb-8a35327039dd" providerId="ADAL" clId="{DBA2A3BE-58D2-4C6B-8339-9E8C26B3A0C5}" dt="2025-03-20T14:10:23.145" v="1257" actId="478"/>
          <ac:picMkLst>
            <pc:docMk/>
            <pc:sldMk cId="4086865974" sldId="264"/>
            <ac:picMk id="9" creationId="{B84A5DBA-862A-88E2-2B9F-04BBB5ACE375}"/>
          </ac:picMkLst>
        </pc:picChg>
        <pc:picChg chg="add mod">
          <ac:chgData name="Danielle Fender" userId="9dabf46b-277a-4e30-94cb-8a35327039dd" providerId="ADAL" clId="{DBA2A3BE-58D2-4C6B-8339-9E8C26B3A0C5}" dt="2025-03-20T14:27:28.129" v="2101" actId="1076"/>
          <ac:picMkLst>
            <pc:docMk/>
            <pc:sldMk cId="4086865974" sldId="264"/>
            <ac:picMk id="13" creationId="{3C046EA7-ACE4-1E9B-ADDD-461DDB67CCE5}"/>
          </ac:picMkLst>
        </pc:picChg>
        <pc:picChg chg="add del mod">
          <ac:chgData name="Danielle Fender" userId="9dabf46b-277a-4e30-94cb-8a35327039dd" providerId="ADAL" clId="{DBA2A3BE-58D2-4C6B-8339-9E8C26B3A0C5}" dt="2025-03-20T14:22:14.736" v="2084" actId="478"/>
          <ac:picMkLst>
            <pc:docMk/>
            <pc:sldMk cId="4086865974" sldId="264"/>
            <ac:picMk id="15" creationId="{9A470568-CCD0-2AF3-CC07-7BAB62402333}"/>
          </ac:picMkLst>
        </pc:picChg>
        <pc:picChg chg="add mod">
          <ac:chgData name="Danielle Fender" userId="9dabf46b-277a-4e30-94cb-8a35327039dd" providerId="ADAL" clId="{DBA2A3BE-58D2-4C6B-8339-9E8C26B3A0C5}" dt="2025-03-20T14:27:36.279" v="2104" actId="1076"/>
          <ac:picMkLst>
            <pc:docMk/>
            <pc:sldMk cId="4086865974" sldId="264"/>
            <ac:picMk id="17" creationId="{B79029A9-C7E6-6B6D-30DA-2883588E6F43}"/>
          </ac:picMkLst>
        </pc:picChg>
        <pc:picChg chg="add mod">
          <ac:chgData name="Danielle Fender" userId="9dabf46b-277a-4e30-94cb-8a35327039dd" providerId="ADAL" clId="{DBA2A3BE-58D2-4C6B-8339-9E8C26B3A0C5}" dt="2025-03-20T14:27:47.021" v="2107" actId="14100"/>
          <ac:picMkLst>
            <pc:docMk/>
            <pc:sldMk cId="4086865974" sldId="264"/>
            <ac:picMk id="19" creationId="{C79BD7C8-7E7F-959F-830A-CD1003CF56C8}"/>
          </ac:picMkLst>
        </pc:picChg>
      </pc:sldChg>
      <pc:sldChg chg="addSp delSp modSp new mod modClrScheme chgLayout modNotesTx">
        <pc:chgData name="Danielle Fender" userId="9dabf46b-277a-4e30-94cb-8a35327039dd" providerId="ADAL" clId="{DBA2A3BE-58D2-4C6B-8339-9E8C26B3A0C5}" dt="2025-03-20T14:39:35.426" v="3518" actId="20577"/>
        <pc:sldMkLst>
          <pc:docMk/>
          <pc:sldMk cId="919369500" sldId="265"/>
        </pc:sldMkLst>
        <pc:spChg chg="del">
          <ac:chgData name="Danielle Fender" userId="9dabf46b-277a-4e30-94cb-8a35327039dd" providerId="ADAL" clId="{DBA2A3BE-58D2-4C6B-8339-9E8C26B3A0C5}" dt="2025-03-20T14:31:10.019" v="2464" actId="26606"/>
          <ac:spMkLst>
            <pc:docMk/>
            <pc:sldMk cId="919369500" sldId="265"/>
            <ac:spMk id="2" creationId="{009ECD9B-DE08-914D-FBDD-8F87769EAF95}"/>
          </ac:spMkLst>
        </pc:spChg>
        <pc:spChg chg="del">
          <ac:chgData name="Danielle Fender" userId="9dabf46b-277a-4e30-94cb-8a35327039dd" providerId="ADAL" clId="{DBA2A3BE-58D2-4C6B-8339-9E8C26B3A0C5}" dt="2025-03-20T14:31:10.019" v="2464" actId="26606"/>
          <ac:spMkLst>
            <pc:docMk/>
            <pc:sldMk cId="919369500" sldId="265"/>
            <ac:spMk id="3" creationId="{5387C005-93D9-DA4F-F111-F1274DC1F20E}"/>
          </ac:spMkLst>
        </pc:spChg>
        <pc:spChg chg="del">
          <ac:chgData name="Danielle Fender" userId="9dabf46b-277a-4e30-94cb-8a35327039dd" providerId="ADAL" clId="{DBA2A3BE-58D2-4C6B-8339-9E8C26B3A0C5}" dt="2025-03-20T14:31:10.019" v="2464" actId="26606"/>
          <ac:spMkLst>
            <pc:docMk/>
            <pc:sldMk cId="919369500" sldId="265"/>
            <ac:spMk id="4" creationId="{9EE72B77-CFD7-4C7C-39E8-853F34261C15}"/>
          </ac:spMkLst>
        </pc:spChg>
        <pc:spChg chg="mod">
          <ac:chgData name="Danielle Fender" userId="9dabf46b-277a-4e30-94cb-8a35327039dd" providerId="ADAL" clId="{DBA2A3BE-58D2-4C6B-8339-9E8C26B3A0C5}" dt="2025-03-20T14:31:10.019" v="2464" actId="26606"/>
          <ac:spMkLst>
            <pc:docMk/>
            <pc:sldMk cId="919369500" sldId="265"/>
            <ac:spMk id="5" creationId="{CE8ACA9E-68CB-B4C5-745E-3E58D2B4230E}"/>
          </ac:spMkLst>
        </pc:spChg>
        <pc:spChg chg="del">
          <ac:chgData name="Danielle Fender" userId="9dabf46b-277a-4e30-94cb-8a35327039dd" providerId="ADAL" clId="{DBA2A3BE-58D2-4C6B-8339-9E8C26B3A0C5}" dt="2025-03-20T14:31:10.019" v="2464" actId="26606"/>
          <ac:spMkLst>
            <pc:docMk/>
            <pc:sldMk cId="919369500" sldId="265"/>
            <ac:spMk id="6" creationId="{8EDD494C-EBDE-F2ED-C341-754C65650466}"/>
          </ac:spMkLst>
        </pc:spChg>
        <pc:spChg chg="mod">
          <ac:chgData name="Danielle Fender" userId="9dabf46b-277a-4e30-94cb-8a35327039dd" providerId="ADAL" clId="{DBA2A3BE-58D2-4C6B-8339-9E8C26B3A0C5}" dt="2025-03-20T14:31:10.019" v="2464" actId="26606"/>
          <ac:spMkLst>
            <pc:docMk/>
            <pc:sldMk cId="919369500" sldId="265"/>
            <ac:spMk id="7" creationId="{072D783B-BB11-B9C0-17AB-93AD4F1E5E02}"/>
          </ac:spMkLst>
        </pc:spChg>
        <pc:spChg chg="add mod">
          <ac:chgData name="Danielle Fender" userId="9dabf46b-277a-4e30-94cb-8a35327039dd" providerId="ADAL" clId="{DBA2A3BE-58D2-4C6B-8339-9E8C26B3A0C5}" dt="2025-03-20T14:31:30.440" v="2478" actId="122"/>
          <ac:spMkLst>
            <pc:docMk/>
            <pc:sldMk cId="919369500" sldId="265"/>
            <ac:spMk id="12" creationId="{8D62CB57-A76F-BB13-232D-0C2C4BAEF87A}"/>
          </ac:spMkLst>
        </pc:spChg>
        <pc:spChg chg="add mod">
          <ac:chgData name="Danielle Fender" userId="9dabf46b-277a-4e30-94cb-8a35327039dd" providerId="ADAL" clId="{DBA2A3BE-58D2-4C6B-8339-9E8C26B3A0C5}" dt="2025-03-20T14:38:08.703" v="3205" actId="5793"/>
          <ac:spMkLst>
            <pc:docMk/>
            <pc:sldMk cId="919369500" sldId="265"/>
            <ac:spMk id="14" creationId="{84346B5D-9D2E-5BBD-8C93-C88D64C726DB}"/>
          </ac:spMkLst>
        </pc:spChg>
        <pc:spChg chg="add mod">
          <ac:chgData name="Danielle Fender" userId="9dabf46b-277a-4e30-94cb-8a35327039dd" providerId="ADAL" clId="{DBA2A3BE-58D2-4C6B-8339-9E8C26B3A0C5}" dt="2025-03-20T14:31:10.019" v="2464" actId="26606"/>
          <ac:spMkLst>
            <pc:docMk/>
            <pc:sldMk cId="919369500" sldId="265"/>
            <ac:spMk id="16" creationId="{549B9129-266C-8A8B-9D9B-BF4FDE8C6A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05410-9E8F-4463-B1F2-D4EC0E45D0BF}" type="datetimeFigureOut">
              <a:t>3/20/2025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282982-FF0F-4588-BA78-8AFE31799FF4}" type="slidenum">
              <a:t>‹#›</a:t>
            </a:fld>
            <a:endParaRPr lang="en-GB"/>
          </a:p>
        </p:txBody>
      </p:sp>
    </p:spTree>
    <p:extLst>
      <p:ext uri="{BB962C8B-B14F-4D97-AF65-F5344CB8AC3E}">
        <p14:creationId xmlns:p14="http://schemas.microsoft.com/office/powerpoint/2010/main" val="279403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 My name is Danielle Fender and I just want to start by saying Thank you for being here this evening. We will be working  through a 10 minute presentation that I have compiled over  the last 6 weeks with an opportunity for a Q and A at the end. If everyone is ready we will begin.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A282982-FF0F-4588-BA78-8AFE31799FF4}" type="slidenum">
              <a:t>1</a:t>
            </a:fld>
            <a:endParaRPr lang="en-GB"/>
          </a:p>
        </p:txBody>
      </p:sp>
    </p:spTree>
    <p:extLst>
      <p:ext uri="{BB962C8B-B14F-4D97-AF65-F5344CB8AC3E}">
        <p14:creationId xmlns:p14="http://schemas.microsoft.com/office/powerpoint/2010/main" val="4080692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will be covering the following topics throughout the presentation,  ( read out the bullet points from the screen) with a conclusion, </a:t>
            </a:r>
            <a:r>
              <a:rPr lang="en-US" dirty="0" err="1">
                <a:ea typeface="Calibri"/>
                <a:cs typeface="Calibri"/>
              </a:rPr>
              <a:t>Referance</a:t>
            </a:r>
            <a:r>
              <a:rPr lang="en-US" dirty="0">
                <a:ea typeface="Calibri"/>
                <a:cs typeface="Calibri"/>
              </a:rPr>
              <a:t> list and we will finish off with a Q and A so I will try and answer any </a:t>
            </a:r>
            <a:r>
              <a:rPr lang="en-US" dirty="0" err="1">
                <a:ea typeface="Calibri"/>
                <a:cs typeface="Calibri"/>
              </a:rPr>
              <a:t>queires</a:t>
            </a:r>
            <a:r>
              <a:rPr lang="en-US" dirty="0">
                <a:ea typeface="Calibri"/>
                <a:cs typeface="Calibri"/>
              </a:rPr>
              <a:t> you may have. I have also compiled a short activity, that I have also used in my youth club, which involves a physical task, so if anyone doesn't feel </a:t>
            </a:r>
            <a:r>
              <a:rPr lang="en-US" dirty="0" err="1">
                <a:ea typeface="Calibri"/>
                <a:cs typeface="Calibri"/>
              </a:rPr>
              <a:t>comftsble</a:t>
            </a:r>
            <a:r>
              <a:rPr lang="en-US" dirty="0">
                <a:ea typeface="Calibri"/>
                <a:cs typeface="Calibri"/>
              </a:rPr>
              <a:t> in </a:t>
            </a:r>
            <a:r>
              <a:rPr lang="en-US" dirty="0" err="1">
                <a:ea typeface="Calibri"/>
                <a:cs typeface="Calibri"/>
              </a:rPr>
              <a:t>particiapting</a:t>
            </a:r>
            <a:r>
              <a:rPr lang="en-US" dirty="0">
                <a:ea typeface="Calibri"/>
                <a:cs typeface="Calibri"/>
              </a:rPr>
              <a:t> in this, please come and speak to me at the end of the presentation.</a:t>
            </a:r>
          </a:p>
        </p:txBody>
      </p:sp>
      <p:sp>
        <p:nvSpPr>
          <p:cNvPr id="4" name="Slide Number Placeholder 3"/>
          <p:cNvSpPr>
            <a:spLocks noGrp="1"/>
          </p:cNvSpPr>
          <p:nvPr>
            <p:ph type="sldNum" sz="quarter" idx="5"/>
          </p:nvPr>
        </p:nvSpPr>
        <p:spPr/>
        <p:txBody>
          <a:bodyPr/>
          <a:lstStyle/>
          <a:p>
            <a:fld id="{9A282982-FF0F-4588-BA78-8AFE31799FF4}" type="slidenum">
              <a:t>2</a:t>
            </a:fld>
            <a:endParaRPr lang="en-GB"/>
          </a:p>
        </p:txBody>
      </p:sp>
    </p:spTree>
    <p:extLst>
      <p:ext uri="{BB962C8B-B14F-4D97-AF65-F5344CB8AC3E}">
        <p14:creationId xmlns:p14="http://schemas.microsoft.com/office/powerpoint/2010/main" val="1791519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type of educational approach that youth workers can use in order to empower young people with the confidence and skills needed to combat and address issues that involve the environment, along with any challenges that may be happening In their communities or globally. </a:t>
            </a:r>
          </a:p>
          <a:p>
            <a:r>
              <a:rPr lang="en-US" dirty="0">
                <a:ea typeface="Calibri"/>
                <a:cs typeface="Calibri"/>
              </a:rPr>
              <a:t>With the support from youth workers, young people can be tasked with thinking " outside the box" when it comes to  thinking about their own </a:t>
            </a:r>
            <a:r>
              <a:rPr lang="en-US">
                <a:ea typeface="Calibri"/>
                <a:cs typeface="Calibri"/>
              </a:rPr>
              <a:t>involvement</a:t>
            </a:r>
            <a:r>
              <a:rPr lang="en-US" dirty="0">
                <a:ea typeface="Calibri"/>
                <a:cs typeface="Calibri"/>
              </a:rPr>
              <a:t> in actions that could have a positive impact on creating a sustainable future for not only their selves, but for the generation of others. </a:t>
            </a:r>
          </a:p>
        </p:txBody>
      </p:sp>
      <p:sp>
        <p:nvSpPr>
          <p:cNvPr id="4" name="Slide Number Placeholder 3"/>
          <p:cNvSpPr>
            <a:spLocks noGrp="1"/>
          </p:cNvSpPr>
          <p:nvPr>
            <p:ph type="sldNum" sz="quarter" idx="5"/>
          </p:nvPr>
        </p:nvSpPr>
        <p:spPr/>
        <p:txBody>
          <a:bodyPr/>
          <a:lstStyle/>
          <a:p>
            <a:fld id="{9A282982-FF0F-4588-BA78-8AFE31799FF4}" type="slidenum">
              <a:t>3</a:t>
            </a:fld>
            <a:endParaRPr lang="en-GB"/>
          </a:p>
        </p:txBody>
      </p:sp>
    </p:spTree>
    <p:extLst>
      <p:ext uri="{BB962C8B-B14F-4D97-AF65-F5344CB8AC3E}">
        <p14:creationId xmlns:p14="http://schemas.microsoft.com/office/powerpoint/2010/main" val="2531208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While doing some reading on global youth work, I came across the above quote which I felt sums up what global youth work means to me as a youth worker. As you can see it also includes one of the five pillars of youth work in the quote which again </a:t>
            </a:r>
            <a:r>
              <a:rPr lang="en-US">
                <a:ea typeface="Calibri"/>
                <a:cs typeface="Calibri"/>
              </a:rPr>
              <a:t>resonated</a:t>
            </a:r>
            <a:r>
              <a:rPr lang="en-US" dirty="0">
                <a:ea typeface="Calibri"/>
                <a:cs typeface="Calibri"/>
              </a:rPr>
              <a:t> with me and my practice. </a:t>
            </a:r>
          </a:p>
        </p:txBody>
      </p:sp>
      <p:sp>
        <p:nvSpPr>
          <p:cNvPr id="4" name="Slide Number Placeholder 3"/>
          <p:cNvSpPr>
            <a:spLocks noGrp="1"/>
          </p:cNvSpPr>
          <p:nvPr>
            <p:ph type="sldNum" sz="quarter" idx="5"/>
          </p:nvPr>
        </p:nvSpPr>
        <p:spPr/>
        <p:txBody>
          <a:bodyPr/>
          <a:lstStyle/>
          <a:p>
            <a:fld id="{9A282982-FF0F-4588-BA78-8AFE31799FF4}" type="slidenum">
              <a:rPr lang="en-GB"/>
              <a:t>4</a:t>
            </a:fld>
            <a:endParaRPr lang="en-GB"/>
          </a:p>
        </p:txBody>
      </p:sp>
    </p:spTree>
    <p:extLst>
      <p:ext uri="{BB962C8B-B14F-4D97-AF65-F5344CB8AC3E}">
        <p14:creationId xmlns:p14="http://schemas.microsoft.com/office/powerpoint/2010/main" val="162213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youth workers there are many ways we can promote ESD in our practice. Such as</a:t>
            </a:r>
          </a:p>
          <a:p>
            <a:r>
              <a:rPr lang="en-US" dirty="0">
                <a:ea typeface="Calibri"/>
                <a:cs typeface="Calibri"/>
              </a:rPr>
              <a:t>Running workshops and dedicating youth club sessions on topics like climate change.</a:t>
            </a:r>
          </a:p>
          <a:p>
            <a:r>
              <a:rPr lang="en-US" dirty="0">
                <a:ea typeface="Calibri"/>
                <a:cs typeface="Calibri"/>
              </a:rPr>
              <a:t>Community projects where things like litter picking, tree/ planting. In youth club last week we celebrated national plant a flower day, where the young people painted a plant pot and choose seeds to grow their own flowers. The photo in the slide is our finished product. Young people have been coming in checking their pots, making sure they have been watered etc. We have also been successful in obtaining a grant from the </a:t>
            </a:r>
            <a:r>
              <a:rPr lang="en-US" dirty="0" err="1">
                <a:ea typeface="Calibri"/>
                <a:cs typeface="Calibri"/>
              </a:rPr>
              <a:t>Pobl</a:t>
            </a:r>
            <a:r>
              <a:rPr lang="en-US" dirty="0">
                <a:ea typeface="Calibri"/>
                <a:cs typeface="Calibri"/>
              </a:rPr>
              <a:t> Community fund of £950 for a project we have named "digging deep" which will enable us grow our own veg, plant trees and make use of our garden space. </a:t>
            </a:r>
          </a:p>
          <a:p>
            <a:r>
              <a:rPr lang="en-US" dirty="0">
                <a:ea typeface="Calibri"/>
                <a:cs typeface="Calibri"/>
              </a:rPr>
              <a:t>Up cycling and DIY projects, we have also run a clothes swap project for our care leavers to enable them to reuse and pass on their clothes to others. We also run a sewing group where we had our carers teach our young people how to use a sewing machine and to turn their unwanted jeans into bags. </a:t>
            </a:r>
          </a:p>
          <a:p>
            <a:r>
              <a:rPr lang="en-US" dirty="0">
                <a:ea typeface="Calibri"/>
                <a:cs typeface="Calibri"/>
              </a:rPr>
              <a:t>Guest speakers – providing </a:t>
            </a:r>
            <a:r>
              <a:rPr lang="en-US">
                <a:ea typeface="Calibri"/>
                <a:cs typeface="Calibri"/>
              </a:rPr>
              <a:t>opportunities</a:t>
            </a:r>
            <a:r>
              <a:rPr lang="en-US" dirty="0">
                <a:ea typeface="Calibri"/>
                <a:cs typeface="Calibri"/>
              </a:rPr>
              <a:t> for local leaders or experts to come in and share their points of views to give the young people a different insight could be very powerful.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A282982-FF0F-4588-BA78-8AFE31799FF4}" type="slidenum">
              <a:rPr lang="en-GB"/>
              <a:t>5</a:t>
            </a:fld>
            <a:endParaRPr lang="en-GB"/>
          </a:p>
        </p:txBody>
      </p:sp>
    </p:spTree>
    <p:extLst>
      <p:ext uri="{BB962C8B-B14F-4D97-AF65-F5344CB8AC3E}">
        <p14:creationId xmlns:p14="http://schemas.microsoft.com/office/powerpoint/2010/main" val="1274497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thinking about the 5 pillars of youth work and how this links in to global youth work we can incorporate this in our daily practice in several ways.</a:t>
            </a:r>
          </a:p>
          <a:p>
            <a:r>
              <a:rPr lang="en-GB" dirty="0">
                <a:ea typeface="Calibri"/>
                <a:cs typeface="Calibri"/>
              </a:rPr>
              <a:t>Education – mental health crisis, depressing suicide prevention, war and conflict, the economy and what that means for them in terms of unemployment.</a:t>
            </a:r>
          </a:p>
          <a:p>
            <a:r>
              <a:rPr lang="en-GB" dirty="0">
                <a:ea typeface="Calibri"/>
                <a:cs typeface="Calibri"/>
              </a:rPr>
              <a:t>Empowerment – helping young people to </a:t>
            </a:r>
            <a:r>
              <a:rPr lang="en-GB" dirty="0" err="1">
                <a:ea typeface="Calibri"/>
                <a:cs typeface="Calibri"/>
              </a:rPr>
              <a:t>to</a:t>
            </a:r>
            <a:r>
              <a:rPr lang="en-GB" dirty="0">
                <a:ea typeface="Calibri"/>
                <a:cs typeface="Calibri"/>
              </a:rPr>
              <a:t> gain the skills and tolls to advocate for their selves on global issues that affect them, while helping them understand their rights. Article 4 of the UNCRC. " making rights real"</a:t>
            </a:r>
          </a:p>
          <a:p>
            <a:r>
              <a:rPr lang="en-GB" dirty="0">
                <a:ea typeface="Calibri"/>
                <a:cs typeface="Calibri"/>
              </a:rPr>
              <a:t>Participation – By creating opportunities for youth voice to be listened and taken in to account, such as having youth panels/ youth leaders that are the voice of the project/ organisation. Article 12 – " right to be heard"</a:t>
            </a:r>
          </a:p>
          <a:p>
            <a:r>
              <a:rPr lang="en-GB" dirty="0">
                <a:ea typeface="Calibri"/>
                <a:cs typeface="Calibri"/>
              </a:rPr>
              <a:t>Expressive – giving young people the opportunity to express their selves in a supportive environment, without </a:t>
            </a:r>
            <a:r>
              <a:rPr lang="en-GB">
                <a:ea typeface="Calibri"/>
                <a:cs typeface="Calibri"/>
              </a:rPr>
              <a:t>judgement, through communication and their emotions. </a:t>
            </a: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9A282982-FF0F-4588-BA78-8AFE31799FF4}" type="slidenum">
              <a:rPr lang="en-GB"/>
              <a:t>6</a:t>
            </a:fld>
            <a:endParaRPr lang="en-GB"/>
          </a:p>
        </p:txBody>
      </p:sp>
    </p:spTree>
    <p:extLst>
      <p:ext uri="{BB962C8B-B14F-4D97-AF65-F5344CB8AC3E}">
        <p14:creationId xmlns:p14="http://schemas.microsoft.com/office/powerpoint/2010/main" val="2368524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t>
            </a:r>
            <a:r>
              <a:rPr lang="en-GB" dirty="0" err="1"/>
              <a:t>wales</a:t>
            </a:r>
            <a:r>
              <a:rPr lang="en-GB" dirty="0"/>
              <a:t> we are lucky enough to have the well being of future generations act (2009), and we can use this as a base to help us steer our work with young people in right direction. By using the act as a base for our work it is hoped that we can make small changes today with the young people we work with it can help to build a more sustainable future. By educating them, and making them aware of issues that could have a direct impact on their future gives us more chance to work together to improve the well being of future generations</a:t>
            </a:r>
          </a:p>
          <a:p>
            <a:r>
              <a:rPr lang="en-GB" dirty="0"/>
              <a:t>To educate and provide information on social and justice issues and ensure to hopefully inspire them to become interested and empowered to feel that they can make a difference. By compiling fun activities that also educate young people so that we can understand their understanding on what they recognise are global issues that affect them. Giving them opportunities to delve in to issues that interest them, and support their need to gain more knowledge on issues that interest them.</a:t>
            </a:r>
          </a:p>
        </p:txBody>
      </p:sp>
      <p:sp>
        <p:nvSpPr>
          <p:cNvPr id="4" name="Slide Number Placeholder 3"/>
          <p:cNvSpPr>
            <a:spLocks noGrp="1"/>
          </p:cNvSpPr>
          <p:nvPr>
            <p:ph type="sldNum" sz="quarter" idx="5"/>
          </p:nvPr>
        </p:nvSpPr>
        <p:spPr/>
        <p:txBody>
          <a:bodyPr/>
          <a:lstStyle/>
          <a:p>
            <a:fld id="{9A282982-FF0F-4588-BA78-8AFE31799FF4}" type="slidenum">
              <a:rPr lang="en-GB" smtClean="0"/>
              <a:t>7</a:t>
            </a:fld>
            <a:endParaRPr lang="en-GB"/>
          </a:p>
        </p:txBody>
      </p:sp>
    </p:spTree>
    <p:extLst>
      <p:ext uri="{BB962C8B-B14F-4D97-AF65-F5344CB8AC3E}">
        <p14:creationId xmlns:p14="http://schemas.microsoft.com/office/powerpoint/2010/main" val="1430658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time at Roots, I have supported young people in many ways to advocate for their rights and their beliefs to be heard, and for things that feel are important to them to be made in to reality. I have put together a youth panel that is the voice of young people from the organisation, acquired funding for a garden project where young people wanted to be more sustainable and to grow their own veg, and most recently organised a community project where the young people have the opportunity to be a part of a new outdoor project where they will be helping to put together a Forest school in the </a:t>
            </a:r>
            <a:r>
              <a:rPr lang="en-GB" dirty="0" err="1"/>
              <a:t>Dunvant</a:t>
            </a:r>
            <a:r>
              <a:rPr lang="en-GB" dirty="0"/>
              <a:t>.  area of Swansea. We have also purchased mini recycling bins for our accommodation so that the young people who live at Roots can work on their recycling skills so that they have knowledge for when they move out and live independently. </a:t>
            </a:r>
          </a:p>
        </p:txBody>
      </p:sp>
      <p:sp>
        <p:nvSpPr>
          <p:cNvPr id="4" name="Slide Number Placeholder 3"/>
          <p:cNvSpPr>
            <a:spLocks noGrp="1"/>
          </p:cNvSpPr>
          <p:nvPr>
            <p:ph type="sldNum" sz="quarter" idx="5"/>
          </p:nvPr>
        </p:nvSpPr>
        <p:spPr/>
        <p:txBody>
          <a:bodyPr/>
          <a:lstStyle/>
          <a:p>
            <a:fld id="{9A282982-FF0F-4588-BA78-8AFE31799FF4}" type="slidenum">
              <a:rPr lang="en-GB" smtClean="0"/>
              <a:t>8</a:t>
            </a:fld>
            <a:endParaRPr lang="en-GB"/>
          </a:p>
        </p:txBody>
      </p:sp>
    </p:spTree>
    <p:extLst>
      <p:ext uri="{BB962C8B-B14F-4D97-AF65-F5344CB8AC3E}">
        <p14:creationId xmlns:p14="http://schemas.microsoft.com/office/powerpoint/2010/main" val="2135875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there are many ways in which we as youth workers can have a positive impact on getting young people to </a:t>
            </a:r>
            <a:r>
              <a:rPr lang="en-GB" dirty="0" err="1"/>
              <a:t>treach</a:t>
            </a:r>
            <a:r>
              <a:rPr lang="en-GB" dirty="0"/>
              <a:t> their goals in becoming more eco friendly. By providing opportunities for education by supplying them with information so that they can make an informed choice, which will ultimately lead to a more sustainable future. One of the first ways we can do this is being ensuring that the young people first understand what being eco friendly means, being able to recognise what is eco friendly and what can have a negative impact on future </a:t>
            </a:r>
            <a:r>
              <a:rPr lang="en-GB" dirty="0" err="1"/>
              <a:t>genertaions</a:t>
            </a:r>
            <a:r>
              <a:rPr lang="en-GB" dirty="0"/>
              <a:t> along with giving them the power to make positive changes. I will know be presenting an activity that I think ensures the first step in enabling young people to become more aware of what being eco friendly is. </a:t>
            </a:r>
          </a:p>
        </p:txBody>
      </p:sp>
      <p:sp>
        <p:nvSpPr>
          <p:cNvPr id="4" name="Slide Number Placeholder 3"/>
          <p:cNvSpPr>
            <a:spLocks noGrp="1"/>
          </p:cNvSpPr>
          <p:nvPr>
            <p:ph type="sldNum" sz="quarter" idx="5"/>
          </p:nvPr>
        </p:nvSpPr>
        <p:spPr/>
        <p:txBody>
          <a:bodyPr/>
          <a:lstStyle/>
          <a:p>
            <a:fld id="{9A282982-FF0F-4588-BA78-8AFE31799FF4}" type="slidenum">
              <a:rPr lang="en-GB" smtClean="0"/>
              <a:t>9</a:t>
            </a:fld>
            <a:endParaRPr lang="en-GB"/>
          </a:p>
        </p:txBody>
      </p:sp>
    </p:spTree>
    <p:extLst>
      <p:ext uri="{BB962C8B-B14F-4D97-AF65-F5344CB8AC3E}">
        <p14:creationId xmlns:p14="http://schemas.microsoft.com/office/powerpoint/2010/main" val="375301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a:t>
            </a:r>
            <a:r>
              <a:rPr lang="en-GB"/>
              <a:t>for your </a:t>
            </a:r>
            <a:r>
              <a:rPr lang="en-GB" dirty="0"/>
              <a:t>time, Does anyone have any questions before we begin the activity. </a:t>
            </a:r>
          </a:p>
        </p:txBody>
      </p:sp>
      <p:sp>
        <p:nvSpPr>
          <p:cNvPr id="4" name="Slide Number Placeholder 3"/>
          <p:cNvSpPr>
            <a:spLocks noGrp="1"/>
          </p:cNvSpPr>
          <p:nvPr>
            <p:ph type="sldNum" sz="quarter" idx="5"/>
          </p:nvPr>
        </p:nvSpPr>
        <p:spPr/>
        <p:txBody>
          <a:bodyPr/>
          <a:lstStyle/>
          <a:p>
            <a:fld id="{9A282982-FF0F-4588-BA78-8AFE31799FF4}" type="slidenum">
              <a:rPr lang="en-GB" smtClean="0"/>
              <a:t>10</a:t>
            </a:fld>
            <a:endParaRPr lang="en-GB"/>
          </a:p>
        </p:txBody>
      </p:sp>
    </p:spTree>
    <p:extLst>
      <p:ext uri="{BB962C8B-B14F-4D97-AF65-F5344CB8AC3E}">
        <p14:creationId xmlns:p14="http://schemas.microsoft.com/office/powerpoint/2010/main" val="1884371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3/20/2025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3654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3/20/2025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73188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3/20/2025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329361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3/20/2025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09332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3/20/2025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0389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3/20/2025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255904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3/20/2025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9334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3/20/2025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47071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3/20/2025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64968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3/20/2025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45507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3/20/2025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22767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3/20/2025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029797628"/>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ohchr.org/en/instrumentsmechanisms/instruments/convention-rights-child"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legislation.gov.uk/anaw/2015/2/contents/enacted" TargetMode="External"/><Relationship Id="rId4" Type="http://schemas.openxmlformats.org/officeDocument/2006/relationships/hyperlink" Target="https://youtu.be/z0eafRYHL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680" y="1709928"/>
            <a:ext cx="3099816" cy="1709928"/>
          </a:xfrm>
        </p:spPr>
        <p:txBody>
          <a:bodyPr vert="horz" lIns="91440" tIns="45720" rIns="91440" bIns="45720" rtlCol="0" anchor="t">
            <a:normAutofit/>
          </a:bodyPr>
          <a:lstStyle/>
          <a:p>
            <a:pPr>
              <a:lnSpc>
                <a:spcPct val="90000"/>
              </a:lnSpc>
            </a:pPr>
            <a:r>
              <a:rPr lang="en-US" sz="2900"/>
              <a:t>No one is too small to make a difference </a:t>
            </a:r>
            <a:br>
              <a:rPr lang="en-US" sz="2900"/>
            </a:br>
            <a:r>
              <a:rPr lang="en-US" sz="2900"/>
              <a:t>ECYW5003</a:t>
            </a:r>
          </a:p>
        </p:txBody>
      </p:sp>
      <p:pic>
        <p:nvPicPr>
          <p:cNvPr id="4" name="Picture 3" descr="Child drawing the earth">
            <a:extLst>
              <a:ext uri="{FF2B5EF4-FFF2-40B4-BE49-F238E27FC236}">
                <a16:creationId xmlns:a16="http://schemas.microsoft.com/office/drawing/2014/main" id="{3661FFF5-EED8-5937-014D-0D61F485B747}"/>
              </a:ext>
            </a:extLst>
          </p:cNvPr>
          <p:cNvPicPr>
            <a:picLocks noChangeAspect="1"/>
          </p:cNvPicPr>
          <p:nvPr/>
        </p:nvPicPr>
        <p:blipFill>
          <a:blip r:embed="rId3"/>
          <a:srcRect t="6064" b="2403"/>
          <a:stretch/>
        </p:blipFill>
        <p:spPr>
          <a:xfrm>
            <a:off x="4965192" y="1709928"/>
            <a:ext cx="6729984" cy="4096512"/>
          </a:xfrm>
          <a:prstGeom prst="rect">
            <a:avLst/>
          </a:prstGeom>
          <a:noFill/>
        </p:spPr>
      </p:pic>
      <p:sp>
        <p:nvSpPr>
          <p:cNvPr id="3" name="Subtitle 2"/>
          <p:cNvSpPr>
            <a:spLocks noGrp="1"/>
          </p:cNvSpPr>
          <p:nvPr>
            <p:ph type="body" sz="half" idx="2"/>
          </p:nvPr>
        </p:nvSpPr>
        <p:spPr>
          <a:xfrm>
            <a:off x="868680" y="3429000"/>
            <a:ext cx="3099816" cy="2066544"/>
          </a:xfrm>
        </p:spPr>
        <p:txBody>
          <a:bodyPr vert="horz" lIns="91440" tIns="45720" rIns="91440" bIns="45720" rtlCol="0">
            <a:normAutofit/>
          </a:bodyPr>
          <a:lstStyle/>
          <a:p>
            <a:pPr marL="0" indent="0">
              <a:buNone/>
            </a:pPr>
            <a:r>
              <a:rPr lang="en-US"/>
              <a:t>Danielle Fender </a:t>
            </a:r>
          </a:p>
        </p:txBody>
      </p:sp>
      <p:sp>
        <p:nvSpPr>
          <p:cNvPr id="29" name="Date Placeholder 4">
            <a:extLst>
              <a:ext uri="{FF2B5EF4-FFF2-40B4-BE49-F238E27FC236}">
                <a16:creationId xmlns:a16="http://schemas.microsoft.com/office/drawing/2014/main" id="{BAE081F3-582E-2E2A-D8B9-B2766CFDAAFD}"/>
              </a:ext>
            </a:extLst>
          </p:cNvPr>
          <p:cNvSpPr>
            <a:spLocks noGrp="1"/>
          </p:cNvSpPr>
          <p:nvPr>
            <p:ph type="dt" sz="half" idx="10"/>
          </p:nvPr>
        </p:nvSpPr>
        <p:spPr>
          <a:xfrm>
            <a:off x="868680" y="6356350"/>
            <a:ext cx="2743200" cy="365125"/>
          </a:xfrm>
        </p:spPr>
        <p:txBody>
          <a:bodyPr/>
          <a:lstStyle/>
          <a:p>
            <a:pPr>
              <a:spcAft>
                <a:spcPts val="600"/>
              </a:spcAft>
            </a:pPr>
            <a:fld id="{33FACF76-C9FF-4F48-B55E-2A9EDE1C0F59}" type="datetime1">
              <a:rPr/>
              <a:pPr>
                <a:spcAft>
                  <a:spcPts val="600"/>
                </a:spcAft>
              </a:pPr>
              <a:t>3/20/2025</a:t>
            </a:fld>
            <a:endParaRPr lang="en-US"/>
          </a:p>
        </p:txBody>
      </p:sp>
      <p:sp>
        <p:nvSpPr>
          <p:cNvPr id="30" name="Footer Placeholder 5">
            <a:extLst>
              <a:ext uri="{FF2B5EF4-FFF2-40B4-BE49-F238E27FC236}">
                <a16:creationId xmlns:a16="http://schemas.microsoft.com/office/drawing/2014/main" id="{1AD4C55D-71B3-7AB6-FBB4-75932BE2F029}"/>
              </a:ext>
            </a:extLst>
          </p:cNvPr>
          <p:cNvSpPr>
            <a:spLocks noGrp="1"/>
          </p:cNvSpPr>
          <p:nvPr>
            <p:ph type="ftr" sz="quarter" idx="11"/>
          </p:nvPr>
        </p:nvSpPr>
        <p:spPr>
          <a:xfrm>
            <a:off x="4038600" y="6356350"/>
            <a:ext cx="4114800" cy="365125"/>
          </a:xfrm>
        </p:spPr>
        <p:txBody>
          <a:bodyPr/>
          <a:lstStyle/>
          <a:p>
            <a:endParaRPr lang="en-US"/>
          </a:p>
        </p:txBody>
      </p:sp>
      <p:sp>
        <p:nvSpPr>
          <p:cNvPr id="32" name="Slide Number Placeholder 6">
            <a:extLst>
              <a:ext uri="{FF2B5EF4-FFF2-40B4-BE49-F238E27FC236}">
                <a16:creationId xmlns:a16="http://schemas.microsoft.com/office/drawing/2014/main" id="{CD4C905F-88EE-E1C0-2B8E-31AB29FBE75F}"/>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14553-26AC-63F0-5F7B-17A88330C014}"/>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a:t>Introduction </a:t>
            </a:r>
          </a:p>
        </p:txBody>
      </p:sp>
      <p:sp>
        <p:nvSpPr>
          <p:cNvPr id="4" name="Text Placeholder 3">
            <a:extLst>
              <a:ext uri="{FF2B5EF4-FFF2-40B4-BE49-F238E27FC236}">
                <a16:creationId xmlns:a16="http://schemas.microsoft.com/office/drawing/2014/main" id="{EDDE4FEF-E041-EF19-BCD3-65223ED43E5F}"/>
              </a:ext>
            </a:extLst>
          </p:cNvPr>
          <p:cNvSpPr>
            <a:spLocks noGrp="1"/>
          </p:cNvSpPr>
          <p:nvPr>
            <p:ph sz="half" idx="1"/>
          </p:nvPr>
        </p:nvSpPr>
        <p:spPr>
          <a:xfrm>
            <a:off x="1115568" y="2478024"/>
            <a:ext cx="4937760" cy="3694176"/>
          </a:xfrm>
        </p:spPr>
        <p:txBody>
          <a:bodyPr vert="horz" lIns="91440" tIns="45720" rIns="91440" bIns="45720" rtlCol="0">
            <a:normAutofit/>
          </a:bodyPr>
          <a:lstStyle/>
          <a:p>
            <a:pPr>
              <a:lnSpc>
                <a:spcPct val="100000"/>
              </a:lnSpc>
            </a:pPr>
            <a:r>
              <a:rPr lang="en-US" sz="2000"/>
              <a:t>.</a:t>
            </a:r>
            <a:r>
              <a:rPr lang="en-US" sz="2000" b="1"/>
              <a:t>ESDGYW - Education for sustainable development and global youth work</a:t>
            </a:r>
          </a:p>
          <a:p>
            <a:pPr>
              <a:lnSpc>
                <a:spcPct val="100000"/>
              </a:lnSpc>
            </a:pPr>
            <a:r>
              <a:rPr lang="en-US" sz="2000" b="1"/>
              <a:t>. How youth work incorporates ESDGYW and activism</a:t>
            </a:r>
          </a:p>
          <a:p>
            <a:pPr>
              <a:lnSpc>
                <a:spcPct val="100000"/>
              </a:lnSpc>
            </a:pPr>
            <a:r>
              <a:rPr lang="en-US" sz="2000" b="1"/>
              <a:t>. What approaches I have used in my own practice</a:t>
            </a:r>
          </a:p>
          <a:p>
            <a:pPr>
              <a:lnSpc>
                <a:spcPct val="100000"/>
              </a:lnSpc>
            </a:pPr>
            <a:r>
              <a:rPr lang="en-US" sz="2000" b="1"/>
              <a:t>. Conclusion </a:t>
            </a:r>
          </a:p>
          <a:p>
            <a:pPr>
              <a:lnSpc>
                <a:spcPct val="100000"/>
              </a:lnSpc>
            </a:pPr>
            <a:r>
              <a:rPr lang="en-US" sz="2000" b="1"/>
              <a:t>. References </a:t>
            </a:r>
          </a:p>
          <a:p>
            <a:pPr>
              <a:lnSpc>
                <a:spcPct val="100000"/>
              </a:lnSpc>
            </a:pPr>
            <a:r>
              <a:rPr lang="en-US" sz="2000" b="1"/>
              <a:t>. Activity </a:t>
            </a:r>
          </a:p>
        </p:txBody>
      </p:sp>
      <p:pic>
        <p:nvPicPr>
          <p:cNvPr id="5" name="Content Placeholder 4" descr="A group of people holding signs&#10;&#10;AI-generated content may be incorrect.">
            <a:extLst>
              <a:ext uri="{FF2B5EF4-FFF2-40B4-BE49-F238E27FC236}">
                <a16:creationId xmlns:a16="http://schemas.microsoft.com/office/drawing/2014/main" id="{B184D011-0337-DF56-5E20-BB2CA0D8DB3F}"/>
              </a:ext>
            </a:extLst>
          </p:cNvPr>
          <p:cNvPicPr>
            <a:picLocks noGrp="1" noChangeAspect="1"/>
          </p:cNvPicPr>
          <p:nvPr>
            <p:ph sz="half" idx="2"/>
          </p:nvPr>
        </p:nvPicPr>
        <p:blipFill>
          <a:blip r:embed="rId3"/>
          <a:srcRect t="34389" r="2" b="31010"/>
          <a:stretch/>
        </p:blipFill>
        <p:spPr>
          <a:xfrm>
            <a:off x="6345936" y="2478024"/>
            <a:ext cx="4937760" cy="369417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
        <p:nvSpPr>
          <p:cNvPr id="7" name="Date Placeholder 4">
            <a:extLst>
              <a:ext uri="{FF2B5EF4-FFF2-40B4-BE49-F238E27FC236}">
                <a16:creationId xmlns:a16="http://schemas.microsoft.com/office/drawing/2014/main" id="{304AB153-DE42-C60E-28F0-F4DDC6E9BE13}"/>
              </a:ext>
            </a:extLst>
          </p:cNvPr>
          <p:cNvSpPr>
            <a:spLocks noGrp="1"/>
          </p:cNvSpPr>
          <p:nvPr>
            <p:ph type="dt" sz="half" idx="10"/>
          </p:nvPr>
        </p:nvSpPr>
        <p:spPr>
          <a:xfrm>
            <a:off x="1115568" y="6356350"/>
            <a:ext cx="2743200" cy="365125"/>
          </a:xfrm>
        </p:spPr>
        <p:txBody>
          <a:bodyPr/>
          <a:lstStyle/>
          <a:p>
            <a:pPr>
              <a:spcAft>
                <a:spcPts val="600"/>
              </a:spcAft>
            </a:pPr>
            <a:fld id="{51FEC0B8-E764-429A-BDED-F9B5767005C2}" type="datetime1">
              <a:pPr>
                <a:spcAft>
                  <a:spcPts val="600"/>
                </a:spcAft>
              </a:pPr>
              <a:t>3/20/2025</a:t>
            </a:fld>
            <a:endParaRPr lang="en-US"/>
          </a:p>
        </p:txBody>
      </p:sp>
      <p:sp>
        <p:nvSpPr>
          <p:cNvPr id="8" name="Footer Placeholder 5">
            <a:extLst>
              <a:ext uri="{FF2B5EF4-FFF2-40B4-BE49-F238E27FC236}">
                <a16:creationId xmlns:a16="http://schemas.microsoft.com/office/drawing/2014/main" id="{0AFC1029-3EAD-B0BA-58BB-02C54C9D4589}"/>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6">
            <a:extLst>
              <a:ext uri="{FF2B5EF4-FFF2-40B4-BE49-F238E27FC236}">
                <a16:creationId xmlns:a16="http://schemas.microsoft.com/office/drawing/2014/main" id="{DE8F1CCB-CBC2-0350-FC76-8F466466A98C}"/>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2</a:t>
            </a:fld>
            <a:endParaRPr lang="en-US"/>
          </a:p>
        </p:txBody>
      </p:sp>
    </p:spTree>
    <p:extLst>
      <p:ext uri="{BB962C8B-B14F-4D97-AF65-F5344CB8AC3E}">
        <p14:creationId xmlns:p14="http://schemas.microsoft.com/office/powerpoint/2010/main" val="2199689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1DA8-7ED0-D8AC-AD95-2F3EEBBB52CA}"/>
              </a:ext>
            </a:extLst>
          </p:cNvPr>
          <p:cNvSpPr>
            <a:spLocks noGrp="1"/>
          </p:cNvSpPr>
          <p:nvPr>
            <p:ph type="title"/>
          </p:nvPr>
        </p:nvSpPr>
        <p:spPr>
          <a:xfrm>
            <a:off x="5297762" y="640080"/>
            <a:ext cx="6251110" cy="3566160"/>
          </a:xfrm>
        </p:spPr>
        <p:txBody>
          <a:bodyPr vert="horz" lIns="91440" tIns="45720" rIns="91440" bIns="45720" rtlCol="0" anchor="b">
            <a:normAutofit fontScale="90000"/>
          </a:bodyPr>
          <a:lstStyle/>
          <a:p>
            <a:r>
              <a:rPr lang="en-US" sz="5400" dirty="0"/>
              <a:t>Education for sustainable development (ESD)</a:t>
            </a:r>
            <a:br>
              <a:rPr lang="en-US" sz="5400" dirty="0"/>
            </a:br>
            <a:endParaRPr lang="en-US" sz="5400" dirty="0"/>
          </a:p>
        </p:txBody>
      </p:sp>
      <p:pic>
        <p:nvPicPr>
          <p:cNvPr id="5" name="Content Placeholder 4" descr="A group of people walking around a planet&#10;&#10;AI-generated content may be incorrect.">
            <a:extLst>
              <a:ext uri="{FF2B5EF4-FFF2-40B4-BE49-F238E27FC236}">
                <a16:creationId xmlns:a16="http://schemas.microsoft.com/office/drawing/2014/main" id="{A48B261E-EDDF-C63B-8AD0-D8C4BB7BFA09}"/>
              </a:ext>
            </a:extLst>
          </p:cNvPr>
          <p:cNvPicPr>
            <a:picLocks noGrp="1" noChangeAspect="1"/>
          </p:cNvPicPr>
          <p:nvPr>
            <p:ph idx="1"/>
          </p:nvPr>
        </p:nvPicPr>
        <p:blipFill>
          <a:blip r:embed="rId3"/>
          <a:srcRect t="17475" r="1" b="1442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707619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CFCD-01B4-A78B-D25E-AECE3ABDAC78}"/>
              </a:ext>
            </a:extLst>
          </p:cNvPr>
          <p:cNvSpPr>
            <a:spLocks noGrp="1"/>
          </p:cNvSpPr>
          <p:nvPr>
            <p:ph type="title"/>
          </p:nvPr>
        </p:nvSpPr>
        <p:spPr>
          <a:xfrm>
            <a:off x="640080" y="325369"/>
            <a:ext cx="4368602" cy="1956841"/>
          </a:xfrm>
        </p:spPr>
        <p:txBody>
          <a:bodyPr anchor="b">
            <a:normAutofit/>
          </a:bodyPr>
          <a:lstStyle/>
          <a:p>
            <a:r>
              <a:rPr lang="en-GB" sz="5400"/>
              <a:t>Global Youth work (GYW)</a:t>
            </a:r>
          </a:p>
        </p:txBody>
      </p:sp>
      <p:sp>
        <p:nvSpPr>
          <p:cNvPr id="3" name="Content Placeholder 2">
            <a:extLst>
              <a:ext uri="{FF2B5EF4-FFF2-40B4-BE49-F238E27FC236}">
                <a16:creationId xmlns:a16="http://schemas.microsoft.com/office/drawing/2014/main" id="{90CD0395-9539-D005-C069-C9EA31BE468A}"/>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marL="0" indent="0">
              <a:buNone/>
            </a:pPr>
            <a:r>
              <a:rPr lang="en-GB" sz="2000" dirty="0"/>
              <a:t> </a:t>
            </a:r>
            <a:r>
              <a:rPr lang="en-GB" sz="2000" dirty="0" err="1"/>
              <a:t>Annan,K</a:t>
            </a:r>
            <a:r>
              <a:rPr lang="en-GB" sz="2000" dirty="0"/>
              <a:t>. (n.d.)  'Young people should be at the forefront of global change and innovation. Empowered, they can be key agents for development and peace.'</a:t>
            </a:r>
            <a:endParaRPr lang="en-US" sz="2000" dirty="0"/>
          </a:p>
          <a:p>
            <a:pPr marL="0" indent="0">
              <a:buNone/>
            </a:pPr>
            <a:endParaRPr lang="en-GB" sz="2000"/>
          </a:p>
          <a:p>
            <a:pPr marL="0" indent="0">
              <a:buNone/>
            </a:pPr>
            <a:r>
              <a:rPr lang="en-GB" sz="1200" dirty="0"/>
              <a:t>Available at: https://www.azquotes.com/author/450-kofi_annan/tag/youth</a:t>
            </a:r>
          </a:p>
          <a:p>
            <a:pPr marL="0" indent="0">
              <a:buNone/>
            </a:pPr>
            <a:r>
              <a:rPr lang="en-GB" sz="1100" dirty="0"/>
              <a:t>(accessed: 13 March 2025).</a:t>
            </a:r>
          </a:p>
        </p:txBody>
      </p:sp>
      <p:pic>
        <p:nvPicPr>
          <p:cNvPr id="4" name="Picture 3" descr="A group of people around a map&#10;&#10;AI-generated content may be incorrect.">
            <a:extLst>
              <a:ext uri="{FF2B5EF4-FFF2-40B4-BE49-F238E27FC236}">
                <a16:creationId xmlns:a16="http://schemas.microsoft.com/office/drawing/2014/main" id="{9EE06606-F25D-960D-627F-8E581D1F5F0F}"/>
              </a:ext>
            </a:extLst>
          </p:cNvPr>
          <p:cNvPicPr>
            <a:picLocks noChangeAspect="1"/>
          </p:cNvPicPr>
          <p:nvPr/>
        </p:nvPicPr>
        <p:blipFill>
          <a:blip r:embed="rId3"/>
          <a:srcRect t="27660" r="1" b="2623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FE4BEEB5-390E-795F-FE11-A2260529B404}"/>
              </a:ext>
            </a:extLst>
          </p:cNvPr>
          <p:cNvSpPr txBox="1"/>
          <p:nvPr/>
        </p:nvSpPr>
        <p:spPr>
          <a:xfrm>
            <a:off x="5029200" y="719328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538851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79DD-A5EA-B887-147E-7382E08C9091}"/>
              </a:ext>
            </a:extLst>
          </p:cNvPr>
          <p:cNvSpPr>
            <a:spLocks noGrp="1"/>
          </p:cNvSpPr>
          <p:nvPr>
            <p:ph type="title"/>
          </p:nvPr>
        </p:nvSpPr>
        <p:spPr>
          <a:xfrm>
            <a:off x="5297762" y="329184"/>
            <a:ext cx="6251110" cy="1783080"/>
          </a:xfrm>
        </p:spPr>
        <p:txBody>
          <a:bodyPr anchor="b">
            <a:normAutofit fontScale="90000"/>
          </a:bodyPr>
          <a:lstStyle/>
          <a:p>
            <a:r>
              <a:rPr lang="en-GB" sz="4200" dirty="0"/>
              <a:t>What can we do to promote ESDGYW in our practice? </a:t>
            </a:r>
          </a:p>
        </p:txBody>
      </p:sp>
      <p:sp>
        <p:nvSpPr>
          <p:cNvPr id="3" name="Content Placeholder 2">
            <a:extLst>
              <a:ext uri="{FF2B5EF4-FFF2-40B4-BE49-F238E27FC236}">
                <a16:creationId xmlns:a16="http://schemas.microsoft.com/office/drawing/2014/main" id="{5635CB34-712E-3A07-0E66-44D5DC682705}"/>
              </a:ext>
            </a:extLst>
          </p:cNvPr>
          <p:cNvSpPr>
            <a:spLocks noGrp="1"/>
          </p:cNvSpPr>
          <p:nvPr>
            <p:ph idx="1"/>
          </p:nvPr>
        </p:nvSpPr>
        <p:spPr>
          <a:xfrm>
            <a:off x="5140524" y="3565386"/>
            <a:ext cx="6251110" cy="3483864"/>
          </a:xfrm>
        </p:spPr>
        <p:txBody>
          <a:bodyPr vert="horz" lIns="91440" tIns="45720" rIns="91440" bIns="45720" rtlCol="0" anchor="t">
            <a:normAutofit/>
          </a:bodyPr>
          <a:lstStyle/>
          <a:p>
            <a:r>
              <a:rPr lang="en-GB" sz="2200" b="1" dirty="0"/>
              <a:t> Workshops </a:t>
            </a:r>
          </a:p>
          <a:p>
            <a:r>
              <a:rPr lang="en-GB" sz="2200" b="1" dirty="0"/>
              <a:t>.community projects</a:t>
            </a:r>
          </a:p>
          <a:p>
            <a:r>
              <a:rPr lang="en-GB" sz="2200" b="1" dirty="0"/>
              <a:t> Upcycling and DIY Projects </a:t>
            </a:r>
          </a:p>
          <a:p>
            <a:r>
              <a:rPr lang="en-GB" sz="2200" b="1" dirty="0"/>
              <a:t>Guest speakers</a:t>
            </a:r>
          </a:p>
        </p:txBody>
      </p:sp>
      <p:pic>
        <p:nvPicPr>
          <p:cNvPr id="4" name="Picture 3" descr="A row of colorful pots with dirt on a wooden ledge&#10;&#10;AI-generated content may be incorrect.">
            <a:extLst>
              <a:ext uri="{FF2B5EF4-FFF2-40B4-BE49-F238E27FC236}">
                <a16:creationId xmlns:a16="http://schemas.microsoft.com/office/drawing/2014/main" id="{AD1445EF-F50B-3EDF-032E-08EFD3AA64A5}"/>
              </a:ext>
            </a:extLst>
          </p:cNvPr>
          <p:cNvPicPr>
            <a:picLocks noChangeAspect="1"/>
          </p:cNvPicPr>
          <p:nvPr/>
        </p:nvPicPr>
        <p:blipFill>
          <a:blip r:embed="rId3"/>
          <a:srcRect t="10823" r="1" b="2107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79109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5BA0-CC37-A8FA-8A88-8DB0D71A2B93}"/>
              </a:ext>
            </a:extLst>
          </p:cNvPr>
          <p:cNvSpPr>
            <a:spLocks noGrp="1"/>
          </p:cNvSpPr>
          <p:nvPr>
            <p:ph type="title"/>
          </p:nvPr>
        </p:nvSpPr>
        <p:spPr/>
        <p:txBody>
          <a:bodyPr/>
          <a:lstStyle/>
          <a:p>
            <a:r>
              <a:rPr lang="en-GB" dirty="0"/>
              <a:t>The five pillars of youth work</a:t>
            </a:r>
          </a:p>
        </p:txBody>
      </p:sp>
      <p:sp>
        <p:nvSpPr>
          <p:cNvPr id="3" name="Content Placeholder 2">
            <a:extLst>
              <a:ext uri="{FF2B5EF4-FFF2-40B4-BE49-F238E27FC236}">
                <a16:creationId xmlns:a16="http://schemas.microsoft.com/office/drawing/2014/main" id="{249DF64E-D52B-BCAC-0B1E-2DA08D32D028}"/>
              </a:ext>
            </a:extLst>
          </p:cNvPr>
          <p:cNvSpPr>
            <a:spLocks noGrp="1"/>
          </p:cNvSpPr>
          <p:nvPr>
            <p:ph idx="1"/>
          </p:nvPr>
        </p:nvSpPr>
        <p:spPr>
          <a:xfrm>
            <a:off x="1115568" y="2478024"/>
            <a:ext cx="9072041" cy="4181193"/>
          </a:xfrm>
        </p:spPr>
        <p:txBody>
          <a:bodyPr vert="horz" lIns="91440" tIns="45720" rIns="91440" bIns="45720" rtlCol="0" anchor="t">
            <a:normAutofit fontScale="77500" lnSpcReduction="20000"/>
          </a:bodyPr>
          <a:lstStyle/>
          <a:p>
            <a:r>
              <a:rPr lang="en-GB" b="1" dirty="0">
                <a:solidFill>
                  <a:srgbClr val="FF0000"/>
                </a:solidFill>
              </a:rPr>
              <a:t>Educative </a:t>
            </a:r>
            <a:r>
              <a:rPr lang="en-GB" dirty="0"/>
              <a:t>– help young people learn about global issues that are affecting them.</a:t>
            </a:r>
          </a:p>
          <a:p>
            <a:r>
              <a:rPr lang="en-GB" b="1" dirty="0">
                <a:solidFill>
                  <a:srgbClr val="0070C0"/>
                </a:solidFill>
              </a:rPr>
              <a:t>Empowering </a:t>
            </a:r>
            <a:r>
              <a:rPr lang="en-GB" dirty="0"/>
              <a:t>– Help young people build their confidence and take ownership of projects.</a:t>
            </a:r>
          </a:p>
          <a:p>
            <a:r>
              <a:rPr lang="en-GB" b="1" dirty="0">
                <a:solidFill>
                  <a:srgbClr val="00B050"/>
                </a:solidFill>
              </a:rPr>
              <a:t>Participative  –</a:t>
            </a:r>
            <a:r>
              <a:rPr lang="en-GB" dirty="0"/>
              <a:t> help young people to be actively involved and to collaborate effectively to be able to speak up on issues that </a:t>
            </a:r>
            <a:r>
              <a:rPr lang="en-GB"/>
              <a:t>affect them</a:t>
            </a:r>
            <a:endParaRPr lang="en-GB" dirty="0"/>
          </a:p>
          <a:p>
            <a:r>
              <a:rPr lang="en-GB" b="1" dirty="0">
                <a:solidFill>
                  <a:schemeClr val="accent2">
                    <a:lumMod val="76000"/>
                  </a:schemeClr>
                </a:solidFill>
              </a:rPr>
              <a:t>Inclusive</a:t>
            </a:r>
            <a:r>
              <a:rPr lang="en-GB" dirty="0">
                <a:solidFill>
                  <a:srgbClr val="000000"/>
                </a:solidFill>
              </a:rPr>
              <a:t> </a:t>
            </a:r>
            <a:r>
              <a:rPr lang="en-GB" dirty="0"/>
              <a:t>– to ensure all young people regardless of background, gender etc can participate in discussions that impact them.</a:t>
            </a:r>
          </a:p>
          <a:p>
            <a:r>
              <a:rPr lang="en-GB" b="1" dirty="0">
                <a:solidFill>
                  <a:srgbClr val="FFC000"/>
                </a:solidFill>
              </a:rPr>
              <a:t>Expressive – </a:t>
            </a:r>
            <a:r>
              <a:rPr lang="en-GB" dirty="0"/>
              <a:t>Allowing young people to express their views and feelings in a free manner. </a:t>
            </a:r>
          </a:p>
          <a:p>
            <a:endParaRPr lang="en-GB" dirty="0"/>
          </a:p>
          <a:p>
            <a:endParaRPr lang="en-GB" dirty="0"/>
          </a:p>
        </p:txBody>
      </p:sp>
    </p:spTree>
    <p:extLst>
      <p:ext uri="{BB962C8B-B14F-4D97-AF65-F5344CB8AC3E}">
        <p14:creationId xmlns:p14="http://schemas.microsoft.com/office/powerpoint/2010/main" val="2462713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C38FF-A1A4-27CD-50F3-008C116885D7}"/>
              </a:ext>
            </a:extLst>
          </p:cNvPr>
          <p:cNvSpPr>
            <a:spLocks noGrp="1"/>
          </p:cNvSpPr>
          <p:nvPr>
            <p:ph type="title"/>
          </p:nvPr>
        </p:nvSpPr>
        <p:spPr>
          <a:xfrm>
            <a:off x="868680" y="1709928"/>
            <a:ext cx="3099816" cy="1709928"/>
          </a:xfrm>
        </p:spPr>
        <p:txBody>
          <a:bodyPr anchor="t">
            <a:normAutofit fontScale="90000"/>
          </a:bodyPr>
          <a:lstStyle/>
          <a:p>
            <a:r>
              <a:rPr lang="en-GB" b="1" dirty="0"/>
              <a:t>What can help us to achieve their goals?  </a:t>
            </a:r>
          </a:p>
        </p:txBody>
      </p:sp>
      <p:pic>
        <p:nvPicPr>
          <p:cNvPr id="8" name="Content Placeholder 7" descr="A poster of a recycle&#10;&#10;AI-generated content may be incorrect.">
            <a:extLst>
              <a:ext uri="{FF2B5EF4-FFF2-40B4-BE49-F238E27FC236}">
                <a16:creationId xmlns:a16="http://schemas.microsoft.com/office/drawing/2014/main" id="{5F9F47FF-3D03-17E3-C290-4B4ED283B958}"/>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35371" r="-1" b="32707"/>
          <a:stretch/>
        </p:blipFill>
        <p:spPr>
          <a:xfrm>
            <a:off x="4965192" y="697230"/>
            <a:ext cx="6729984" cy="5109210"/>
          </a:xfrm>
          <a:noFill/>
        </p:spPr>
      </p:pic>
      <p:sp>
        <p:nvSpPr>
          <p:cNvPr id="13" name="Text Placeholder 3">
            <a:extLst>
              <a:ext uri="{FF2B5EF4-FFF2-40B4-BE49-F238E27FC236}">
                <a16:creationId xmlns:a16="http://schemas.microsoft.com/office/drawing/2014/main" id="{50D10EBB-7C3A-6773-3798-91EF024CB6E5}"/>
              </a:ext>
            </a:extLst>
          </p:cNvPr>
          <p:cNvSpPr>
            <a:spLocks noGrp="1"/>
          </p:cNvSpPr>
          <p:nvPr>
            <p:ph type="body" sz="half" idx="2"/>
          </p:nvPr>
        </p:nvSpPr>
        <p:spPr>
          <a:xfrm>
            <a:off x="868680" y="3438144"/>
            <a:ext cx="3099816" cy="2057400"/>
          </a:xfrm>
        </p:spPr>
        <p:txBody>
          <a:bodyPr>
            <a:normAutofit fontScale="85000" lnSpcReduction="10000"/>
          </a:bodyPr>
          <a:lstStyle/>
          <a:p>
            <a:r>
              <a:rPr lang="en-US" dirty="0"/>
              <a:t>. Including acts and legislation in our work with young people</a:t>
            </a:r>
          </a:p>
          <a:p>
            <a:r>
              <a:rPr lang="en-US" dirty="0"/>
              <a:t>Providing opportunities for activism and advocacy </a:t>
            </a:r>
          </a:p>
          <a:p>
            <a:r>
              <a:rPr lang="en-US" dirty="0"/>
              <a:t>. Being youth led in our approach </a:t>
            </a:r>
          </a:p>
          <a:p>
            <a:r>
              <a:rPr lang="en-US" dirty="0"/>
              <a:t>.</a:t>
            </a:r>
          </a:p>
          <a:p>
            <a:endParaRPr lang="en-US" dirty="0"/>
          </a:p>
        </p:txBody>
      </p:sp>
      <p:sp>
        <p:nvSpPr>
          <p:cNvPr id="4" name="Date Placeholder 3">
            <a:extLst>
              <a:ext uri="{FF2B5EF4-FFF2-40B4-BE49-F238E27FC236}">
                <a16:creationId xmlns:a16="http://schemas.microsoft.com/office/drawing/2014/main" id="{43B9966B-F0A9-FB16-CEB3-299243F6E1C9}"/>
              </a:ext>
            </a:extLst>
          </p:cNvPr>
          <p:cNvSpPr>
            <a:spLocks noGrp="1"/>
          </p:cNvSpPr>
          <p:nvPr>
            <p:ph type="dt" sz="half" idx="10"/>
          </p:nvPr>
        </p:nvSpPr>
        <p:spPr>
          <a:xfrm>
            <a:off x="868680" y="6356350"/>
            <a:ext cx="2743200" cy="365125"/>
          </a:xfrm>
        </p:spPr>
        <p:txBody>
          <a:bodyPr anchor="ctr">
            <a:normAutofit/>
          </a:bodyPr>
          <a:lstStyle/>
          <a:p>
            <a:pPr>
              <a:spcAft>
                <a:spcPts val="600"/>
              </a:spcAft>
            </a:pPr>
            <a:fld id="{0E333B15-BD2C-4A8A-88C2-E049CEE3B76D}" type="datetime1">
              <a:rPr lang="en-US" smtClean="0"/>
              <a:pPr>
                <a:spcAft>
                  <a:spcPts val="600"/>
                </a:spcAft>
              </a:pPr>
              <a:t>3/20/2025</a:t>
            </a:fld>
            <a:endParaRPr lang="en-US"/>
          </a:p>
        </p:txBody>
      </p:sp>
      <p:sp>
        <p:nvSpPr>
          <p:cNvPr id="15" name="Footer Placeholder 5">
            <a:extLst>
              <a:ext uri="{FF2B5EF4-FFF2-40B4-BE49-F238E27FC236}">
                <a16:creationId xmlns:a16="http://schemas.microsoft.com/office/drawing/2014/main" id="{0D22D68C-EBC1-A8A4-5F8B-24DD3968D9BE}"/>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20700A10-74B9-199B-0594-AAEC1DCBA45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smtClean="0"/>
              <a:pPr>
                <a:spcAft>
                  <a:spcPts val="600"/>
                </a:spcAft>
              </a:pPr>
              <a:t>7</a:t>
            </a:fld>
            <a:endParaRPr lang="en-US"/>
          </a:p>
        </p:txBody>
      </p:sp>
    </p:spTree>
    <p:extLst>
      <p:ext uri="{BB962C8B-B14F-4D97-AF65-F5344CB8AC3E}">
        <p14:creationId xmlns:p14="http://schemas.microsoft.com/office/powerpoint/2010/main" val="1119596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949E2-11C6-545D-71AE-CB6BF568D6D6}"/>
              </a:ext>
            </a:extLst>
          </p:cNvPr>
          <p:cNvSpPr>
            <a:spLocks noGrp="1"/>
          </p:cNvSpPr>
          <p:nvPr>
            <p:ph type="title"/>
          </p:nvPr>
        </p:nvSpPr>
        <p:spPr/>
        <p:txBody>
          <a:bodyPr/>
          <a:lstStyle/>
          <a:p>
            <a:r>
              <a:rPr lang="en-GB" b="1" dirty="0"/>
              <a:t>Sustainability in practice </a:t>
            </a:r>
          </a:p>
        </p:txBody>
      </p:sp>
      <p:sp>
        <p:nvSpPr>
          <p:cNvPr id="4" name="Text Placeholder 3">
            <a:extLst>
              <a:ext uri="{FF2B5EF4-FFF2-40B4-BE49-F238E27FC236}">
                <a16:creationId xmlns:a16="http://schemas.microsoft.com/office/drawing/2014/main" id="{7F541C9C-EE0F-BA59-B7C8-FFC2B5D24540}"/>
              </a:ext>
            </a:extLst>
          </p:cNvPr>
          <p:cNvSpPr>
            <a:spLocks noGrp="1"/>
          </p:cNvSpPr>
          <p:nvPr>
            <p:ph type="body" sz="half" idx="2"/>
          </p:nvPr>
        </p:nvSpPr>
        <p:spPr/>
        <p:txBody>
          <a:bodyPr/>
          <a:lstStyle/>
          <a:p>
            <a:r>
              <a:rPr lang="en-GB" dirty="0"/>
              <a:t>. Clothes swap</a:t>
            </a:r>
          </a:p>
          <a:p>
            <a:r>
              <a:rPr lang="en-GB" dirty="0"/>
              <a:t>. Graden clubs</a:t>
            </a:r>
          </a:p>
          <a:p>
            <a:r>
              <a:rPr lang="en-GB" dirty="0"/>
              <a:t>. Grow your own </a:t>
            </a:r>
          </a:p>
          <a:p>
            <a:r>
              <a:rPr lang="en-GB" dirty="0"/>
              <a:t>. Recycling bins in Youth </a:t>
            </a:r>
          </a:p>
        </p:txBody>
      </p:sp>
      <p:sp>
        <p:nvSpPr>
          <p:cNvPr id="5" name="Date Placeholder 4">
            <a:extLst>
              <a:ext uri="{FF2B5EF4-FFF2-40B4-BE49-F238E27FC236}">
                <a16:creationId xmlns:a16="http://schemas.microsoft.com/office/drawing/2014/main" id="{B1CC559E-E3FA-A3F9-AA2D-7B2DABFADDE3}"/>
              </a:ext>
            </a:extLst>
          </p:cNvPr>
          <p:cNvSpPr>
            <a:spLocks noGrp="1"/>
          </p:cNvSpPr>
          <p:nvPr>
            <p:ph type="dt" sz="half" idx="10"/>
          </p:nvPr>
        </p:nvSpPr>
        <p:spPr/>
        <p:txBody>
          <a:bodyPr/>
          <a:lstStyle/>
          <a:p>
            <a:fld id="{AD51145B-1CEC-428A-896B-22C0CDCD1380}" type="datetime1">
              <a:rPr lang="en-US" smtClean="0"/>
              <a:t>3/20/2025</a:t>
            </a:fld>
            <a:endParaRPr lang="en-US" dirty="0"/>
          </a:p>
        </p:txBody>
      </p:sp>
      <p:sp>
        <p:nvSpPr>
          <p:cNvPr id="6" name="Footer Placeholder 5">
            <a:extLst>
              <a:ext uri="{FF2B5EF4-FFF2-40B4-BE49-F238E27FC236}">
                <a16:creationId xmlns:a16="http://schemas.microsoft.com/office/drawing/2014/main" id="{10660F72-AD95-A9AF-3A3A-14E50D32347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985114-3DA9-EBD0-E0A2-FAC7AF2884FE}"/>
              </a:ext>
            </a:extLst>
          </p:cNvPr>
          <p:cNvSpPr>
            <a:spLocks noGrp="1"/>
          </p:cNvSpPr>
          <p:nvPr>
            <p:ph type="sldNum" sz="quarter" idx="12"/>
          </p:nvPr>
        </p:nvSpPr>
        <p:spPr/>
        <p:txBody>
          <a:bodyPr/>
          <a:lstStyle/>
          <a:p>
            <a:fld id="{A65A5C87-DF58-40C8-B092-1DE63DB4547E}" type="slidenum">
              <a:rPr lang="en-US" smtClean="0"/>
              <a:t>8</a:t>
            </a:fld>
            <a:endParaRPr lang="en-US" dirty="0"/>
          </a:p>
        </p:txBody>
      </p:sp>
      <p:pic>
        <p:nvPicPr>
          <p:cNvPr id="13" name="Picture Placeholder 12" descr="Two boys in a garden&#10;&#10;AI-generated content may be incorrect.">
            <a:extLst>
              <a:ext uri="{FF2B5EF4-FFF2-40B4-BE49-F238E27FC236}">
                <a16:creationId xmlns:a16="http://schemas.microsoft.com/office/drawing/2014/main" id="{3C046EA7-ACE4-1E9B-ADDD-461DDB67CCE5}"/>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34080" b="34080"/>
          <a:stretch>
            <a:fillRect/>
          </a:stretch>
        </p:blipFill>
        <p:spPr>
          <a:xfrm>
            <a:off x="4448469" y="614299"/>
            <a:ext cx="3927160" cy="2710594"/>
          </a:xfrm>
        </p:spPr>
      </p:pic>
      <p:pic>
        <p:nvPicPr>
          <p:cNvPr id="17" name="Picture 16" descr="A child holding a watering can&#10;&#10;AI-generated content may be incorrect.">
            <a:extLst>
              <a:ext uri="{FF2B5EF4-FFF2-40B4-BE49-F238E27FC236}">
                <a16:creationId xmlns:a16="http://schemas.microsoft.com/office/drawing/2014/main" id="{B79029A9-C7E6-6B6D-30DA-2883588E6F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01808" y="855626"/>
            <a:ext cx="2642813" cy="5165036"/>
          </a:xfrm>
          <a:prstGeom prst="rect">
            <a:avLst/>
          </a:prstGeom>
        </p:spPr>
      </p:pic>
      <p:pic>
        <p:nvPicPr>
          <p:cNvPr id="19" name="Picture 18" descr="Radishes growing on a blue painted surface&#10;&#10;AI-generated content may be incorrect.">
            <a:extLst>
              <a:ext uri="{FF2B5EF4-FFF2-40B4-BE49-F238E27FC236}">
                <a16:creationId xmlns:a16="http://schemas.microsoft.com/office/drawing/2014/main" id="{C79BD7C8-7E7F-959F-830A-CD1003CF56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85521" y="3567693"/>
            <a:ext cx="3890107" cy="2971219"/>
          </a:xfrm>
          <a:prstGeom prst="rect">
            <a:avLst/>
          </a:prstGeom>
        </p:spPr>
      </p:pic>
    </p:spTree>
    <p:extLst>
      <p:ext uri="{BB962C8B-B14F-4D97-AF65-F5344CB8AC3E}">
        <p14:creationId xmlns:p14="http://schemas.microsoft.com/office/powerpoint/2010/main" val="4086865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D62CB57-A76F-BB13-232D-0C2C4BAEF87A}"/>
              </a:ext>
            </a:extLst>
          </p:cNvPr>
          <p:cNvSpPr>
            <a:spLocks noGrp="1"/>
          </p:cNvSpPr>
          <p:nvPr>
            <p:ph type="title"/>
          </p:nvPr>
        </p:nvSpPr>
        <p:spPr>
          <a:xfrm>
            <a:off x="1115568" y="548640"/>
            <a:ext cx="10168128" cy="1179576"/>
          </a:xfrm>
        </p:spPr>
        <p:txBody>
          <a:bodyPr/>
          <a:lstStyle/>
          <a:p>
            <a:pPr algn="ctr"/>
            <a:r>
              <a:rPr lang="en-US" b="1" dirty="0"/>
              <a:t>Conclusion </a:t>
            </a:r>
          </a:p>
        </p:txBody>
      </p:sp>
      <p:sp>
        <p:nvSpPr>
          <p:cNvPr id="14" name="Content Placeholder 2">
            <a:extLst>
              <a:ext uri="{FF2B5EF4-FFF2-40B4-BE49-F238E27FC236}">
                <a16:creationId xmlns:a16="http://schemas.microsoft.com/office/drawing/2014/main" id="{84346B5D-9D2E-5BBD-8C93-C88D64C726DB}"/>
              </a:ext>
            </a:extLst>
          </p:cNvPr>
          <p:cNvSpPr>
            <a:spLocks noGrp="1"/>
          </p:cNvSpPr>
          <p:nvPr>
            <p:ph idx="1"/>
          </p:nvPr>
        </p:nvSpPr>
        <p:spPr>
          <a:xfrm>
            <a:off x="1115568" y="2478024"/>
            <a:ext cx="10168128" cy="3694176"/>
          </a:xfrm>
        </p:spPr>
        <p:txBody>
          <a:bodyPr/>
          <a:lstStyle/>
          <a:p>
            <a:pPr marL="0" indent="0" algn="ctr">
              <a:buNone/>
            </a:pPr>
            <a:r>
              <a:rPr lang="en-US" i="1" dirty="0"/>
              <a:t>“ sustainability in youth work is not just about being environmental responsibility but also about fostering long –term social and economic well – being for future generations.” </a:t>
            </a:r>
            <a:r>
              <a:rPr lang="en-US" dirty="0"/>
              <a:t>( </a:t>
            </a:r>
            <a:r>
              <a:rPr lang="en-US" dirty="0" err="1"/>
              <a:t>Coussee</a:t>
            </a:r>
            <a:r>
              <a:rPr lang="en-US" dirty="0"/>
              <a:t>, 2010,p.45)</a:t>
            </a:r>
          </a:p>
        </p:txBody>
      </p:sp>
      <p:sp>
        <p:nvSpPr>
          <p:cNvPr id="5" name="Date Placeholder 4">
            <a:extLst>
              <a:ext uri="{FF2B5EF4-FFF2-40B4-BE49-F238E27FC236}">
                <a16:creationId xmlns:a16="http://schemas.microsoft.com/office/drawing/2014/main" id="{CE8ACA9E-68CB-B4C5-745E-3E58D2B4230E}"/>
              </a:ext>
            </a:extLst>
          </p:cNvPr>
          <p:cNvSpPr>
            <a:spLocks noGrp="1"/>
          </p:cNvSpPr>
          <p:nvPr>
            <p:ph type="dt" sz="half" idx="10"/>
          </p:nvPr>
        </p:nvSpPr>
        <p:spPr>
          <a:xfrm>
            <a:off x="1115568" y="6356350"/>
            <a:ext cx="2743200" cy="365125"/>
          </a:xfrm>
        </p:spPr>
        <p:txBody>
          <a:bodyPr anchor="ctr">
            <a:normAutofit/>
          </a:bodyPr>
          <a:lstStyle/>
          <a:p>
            <a:pPr>
              <a:spcAft>
                <a:spcPts val="600"/>
              </a:spcAft>
            </a:pPr>
            <a:fld id="{0DF99774-7533-4B1A-9D13-8450DAA86186}" type="datetime1">
              <a:rPr lang="en-US" smtClean="0"/>
              <a:pPr>
                <a:spcAft>
                  <a:spcPts val="600"/>
                </a:spcAft>
              </a:pPr>
              <a:t>3/20/2025</a:t>
            </a:fld>
            <a:endParaRPr lang="en-US"/>
          </a:p>
        </p:txBody>
      </p:sp>
      <p:sp>
        <p:nvSpPr>
          <p:cNvPr id="16" name="Footer Placeholder 4">
            <a:extLst>
              <a:ext uri="{FF2B5EF4-FFF2-40B4-BE49-F238E27FC236}">
                <a16:creationId xmlns:a16="http://schemas.microsoft.com/office/drawing/2014/main" id="{549B9129-266C-8A8B-9D9B-BF4FDE8C6A5C}"/>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072D783B-BB11-B9C0-17AB-93AD4F1E5E02}"/>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smtClean="0"/>
              <a:pPr>
                <a:spcAft>
                  <a:spcPts val="600"/>
                </a:spcAft>
              </a:pPr>
              <a:t>9</a:t>
            </a:fld>
            <a:endParaRPr lang="en-US"/>
          </a:p>
        </p:txBody>
      </p:sp>
    </p:spTree>
    <p:extLst>
      <p:ext uri="{BB962C8B-B14F-4D97-AF65-F5344CB8AC3E}">
        <p14:creationId xmlns:p14="http://schemas.microsoft.com/office/powerpoint/2010/main" val="919369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E8652-AFF2-04EE-11C6-019E3BBF88C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44093C9-B416-1AAA-B65E-AF9046EA84A0}"/>
              </a:ext>
            </a:extLst>
          </p:cNvPr>
          <p:cNvSpPr>
            <a:spLocks noGrp="1"/>
          </p:cNvSpPr>
          <p:nvPr>
            <p:ph idx="1"/>
          </p:nvPr>
        </p:nvSpPr>
        <p:spPr/>
        <p:txBody>
          <a:bodyPr vert="horz" lIns="91440" tIns="45720" rIns="91440" bIns="45720" rtlCol="0" anchor="t">
            <a:normAutofit/>
          </a:bodyPr>
          <a:lstStyle/>
          <a:p>
            <a:r>
              <a:rPr lang="en-GB" sz="1200" dirty="0"/>
              <a:t>Welsh government, council for Wales of voluntary youth services (CWVYS) and education workforce council (EWC). (2021) the youth work in Wales: principles and purposes. Cardiff: Welsh Government.</a:t>
            </a:r>
          </a:p>
          <a:p>
            <a:r>
              <a:rPr lang="en-GB" sz="1100" dirty="0"/>
              <a:t>United nations general assembly (1989) convention on the rights of the child. Treaty series, 1577, p.3. available at </a:t>
            </a:r>
            <a:r>
              <a:rPr lang="en-GB" sz="1100" dirty="0">
                <a:hlinkClick r:id="rId3"/>
              </a:rPr>
              <a:t>https://www.ohchr.org/en/instrumentsmechanisms/instruments/convention-rights-child</a:t>
            </a:r>
            <a:r>
              <a:rPr lang="en-GB" sz="1100" dirty="0"/>
              <a:t> (accessed on: 10.03.2025)</a:t>
            </a:r>
          </a:p>
          <a:p>
            <a:r>
              <a:rPr lang="en-GB" sz="1100" dirty="0">
                <a:ea typeface="+mn-lt"/>
                <a:cs typeface="+mn-lt"/>
              </a:rPr>
              <a:t>Torfaen county borough council (2021) YouTube. Available at </a:t>
            </a:r>
            <a:r>
              <a:rPr lang="en-GB" sz="1100" dirty="0">
                <a:ea typeface="+mn-lt"/>
                <a:cs typeface="+mn-lt"/>
                <a:hlinkClick r:id="rId4"/>
              </a:rPr>
              <a:t>https://youtu.be/z0eafRYHLtY</a:t>
            </a:r>
            <a:r>
              <a:rPr lang="en-GB" sz="1100" dirty="0">
                <a:ea typeface="+mn-lt"/>
                <a:cs typeface="+mn-lt"/>
              </a:rPr>
              <a:t> ( accessed on 15.03.2025)</a:t>
            </a:r>
          </a:p>
          <a:p>
            <a:r>
              <a:rPr lang="en-GB" sz="1100" dirty="0" err="1">
                <a:ea typeface="+mn-lt"/>
                <a:cs typeface="+mn-lt"/>
              </a:rPr>
              <a:t>Coussee,F</a:t>
            </a:r>
            <a:r>
              <a:rPr lang="en-GB" sz="1100" dirty="0">
                <a:ea typeface="+mn-lt"/>
                <a:cs typeface="+mn-lt"/>
              </a:rPr>
              <a:t>. (2010) youth work and social work: connections and disconnections. Gent: Academia press. </a:t>
            </a:r>
          </a:p>
          <a:p>
            <a:r>
              <a:rPr lang="en-GB" sz="1100" dirty="0">
                <a:ea typeface="+mn-lt"/>
                <a:cs typeface="+mn-lt"/>
              </a:rPr>
              <a:t>Welsh government (2015) well – being of future Generations (Wales) Act 2015. Available at: </a:t>
            </a:r>
            <a:r>
              <a:rPr lang="en-GB" sz="1100" dirty="0">
                <a:ea typeface="+mn-lt"/>
                <a:cs typeface="+mn-lt"/>
                <a:hlinkClick r:id="rId5"/>
              </a:rPr>
              <a:t>https://www.legislation.gov.uk/anaw/2015/2/contents/enacted</a:t>
            </a:r>
            <a:r>
              <a:rPr lang="en-GB" sz="1100" dirty="0">
                <a:ea typeface="+mn-lt"/>
                <a:cs typeface="+mn-lt"/>
              </a:rPr>
              <a:t> ( accessed on: 17.03.2025)</a:t>
            </a:r>
            <a:endParaRPr lang="en-GB" sz="1100" dirty="0"/>
          </a:p>
          <a:p>
            <a:endParaRPr lang="en-GB" sz="1100" dirty="0"/>
          </a:p>
          <a:p>
            <a:endParaRPr lang="en-GB" sz="1100" dirty="0"/>
          </a:p>
          <a:p>
            <a:endParaRPr lang="en-GB" sz="1200" dirty="0"/>
          </a:p>
        </p:txBody>
      </p:sp>
    </p:spTree>
    <p:extLst>
      <p:ext uri="{BB962C8B-B14F-4D97-AF65-F5344CB8AC3E}">
        <p14:creationId xmlns:p14="http://schemas.microsoft.com/office/powerpoint/2010/main" val="2409805062"/>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84</TotalTime>
  <Words>1769</Words>
  <Application>Microsoft Office PowerPoint</Application>
  <PresentationFormat>Widescreen</PresentationFormat>
  <Paragraphs>86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Calibri</vt:lpstr>
      <vt:lpstr>AccentBoxVTI</vt:lpstr>
      <vt:lpstr>No one is too small to make a difference  ECYW5003</vt:lpstr>
      <vt:lpstr>Introduction </vt:lpstr>
      <vt:lpstr>Education for sustainable development (ESD) </vt:lpstr>
      <vt:lpstr>Global Youth work (GYW)</vt:lpstr>
      <vt:lpstr>What can we do to promote ESDGYW in our practice? </vt:lpstr>
      <vt:lpstr>The five pillars of youth work</vt:lpstr>
      <vt:lpstr>What can help us to achieve their goals?  </vt:lpstr>
      <vt:lpstr>Sustainability in practice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Danielle Fender</cp:lastModifiedBy>
  <cp:revision>732</cp:revision>
  <dcterms:created xsi:type="dcterms:W3CDTF">2025-03-19T10:41:20Z</dcterms:created>
  <dcterms:modified xsi:type="dcterms:W3CDTF">2025-03-20T14:45:08Z</dcterms:modified>
</cp:coreProperties>
</file>