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24" d="100"/>
          <a:sy n="124" d="100"/>
        </p:scale>
        <p:origin x="7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61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Preview: theories, UK policy, care services, technology and improvements.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Older people should not be seen only as users of services.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Staff should support independence where possible.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recent literature to discuss the relevance of disengagement theory.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Consistent with approaches that maintain functional ability and participation.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 point: principles do not guarantee delivery.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New requests for local-authority social care rose 4% in 2023/24 (CQC, 2025).</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Home care can support independence, but quality matters.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Independence and choice must still be protected.</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Policy aims are positive; implementation remains challenging.</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Barriers include skills, equipment and internet access.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should support human care, not replace it.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person should understand how to use it and have access to human support when needed.</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Residents live in small households and choose everyday activities.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Recommendations 1 to 3.</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Recommendations 4 and 5.</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284A"/>
        </a:solidFill>
        <a:effectLst/>
      </p:bgPr>
    </p:bg>
    <p:spTree>
      <p:nvGrpSpPr>
        <p:cNvPr id="1" name=""/>
        <p:cNvGrpSpPr/>
        <p:nvPr/>
      </p:nvGrpSpPr>
      <p:grpSpPr>
        <a:xfrm>
          <a:off x="0" y="0"/>
          <a:ext cx="0" cy="0"/>
          <a:chOff x="0" y="0"/>
          <a:chExt cx="0" cy="0"/>
        </a:xfrm>
      </p:grpSpPr>
      <p:sp>
        <p:nvSpPr>
          <p:cNvPr id="2" name="Shape 0"/>
          <p:cNvSpPr/>
          <p:nvPr/>
        </p:nvSpPr>
        <p:spPr>
          <a:xfrm>
            <a:off x="5486400" y="548640"/>
            <a:ext cx="3291840" cy="3291840"/>
          </a:xfrm>
          <a:prstGeom prst="ellipse">
            <a:avLst/>
          </a:prstGeom>
          <a:solidFill>
            <a:srgbClr val="0E8A8A">
              <a:alpha val="45000"/>
            </a:srgbClr>
          </a:solidFill>
          <a:ln w="12700">
            <a:solidFill>
              <a:srgbClr val="12284A">
                <a:alpha val="0"/>
              </a:srgbClr>
            </a:solidFill>
            <a:prstDash val="solid"/>
          </a:ln>
        </p:spPr>
        <p:txBody>
          <a:bodyPr/>
          <a:lstStyle/>
          <a:p>
            <a:endParaRPr lang="en-GB"/>
          </a:p>
        </p:txBody>
      </p:sp>
      <p:sp>
        <p:nvSpPr>
          <p:cNvPr id="3" name="Shape 1"/>
          <p:cNvSpPr/>
          <p:nvPr/>
        </p:nvSpPr>
        <p:spPr>
          <a:xfrm>
            <a:off x="7498080" y="3108960"/>
            <a:ext cx="2377440" cy="2377440"/>
          </a:xfrm>
          <a:prstGeom prst="ellipse">
            <a:avLst/>
          </a:prstGeom>
          <a:solidFill>
            <a:srgbClr val="0E8A8A">
              <a:alpha val="20000"/>
            </a:srgbClr>
          </a:solidFill>
          <a:ln w="12700">
            <a:solidFill>
              <a:srgbClr val="12284A">
                <a:alpha val="0"/>
              </a:srgbClr>
            </a:solidFill>
            <a:prstDash val="solid"/>
          </a:ln>
        </p:spPr>
        <p:txBody>
          <a:bodyPr/>
          <a:lstStyle/>
          <a:p>
            <a:endParaRPr lang="en-GB"/>
          </a:p>
        </p:txBody>
      </p:sp>
      <p:pic>
        <p:nvPicPr>
          <p:cNvPr id="4" name="Image 0" descr="preencoded.png"/>
          <p:cNvPicPr>
            <a:picLocks noChangeAspect="1"/>
          </p:cNvPicPr>
          <p:nvPr/>
        </p:nvPicPr>
        <p:blipFill>
          <a:blip r:embed="rId3"/>
          <a:stretch>
            <a:fillRect/>
          </a:stretch>
        </p:blipFill>
        <p:spPr>
          <a:xfrm>
            <a:off x="6355080" y="1417320"/>
            <a:ext cx="1554480" cy="1554480"/>
          </a:xfrm>
          <a:prstGeom prst="rect">
            <a:avLst/>
          </a:prstGeom>
        </p:spPr>
      </p:pic>
      <p:sp>
        <p:nvSpPr>
          <p:cNvPr id="5" name="Text 2"/>
          <p:cNvSpPr txBox="1"/>
          <p:nvPr/>
        </p:nvSpPr>
        <p:spPr>
          <a:xfrm>
            <a:off x="640080" y="1188720"/>
            <a:ext cx="4754880" cy="914400"/>
          </a:xfrm>
          <a:prstGeom prst="rect">
            <a:avLst/>
          </a:prstGeom>
          <a:noFill/>
          <a:ln/>
        </p:spPr>
        <p:txBody>
          <a:bodyPr wrap="square" lIns="0" tIns="0" rIns="0" bIns="0" rtlCol="0" anchor="t"/>
          <a:lstStyle/>
          <a:p>
            <a:pPr marL="0" indent="0">
              <a:buNone/>
            </a:pPr>
            <a:r>
              <a:rPr lang="en-US" sz="3600" b="1" dirty="0">
                <a:solidFill>
                  <a:srgbClr val="FFFFFF"/>
                </a:solidFill>
                <a:latin typeface="Georgia" pitchFamily="34" charset="0"/>
                <a:ea typeface="Georgia" pitchFamily="34" charset="-122"/>
                <a:cs typeface="Georgia" pitchFamily="34" charset="-120"/>
              </a:rPr>
              <a:t>Ageing, Care and Support</a:t>
            </a:r>
            <a:endParaRPr lang="en-US" sz="3600" dirty="0"/>
          </a:p>
        </p:txBody>
      </p:sp>
      <p:sp>
        <p:nvSpPr>
          <p:cNvPr id="6" name="Text 3"/>
          <p:cNvSpPr txBox="1"/>
          <p:nvPr/>
        </p:nvSpPr>
        <p:spPr>
          <a:xfrm>
            <a:off x="640080" y="2377440"/>
            <a:ext cx="4572000" cy="914400"/>
          </a:xfrm>
          <a:prstGeom prst="rect">
            <a:avLst/>
          </a:prstGeom>
          <a:noFill/>
          <a:ln/>
        </p:spPr>
        <p:txBody>
          <a:bodyPr wrap="square" lIns="0" tIns="0" rIns="0" bIns="0" rtlCol="0" anchor="t"/>
          <a:lstStyle/>
          <a:p>
            <a:pPr marL="0" indent="0">
              <a:buNone/>
            </a:pPr>
            <a:r>
              <a:rPr lang="en-US" sz="1800" dirty="0">
                <a:solidFill>
                  <a:srgbClr val="DCE6EE"/>
                </a:solidFill>
                <a:latin typeface="Calibri" pitchFamily="34" charset="0"/>
                <a:ea typeface="Calibri" pitchFamily="34" charset="-122"/>
                <a:cs typeface="Calibri" pitchFamily="34" charset="-120"/>
              </a:rPr>
              <a:t>Theories, policy and contemporary practice in the UK</a:t>
            </a:r>
            <a:endParaRPr lang="en-US" sz="1800" dirty="0"/>
          </a:p>
        </p:txBody>
      </p:sp>
      <p:sp>
        <p:nvSpPr>
          <p:cNvPr id="7" name="Text 4"/>
          <p:cNvSpPr txBox="1"/>
          <p:nvPr/>
        </p:nvSpPr>
        <p:spPr>
          <a:xfrm>
            <a:off x="640080" y="3702996"/>
            <a:ext cx="7863840" cy="1006164"/>
          </a:xfrm>
          <a:prstGeom prst="rect">
            <a:avLst/>
          </a:prstGeom>
          <a:noFill/>
          <a:ln/>
        </p:spPr>
        <p:txBody>
          <a:bodyPr wrap="square" lIns="0" tIns="0" rIns="0" bIns="0" rtlCol="0" anchor="t"/>
          <a:lstStyle/>
          <a:p>
            <a:pPr marL="0" indent="0">
              <a:buNone/>
            </a:pPr>
            <a:r>
              <a:rPr lang="en-US" sz="1600" dirty="0">
                <a:solidFill>
                  <a:srgbClr val="AFC0D0"/>
                </a:solidFill>
                <a:latin typeface="Calibri" pitchFamily="34" charset="0"/>
                <a:ea typeface="Calibri" pitchFamily="34" charset="-122"/>
                <a:cs typeface="Calibri" pitchFamily="34" charset="-120"/>
              </a:rPr>
              <a:t>Student name:  Linda </a:t>
            </a:r>
            <a:r>
              <a:rPr lang="en-US" sz="1600" dirty="0" err="1">
                <a:solidFill>
                  <a:srgbClr val="AFC0D0"/>
                </a:solidFill>
                <a:latin typeface="Calibri" pitchFamily="34" charset="0"/>
                <a:ea typeface="Calibri" pitchFamily="34" charset="-122"/>
                <a:cs typeface="Calibri" pitchFamily="34" charset="-120"/>
              </a:rPr>
              <a:t>Tekyi</a:t>
            </a:r>
            <a:r>
              <a:rPr lang="en-US" sz="1600" dirty="0">
                <a:solidFill>
                  <a:srgbClr val="AFC0D0"/>
                </a:solidFill>
                <a:latin typeface="Calibri" pitchFamily="34" charset="0"/>
                <a:ea typeface="Calibri" pitchFamily="34" charset="-122"/>
                <a:cs typeface="Calibri" pitchFamily="34" charset="-120"/>
              </a:rPr>
              <a:t>          Student number: 2330445           Module: Empowering the Older Person    Module Code: BMHP6027       </a:t>
            </a:r>
            <a:br>
              <a:rPr lang="en-US" sz="1600" dirty="0">
                <a:solidFill>
                  <a:srgbClr val="AFC0D0"/>
                </a:solidFill>
                <a:latin typeface="Calibri" pitchFamily="34" charset="0"/>
                <a:ea typeface="Calibri" pitchFamily="34" charset="-122"/>
                <a:cs typeface="Calibri" pitchFamily="34" charset="-120"/>
              </a:rPr>
            </a:br>
            <a:r>
              <a:rPr lang="en-US" sz="1600" dirty="0">
                <a:solidFill>
                  <a:srgbClr val="AFC0D0"/>
                </a:solidFill>
                <a:latin typeface="Calibri" pitchFamily="34" charset="0"/>
                <a:ea typeface="Calibri" pitchFamily="34" charset="-122"/>
                <a:cs typeface="Calibri" pitchFamily="34" charset="-120"/>
              </a:rPr>
              <a:t>Date: 30/09/2026</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1  INTRODUCTION</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Understanding ageing</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Ageing should not be viewed only as a process of decline.</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Ageing is diverse</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People are living longer but often in poorer health, so ageing is experienced differently.</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GBD 2021 Diseases and Injuries Collaborators (2024)</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Healthy ageing</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Maintaining the ability to do what matters to the person.</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Taylor et al. (2025)</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Ageism</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Ageism can affect how older people are viewed and treated.</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Fernández-Puerta et al. (2024)</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1  INTRODUCTION</a:t>
            </a:r>
            <a:endParaRPr lang="en-US" sz="1200" dirty="0"/>
          </a:p>
        </p:txBody>
      </p:sp>
      <p:sp>
        <p:nvSpPr>
          <p:cNvPr id="3" name="Text 1"/>
          <p:cNvSpPr txBox="1"/>
          <p:nvPr/>
        </p:nvSpPr>
        <p:spPr>
          <a:xfrm>
            <a:off x="548640" y="685800"/>
            <a:ext cx="8046720" cy="64008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The growing older population</a:t>
            </a:r>
            <a:endParaRPr lang="en-US" sz="2600" dirty="0"/>
          </a:p>
        </p:txBody>
      </p:sp>
      <p:sp>
        <p:nvSpPr>
          <p:cNvPr id="4" name="Shape 2"/>
          <p:cNvSpPr/>
          <p:nvPr/>
        </p:nvSpPr>
        <p:spPr>
          <a:xfrm>
            <a:off x="548640" y="1508760"/>
            <a:ext cx="2529840" cy="2468880"/>
          </a:xfrm>
          <a:prstGeom prst="rect">
            <a:avLst/>
          </a:prstGeom>
          <a:solidFill>
            <a:srgbClr val="EEF3F7"/>
          </a:solidFill>
          <a:ln w="12700">
            <a:solidFill>
              <a:srgbClr val="EEF3F7"/>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731520" y="1691640"/>
            <a:ext cx="457200" cy="457200"/>
          </a:xfrm>
          <a:prstGeom prst="rect">
            <a:avLst/>
          </a:prstGeom>
        </p:spPr>
      </p:pic>
      <p:sp>
        <p:nvSpPr>
          <p:cNvPr id="6" name="Text 3"/>
          <p:cNvSpPr txBox="1"/>
          <p:nvPr/>
        </p:nvSpPr>
        <p:spPr>
          <a:xfrm>
            <a:off x="731520" y="2240280"/>
            <a:ext cx="2164080" cy="548640"/>
          </a:xfrm>
          <a:prstGeom prst="rect">
            <a:avLst/>
          </a:prstGeom>
          <a:noFill/>
          <a:ln/>
        </p:spPr>
        <p:txBody>
          <a:bodyPr wrap="square" lIns="0" tIns="0" rIns="0" bIns="0" rtlCol="0" anchor="t"/>
          <a:lstStyle/>
          <a:p>
            <a:pPr marL="0" indent="0">
              <a:buNone/>
            </a:pPr>
            <a:r>
              <a:rPr lang="en-US" sz="3200" b="1" dirty="0">
                <a:solidFill>
                  <a:srgbClr val="0E8A8A"/>
                </a:solidFill>
                <a:latin typeface="Georgia" pitchFamily="34" charset="0"/>
                <a:ea typeface="Georgia" pitchFamily="34" charset="-122"/>
                <a:cs typeface="Georgia" pitchFamily="34" charset="-120"/>
              </a:rPr>
              <a:t>1.30m</a:t>
            </a:r>
            <a:endParaRPr lang="en-US" sz="3200" dirty="0"/>
          </a:p>
        </p:txBody>
      </p:sp>
      <p:sp>
        <p:nvSpPr>
          <p:cNvPr id="7" name="Text 4"/>
          <p:cNvSpPr txBox="1"/>
          <p:nvPr/>
        </p:nvSpPr>
        <p:spPr>
          <a:xfrm>
            <a:off x="731520" y="2834640"/>
            <a:ext cx="2164080" cy="1051560"/>
          </a:xfrm>
          <a:prstGeom prst="rect">
            <a:avLst/>
          </a:prstGeom>
          <a:noFill/>
          <a:ln/>
        </p:spPr>
        <p:txBody>
          <a:bodyPr wrap="square" lIns="0" tIns="0" rIns="0" bIns="0" rtlCol="0" anchor="t"/>
          <a:lstStyle/>
          <a:p>
            <a:pPr marL="0" indent="0">
              <a:spcAft>
                <a:spcPts val="400"/>
              </a:spcAft>
              <a:buNone/>
            </a:pPr>
            <a:r>
              <a:rPr lang="en-US" sz="1300" b="1" dirty="0">
                <a:solidFill>
                  <a:srgbClr val="12284A"/>
                </a:solidFill>
                <a:latin typeface="Calibri" pitchFamily="34" charset="0"/>
                <a:ea typeface="Calibri" pitchFamily="34" charset="-122"/>
                <a:cs typeface="Calibri" pitchFamily="34" charset="-120"/>
              </a:rPr>
              <a:t>requests for support from people aged 65+ new to social care in England, 2024/25</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DHSC (2025)</a:t>
            </a:r>
            <a:endParaRPr lang="en-US" sz="1300" dirty="0"/>
          </a:p>
        </p:txBody>
      </p:sp>
      <p:sp>
        <p:nvSpPr>
          <p:cNvPr id="8" name="Shape 5"/>
          <p:cNvSpPr/>
          <p:nvPr/>
        </p:nvSpPr>
        <p:spPr>
          <a:xfrm>
            <a:off x="3307080" y="1508760"/>
            <a:ext cx="2529840" cy="2468880"/>
          </a:xfrm>
          <a:prstGeom prst="rect">
            <a:avLst/>
          </a:prstGeom>
          <a:solidFill>
            <a:srgbClr val="EEF3F7"/>
          </a:solidFill>
          <a:ln w="12700">
            <a:solidFill>
              <a:srgbClr val="EEF3F7"/>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3489960" y="1691640"/>
            <a:ext cx="457200" cy="457200"/>
          </a:xfrm>
          <a:prstGeom prst="rect">
            <a:avLst/>
          </a:prstGeom>
        </p:spPr>
      </p:pic>
      <p:sp>
        <p:nvSpPr>
          <p:cNvPr id="10" name="Text 6"/>
          <p:cNvSpPr txBox="1"/>
          <p:nvPr/>
        </p:nvSpPr>
        <p:spPr>
          <a:xfrm>
            <a:off x="3489960" y="2240280"/>
            <a:ext cx="2164080" cy="548640"/>
          </a:xfrm>
          <a:prstGeom prst="rect">
            <a:avLst/>
          </a:prstGeom>
          <a:noFill/>
          <a:ln/>
        </p:spPr>
        <p:txBody>
          <a:bodyPr wrap="square" lIns="0" tIns="0" rIns="0" bIns="0" rtlCol="0" anchor="t"/>
          <a:lstStyle/>
          <a:p>
            <a:pPr marL="0" indent="0">
              <a:buNone/>
            </a:pPr>
            <a:r>
              <a:rPr lang="en-US" sz="3200" b="1" dirty="0">
                <a:solidFill>
                  <a:srgbClr val="0E8A8A"/>
                </a:solidFill>
                <a:latin typeface="Georgia" pitchFamily="34" charset="0"/>
                <a:ea typeface="Georgia" pitchFamily="34" charset="-122"/>
                <a:cs typeface="Georgia" pitchFamily="34" charset="-120"/>
              </a:rPr>
              <a:t>+4%</a:t>
            </a:r>
            <a:endParaRPr lang="en-US" sz="3200" dirty="0"/>
          </a:p>
        </p:txBody>
      </p:sp>
      <p:sp>
        <p:nvSpPr>
          <p:cNvPr id="11" name="Text 7"/>
          <p:cNvSpPr txBox="1"/>
          <p:nvPr/>
        </p:nvSpPr>
        <p:spPr>
          <a:xfrm>
            <a:off x="3489960" y="2834640"/>
            <a:ext cx="2164080" cy="1051560"/>
          </a:xfrm>
          <a:prstGeom prst="rect">
            <a:avLst/>
          </a:prstGeom>
          <a:noFill/>
          <a:ln/>
        </p:spPr>
        <p:txBody>
          <a:bodyPr wrap="square" lIns="0" tIns="0" rIns="0" bIns="0" rtlCol="0" anchor="t"/>
          <a:lstStyle/>
          <a:p>
            <a:pPr marL="0" indent="0">
              <a:spcAft>
                <a:spcPts val="400"/>
              </a:spcAft>
              <a:buNone/>
            </a:pPr>
            <a:r>
              <a:rPr lang="en-US" sz="1300" b="1" dirty="0">
                <a:solidFill>
                  <a:srgbClr val="12284A"/>
                </a:solidFill>
                <a:latin typeface="Calibri" pitchFamily="34" charset="0"/>
                <a:ea typeface="Calibri" pitchFamily="34" charset="-122"/>
                <a:cs typeface="Calibri" pitchFamily="34" charset="-120"/>
              </a:rPr>
              <a:t>rise in new requests for local-authority social care, 2023/24</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CQC (2025)</a:t>
            </a:r>
            <a:endParaRPr lang="en-US" sz="1300" dirty="0"/>
          </a:p>
        </p:txBody>
      </p:sp>
      <p:sp>
        <p:nvSpPr>
          <p:cNvPr id="12" name="Shape 8"/>
          <p:cNvSpPr/>
          <p:nvPr/>
        </p:nvSpPr>
        <p:spPr>
          <a:xfrm>
            <a:off x="6065520" y="1508760"/>
            <a:ext cx="2529840" cy="2468880"/>
          </a:xfrm>
          <a:prstGeom prst="rect">
            <a:avLst/>
          </a:prstGeom>
          <a:solidFill>
            <a:srgbClr val="EEF3F7"/>
          </a:solidFill>
          <a:ln w="12700">
            <a:solidFill>
              <a:srgbClr val="EEF3F7"/>
            </a:solidFill>
            <a:prstDash val="solid"/>
          </a:ln>
        </p:spPr>
        <p:txBody>
          <a:bodyPr/>
          <a:lstStyle/>
          <a:p>
            <a:endParaRPr lang="en-GB"/>
          </a:p>
        </p:txBody>
      </p:sp>
      <p:pic>
        <p:nvPicPr>
          <p:cNvPr id="13" name="Image 2" descr="preencoded.png"/>
          <p:cNvPicPr>
            <a:picLocks noChangeAspect="1"/>
          </p:cNvPicPr>
          <p:nvPr/>
        </p:nvPicPr>
        <p:blipFill>
          <a:blip r:embed="rId5"/>
          <a:stretch>
            <a:fillRect/>
          </a:stretch>
        </p:blipFill>
        <p:spPr>
          <a:xfrm>
            <a:off x="6248400" y="1691640"/>
            <a:ext cx="457200" cy="457200"/>
          </a:xfrm>
          <a:prstGeom prst="rect">
            <a:avLst/>
          </a:prstGeom>
        </p:spPr>
      </p:pic>
      <p:sp>
        <p:nvSpPr>
          <p:cNvPr id="14" name="Text 9"/>
          <p:cNvSpPr txBox="1"/>
          <p:nvPr/>
        </p:nvSpPr>
        <p:spPr>
          <a:xfrm>
            <a:off x="6248400" y="2240280"/>
            <a:ext cx="2164080" cy="548640"/>
          </a:xfrm>
          <a:prstGeom prst="rect">
            <a:avLst/>
          </a:prstGeom>
          <a:noFill/>
          <a:ln/>
        </p:spPr>
        <p:txBody>
          <a:bodyPr wrap="square" lIns="0" tIns="0" rIns="0" bIns="0" rtlCol="0" anchor="t"/>
          <a:lstStyle/>
          <a:p>
            <a:pPr marL="0" indent="0">
              <a:buNone/>
            </a:pPr>
            <a:r>
              <a:rPr lang="en-US" sz="3200" b="1" dirty="0">
                <a:solidFill>
                  <a:srgbClr val="0E8A8A"/>
                </a:solidFill>
                <a:latin typeface="Georgia" pitchFamily="34" charset="0"/>
                <a:ea typeface="Georgia" pitchFamily="34" charset="-122"/>
                <a:cs typeface="Georgia" pitchFamily="34" charset="-120"/>
              </a:rPr>
              <a:t>68%</a:t>
            </a:r>
            <a:endParaRPr lang="en-US" sz="3200" dirty="0"/>
          </a:p>
        </p:txBody>
      </p:sp>
      <p:sp>
        <p:nvSpPr>
          <p:cNvPr id="15" name="Text 10"/>
          <p:cNvSpPr txBox="1"/>
          <p:nvPr/>
        </p:nvSpPr>
        <p:spPr>
          <a:xfrm>
            <a:off x="6248400" y="2834640"/>
            <a:ext cx="2164080" cy="1051560"/>
          </a:xfrm>
          <a:prstGeom prst="rect">
            <a:avLst/>
          </a:prstGeom>
          <a:noFill/>
          <a:ln/>
        </p:spPr>
        <p:txBody>
          <a:bodyPr wrap="square" lIns="0" tIns="0" rIns="0" bIns="0" rtlCol="0" anchor="t"/>
          <a:lstStyle/>
          <a:p>
            <a:pPr marL="0" indent="0">
              <a:spcAft>
                <a:spcPts val="400"/>
              </a:spcAft>
              <a:buNone/>
            </a:pPr>
            <a:r>
              <a:rPr lang="en-US" sz="1300" b="1" dirty="0">
                <a:solidFill>
                  <a:srgbClr val="12284A"/>
                </a:solidFill>
                <a:latin typeface="Calibri" pitchFamily="34" charset="0"/>
                <a:ea typeface="Calibri" pitchFamily="34" charset="-122"/>
                <a:cs typeface="Calibri" pitchFamily="34" charset="-120"/>
              </a:rPr>
              <a:t>of those new requests came from older people</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CQC (2025)</a:t>
            </a:r>
            <a:endParaRPr lang="en-US" sz="1300" dirty="0"/>
          </a:p>
        </p:txBody>
      </p:sp>
      <p:sp>
        <p:nvSpPr>
          <p:cNvPr id="16" name="Text 11"/>
          <p:cNvSpPr txBox="1"/>
          <p:nvPr/>
        </p:nvSpPr>
        <p:spPr>
          <a:xfrm>
            <a:off x="548640" y="4160520"/>
            <a:ext cx="8046720" cy="731520"/>
          </a:xfrm>
          <a:prstGeom prst="rect">
            <a:avLst/>
          </a:prstGeom>
          <a:noFill/>
          <a:ln/>
        </p:spPr>
        <p:txBody>
          <a:bodyPr wrap="square" lIns="0" tIns="0" rIns="0" bIns="0" rtlCol="0" anchor="t"/>
          <a:lstStyle/>
          <a:p>
            <a:pPr marL="0" indent="0">
              <a:buNone/>
            </a:pPr>
            <a:r>
              <a:rPr lang="en-US" sz="1500" i="1" dirty="0">
                <a:solidFill>
                  <a:srgbClr val="12284A"/>
                </a:solidFill>
                <a:latin typeface="Calibri" pitchFamily="34" charset="0"/>
                <a:ea typeface="Calibri" pitchFamily="34" charset="-122"/>
                <a:cs typeface="Calibri" pitchFamily="34" charset="-120"/>
              </a:rPr>
              <a:t>The aim: help people live longer while keeping independence and quality of life.</a:t>
            </a:r>
            <a:endParaRPr lang="en-US" sz="1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2  INDEPENDENCE</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What affects independence?</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Care should focus on what the person can do, based on individual goals.</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Physical factors</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Frailty, reduced strength, mobility problems, long-term conditions.</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Taylor et al. (2025)</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Social factors</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Living alone, poverty, poor housing, isolation.</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Taylor et al. (2025)</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Digital skills</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Lack of skills can make access to services harder.</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Money et al. (2024)</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3  THEORIES</a:t>
            </a:r>
            <a:endParaRPr lang="en-US" sz="1200" dirty="0"/>
          </a:p>
        </p:txBody>
      </p:sp>
      <p:sp>
        <p:nvSpPr>
          <p:cNvPr id="3" name="Text 1"/>
          <p:cNvSpPr txBox="1"/>
          <p:nvPr/>
        </p:nvSpPr>
        <p:spPr>
          <a:xfrm>
            <a:off x="548640" y="685800"/>
            <a:ext cx="8046720" cy="64008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Theories of ageing</a:t>
            </a:r>
            <a:endParaRPr lang="en-US" sz="2600" dirty="0"/>
          </a:p>
        </p:txBody>
      </p:sp>
      <p:sp>
        <p:nvSpPr>
          <p:cNvPr id="4" name="Shape 2"/>
          <p:cNvSpPr/>
          <p:nvPr/>
        </p:nvSpPr>
        <p:spPr>
          <a:xfrm>
            <a:off x="548640" y="1508760"/>
            <a:ext cx="2529840" cy="2468880"/>
          </a:xfrm>
          <a:prstGeom prst="rect">
            <a:avLst/>
          </a:prstGeom>
          <a:solidFill>
            <a:srgbClr val="EEF3F7"/>
          </a:solidFill>
          <a:ln w="12700">
            <a:solidFill>
              <a:srgbClr val="EEF3F7"/>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731520" y="1691640"/>
            <a:ext cx="457200" cy="457200"/>
          </a:xfrm>
          <a:prstGeom prst="rect">
            <a:avLst/>
          </a:prstGeom>
        </p:spPr>
      </p:pic>
      <p:sp>
        <p:nvSpPr>
          <p:cNvPr id="6" name="Text 3"/>
          <p:cNvSpPr txBox="1"/>
          <p:nvPr/>
        </p:nvSpPr>
        <p:spPr>
          <a:xfrm>
            <a:off x="731520" y="2240280"/>
            <a:ext cx="2164080" cy="548640"/>
          </a:xfrm>
          <a:prstGeom prst="rect">
            <a:avLst/>
          </a:prstGeom>
          <a:noFill/>
          <a:ln/>
        </p:spPr>
        <p:txBody>
          <a:bodyPr wrap="square" lIns="0" tIns="0" rIns="0" bIns="0" rtlCol="0" anchor="t"/>
          <a:lstStyle/>
          <a:p>
            <a:pPr marL="0" indent="0">
              <a:buNone/>
            </a:pPr>
            <a:r>
              <a:rPr lang="en-US" sz="2000" b="1" dirty="0">
                <a:solidFill>
                  <a:srgbClr val="0E8A8A"/>
                </a:solidFill>
                <a:latin typeface="Georgia" pitchFamily="34" charset="0"/>
                <a:ea typeface="Georgia" pitchFamily="34" charset="-122"/>
                <a:cs typeface="Georgia" pitchFamily="34" charset="-120"/>
              </a:rPr>
              <a:t>Activity</a:t>
            </a:r>
            <a:endParaRPr lang="en-US" sz="2000" dirty="0"/>
          </a:p>
        </p:txBody>
      </p:sp>
      <p:sp>
        <p:nvSpPr>
          <p:cNvPr id="7" name="Text 4"/>
          <p:cNvSpPr txBox="1"/>
          <p:nvPr/>
        </p:nvSpPr>
        <p:spPr>
          <a:xfrm>
            <a:off x="731520" y="2834640"/>
            <a:ext cx="2164080" cy="1051560"/>
          </a:xfrm>
          <a:prstGeom prst="rect">
            <a:avLst/>
          </a:prstGeom>
          <a:noFill/>
          <a:ln/>
        </p:spPr>
        <p:txBody>
          <a:bodyPr wrap="square" lIns="0" tIns="0" rIns="0" bIns="0" rtlCol="0" anchor="t"/>
          <a:lstStyle/>
          <a:p>
            <a:pPr marL="0" indent="0">
              <a:spcAft>
                <a:spcPts val="400"/>
              </a:spcAft>
              <a:buNone/>
            </a:pPr>
            <a:r>
              <a:rPr lang="en-US" sz="1300" b="1" dirty="0">
                <a:solidFill>
                  <a:srgbClr val="12284A"/>
                </a:solidFill>
                <a:latin typeface="Calibri" pitchFamily="34" charset="0"/>
                <a:ea typeface="Calibri" pitchFamily="34" charset="-122"/>
                <a:cs typeface="Calibri" pitchFamily="34" charset="-120"/>
              </a:rPr>
              <a:t>Staying active supports wellbeing and social connection.</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Havighurst (1961); Lemon et al. (1972)</a:t>
            </a:r>
            <a:endParaRPr lang="en-US" sz="1300" dirty="0"/>
          </a:p>
        </p:txBody>
      </p:sp>
      <p:sp>
        <p:nvSpPr>
          <p:cNvPr id="8" name="Shape 5"/>
          <p:cNvSpPr/>
          <p:nvPr/>
        </p:nvSpPr>
        <p:spPr>
          <a:xfrm>
            <a:off x="3307080" y="1508760"/>
            <a:ext cx="2529840" cy="2468880"/>
          </a:xfrm>
          <a:prstGeom prst="rect">
            <a:avLst/>
          </a:prstGeom>
          <a:solidFill>
            <a:srgbClr val="EEF3F7"/>
          </a:solidFill>
          <a:ln w="12700">
            <a:solidFill>
              <a:srgbClr val="EEF3F7"/>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3489960" y="1691640"/>
            <a:ext cx="457200" cy="457200"/>
          </a:xfrm>
          <a:prstGeom prst="rect">
            <a:avLst/>
          </a:prstGeom>
        </p:spPr>
      </p:pic>
      <p:sp>
        <p:nvSpPr>
          <p:cNvPr id="10" name="Text 6"/>
          <p:cNvSpPr txBox="1"/>
          <p:nvPr/>
        </p:nvSpPr>
        <p:spPr>
          <a:xfrm>
            <a:off x="3489960" y="2240280"/>
            <a:ext cx="2164080" cy="548640"/>
          </a:xfrm>
          <a:prstGeom prst="rect">
            <a:avLst/>
          </a:prstGeom>
          <a:noFill/>
          <a:ln/>
        </p:spPr>
        <p:txBody>
          <a:bodyPr wrap="square" lIns="0" tIns="0" rIns="0" bIns="0" rtlCol="0" anchor="t"/>
          <a:lstStyle/>
          <a:p>
            <a:pPr marL="0" indent="0">
              <a:buNone/>
            </a:pPr>
            <a:r>
              <a:rPr lang="en-US" sz="2000" b="1" dirty="0">
                <a:solidFill>
                  <a:srgbClr val="0E8A8A"/>
                </a:solidFill>
                <a:latin typeface="Georgia" pitchFamily="34" charset="0"/>
                <a:ea typeface="Georgia" pitchFamily="34" charset="-122"/>
                <a:cs typeface="Georgia" pitchFamily="34" charset="-120"/>
              </a:rPr>
              <a:t>Continuity</a:t>
            </a:r>
            <a:endParaRPr lang="en-US" sz="2000" dirty="0"/>
          </a:p>
        </p:txBody>
      </p:sp>
      <p:sp>
        <p:nvSpPr>
          <p:cNvPr id="11" name="Text 7"/>
          <p:cNvSpPr txBox="1"/>
          <p:nvPr/>
        </p:nvSpPr>
        <p:spPr>
          <a:xfrm>
            <a:off x="3489960" y="2834640"/>
            <a:ext cx="2164080" cy="1051560"/>
          </a:xfrm>
          <a:prstGeom prst="rect">
            <a:avLst/>
          </a:prstGeom>
          <a:noFill/>
          <a:ln/>
        </p:spPr>
        <p:txBody>
          <a:bodyPr wrap="square" lIns="0" tIns="0" rIns="0" bIns="0" rtlCol="0" anchor="t"/>
          <a:lstStyle/>
          <a:p>
            <a:pPr marL="0" indent="0">
              <a:spcAft>
                <a:spcPts val="400"/>
              </a:spcAft>
              <a:buNone/>
            </a:pPr>
            <a:r>
              <a:rPr lang="en-US" sz="1300" b="1" dirty="0">
                <a:solidFill>
                  <a:srgbClr val="12284A"/>
                </a:solidFill>
                <a:latin typeface="Calibri" pitchFamily="34" charset="0"/>
                <a:ea typeface="Calibri" pitchFamily="34" charset="-122"/>
                <a:cs typeface="Calibri" pitchFamily="34" charset="-120"/>
              </a:rPr>
              <a:t>Familiar routines and relationships help people adapt.</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Atchley (1989)</a:t>
            </a:r>
            <a:endParaRPr lang="en-US" sz="1300" dirty="0"/>
          </a:p>
        </p:txBody>
      </p:sp>
      <p:sp>
        <p:nvSpPr>
          <p:cNvPr id="12" name="Shape 8"/>
          <p:cNvSpPr/>
          <p:nvPr/>
        </p:nvSpPr>
        <p:spPr>
          <a:xfrm>
            <a:off x="6065520" y="1508760"/>
            <a:ext cx="2529840" cy="2468880"/>
          </a:xfrm>
          <a:prstGeom prst="rect">
            <a:avLst/>
          </a:prstGeom>
          <a:solidFill>
            <a:srgbClr val="EEF3F7"/>
          </a:solidFill>
          <a:ln w="12700">
            <a:solidFill>
              <a:srgbClr val="EEF3F7"/>
            </a:solidFill>
            <a:prstDash val="solid"/>
          </a:ln>
        </p:spPr>
        <p:txBody>
          <a:bodyPr/>
          <a:lstStyle/>
          <a:p>
            <a:endParaRPr lang="en-GB"/>
          </a:p>
        </p:txBody>
      </p:sp>
      <p:pic>
        <p:nvPicPr>
          <p:cNvPr id="13" name="Image 2" descr="preencoded.png"/>
          <p:cNvPicPr>
            <a:picLocks noChangeAspect="1"/>
          </p:cNvPicPr>
          <p:nvPr/>
        </p:nvPicPr>
        <p:blipFill>
          <a:blip r:embed="rId5"/>
          <a:stretch>
            <a:fillRect/>
          </a:stretch>
        </p:blipFill>
        <p:spPr>
          <a:xfrm>
            <a:off x="6248400" y="1691640"/>
            <a:ext cx="457200" cy="457200"/>
          </a:xfrm>
          <a:prstGeom prst="rect">
            <a:avLst/>
          </a:prstGeom>
        </p:spPr>
      </p:pic>
      <p:sp>
        <p:nvSpPr>
          <p:cNvPr id="14" name="Text 9"/>
          <p:cNvSpPr txBox="1"/>
          <p:nvPr/>
        </p:nvSpPr>
        <p:spPr>
          <a:xfrm>
            <a:off x="6248400" y="2240280"/>
            <a:ext cx="2164080" cy="548640"/>
          </a:xfrm>
          <a:prstGeom prst="rect">
            <a:avLst/>
          </a:prstGeom>
          <a:noFill/>
          <a:ln/>
        </p:spPr>
        <p:txBody>
          <a:bodyPr wrap="square" lIns="0" tIns="0" rIns="0" bIns="0" rtlCol="0" anchor="t"/>
          <a:lstStyle/>
          <a:p>
            <a:pPr marL="0" indent="0">
              <a:buNone/>
            </a:pPr>
            <a:r>
              <a:rPr lang="en-US" sz="1800" b="1" dirty="0">
                <a:solidFill>
                  <a:srgbClr val="0E8A8A"/>
                </a:solidFill>
                <a:latin typeface="Georgia" pitchFamily="34" charset="0"/>
                <a:ea typeface="Georgia" pitchFamily="34" charset="-122"/>
                <a:cs typeface="Georgia" pitchFamily="34" charset="-120"/>
              </a:rPr>
              <a:t>Disengagement</a:t>
            </a:r>
            <a:endParaRPr lang="en-US" sz="1800" dirty="0"/>
          </a:p>
        </p:txBody>
      </p:sp>
      <p:sp>
        <p:nvSpPr>
          <p:cNvPr id="15" name="Text 10"/>
          <p:cNvSpPr txBox="1"/>
          <p:nvPr/>
        </p:nvSpPr>
        <p:spPr>
          <a:xfrm>
            <a:off x="6248400" y="2834640"/>
            <a:ext cx="2164080" cy="1051560"/>
          </a:xfrm>
          <a:prstGeom prst="rect">
            <a:avLst/>
          </a:prstGeom>
          <a:noFill/>
          <a:ln/>
        </p:spPr>
        <p:txBody>
          <a:bodyPr wrap="square" lIns="0" tIns="0" rIns="0" bIns="0" rtlCol="0" anchor="t"/>
          <a:lstStyle/>
          <a:p>
            <a:pPr marL="0" indent="0">
              <a:spcAft>
                <a:spcPts val="400"/>
              </a:spcAft>
              <a:buNone/>
            </a:pPr>
            <a:r>
              <a:rPr lang="en-US" sz="1300" b="1" dirty="0">
                <a:solidFill>
                  <a:srgbClr val="12284A"/>
                </a:solidFill>
                <a:latin typeface="Calibri" pitchFamily="34" charset="0"/>
                <a:ea typeface="Calibri" pitchFamily="34" charset="-122"/>
                <a:cs typeface="Calibri" pitchFamily="34" charset="-120"/>
              </a:rPr>
              <a:t>Withdrawal is not automatically normal or desirable.</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Cumming and Henry (1961)</a:t>
            </a:r>
            <a:endParaRPr lang="en-US" sz="1300" dirty="0"/>
          </a:p>
        </p:txBody>
      </p:sp>
      <p:sp>
        <p:nvSpPr>
          <p:cNvPr id="16" name="Text 11"/>
          <p:cNvSpPr txBox="1"/>
          <p:nvPr/>
        </p:nvSpPr>
        <p:spPr>
          <a:xfrm>
            <a:off x="548640" y="4160520"/>
            <a:ext cx="8046720" cy="731520"/>
          </a:xfrm>
          <a:prstGeom prst="rect">
            <a:avLst/>
          </a:prstGeom>
          <a:noFill/>
          <a:ln/>
        </p:spPr>
        <p:txBody>
          <a:bodyPr wrap="square" lIns="0" tIns="0" rIns="0" bIns="0" rtlCol="0" anchor="t"/>
          <a:lstStyle/>
          <a:p>
            <a:pPr marL="0" indent="0">
              <a:buNone/>
            </a:pPr>
            <a:r>
              <a:rPr lang="en-US" sz="1500" i="1" dirty="0">
                <a:solidFill>
                  <a:srgbClr val="12284A"/>
                </a:solidFill>
                <a:latin typeface="Calibri" pitchFamily="34" charset="0"/>
                <a:ea typeface="Calibri" pitchFamily="34" charset="-122"/>
                <a:cs typeface="Calibri" pitchFamily="34" charset="-120"/>
              </a:rPr>
              <a:t>Older people differ, so no single theory explains everyone’s experience.</a:t>
            </a:r>
            <a:endParaRPr lang="en-US" sz="1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3  THEORIES</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Applying theory to practice</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Good care supports choice, identity, activity and independence.</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Activity Theory</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Encourage hobbies and community life; avoid doing everything for the person.</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Taylor et al. (2025)</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Continuity Theory</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Ask about past life; respect routines, culture and preferences.</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Taylor et al. (2025)</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Disengagement Theory</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Check whether withdrawal is choice or lack of support.</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Taylor et al. (2025)</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4  POLICY</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Policy and legislation</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Policy is the framework; staff, funding and resources make it real.</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Care Act 2014</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Wellbeing, choice and control, prevention and independence.</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Care Act (2014)</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Equality Act 2010</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Age is a protected characteristic; fair and equal treatment.</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Equality Act (2010)</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NHS Long Term Plan</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Prevention, community care and long-term condition management.</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NHS England (2019)</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5  CURRENT PROVISION</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Care and support in the UK</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Demand is rising, but services face pressure to meet it.</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Statutory care</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NHS, domiciliary, residential and nursing care, reablement.</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CQC (2025)</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Community support</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Day services, voluntary sector and family care.</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CQC (2025)</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Technology-enabled care</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Telecare and digital tools alongside human support.</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Rousaki et al. (2024)</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5  EVALUATION</a:t>
            </a:r>
            <a:endParaRPr lang="en-US" sz="1200" dirty="0"/>
          </a:p>
        </p:txBody>
      </p:sp>
      <p:sp>
        <p:nvSpPr>
          <p:cNvPr id="3" name="Text 1"/>
          <p:cNvSpPr txBox="1"/>
          <p:nvPr/>
        </p:nvSpPr>
        <p:spPr>
          <a:xfrm>
            <a:off x="548640" y="685800"/>
            <a:ext cx="8046720" cy="54864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Domiciliary care</a:t>
            </a:r>
            <a:endParaRPr lang="en-US" sz="2600" dirty="0"/>
          </a:p>
        </p:txBody>
      </p:sp>
      <p:sp>
        <p:nvSpPr>
          <p:cNvPr id="4" name="Shape 2"/>
          <p:cNvSpPr/>
          <p:nvPr/>
        </p:nvSpPr>
        <p:spPr>
          <a:xfrm>
            <a:off x="54864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5" name="Shape 3"/>
          <p:cNvSpPr/>
          <p:nvPr/>
        </p:nvSpPr>
        <p:spPr>
          <a:xfrm>
            <a:off x="548640" y="1417320"/>
            <a:ext cx="3840480" cy="457200"/>
          </a:xfrm>
          <a:prstGeom prst="rect">
            <a:avLst/>
          </a:prstGeom>
          <a:solidFill>
            <a:srgbClr val="0E8A8A"/>
          </a:solidFill>
          <a:ln w="12700">
            <a:solidFill>
              <a:srgbClr val="0E8A8A"/>
            </a:solidFill>
            <a:prstDash val="solid"/>
          </a:ln>
        </p:spPr>
        <p:txBody>
          <a:bodyPr/>
          <a:lstStyle/>
          <a:p>
            <a:endParaRPr lang="en-GB"/>
          </a:p>
        </p:txBody>
      </p:sp>
      <p:sp>
        <p:nvSpPr>
          <p:cNvPr id="6" name="Text 4"/>
          <p:cNvSpPr txBox="1"/>
          <p:nvPr/>
        </p:nvSpPr>
        <p:spPr>
          <a:xfrm>
            <a:off x="73152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Strengths</a:t>
            </a:r>
            <a:endParaRPr lang="en-US" sz="1600" dirty="0"/>
          </a:p>
        </p:txBody>
      </p:sp>
      <p:sp>
        <p:nvSpPr>
          <p:cNvPr id="7" name="Text 5"/>
          <p:cNvSpPr txBox="1"/>
          <p:nvPr/>
        </p:nvSpPr>
        <p:spPr>
          <a:xfrm>
            <a:off x="73152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Familiar surroundings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Supports independence</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Based on individual needs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Keeps community links</a:t>
            </a:r>
            <a:endParaRPr lang="en-US" sz="1350" dirty="0"/>
          </a:p>
        </p:txBody>
      </p:sp>
      <p:sp>
        <p:nvSpPr>
          <p:cNvPr id="8" name="Shape 6"/>
          <p:cNvSpPr/>
          <p:nvPr/>
        </p:nvSpPr>
        <p:spPr>
          <a:xfrm>
            <a:off x="475488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9" name="Shape 7"/>
          <p:cNvSpPr/>
          <p:nvPr/>
        </p:nvSpPr>
        <p:spPr>
          <a:xfrm>
            <a:off x="4754880" y="1417320"/>
            <a:ext cx="3840480" cy="457200"/>
          </a:xfrm>
          <a:prstGeom prst="rect">
            <a:avLst/>
          </a:prstGeom>
          <a:solidFill>
            <a:srgbClr val="12284A"/>
          </a:solidFill>
          <a:ln w="12700">
            <a:solidFill>
              <a:srgbClr val="12284A"/>
            </a:solidFill>
            <a:prstDash val="solid"/>
          </a:ln>
        </p:spPr>
        <p:txBody>
          <a:bodyPr/>
          <a:lstStyle/>
          <a:p>
            <a:endParaRPr lang="en-GB"/>
          </a:p>
        </p:txBody>
      </p:sp>
      <p:sp>
        <p:nvSpPr>
          <p:cNvPr id="10" name="Text 8"/>
          <p:cNvSpPr txBox="1"/>
          <p:nvPr/>
        </p:nvSpPr>
        <p:spPr>
          <a:xfrm>
            <a:off x="493776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Limitations</a:t>
            </a:r>
            <a:endParaRPr lang="en-US" sz="1600" dirty="0"/>
          </a:p>
        </p:txBody>
      </p:sp>
      <p:sp>
        <p:nvSpPr>
          <p:cNvPr id="11" name="Text 9"/>
          <p:cNvSpPr txBox="1"/>
          <p:nvPr/>
        </p:nvSpPr>
        <p:spPr>
          <a:xfrm>
            <a:off x="493776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Short visits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Limited carer time</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Poor continuity</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Staff shortages</a:t>
            </a:r>
            <a:endParaRPr lang="en-US" sz="1350" dirty="0"/>
          </a:p>
        </p:txBody>
      </p:sp>
      <p:sp>
        <p:nvSpPr>
          <p:cNvPr id="12" name="Text 10"/>
          <p:cNvSpPr txBox="1"/>
          <p:nvPr/>
        </p:nvSpPr>
        <p:spPr>
          <a:xfrm>
            <a:off x="548640" y="4114800"/>
            <a:ext cx="8046720" cy="731520"/>
          </a:xfrm>
          <a:prstGeom prst="rect">
            <a:avLst/>
          </a:prstGeom>
          <a:noFill/>
          <a:ln/>
        </p:spPr>
        <p:txBody>
          <a:bodyPr wrap="square" lIns="0" tIns="0" rIns="0" bIns="0" rtlCol="0" anchor="t"/>
          <a:lstStyle/>
          <a:p>
            <a:pPr marL="0" indent="0">
              <a:buNone/>
            </a:pPr>
            <a:r>
              <a:rPr lang="en-US" sz="1250" b="1" i="1" dirty="0">
                <a:solidFill>
                  <a:srgbClr val="12284A"/>
                </a:solidFill>
                <a:latin typeface="Calibri" pitchFamily="34" charset="0"/>
                <a:ea typeface="Calibri" pitchFamily="34" charset="-122"/>
                <a:cs typeface="Calibri" pitchFamily="34" charset="-120"/>
              </a:rPr>
              <a:t>Time pressures, organisation and job design affect quality and safety.</a:t>
            </a:r>
            <a:endParaRPr lang="en-US" sz="1250" dirty="0"/>
          </a:p>
          <a:p>
            <a:pPr marL="0" indent="0">
              <a:buNone/>
            </a:pPr>
            <a:r>
              <a:rPr lang="en-US" sz="1150" i="1" dirty="0">
                <a:solidFill>
                  <a:srgbClr val="0E8A8A"/>
                </a:solidFill>
                <a:latin typeface="Calibri" pitchFamily="34" charset="0"/>
                <a:ea typeface="Calibri" pitchFamily="34" charset="-122"/>
                <a:cs typeface="Calibri" pitchFamily="34" charset="-120"/>
              </a:rPr>
              <a:t>Healey et al. (2024)</a:t>
            </a:r>
            <a:endParaRPr lang="en-US" sz="12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5  EVALUATION</a:t>
            </a:r>
            <a:endParaRPr lang="en-US" sz="1200" dirty="0"/>
          </a:p>
        </p:txBody>
      </p:sp>
      <p:sp>
        <p:nvSpPr>
          <p:cNvPr id="3" name="Text 1"/>
          <p:cNvSpPr txBox="1"/>
          <p:nvPr/>
        </p:nvSpPr>
        <p:spPr>
          <a:xfrm>
            <a:off x="548640" y="685800"/>
            <a:ext cx="8046720" cy="54864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Residential care</a:t>
            </a:r>
            <a:endParaRPr lang="en-US" sz="2600" dirty="0"/>
          </a:p>
        </p:txBody>
      </p:sp>
      <p:sp>
        <p:nvSpPr>
          <p:cNvPr id="4" name="Shape 2"/>
          <p:cNvSpPr/>
          <p:nvPr/>
        </p:nvSpPr>
        <p:spPr>
          <a:xfrm>
            <a:off x="54864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5" name="Shape 3"/>
          <p:cNvSpPr/>
          <p:nvPr/>
        </p:nvSpPr>
        <p:spPr>
          <a:xfrm>
            <a:off x="548640" y="1417320"/>
            <a:ext cx="3840480" cy="457200"/>
          </a:xfrm>
          <a:prstGeom prst="rect">
            <a:avLst/>
          </a:prstGeom>
          <a:solidFill>
            <a:srgbClr val="0E8A8A"/>
          </a:solidFill>
          <a:ln w="12700">
            <a:solidFill>
              <a:srgbClr val="0E8A8A"/>
            </a:solidFill>
            <a:prstDash val="solid"/>
          </a:ln>
        </p:spPr>
        <p:txBody>
          <a:bodyPr/>
          <a:lstStyle/>
          <a:p>
            <a:endParaRPr lang="en-GB"/>
          </a:p>
        </p:txBody>
      </p:sp>
      <p:sp>
        <p:nvSpPr>
          <p:cNvPr id="6" name="Text 4"/>
          <p:cNvSpPr txBox="1"/>
          <p:nvPr/>
        </p:nvSpPr>
        <p:spPr>
          <a:xfrm>
            <a:off x="73152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Strengths</a:t>
            </a:r>
            <a:endParaRPr lang="en-US" sz="1600" dirty="0"/>
          </a:p>
        </p:txBody>
      </p:sp>
      <p:sp>
        <p:nvSpPr>
          <p:cNvPr id="7" name="Text 5"/>
          <p:cNvSpPr txBox="1"/>
          <p:nvPr/>
        </p:nvSpPr>
        <p:spPr>
          <a:xfrm>
            <a:off x="73152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24-hour support</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Help with complex needs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Social activity</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Safety for some people</a:t>
            </a:r>
            <a:endParaRPr lang="en-US" sz="1350" dirty="0"/>
          </a:p>
        </p:txBody>
      </p:sp>
      <p:sp>
        <p:nvSpPr>
          <p:cNvPr id="8" name="Shape 6"/>
          <p:cNvSpPr/>
          <p:nvPr/>
        </p:nvSpPr>
        <p:spPr>
          <a:xfrm>
            <a:off x="475488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9" name="Shape 7"/>
          <p:cNvSpPr/>
          <p:nvPr/>
        </p:nvSpPr>
        <p:spPr>
          <a:xfrm>
            <a:off x="4754880" y="1417320"/>
            <a:ext cx="3840480" cy="457200"/>
          </a:xfrm>
          <a:prstGeom prst="rect">
            <a:avLst/>
          </a:prstGeom>
          <a:solidFill>
            <a:srgbClr val="12284A"/>
          </a:solidFill>
          <a:ln w="12700">
            <a:solidFill>
              <a:srgbClr val="12284A"/>
            </a:solidFill>
            <a:prstDash val="solid"/>
          </a:ln>
        </p:spPr>
        <p:txBody>
          <a:bodyPr/>
          <a:lstStyle/>
          <a:p>
            <a:endParaRPr lang="en-GB"/>
          </a:p>
        </p:txBody>
      </p:sp>
      <p:sp>
        <p:nvSpPr>
          <p:cNvPr id="10" name="Text 8"/>
          <p:cNvSpPr txBox="1"/>
          <p:nvPr/>
        </p:nvSpPr>
        <p:spPr>
          <a:xfrm>
            <a:off x="493776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Limitations</a:t>
            </a:r>
            <a:endParaRPr lang="en-US" sz="1600" dirty="0"/>
          </a:p>
        </p:txBody>
      </p:sp>
      <p:sp>
        <p:nvSpPr>
          <p:cNvPr id="11" name="Text 9"/>
          <p:cNvSpPr txBox="1"/>
          <p:nvPr/>
        </p:nvSpPr>
        <p:spPr>
          <a:xfrm>
            <a:off x="493776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Loss of familiar routines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Institutional routines reduce choice</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Staffing affects quality</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Costs affect access</a:t>
            </a:r>
            <a:endParaRPr lang="en-US" sz="1350" dirty="0"/>
          </a:p>
        </p:txBody>
      </p:sp>
      <p:sp>
        <p:nvSpPr>
          <p:cNvPr id="12" name="Text 10"/>
          <p:cNvSpPr txBox="1"/>
          <p:nvPr/>
        </p:nvSpPr>
        <p:spPr>
          <a:xfrm>
            <a:off x="548640" y="4114800"/>
            <a:ext cx="8046720" cy="731520"/>
          </a:xfrm>
          <a:prstGeom prst="rect">
            <a:avLst/>
          </a:prstGeom>
          <a:noFill/>
          <a:ln/>
        </p:spPr>
        <p:txBody>
          <a:bodyPr wrap="square" lIns="0" tIns="0" rIns="0" bIns="0" rtlCol="0" anchor="t"/>
          <a:lstStyle/>
          <a:p>
            <a:pPr marL="0" indent="0">
              <a:buNone/>
            </a:pPr>
            <a:r>
              <a:rPr lang="en-US" sz="1250" b="1" i="1" dirty="0">
                <a:solidFill>
                  <a:srgbClr val="12284A"/>
                </a:solidFill>
                <a:latin typeface="Calibri" pitchFamily="34" charset="0"/>
                <a:ea typeface="Calibri" pitchFamily="34" charset="-122"/>
                <a:cs typeface="Calibri" pitchFamily="34" charset="-120"/>
              </a:rPr>
              <a:t>Staffing levels are linked with care quality in English care homes.</a:t>
            </a:r>
            <a:endParaRPr lang="en-US" sz="1250" dirty="0"/>
          </a:p>
          <a:p>
            <a:pPr marL="0" indent="0">
              <a:buNone/>
            </a:pPr>
            <a:r>
              <a:rPr lang="en-US" sz="1150" i="1" dirty="0">
                <a:solidFill>
                  <a:srgbClr val="0E8A8A"/>
                </a:solidFill>
                <a:latin typeface="Calibri" pitchFamily="34" charset="0"/>
                <a:ea typeface="Calibri" pitchFamily="34" charset="-122"/>
                <a:cs typeface="Calibri" pitchFamily="34" charset="-120"/>
              </a:rPr>
              <a:t>Charlwood et al. (2024)</a:t>
            </a:r>
            <a:endParaRPr lang="en-US" sz="12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5  EVALUATION</a:t>
            </a:r>
            <a:endParaRPr lang="en-US" sz="1200" dirty="0"/>
          </a:p>
        </p:txBody>
      </p:sp>
      <p:sp>
        <p:nvSpPr>
          <p:cNvPr id="3" name="Text 1"/>
          <p:cNvSpPr txBox="1"/>
          <p:nvPr/>
        </p:nvSpPr>
        <p:spPr>
          <a:xfrm>
            <a:off x="548640" y="685800"/>
            <a:ext cx="8046720" cy="54864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Critical evaluation of current care</a:t>
            </a:r>
            <a:endParaRPr lang="en-US" sz="2600" dirty="0"/>
          </a:p>
        </p:txBody>
      </p:sp>
      <p:sp>
        <p:nvSpPr>
          <p:cNvPr id="4" name="Shape 2"/>
          <p:cNvSpPr/>
          <p:nvPr/>
        </p:nvSpPr>
        <p:spPr>
          <a:xfrm>
            <a:off x="54864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5" name="Shape 3"/>
          <p:cNvSpPr/>
          <p:nvPr/>
        </p:nvSpPr>
        <p:spPr>
          <a:xfrm>
            <a:off x="548640" y="1417320"/>
            <a:ext cx="3840480" cy="457200"/>
          </a:xfrm>
          <a:prstGeom prst="rect">
            <a:avLst/>
          </a:prstGeom>
          <a:solidFill>
            <a:srgbClr val="0E8A8A"/>
          </a:solidFill>
          <a:ln w="12700">
            <a:solidFill>
              <a:srgbClr val="0E8A8A"/>
            </a:solidFill>
            <a:prstDash val="solid"/>
          </a:ln>
        </p:spPr>
        <p:txBody>
          <a:bodyPr/>
          <a:lstStyle/>
          <a:p>
            <a:endParaRPr lang="en-GB"/>
          </a:p>
        </p:txBody>
      </p:sp>
      <p:sp>
        <p:nvSpPr>
          <p:cNvPr id="6" name="Text 4"/>
          <p:cNvSpPr txBox="1"/>
          <p:nvPr/>
        </p:nvSpPr>
        <p:spPr>
          <a:xfrm>
            <a:off x="73152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What is working</a:t>
            </a:r>
            <a:endParaRPr lang="en-US" sz="1600" dirty="0"/>
          </a:p>
        </p:txBody>
      </p:sp>
      <p:sp>
        <p:nvSpPr>
          <p:cNvPr id="7" name="Text 5"/>
          <p:cNvSpPr txBox="1"/>
          <p:nvPr/>
        </p:nvSpPr>
        <p:spPr>
          <a:xfrm>
            <a:off x="73152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Personalised care</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Prevention and independence goals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Community care at home</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Technology as extra support</a:t>
            </a:r>
            <a:endParaRPr lang="en-US" sz="1350" dirty="0"/>
          </a:p>
        </p:txBody>
      </p:sp>
      <p:sp>
        <p:nvSpPr>
          <p:cNvPr id="8" name="Shape 6"/>
          <p:cNvSpPr/>
          <p:nvPr/>
        </p:nvSpPr>
        <p:spPr>
          <a:xfrm>
            <a:off x="475488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9" name="Shape 7"/>
          <p:cNvSpPr/>
          <p:nvPr/>
        </p:nvSpPr>
        <p:spPr>
          <a:xfrm>
            <a:off x="4754880" y="1417320"/>
            <a:ext cx="3840480" cy="457200"/>
          </a:xfrm>
          <a:prstGeom prst="rect">
            <a:avLst/>
          </a:prstGeom>
          <a:solidFill>
            <a:srgbClr val="12284A"/>
          </a:solidFill>
          <a:ln w="12700">
            <a:solidFill>
              <a:srgbClr val="12284A"/>
            </a:solidFill>
            <a:prstDash val="solid"/>
          </a:ln>
        </p:spPr>
        <p:txBody>
          <a:bodyPr/>
          <a:lstStyle/>
          <a:p>
            <a:endParaRPr lang="en-GB"/>
          </a:p>
        </p:txBody>
      </p:sp>
      <p:sp>
        <p:nvSpPr>
          <p:cNvPr id="10" name="Text 8"/>
          <p:cNvSpPr txBox="1"/>
          <p:nvPr/>
        </p:nvSpPr>
        <p:spPr>
          <a:xfrm>
            <a:off x="493776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What remains difficult</a:t>
            </a:r>
            <a:endParaRPr lang="en-US" sz="1600" dirty="0"/>
          </a:p>
        </p:txBody>
      </p:sp>
      <p:sp>
        <p:nvSpPr>
          <p:cNvPr id="11" name="Text 9"/>
          <p:cNvSpPr txBox="1"/>
          <p:nvPr/>
        </p:nvSpPr>
        <p:spPr>
          <a:xfrm>
            <a:off x="493776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Rising demand</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Workforce shortages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Funding pressure</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Unequal access and delays</a:t>
            </a:r>
            <a:endParaRPr lang="en-US" sz="1350" dirty="0"/>
          </a:p>
        </p:txBody>
      </p:sp>
      <p:sp>
        <p:nvSpPr>
          <p:cNvPr id="12" name="Text 10"/>
          <p:cNvSpPr txBox="1"/>
          <p:nvPr/>
        </p:nvSpPr>
        <p:spPr>
          <a:xfrm>
            <a:off x="548640" y="4114800"/>
            <a:ext cx="8046720" cy="731520"/>
          </a:xfrm>
          <a:prstGeom prst="rect">
            <a:avLst/>
          </a:prstGeom>
          <a:noFill/>
          <a:ln/>
        </p:spPr>
        <p:txBody>
          <a:bodyPr wrap="square" lIns="0" tIns="0" rIns="0" bIns="0" rtlCol="0" anchor="t"/>
          <a:lstStyle/>
          <a:p>
            <a:pPr marL="0" indent="0">
              <a:buNone/>
            </a:pPr>
            <a:r>
              <a:rPr lang="en-US" sz="1250" b="1" i="1" dirty="0">
                <a:solidFill>
                  <a:srgbClr val="12284A"/>
                </a:solidFill>
                <a:latin typeface="Calibri" pitchFamily="34" charset="0"/>
                <a:ea typeface="Calibri" pitchFamily="34" charset="-122"/>
                <a:cs typeface="Calibri" pitchFamily="34" charset="-120"/>
              </a:rPr>
              <a:t>Access to formal home care is shaped by social and economic inequality.</a:t>
            </a:r>
            <a:endParaRPr lang="en-US" sz="1250" dirty="0"/>
          </a:p>
          <a:p>
            <a:pPr marL="0" indent="0">
              <a:buNone/>
            </a:pPr>
            <a:r>
              <a:rPr lang="en-US" sz="1150" i="1" dirty="0">
                <a:solidFill>
                  <a:srgbClr val="0E8A8A"/>
                </a:solidFill>
                <a:latin typeface="Calibri" pitchFamily="34" charset="0"/>
                <a:ea typeface="Calibri" pitchFamily="34" charset="-122"/>
                <a:cs typeface="Calibri" pitchFamily="34" charset="-120"/>
              </a:rPr>
              <a:t>Quinn et al. (2025); CQC (2025)</a:t>
            </a:r>
            <a:endParaRPr lang="en-US" sz="12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6  TECHNOLOGY</a:t>
            </a:r>
            <a:endParaRPr lang="en-US" sz="1200" dirty="0"/>
          </a:p>
        </p:txBody>
      </p:sp>
      <p:sp>
        <p:nvSpPr>
          <p:cNvPr id="3" name="Text 1"/>
          <p:cNvSpPr txBox="1"/>
          <p:nvPr/>
        </p:nvSpPr>
        <p:spPr>
          <a:xfrm>
            <a:off x="548640" y="685800"/>
            <a:ext cx="8046720" cy="64008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Technological innovations</a:t>
            </a:r>
            <a:endParaRPr lang="en-US" sz="2600" dirty="0"/>
          </a:p>
        </p:txBody>
      </p:sp>
      <p:sp>
        <p:nvSpPr>
          <p:cNvPr id="4" name="Shape 2"/>
          <p:cNvSpPr/>
          <p:nvPr/>
        </p:nvSpPr>
        <p:spPr>
          <a:xfrm>
            <a:off x="548640" y="1508760"/>
            <a:ext cx="1840230" cy="2468880"/>
          </a:xfrm>
          <a:prstGeom prst="rect">
            <a:avLst/>
          </a:prstGeom>
          <a:solidFill>
            <a:srgbClr val="EEF3F7"/>
          </a:solidFill>
          <a:ln w="12700">
            <a:solidFill>
              <a:srgbClr val="EEF3F7"/>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731520" y="1691640"/>
            <a:ext cx="457200" cy="457200"/>
          </a:xfrm>
          <a:prstGeom prst="rect">
            <a:avLst/>
          </a:prstGeom>
        </p:spPr>
      </p:pic>
      <p:sp>
        <p:nvSpPr>
          <p:cNvPr id="6" name="Text 3"/>
          <p:cNvSpPr txBox="1"/>
          <p:nvPr/>
        </p:nvSpPr>
        <p:spPr>
          <a:xfrm>
            <a:off x="731520" y="2240280"/>
            <a:ext cx="1474470" cy="548640"/>
          </a:xfrm>
          <a:prstGeom prst="rect">
            <a:avLst/>
          </a:prstGeom>
          <a:noFill/>
          <a:ln/>
        </p:spPr>
        <p:txBody>
          <a:bodyPr wrap="square" lIns="0" tIns="0" rIns="0" bIns="0" rtlCol="0" anchor="t"/>
          <a:lstStyle/>
          <a:p>
            <a:pPr marL="0" indent="0">
              <a:buNone/>
            </a:pPr>
            <a:r>
              <a:rPr lang="en-US" sz="1800" b="1" dirty="0">
                <a:solidFill>
                  <a:srgbClr val="0E8A8A"/>
                </a:solidFill>
                <a:latin typeface="Georgia" pitchFamily="34" charset="0"/>
                <a:ea typeface="Georgia" pitchFamily="34" charset="-122"/>
                <a:cs typeface="Georgia" pitchFamily="34" charset="-120"/>
              </a:rPr>
              <a:t>Telecare</a:t>
            </a:r>
            <a:endParaRPr lang="en-US" sz="1800" dirty="0"/>
          </a:p>
        </p:txBody>
      </p:sp>
      <p:sp>
        <p:nvSpPr>
          <p:cNvPr id="7" name="Text 4"/>
          <p:cNvSpPr txBox="1"/>
          <p:nvPr/>
        </p:nvSpPr>
        <p:spPr>
          <a:xfrm>
            <a:off x="731520" y="2834640"/>
            <a:ext cx="1474470" cy="1051560"/>
          </a:xfrm>
          <a:prstGeom prst="rect">
            <a:avLst/>
          </a:prstGeom>
          <a:noFill/>
          <a:ln/>
        </p:spPr>
        <p:txBody>
          <a:bodyPr wrap="square" lIns="0" tIns="0" rIns="0" bIns="0" rtlCol="0" anchor="t"/>
          <a:lstStyle/>
          <a:p>
            <a:pPr marL="0" indent="0">
              <a:spcAft>
                <a:spcPts val="400"/>
              </a:spcAft>
              <a:buNone/>
            </a:pPr>
            <a:r>
              <a:rPr lang="en-US" sz="1300" dirty="0">
                <a:solidFill>
                  <a:srgbClr val="12284A"/>
                </a:solidFill>
                <a:latin typeface="Calibri" pitchFamily="34" charset="0"/>
                <a:ea typeface="Calibri" pitchFamily="34" charset="-122"/>
                <a:cs typeface="Calibri" pitchFamily="34" charset="-120"/>
              </a:rPr>
              <a:t>Alarms, fall detectors, emergency response</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Malden et al. (2025)</a:t>
            </a:r>
            <a:endParaRPr lang="en-US" sz="1300" dirty="0"/>
          </a:p>
        </p:txBody>
      </p:sp>
      <p:sp>
        <p:nvSpPr>
          <p:cNvPr id="8" name="Shape 5"/>
          <p:cNvSpPr/>
          <p:nvPr/>
        </p:nvSpPr>
        <p:spPr>
          <a:xfrm>
            <a:off x="2617470" y="1508760"/>
            <a:ext cx="1840230" cy="2468880"/>
          </a:xfrm>
          <a:prstGeom prst="rect">
            <a:avLst/>
          </a:prstGeom>
          <a:solidFill>
            <a:srgbClr val="EEF3F7"/>
          </a:solidFill>
          <a:ln w="12700">
            <a:solidFill>
              <a:srgbClr val="EEF3F7"/>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2800350" y="1691640"/>
            <a:ext cx="457200" cy="457200"/>
          </a:xfrm>
          <a:prstGeom prst="rect">
            <a:avLst/>
          </a:prstGeom>
        </p:spPr>
      </p:pic>
      <p:sp>
        <p:nvSpPr>
          <p:cNvPr id="10" name="Text 6"/>
          <p:cNvSpPr txBox="1"/>
          <p:nvPr/>
        </p:nvSpPr>
        <p:spPr>
          <a:xfrm>
            <a:off x="2800350" y="2240280"/>
            <a:ext cx="1474470" cy="548640"/>
          </a:xfrm>
          <a:prstGeom prst="rect">
            <a:avLst/>
          </a:prstGeom>
          <a:noFill/>
          <a:ln/>
        </p:spPr>
        <p:txBody>
          <a:bodyPr wrap="square" lIns="0" tIns="0" rIns="0" bIns="0" rtlCol="0" anchor="t"/>
          <a:lstStyle/>
          <a:p>
            <a:pPr marL="0" indent="0">
              <a:buNone/>
            </a:pPr>
            <a:r>
              <a:rPr lang="en-US" sz="1800" b="1" dirty="0">
                <a:solidFill>
                  <a:srgbClr val="0E8A8A"/>
                </a:solidFill>
                <a:latin typeface="Georgia" pitchFamily="34" charset="0"/>
                <a:ea typeface="Georgia" pitchFamily="34" charset="-122"/>
                <a:cs typeface="Georgia" pitchFamily="34" charset="-120"/>
              </a:rPr>
              <a:t>Monitoring</a:t>
            </a:r>
            <a:endParaRPr lang="en-US" sz="1800" dirty="0"/>
          </a:p>
        </p:txBody>
      </p:sp>
      <p:sp>
        <p:nvSpPr>
          <p:cNvPr id="11" name="Text 7"/>
          <p:cNvSpPr txBox="1"/>
          <p:nvPr/>
        </p:nvSpPr>
        <p:spPr>
          <a:xfrm>
            <a:off x="2800350" y="2834640"/>
            <a:ext cx="1474470" cy="1051560"/>
          </a:xfrm>
          <a:prstGeom prst="rect">
            <a:avLst/>
          </a:prstGeom>
          <a:noFill/>
          <a:ln/>
        </p:spPr>
        <p:txBody>
          <a:bodyPr wrap="square" lIns="0" tIns="0" rIns="0" bIns="0" rtlCol="0" anchor="t"/>
          <a:lstStyle/>
          <a:p>
            <a:pPr marL="0" indent="0">
              <a:spcAft>
                <a:spcPts val="400"/>
              </a:spcAft>
              <a:buNone/>
            </a:pPr>
            <a:r>
              <a:rPr lang="en-US" sz="1300" dirty="0">
                <a:solidFill>
                  <a:srgbClr val="12284A"/>
                </a:solidFill>
                <a:latin typeface="Calibri" pitchFamily="34" charset="0"/>
                <a:ea typeface="Calibri" pitchFamily="34" charset="-122"/>
                <a:cs typeface="Calibri" pitchFamily="34" charset="-120"/>
              </a:rPr>
              <a:t>Wearables, health and activity monitoring</a:t>
            </a:r>
            <a:endParaRPr lang="en-US" sz="1300" dirty="0"/>
          </a:p>
          <a:p>
            <a:pPr marL="0" indent="0">
              <a:spcAft>
                <a:spcPts val="400"/>
              </a:spcAft>
              <a:buNone/>
            </a:pPr>
            <a:endParaRPr lang="en-US" sz="1300" dirty="0"/>
          </a:p>
        </p:txBody>
      </p:sp>
      <p:sp>
        <p:nvSpPr>
          <p:cNvPr id="12" name="Shape 8"/>
          <p:cNvSpPr/>
          <p:nvPr/>
        </p:nvSpPr>
        <p:spPr>
          <a:xfrm>
            <a:off x="4686300" y="1508760"/>
            <a:ext cx="1840230" cy="2468880"/>
          </a:xfrm>
          <a:prstGeom prst="rect">
            <a:avLst/>
          </a:prstGeom>
          <a:solidFill>
            <a:srgbClr val="EEF3F7"/>
          </a:solidFill>
          <a:ln w="12700">
            <a:solidFill>
              <a:srgbClr val="EEF3F7"/>
            </a:solidFill>
            <a:prstDash val="solid"/>
          </a:ln>
        </p:spPr>
        <p:txBody>
          <a:bodyPr/>
          <a:lstStyle/>
          <a:p>
            <a:endParaRPr lang="en-GB"/>
          </a:p>
        </p:txBody>
      </p:sp>
      <p:pic>
        <p:nvPicPr>
          <p:cNvPr id="13" name="Image 2" descr="preencoded.png"/>
          <p:cNvPicPr>
            <a:picLocks noChangeAspect="1"/>
          </p:cNvPicPr>
          <p:nvPr/>
        </p:nvPicPr>
        <p:blipFill>
          <a:blip r:embed="rId5"/>
          <a:stretch>
            <a:fillRect/>
          </a:stretch>
        </p:blipFill>
        <p:spPr>
          <a:xfrm>
            <a:off x="4869180" y="1691640"/>
            <a:ext cx="457200" cy="457200"/>
          </a:xfrm>
          <a:prstGeom prst="rect">
            <a:avLst/>
          </a:prstGeom>
        </p:spPr>
      </p:pic>
      <p:sp>
        <p:nvSpPr>
          <p:cNvPr id="14" name="Text 9"/>
          <p:cNvSpPr txBox="1"/>
          <p:nvPr/>
        </p:nvSpPr>
        <p:spPr>
          <a:xfrm>
            <a:off x="4869180" y="2240280"/>
            <a:ext cx="1474470" cy="548640"/>
          </a:xfrm>
          <a:prstGeom prst="rect">
            <a:avLst/>
          </a:prstGeom>
          <a:noFill/>
          <a:ln/>
        </p:spPr>
        <p:txBody>
          <a:bodyPr wrap="square" lIns="0" tIns="0" rIns="0" bIns="0" rtlCol="0" anchor="t"/>
          <a:lstStyle/>
          <a:p>
            <a:pPr marL="0" indent="0">
              <a:buNone/>
            </a:pPr>
            <a:r>
              <a:rPr lang="en-US" sz="1800" b="1" dirty="0">
                <a:solidFill>
                  <a:srgbClr val="0E8A8A"/>
                </a:solidFill>
                <a:latin typeface="Georgia" pitchFamily="34" charset="0"/>
                <a:ea typeface="Georgia" pitchFamily="34" charset="-122"/>
                <a:cs typeface="Georgia" pitchFamily="34" charset="-120"/>
              </a:rPr>
              <a:t>Dementia tech</a:t>
            </a:r>
            <a:endParaRPr lang="en-US" sz="1800" dirty="0"/>
          </a:p>
        </p:txBody>
      </p:sp>
      <p:sp>
        <p:nvSpPr>
          <p:cNvPr id="15" name="Text 10"/>
          <p:cNvSpPr txBox="1"/>
          <p:nvPr/>
        </p:nvSpPr>
        <p:spPr>
          <a:xfrm>
            <a:off x="4869180" y="2834640"/>
            <a:ext cx="1474470" cy="1051560"/>
          </a:xfrm>
          <a:prstGeom prst="rect">
            <a:avLst/>
          </a:prstGeom>
          <a:noFill/>
          <a:ln/>
        </p:spPr>
        <p:txBody>
          <a:bodyPr wrap="square" lIns="0" tIns="0" rIns="0" bIns="0" rtlCol="0" anchor="t"/>
          <a:lstStyle/>
          <a:p>
            <a:pPr marL="0" indent="0">
              <a:spcAft>
                <a:spcPts val="400"/>
              </a:spcAft>
              <a:buNone/>
            </a:pPr>
            <a:r>
              <a:rPr lang="en-US" sz="1300" dirty="0">
                <a:solidFill>
                  <a:srgbClr val="12284A"/>
                </a:solidFill>
                <a:latin typeface="Calibri" pitchFamily="34" charset="0"/>
                <a:ea typeface="Calibri" pitchFamily="34" charset="-122"/>
                <a:cs typeface="Calibri" pitchFamily="34" charset="-120"/>
              </a:rPr>
              <a:t>Reminders, GPS devices</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Watson et al. (2024)</a:t>
            </a:r>
            <a:endParaRPr lang="en-US" sz="1300" dirty="0"/>
          </a:p>
        </p:txBody>
      </p:sp>
      <p:sp>
        <p:nvSpPr>
          <p:cNvPr id="16" name="Shape 11"/>
          <p:cNvSpPr/>
          <p:nvPr/>
        </p:nvSpPr>
        <p:spPr>
          <a:xfrm>
            <a:off x="6755130" y="1508760"/>
            <a:ext cx="1840230" cy="2468880"/>
          </a:xfrm>
          <a:prstGeom prst="rect">
            <a:avLst/>
          </a:prstGeom>
          <a:solidFill>
            <a:srgbClr val="EEF3F7"/>
          </a:solidFill>
          <a:ln w="12700">
            <a:solidFill>
              <a:srgbClr val="EEF3F7"/>
            </a:solidFill>
            <a:prstDash val="solid"/>
          </a:ln>
        </p:spPr>
        <p:txBody>
          <a:bodyPr/>
          <a:lstStyle/>
          <a:p>
            <a:endParaRPr lang="en-GB"/>
          </a:p>
        </p:txBody>
      </p:sp>
      <p:pic>
        <p:nvPicPr>
          <p:cNvPr id="17" name="Image 3" descr="preencoded.png"/>
          <p:cNvPicPr>
            <a:picLocks noChangeAspect="1"/>
          </p:cNvPicPr>
          <p:nvPr/>
        </p:nvPicPr>
        <p:blipFill>
          <a:blip r:embed="rId6"/>
          <a:stretch>
            <a:fillRect/>
          </a:stretch>
        </p:blipFill>
        <p:spPr>
          <a:xfrm>
            <a:off x="6938010" y="1691640"/>
            <a:ext cx="457200" cy="457200"/>
          </a:xfrm>
          <a:prstGeom prst="rect">
            <a:avLst/>
          </a:prstGeom>
        </p:spPr>
      </p:pic>
      <p:sp>
        <p:nvSpPr>
          <p:cNvPr id="18" name="Text 12"/>
          <p:cNvSpPr txBox="1"/>
          <p:nvPr/>
        </p:nvSpPr>
        <p:spPr>
          <a:xfrm>
            <a:off x="6938010" y="2240280"/>
            <a:ext cx="1474470" cy="548640"/>
          </a:xfrm>
          <a:prstGeom prst="rect">
            <a:avLst/>
          </a:prstGeom>
          <a:noFill/>
          <a:ln/>
        </p:spPr>
        <p:txBody>
          <a:bodyPr wrap="square" lIns="0" tIns="0" rIns="0" bIns="0" rtlCol="0" anchor="t"/>
          <a:lstStyle/>
          <a:p>
            <a:pPr marL="0" indent="0">
              <a:buNone/>
            </a:pPr>
            <a:r>
              <a:rPr lang="en-US" sz="1800" b="1" dirty="0">
                <a:solidFill>
                  <a:srgbClr val="0E8A8A"/>
                </a:solidFill>
                <a:latin typeface="Georgia" pitchFamily="34" charset="0"/>
                <a:ea typeface="Georgia" pitchFamily="34" charset="-122"/>
                <a:cs typeface="Georgia" pitchFamily="34" charset="-120"/>
              </a:rPr>
              <a:t>Smart home</a:t>
            </a:r>
            <a:endParaRPr lang="en-US" sz="1800" dirty="0"/>
          </a:p>
        </p:txBody>
      </p:sp>
      <p:sp>
        <p:nvSpPr>
          <p:cNvPr id="19" name="Text 13"/>
          <p:cNvSpPr txBox="1"/>
          <p:nvPr/>
        </p:nvSpPr>
        <p:spPr>
          <a:xfrm>
            <a:off x="6938010" y="2834640"/>
            <a:ext cx="1474470" cy="1051560"/>
          </a:xfrm>
          <a:prstGeom prst="rect">
            <a:avLst/>
          </a:prstGeom>
          <a:noFill/>
          <a:ln/>
        </p:spPr>
        <p:txBody>
          <a:bodyPr wrap="square" lIns="0" tIns="0" rIns="0" bIns="0" rtlCol="0" anchor="t"/>
          <a:lstStyle/>
          <a:p>
            <a:pPr marL="0" indent="0">
              <a:spcAft>
                <a:spcPts val="400"/>
              </a:spcAft>
              <a:buNone/>
            </a:pPr>
            <a:r>
              <a:rPr lang="en-US" sz="1300" dirty="0">
                <a:solidFill>
                  <a:srgbClr val="12284A"/>
                </a:solidFill>
                <a:latin typeface="Calibri" pitchFamily="34" charset="0"/>
                <a:ea typeface="Calibri" pitchFamily="34" charset="-122"/>
                <a:cs typeface="Calibri" pitchFamily="34" charset="-120"/>
              </a:rPr>
              <a:t>Voice control, sensors, medication reminders</a:t>
            </a:r>
            <a:endParaRPr lang="en-US" sz="1300" dirty="0"/>
          </a:p>
          <a:p>
            <a:pPr marL="0" indent="0">
              <a:spcAft>
                <a:spcPts val="400"/>
              </a:spcAft>
              <a:buNone/>
            </a:pPr>
            <a:r>
              <a:rPr lang="en-US" sz="1100" i="1" dirty="0">
                <a:solidFill>
                  <a:srgbClr val="3F4E5F"/>
                </a:solidFill>
                <a:latin typeface="Calibri" pitchFamily="34" charset="0"/>
                <a:ea typeface="Calibri" pitchFamily="34" charset="-122"/>
                <a:cs typeface="Calibri" pitchFamily="34" charset="-120"/>
              </a:rPr>
              <a:t>Wang et al. (2025)</a:t>
            </a:r>
            <a:endParaRPr lang="en-US" sz="1300" dirty="0"/>
          </a:p>
        </p:txBody>
      </p:sp>
      <p:sp>
        <p:nvSpPr>
          <p:cNvPr id="20" name="Text 14"/>
          <p:cNvSpPr txBox="1"/>
          <p:nvPr/>
        </p:nvSpPr>
        <p:spPr>
          <a:xfrm>
            <a:off x="548640" y="4160520"/>
            <a:ext cx="8046720" cy="731520"/>
          </a:xfrm>
          <a:prstGeom prst="rect">
            <a:avLst/>
          </a:prstGeom>
          <a:noFill/>
          <a:ln/>
        </p:spPr>
        <p:txBody>
          <a:bodyPr wrap="square" lIns="0" tIns="0" rIns="0" bIns="0" rtlCol="0" anchor="t"/>
          <a:lstStyle/>
          <a:p>
            <a:pPr marL="0" indent="0">
              <a:buNone/>
            </a:pPr>
            <a:r>
              <a:rPr lang="en-US" sz="1500" i="1" dirty="0">
                <a:solidFill>
                  <a:srgbClr val="12284A"/>
                </a:solidFill>
                <a:latin typeface="Calibri" pitchFamily="34" charset="0"/>
                <a:ea typeface="Calibri" pitchFamily="34" charset="-122"/>
                <a:cs typeface="Calibri" pitchFamily="34" charset="-120"/>
              </a:rPr>
              <a:t>Technology can increase control, but digitalisation can also create new barriers (Rousaki et al., 2024).</a:t>
            </a:r>
            <a:endParaRPr lang="en-US" sz="15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6  TECHNOLOGY</a:t>
            </a:r>
            <a:endParaRPr lang="en-US" sz="1200" dirty="0"/>
          </a:p>
        </p:txBody>
      </p:sp>
      <p:sp>
        <p:nvSpPr>
          <p:cNvPr id="3" name="Text 1"/>
          <p:cNvSpPr txBox="1"/>
          <p:nvPr/>
        </p:nvSpPr>
        <p:spPr>
          <a:xfrm>
            <a:off x="548640" y="685800"/>
            <a:ext cx="8046720" cy="54864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Benefits and limitations</a:t>
            </a:r>
            <a:endParaRPr lang="en-US" sz="2600" dirty="0"/>
          </a:p>
        </p:txBody>
      </p:sp>
      <p:sp>
        <p:nvSpPr>
          <p:cNvPr id="4" name="Shape 2"/>
          <p:cNvSpPr/>
          <p:nvPr/>
        </p:nvSpPr>
        <p:spPr>
          <a:xfrm>
            <a:off x="54864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5" name="Shape 3"/>
          <p:cNvSpPr/>
          <p:nvPr/>
        </p:nvSpPr>
        <p:spPr>
          <a:xfrm>
            <a:off x="548640" y="1417320"/>
            <a:ext cx="3840480" cy="457200"/>
          </a:xfrm>
          <a:prstGeom prst="rect">
            <a:avLst/>
          </a:prstGeom>
          <a:solidFill>
            <a:srgbClr val="0E8A8A"/>
          </a:solidFill>
          <a:ln w="12700">
            <a:solidFill>
              <a:srgbClr val="0E8A8A"/>
            </a:solidFill>
            <a:prstDash val="solid"/>
          </a:ln>
        </p:spPr>
        <p:txBody>
          <a:bodyPr/>
          <a:lstStyle/>
          <a:p>
            <a:endParaRPr lang="en-GB"/>
          </a:p>
        </p:txBody>
      </p:sp>
      <p:sp>
        <p:nvSpPr>
          <p:cNvPr id="6" name="Text 4"/>
          <p:cNvSpPr txBox="1"/>
          <p:nvPr/>
        </p:nvSpPr>
        <p:spPr>
          <a:xfrm>
            <a:off x="73152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Benefits</a:t>
            </a:r>
            <a:endParaRPr lang="en-US" sz="1600" dirty="0"/>
          </a:p>
        </p:txBody>
      </p:sp>
      <p:sp>
        <p:nvSpPr>
          <p:cNvPr id="7" name="Text 5"/>
          <p:cNvSpPr txBox="1"/>
          <p:nvPr/>
        </p:nvSpPr>
        <p:spPr>
          <a:xfrm>
            <a:off x="73152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Independence and safety</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Health monitoring</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Support for carers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Easier access to some services</a:t>
            </a:r>
            <a:endParaRPr lang="en-US" sz="1350" dirty="0"/>
          </a:p>
        </p:txBody>
      </p:sp>
      <p:sp>
        <p:nvSpPr>
          <p:cNvPr id="8" name="Shape 6"/>
          <p:cNvSpPr/>
          <p:nvPr/>
        </p:nvSpPr>
        <p:spPr>
          <a:xfrm>
            <a:off x="4754880" y="1417320"/>
            <a:ext cx="3840480" cy="2514600"/>
          </a:xfrm>
          <a:prstGeom prst="rect">
            <a:avLst/>
          </a:prstGeom>
          <a:solidFill>
            <a:srgbClr val="EEF3F7"/>
          </a:solidFill>
          <a:ln w="12700">
            <a:solidFill>
              <a:srgbClr val="EEF3F7"/>
            </a:solidFill>
            <a:prstDash val="solid"/>
          </a:ln>
        </p:spPr>
        <p:txBody>
          <a:bodyPr/>
          <a:lstStyle/>
          <a:p>
            <a:endParaRPr lang="en-GB"/>
          </a:p>
        </p:txBody>
      </p:sp>
      <p:sp>
        <p:nvSpPr>
          <p:cNvPr id="9" name="Shape 7"/>
          <p:cNvSpPr/>
          <p:nvPr/>
        </p:nvSpPr>
        <p:spPr>
          <a:xfrm>
            <a:off x="4754880" y="1417320"/>
            <a:ext cx="3840480" cy="457200"/>
          </a:xfrm>
          <a:prstGeom prst="rect">
            <a:avLst/>
          </a:prstGeom>
          <a:solidFill>
            <a:srgbClr val="12284A"/>
          </a:solidFill>
          <a:ln w="12700">
            <a:solidFill>
              <a:srgbClr val="12284A"/>
            </a:solidFill>
            <a:prstDash val="solid"/>
          </a:ln>
        </p:spPr>
        <p:txBody>
          <a:bodyPr/>
          <a:lstStyle/>
          <a:p>
            <a:endParaRPr lang="en-GB"/>
          </a:p>
        </p:txBody>
      </p:sp>
      <p:sp>
        <p:nvSpPr>
          <p:cNvPr id="10" name="Text 8"/>
          <p:cNvSpPr txBox="1"/>
          <p:nvPr/>
        </p:nvSpPr>
        <p:spPr>
          <a:xfrm>
            <a:off x="4937760" y="141732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Limitations</a:t>
            </a:r>
            <a:endParaRPr lang="en-US" sz="1600" dirty="0"/>
          </a:p>
        </p:txBody>
      </p:sp>
      <p:sp>
        <p:nvSpPr>
          <p:cNvPr id="11" name="Text 9"/>
          <p:cNvSpPr txBox="1"/>
          <p:nvPr/>
        </p:nvSpPr>
        <p:spPr>
          <a:xfrm>
            <a:off x="4937760" y="2011680"/>
            <a:ext cx="3474720" cy="1828800"/>
          </a:xfrm>
          <a:prstGeom prst="rect">
            <a:avLst/>
          </a:prstGeom>
          <a:noFill/>
          <a:ln/>
        </p:spPr>
        <p:txBody>
          <a:bodyPr wrap="square" lIns="0" tIns="0" rIns="0" bIns="0" rtlCol="0" anchor="t"/>
          <a:lstStyle/>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Digital exclusion and cost</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Privacy concerns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Technical problems</a:t>
            </a:r>
            <a:endParaRPr lang="en-US" sz="1350" dirty="0"/>
          </a:p>
          <a:p>
            <a:pPr marL="342900" indent="-342900">
              <a:spcAft>
                <a:spcPts val="600"/>
              </a:spcAft>
              <a:buSzPct val="100000"/>
              <a:buChar char="•"/>
            </a:pPr>
            <a:r>
              <a:rPr lang="en-US" sz="1350" dirty="0">
                <a:solidFill>
                  <a:srgbClr val="3F4E5F"/>
                </a:solidFill>
                <a:latin typeface="Calibri" pitchFamily="34" charset="0"/>
                <a:ea typeface="Calibri" pitchFamily="34" charset="-122"/>
                <a:cs typeface="Calibri" pitchFamily="34" charset="-120"/>
              </a:rPr>
              <a:t>Less face-to-face contact</a:t>
            </a:r>
            <a:endParaRPr lang="en-US" sz="1350" dirty="0"/>
          </a:p>
        </p:txBody>
      </p:sp>
      <p:sp>
        <p:nvSpPr>
          <p:cNvPr id="12" name="Text 10"/>
          <p:cNvSpPr txBox="1"/>
          <p:nvPr/>
        </p:nvSpPr>
        <p:spPr>
          <a:xfrm>
            <a:off x="548640" y="4114800"/>
            <a:ext cx="8046720" cy="731520"/>
          </a:xfrm>
          <a:prstGeom prst="rect">
            <a:avLst/>
          </a:prstGeom>
          <a:noFill/>
          <a:ln/>
        </p:spPr>
        <p:txBody>
          <a:bodyPr wrap="square" lIns="0" tIns="0" rIns="0" bIns="0" rtlCol="0" anchor="t"/>
          <a:lstStyle/>
          <a:p>
            <a:pPr marL="0" indent="0">
              <a:buNone/>
            </a:pPr>
            <a:r>
              <a:rPr lang="en-US" sz="1250" b="1" i="1" dirty="0">
                <a:solidFill>
                  <a:srgbClr val="12284A"/>
                </a:solidFill>
                <a:latin typeface="Calibri" pitchFamily="34" charset="0"/>
                <a:ea typeface="Calibri" pitchFamily="34" charset="-122"/>
                <a:cs typeface="Calibri" pitchFamily="34" charset="-120"/>
              </a:rPr>
              <a:t>Over-75s in Greater Manchester differed in digital engagement and needed support (Money et al., 2024). Digitalisation can leave older carers feeling excluded (Rousaki et al., 2024). Technology can support social contact (Grey et al., 2024).</a:t>
            </a:r>
            <a:endParaRPr lang="en-US" sz="1250" dirty="0"/>
          </a:p>
          <a:p>
            <a:pPr marL="0" indent="0">
              <a:buNone/>
            </a:pPr>
            <a:endParaRPr lang="en-US" sz="12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7  CASE STUDY 1</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Telecare for someone at risk of falls</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Technology must suit the individual and come with human support.</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Situation</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Lives alone, has mobility problems, worried about falling.</a:t>
            </a:r>
            <a:endParaRPr lang="en-US" sz="1600" dirty="0"/>
          </a:p>
          <a:p>
            <a:pPr marL="0" indent="0">
              <a:spcAft>
                <a:spcPts val="300"/>
              </a:spcAft>
              <a:buNone/>
            </a:pP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Intervention and benefits</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Alarm, fall detection and monitoring: faster help, confidence, staying at home.</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Malden et al. (2025); Rousaki et al. (2024)</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Theory link</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Activity: continued independence. Continuity: familiar home.</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Rousaki et al. (2024)</a:t>
            </a:r>
            <a:endParaRPr lang="en-US" sz="1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7  CASE STUDY 2</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Peace dementia village</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Useful ideas, but not a model to copy directly into the UK.</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The model</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 village-style dementia community that feels like ordinary life.</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Theory link</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Activity: interaction and participation. Continuity: routines and identity.</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Critical point</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Culture, funding, staffing and care systems differ, so it cannot simply be copied.</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CADTH (2019)</a:t>
            </a:r>
            <a:endParaRPr lang="en-US"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8  RECOMMENDATIONS</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What should improve?</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Recommendations respond to pressures in home care, access and digital inclusion.</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Workforce training</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Regular training in dementia, communication and person-centred care.</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Healey et al. (2024)</a:t>
            </a:r>
            <a:endParaRPr lang="en-US" sz="1600" dirty="0"/>
          </a:p>
        </p:txBody>
      </p:sp>
      <p:sp>
        <p:nvSpPr>
          <p:cNvPr id="10" name="Shape 7"/>
          <p:cNvSpPr/>
          <p:nvPr/>
        </p:nvSpPr>
        <p:spPr>
          <a:xfrm>
            <a:off x="3749040" y="188671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188671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185928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Continuity of care</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Familiar carers build trust and better relationships.</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Healey et al. (2024)</a:t>
            </a:r>
            <a:endParaRPr lang="en-US" sz="1600" dirty="0"/>
          </a:p>
        </p:txBody>
      </p:sp>
      <p:sp>
        <p:nvSpPr>
          <p:cNvPr id="13" name="Shape 10"/>
          <p:cNvSpPr/>
          <p:nvPr/>
        </p:nvSpPr>
        <p:spPr>
          <a:xfrm>
            <a:off x="3749040" y="3288792"/>
            <a:ext cx="384048" cy="384048"/>
          </a:xfrm>
          <a:prstGeom prst="ellipse">
            <a:avLst/>
          </a:prstGeom>
          <a:solidFill>
            <a:srgbClr val="0E8A8A"/>
          </a:solidFill>
          <a:ln w="12700">
            <a:solidFill>
              <a:srgbClr val="0E8A8A"/>
            </a:solidFill>
            <a:prstDash val="solid"/>
          </a:ln>
        </p:spPr>
        <p:txBody>
          <a:bodyPr/>
          <a:lstStyle/>
          <a:p>
            <a:endParaRPr lang="en-GB"/>
          </a:p>
        </p:txBody>
      </p:sp>
      <p:sp>
        <p:nvSpPr>
          <p:cNvPr id="14" name="Text 11"/>
          <p:cNvSpPr txBox="1"/>
          <p:nvPr/>
        </p:nvSpPr>
        <p:spPr>
          <a:xfrm>
            <a:off x="3749040" y="328879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txBox="1"/>
          <p:nvPr/>
        </p:nvSpPr>
        <p:spPr>
          <a:xfrm>
            <a:off x="4343400" y="3261360"/>
            <a:ext cx="4343400" cy="131064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Strengthen community care</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More prevention and reablement to sustain independence.</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CQC (2025)</a:t>
            </a:r>
            <a:endParaRPr lang="en-US" sz="1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12284A"/>
          </a:solidFill>
          <a:ln w="12700">
            <a:solidFill>
              <a:srgbClr val="12284A"/>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457200" y="457200"/>
            <a:ext cx="777240" cy="777240"/>
          </a:xfrm>
          <a:prstGeom prst="rect">
            <a:avLst/>
          </a:prstGeom>
        </p:spPr>
      </p:pic>
      <p:sp>
        <p:nvSpPr>
          <p:cNvPr id="4" name="Text 1"/>
          <p:cNvSpPr txBox="1"/>
          <p:nvPr/>
        </p:nvSpPr>
        <p:spPr>
          <a:xfrm>
            <a:off x="457200" y="1554480"/>
            <a:ext cx="246888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8  RECOMMENDATIONS</a:t>
            </a:r>
            <a:endParaRPr lang="en-US" sz="1200" dirty="0"/>
          </a:p>
        </p:txBody>
      </p:sp>
      <p:sp>
        <p:nvSpPr>
          <p:cNvPr id="5" name="Text 2"/>
          <p:cNvSpPr txBox="1"/>
          <p:nvPr/>
        </p:nvSpPr>
        <p:spPr>
          <a:xfrm>
            <a:off x="457200" y="1874520"/>
            <a:ext cx="2468880" cy="1371600"/>
          </a:xfrm>
          <a:prstGeom prst="rect">
            <a:avLst/>
          </a:prstGeom>
          <a:noFill/>
          <a:ln/>
        </p:spPr>
        <p:txBody>
          <a:bodyPr wrap="square" lIns="0" tIns="0" rIns="0" bIns="0" rtlCol="0" anchor="t"/>
          <a:lstStyle/>
          <a:p>
            <a:pPr marL="0" indent="0">
              <a:buNone/>
            </a:pPr>
            <a:r>
              <a:rPr lang="en-US" sz="2200" b="1" dirty="0">
                <a:solidFill>
                  <a:srgbClr val="FFFFFF"/>
                </a:solidFill>
                <a:latin typeface="Georgia" pitchFamily="34" charset="0"/>
                <a:ea typeface="Georgia" pitchFamily="34" charset="-122"/>
                <a:cs typeface="Georgia" pitchFamily="34" charset="-120"/>
              </a:rPr>
              <a:t>Include and connect</a:t>
            </a:r>
            <a:endParaRPr lang="en-US" sz="2200" dirty="0"/>
          </a:p>
        </p:txBody>
      </p:sp>
      <p:sp>
        <p:nvSpPr>
          <p:cNvPr id="6" name="Text 3"/>
          <p:cNvSpPr txBox="1"/>
          <p:nvPr/>
        </p:nvSpPr>
        <p:spPr>
          <a:xfrm>
            <a:off x="457200" y="3383280"/>
            <a:ext cx="2468880" cy="1280160"/>
          </a:xfrm>
          <a:prstGeom prst="rect">
            <a:avLst/>
          </a:prstGeom>
          <a:noFill/>
          <a:ln/>
        </p:spPr>
        <p:txBody>
          <a:bodyPr wrap="square" lIns="0" tIns="0" rIns="0" bIns="0" rtlCol="0" anchor="b"/>
          <a:lstStyle/>
          <a:p>
            <a:pPr marL="0" indent="0">
              <a:buNone/>
            </a:pPr>
            <a:r>
              <a:rPr lang="en-US" sz="1250" i="1" dirty="0">
                <a:solidFill>
                  <a:srgbClr val="C9D6E2"/>
                </a:solidFill>
                <a:latin typeface="Calibri" pitchFamily="34" charset="0"/>
                <a:ea typeface="Calibri" pitchFamily="34" charset="-122"/>
                <a:cs typeface="Calibri" pitchFamily="34" charset="-120"/>
              </a:rPr>
              <a:t>Change needs funding, staff, leadership, training and older people’s involvement.</a:t>
            </a:r>
            <a:endParaRPr lang="en-US" sz="1250" dirty="0"/>
          </a:p>
        </p:txBody>
      </p:sp>
      <p:sp>
        <p:nvSpPr>
          <p:cNvPr id="7" name="Shape 4"/>
          <p:cNvSpPr/>
          <p:nvPr/>
        </p:nvSpPr>
        <p:spPr>
          <a:xfrm>
            <a:off x="3749040" y="484632"/>
            <a:ext cx="384048" cy="384048"/>
          </a:xfrm>
          <a:prstGeom prst="ellipse">
            <a:avLst/>
          </a:prstGeom>
          <a:solidFill>
            <a:srgbClr val="0E8A8A"/>
          </a:solidFill>
          <a:ln w="12700">
            <a:solidFill>
              <a:srgbClr val="0E8A8A"/>
            </a:solidFill>
            <a:prstDash val="solid"/>
          </a:ln>
        </p:spPr>
        <p:txBody>
          <a:bodyPr/>
          <a:lstStyle/>
          <a:p>
            <a:endParaRPr lang="en-GB"/>
          </a:p>
        </p:txBody>
      </p:sp>
      <p:sp>
        <p:nvSpPr>
          <p:cNvPr id="8" name="Text 5"/>
          <p:cNvSpPr txBox="1"/>
          <p:nvPr/>
        </p:nvSpPr>
        <p:spPr>
          <a:xfrm>
            <a:off x="3749040" y="48463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9" name="Text 6"/>
          <p:cNvSpPr txBox="1"/>
          <p:nvPr/>
        </p:nvSpPr>
        <p:spPr>
          <a:xfrm>
            <a:off x="4343400" y="457200"/>
            <a:ext cx="4343400" cy="201168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Digital inclusion</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Training, technical support and non-digital options.</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Rousaki et al. (2024)</a:t>
            </a:r>
            <a:endParaRPr lang="en-US" sz="1600" dirty="0"/>
          </a:p>
        </p:txBody>
      </p:sp>
      <p:sp>
        <p:nvSpPr>
          <p:cNvPr id="10" name="Shape 7"/>
          <p:cNvSpPr/>
          <p:nvPr/>
        </p:nvSpPr>
        <p:spPr>
          <a:xfrm>
            <a:off x="3749040" y="2587752"/>
            <a:ext cx="384048" cy="384048"/>
          </a:xfrm>
          <a:prstGeom prst="ellipse">
            <a:avLst/>
          </a:prstGeom>
          <a:solidFill>
            <a:srgbClr val="0E8A8A"/>
          </a:solidFill>
          <a:ln w="12700">
            <a:solidFill>
              <a:srgbClr val="0E8A8A"/>
            </a:solidFill>
            <a:prstDash val="solid"/>
          </a:ln>
        </p:spPr>
        <p:txBody>
          <a:bodyPr/>
          <a:lstStyle/>
          <a:p>
            <a:endParaRPr lang="en-GB"/>
          </a:p>
        </p:txBody>
      </p:sp>
      <p:sp>
        <p:nvSpPr>
          <p:cNvPr id="11" name="Text 8"/>
          <p:cNvSpPr txBox="1"/>
          <p:nvPr/>
        </p:nvSpPr>
        <p:spPr>
          <a:xfrm>
            <a:off x="3749040" y="2587752"/>
            <a:ext cx="384048" cy="384048"/>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9"/>
          <p:cNvSpPr txBox="1"/>
          <p:nvPr/>
        </p:nvSpPr>
        <p:spPr>
          <a:xfrm>
            <a:off x="4343400" y="2560320"/>
            <a:ext cx="4343400" cy="2011680"/>
          </a:xfrm>
          <a:prstGeom prst="rect">
            <a:avLst/>
          </a:prstGeom>
          <a:noFill/>
          <a:ln/>
        </p:spPr>
        <p:txBody>
          <a:bodyPr wrap="square" lIns="0" tIns="0" rIns="0" bIns="0" rtlCol="0" anchor="t"/>
          <a:lstStyle/>
          <a:p>
            <a:pPr marL="0" indent="0">
              <a:spcAft>
                <a:spcPts val="300"/>
              </a:spcAft>
              <a:buNone/>
            </a:pPr>
            <a:r>
              <a:rPr lang="en-US" sz="1600" b="1" dirty="0">
                <a:solidFill>
                  <a:srgbClr val="12284A"/>
                </a:solidFill>
                <a:latin typeface="Calibri" pitchFamily="34" charset="0"/>
                <a:ea typeface="Calibri" pitchFamily="34" charset="-122"/>
                <a:cs typeface="Calibri" pitchFamily="34" charset="-120"/>
              </a:rPr>
              <a:t>Joined-up care</a:t>
            </a:r>
            <a:endParaRPr lang="en-US" sz="1600" dirty="0"/>
          </a:p>
          <a:p>
            <a:pPr marL="0" indent="0">
              <a:spcAft>
                <a:spcPts val="300"/>
              </a:spcAft>
              <a:buNone/>
            </a:pPr>
            <a:r>
              <a:rPr lang="en-US" sz="1350" dirty="0">
                <a:solidFill>
                  <a:srgbClr val="3F4E5F"/>
                </a:solidFill>
                <a:latin typeface="Calibri" pitchFamily="34" charset="0"/>
                <a:ea typeface="Calibri" pitchFamily="34" charset="-122"/>
                <a:cs typeface="Calibri" pitchFamily="34" charset="-120"/>
              </a:rPr>
              <a:t>Health and social care should communicate better; electronic records can help.</a:t>
            </a:r>
            <a:endParaRPr lang="en-US" sz="1600" dirty="0"/>
          </a:p>
          <a:p>
            <a:pPr marL="0" indent="0">
              <a:spcAft>
                <a:spcPts val="300"/>
              </a:spcAft>
              <a:buNone/>
            </a:pPr>
            <a:r>
              <a:rPr lang="en-US" sz="1100" i="1" dirty="0">
                <a:solidFill>
                  <a:srgbClr val="0E8A8A"/>
                </a:solidFill>
                <a:latin typeface="Calibri" pitchFamily="34" charset="0"/>
                <a:ea typeface="Calibri" pitchFamily="34" charset="-122"/>
                <a:cs typeface="Calibri" pitchFamily="34" charset="-120"/>
              </a:rPr>
              <a:t>de Bell et al. (2024); Snow et al. (2025)</a:t>
            </a:r>
            <a:endParaRPr lang="en-US" sz="1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73152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8  IMPLEMENTATION</a:t>
            </a:r>
            <a:endParaRPr lang="en-US" sz="1200" dirty="0"/>
          </a:p>
        </p:txBody>
      </p:sp>
      <p:sp>
        <p:nvSpPr>
          <p:cNvPr id="3" name="Text 1"/>
          <p:cNvSpPr txBox="1"/>
          <p:nvPr/>
        </p:nvSpPr>
        <p:spPr>
          <a:xfrm>
            <a:off x="548640" y="685800"/>
            <a:ext cx="8046720" cy="548640"/>
          </a:xfrm>
          <a:prstGeom prst="rect">
            <a:avLst/>
          </a:prstGeom>
          <a:noFill/>
          <a:ln/>
        </p:spPr>
        <p:txBody>
          <a:bodyPr wrap="square" lIns="0" tIns="0" rIns="0" bIns="0" rtlCol="0" anchor="t"/>
          <a:lstStyle/>
          <a:p>
            <a:pPr marL="0" indent="0">
              <a:buNone/>
            </a:pPr>
            <a:r>
              <a:rPr lang="en-US" sz="2600" b="1" dirty="0">
                <a:solidFill>
                  <a:srgbClr val="12284A"/>
                </a:solidFill>
                <a:latin typeface="Georgia" pitchFamily="34" charset="0"/>
                <a:ea typeface="Georgia" pitchFamily="34" charset="-122"/>
                <a:cs typeface="Georgia" pitchFamily="34" charset="-120"/>
              </a:rPr>
              <a:t>Barriers and solutions</a:t>
            </a:r>
            <a:endParaRPr lang="en-US" sz="2600" dirty="0"/>
          </a:p>
        </p:txBody>
      </p:sp>
      <p:graphicFrame>
        <p:nvGraphicFramePr>
          <p:cNvPr id="19" name="Table 0"/>
          <p:cNvGraphicFramePr>
            <a:graphicFrameLocks noGrp="1"/>
          </p:cNvGraphicFramePr>
          <p:nvPr>
            <p:extLst>
              <p:ext uri="{D42A27DB-BD31-4B8C-83A1-F6EECF244321}">
                <p14:modId xmlns:p14="http://schemas.microsoft.com/office/powerpoint/2010/main" val="1579011935"/>
              </p:ext>
            </p:extLst>
          </p:nvPr>
        </p:nvGraphicFramePr>
        <p:xfrm>
          <a:off x="548640" y="1417320"/>
          <a:ext cx="8046720" cy="2688336"/>
        </p:xfrm>
        <a:graphic>
          <a:graphicData uri="http://schemas.openxmlformats.org/drawingml/2006/table">
            <a:tbl>
              <a:tblPr/>
              <a:tblGrid>
                <a:gridCol w="3291840">
                  <a:extLst>
                    <a:ext uri="{9D8B030D-6E8A-4147-A177-3AD203B41FA5}">
                      <a16:colId xmlns:a16="http://schemas.microsoft.com/office/drawing/2014/main" val="20000"/>
                    </a:ext>
                  </a:extLst>
                </a:gridCol>
                <a:gridCol w="4754880">
                  <a:extLst>
                    <a:ext uri="{9D8B030D-6E8A-4147-A177-3AD203B41FA5}">
                      <a16:colId xmlns:a16="http://schemas.microsoft.com/office/drawing/2014/main" val="20001"/>
                    </a:ext>
                  </a:extLst>
                </a:gridCol>
              </a:tblGrid>
              <a:tr h="384048">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Barrier</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12284A"/>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Possible solution</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12284A"/>
                    </a:solidFill>
                  </a:tcPr>
                </a:tc>
                <a:extLst>
                  <a:ext uri="{0D108BD9-81ED-4DB2-BD59-A6C34878D82A}">
                    <a16:rowId xmlns:a16="http://schemas.microsoft.com/office/drawing/2014/main" val="10000"/>
                  </a:ext>
                </a:extLst>
              </a:tr>
              <a:tr h="384048">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Staff shortages</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EEF3F7"/>
                    </a:solidFill>
                  </a:tcPr>
                </a:tc>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Better recruitment and retention</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EEF3F7"/>
                    </a:solidFill>
                  </a:tcPr>
                </a:tc>
                <a:extLst>
                  <a:ext uri="{0D108BD9-81ED-4DB2-BD59-A6C34878D82A}">
                    <a16:rowId xmlns:a16="http://schemas.microsoft.com/office/drawing/2014/main" val="10001"/>
                  </a:ext>
                </a:extLst>
              </a:tr>
              <a:tr h="384048">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Limited funding</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FFFFFF"/>
                    </a:solidFill>
                  </a:tcPr>
                </a:tc>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Greater investment in prevention</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FFFFFF"/>
                    </a:solidFill>
                  </a:tcPr>
                </a:tc>
                <a:extLst>
                  <a:ext uri="{0D108BD9-81ED-4DB2-BD59-A6C34878D82A}">
                    <a16:rowId xmlns:a16="http://schemas.microsoft.com/office/drawing/2014/main" val="10002"/>
                  </a:ext>
                </a:extLst>
              </a:tr>
              <a:tr h="384048">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Digital exclusion</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EEF3F7"/>
                    </a:solidFill>
                  </a:tcPr>
                </a:tc>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Training and non-digital options</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EEF3F7"/>
                    </a:solidFill>
                  </a:tcPr>
                </a:tc>
                <a:extLst>
                  <a:ext uri="{0D108BD9-81ED-4DB2-BD59-A6C34878D82A}">
                    <a16:rowId xmlns:a16="http://schemas.microsoft.com/office/drawing/2014/main" val="10003"/>
                  </a:ext>
                </a:extLst>
              </a:tr>
              <a:tr h="384048">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Poor communication</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FFFFFF"/>
                    </a:solidFill>
                  </a:tcPr>
                </a:tc>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Better joint working</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FFFFFF"/>
                    </a:solidFill>
                  </a:tcPr>
                </a:tc>
                <a:extLst>
                  <a:ext uri="{0D108BD9-81ED-4DB2-BD59-A6C34878D82A}">
                    <a16:rowId xmlns:a16="http://schemas.microsoft.com/office/drawing/2014/main" val="10004"/>
                  </a:ext>
                </a:extLst>
              </a:tr>
              <a:tr h="384048">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Resistance to change</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EEF3F7"/>
                    </a:solidFill>
                  </a:tcPr>
                </a:tc>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Involve staff and older people</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EEF3F7"/>
                    </a:solidFill>
                  </a:tcPr>
                </a:tc>
                <a:extLst>
                  <a:ext uri="{0D108BD9-81ED-4DB2-BD59-A6C34878D82A}">
                    <a16:rowId xmlns:a16="http://schemas.microsoft.com/office/drawing/2014/main" val="10005"/>
                  </a:ext>
                </a:extLst>
              </a:tr>
              <a:tr h="384048">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Inequality</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FFFFFF"/>
                    </a:solidFill>
                  </a:tcPr>
                </a:tc>
                <a:tc>
                  <a:txBody>
                    <a:bodyPr/>
                    <a:lstStyle/>
                    <a:p>
                      <a:pPr marL="0" indent="0">
                        <a:buNone/>
                      </a:pPr>
                      <a:r>
                        <a:rPr lang="en-US" sz="1400" dirty="0">
                          <a:solidFill>
                            <a:srgbClr val="3F4E5F"/>
                          </a:solidFill>
                          <a:latin typeface="Calibri" pitchFamily="34" charset="0"/>
                          <a:ea typeface="Calibri" pitchFamily="34" charset="-122"/>
                          <a:cs typeface="Calibri" pitchFamily="34" charset="-120"/>
                        </a:rPr>
                        <a:t>Target support to those most in need</a:t>
                      </a:r>
                      <a:endParaRPr lang="en-US" sz="1400" dirty="0">
                        <a:latin typeface="Calibri" charset="0"/>
                        <a:ea typeface="Calibri" charset="0"/>
                        <a:cs typeface="Calibri" charset="0"/>
                      </a:endParaRPr>
                    </a:p>
                  </a:txBody>
                  <a:tcPr marL="109728" marR="109728" marT="0" marB="0" anchor="ctr">
                    <a:lnL w="0" cap="flat" cmpd="sng" algn="ctr">
                      <a:noFill/>
                    </a:lnL>
                    <a:lnR w="0" cap="flat" cmpd="sng" algn="ctr">
                      <a:noFill/>
                    </a:lnR>
                    <a:lnT w="0" cap="flat" cmpd="sng" algn="ctr">
                      <a:noFill/>
                    </a:lnT>
                    <a:lnB w="0" cap="flat" cmpd="sng" algn="ctr">
                      <a:noFill/>
                    </a:lnB>
                    <a:solidFill>
                      <a:srgbClr val="FFFFFF"/>
                    </a:solidFill>
                  </a:tcPr>
                </a:tc>
                <a:extLst>
                  <a:ext uri="{0D108BD9-81ED-4DB2-BD59-A6C34878D82A}">
                    <a16:rowId xmlns:a16="http://schemas.microsoft.com/office/drawing/2014/main" val="10006"/>
                  </a:ext>
                </a:extLst>
              </a:tr>
            </a:tbl>
          </a:graphicData>
        </a:graphic>
      </p:graphicFrame>
      <p:sp>
        <p:nvSpPr>
          <p:cNvPr id="5" name="Text 2"/>
          <p:cNvSpPr txBox="1"/>
          <p:nvPr/>
        </p:nvSpPr>
        <p:spPr>
          <a:xfrm>
            <a:off x="548640" y="4297680"/>
            <a:ext cx="8046720" cy="365760"/>
          </a:xfrm>
          <a:prstGeom prst="rect">
            <a:avLst/>
          </a:prstGeom>
          <a:noFill/>
          <a:ln/>
        </p:spPr>
        <p:txBody>
          <a:bodyPr wrap="square" lIns="0" tIns="0" rIns="0" bIns="0" rtlCol="0" anchor="t"/>
          <a:lstStyle/>
          <a:p>
            <a:pPr marL="0" indent="0">
              <a:buNone/>
            </a:pPr>
            <a:r>
              <a:rPr lang="en-US" sz="1400" i="1" dirty="0">
                <a:solidFill>
                  <a:srgbClr val="12284A"/>
                </a:solidFill>
                <a:latin typeface="Calibri" pitchFamily="34" charset="0"/>
                <a:ea typeface="Calibri" pitchFamily="34" charset="-122"/>
                <a:cs typeface="Calibri" pitchFamily="34" charset="-120"/>
              </a:rPr>
              <a:t>Implementation matters as much as policy design (CQC, 2025).</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12284A"/>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640080" y="457200"/>
            <a:ext cx="640080" cy="640080"/>
          </a:xfrm>
          <a:prstGeom prst="rect">
            <a:avLst/>
          </a:prstGeom>
        </p:spPr>
      </p:pic>
      <p:sp>
        <p:nvSpPr>
          <p:cNvPr id="3" name="Text 0"/>
          <p:cNvSpPr txBox="1"/>
          <p:nvPr/>
        </p:nvSpPr>
        <p:spPr>
          <a:xfrm>
            <a:off x="1463040" y="640080"/>
            <a:ext cx="4572000" cy="274320"/>
          </a:xfrm>
          <a:prstGeom prst="rect">
            <a:avLst/>
          </a:prstGeom>
          <a:noFill/>
          <a:ln/>
        </p:spPr>
        <p:txBody>
          <a:bodyPr wrap="square" lIns="0" tIns="0" rIns="0" bIns="0" rtlCol="0" anchor="t"/>
          <a:lstStyle/>
          <a:p>
            <a:pPr marL="0" indent="0">
              <a:buNone/>
            </a:pPr>
            <a:r>
              <a:rPr lang="en-US" sz="1200" b="1" dirty="0">
                <a:solidFill>
                  <a:srgbClr val="8FDADA"/>
                </a:solidFill>
                <a:latin typeface="Calibri" pitchFamily="34" charset="0"/>
                <a:ea typeface="Calibri" pitchFamily="34" charset="-122"/>
                <a:cs typeface="Calibri" pitchFamily="34" charset="-120"/>
              </a:rPr>
              <a:t>9  CONCLUSION</a:t>
            </a:r>
            <a:endParaRPr lang="en-US" sz="1200" dirty="0"/>
          </a:p>
        </p:txBody>
      </p:sp>
      <p:sp>
        <p:nvSpPr>
          <p:cNvPr id="4" name="Text 1"/>
          <p:cNvSpPr txBox="1"/>
          <p:nvPr/>
        </p:nvSpPr>
        <p:spPr>
          <a:xfrm>
            <a:off x="640080" y="1280160"/>
            <a:ext cx="7863840" cy="1097280"/>
          </a:xfrm>
          <a:prstGeom prst="rect">
            <a:avLst/>
          </a:prstGeom>
          <a:noFill/>
          <a:ln/>
        </p:spPr>
        <p:txBody>
          <a:bodyPr wrap="square" lIns="0" tIns="0" rIns="0" bIns="0" rtlCol="0" anchor="t"/>
          <a:lstStyle/>
          <a:p>
            <a:pPr marL="0" indent="0">
              <a:buNone/>
            </a:pPr>
            <a:r>
              <a:rPr lang="en-US" sz="2700" b="1" dirty="0">
                <a:solidFill>
                  <a:srgbClr val="FFFFFF"/>
                </a:solidFill>
                <a:latin typeface="Georgia" pitchFamily="34" charset="0"/>
                <a:ea typeface="Georgia" pitchFamily="34" charset="-122"/>
                <a:cs typeface="Georgia" pitchFamily="34" charset="-120"/>
              </a:rPr>
              <a:t>Better care needs skills, prevention and implementation</a:t>
            </a:r>
            <a:endParaRPr lang="en-US" sz="2700" dirty="0"/>
          </a:p>
        </p:txBody>
      </p:sp>
      <p:sp>
        <p:nvSpPr>
          <p:cNvPr id="5" name="Text 2"/>
          <p:cNvSpPr txBox="1"/>
          <p:nvPr/>
        </p:nvSpPr>
        <p:spPr>
          <a:xfrm>
            <a:off x="640080" y="2651760"/>
            <a:ext cx="7772400" cy="2103120"/>
          </a:xfrm>
          <a:prstGeom prst="rect">
            <a:avLst/>
          </a:prstGeom>
          <a:noFill/>
          <a:ln/>
        </p:spPr>
        <p:txBody>
          <a:bodyPr wrap="square" lIns="0" tIns="0" rIns="0" bIns="0" rtlCol="0" anchor="t"/>
          <a:lstStyle/>
          <a:p>
            <a:pPr marL="342900" indent="-342900">
              <a:spcAft>
                <a:spcPts val="1000"/>
              </a:spcAft>
              <a:buSzPct val="100000"/>
              <a:buChar char="•"/>
            </a:pPr>
            <a:r>
              <a:rPr lang="en-US" sz="1600" dirty="0">
                <a:solidFill>
                  <a:srgbClr val="E5EDF4"/>
                </a:solidFill>
                <a:latin typeface="Calibri" pitchFamily="34" charset="0"/>
                <a:ea typeface="Calibri" pitchFamily="34" charset="-122"/>
                <a:cs typeface="Calibri" pitchFamily="34" charset="-120"/>
              </a:rPr>
              <a:t>Ageing is more than decline; needs and preferences differ.</a:t>
            </a:r>
            <a:endParaRPr lang="en-US" sz="1600" dirty="0"/>
          </a:p>
          <a:p>
            <a:pPr marL="342900" indent="-342900">
              <a:spcAft>
                <a:spcPts val="1000"/>
              </a:spcAft>
              <a:buSzPct val="100000"/>
              <a:buChar char="•"/>
            </a:pPr>
            <a:r>
              <a:rPr lang="en-US" sz="1600" dirty="0">
                <a:solidFill>
                  <a:srgbClr val="E5EDF4"/>
                </a:solidFill>
                <a:latin typeface="Calibri" pitchFamily="34" charset="0"/>
                <a:ea typeface="Calibri" pitchFamily="34" charset="-122"/>
                <a:cs typeface="Calibri" pitchFamily="34" charset="-120"/>
              </a:rPr>
              <a:t>Theories and law support participation, identity, wellbeing and equality.</a:t>
            </a:r>
            <a:endParaRPr lang="en-US" sz="1600" dirty="0"/>
          </a:p>
          <a:p>
            <a:pPr marL="342900" indent="-342900">
              <a:spcAft>
                <a:spcPts val="1000"/>
              </a:spcAft>
              <a:buSzPct val="100000"/>
              <a:buChar char="•"/>
            </a:pPr>
            <a:r>
              <a:rPr lang="en-US" sz="1600" dirty="0">
                <a:solidFill>
                  <a:srgbClr val="E5EDF4"/>
                </a:solidFill>
                <a:latin typeface="Calibri" pitchFamily="34" charset="0"/>
                <a:ea typeface="Calibri" pitchFamily="34" charset="-122"/>
                <a:cs typeface="Calibri" pitchFamily="34" charset="-120"/>
              </a:rPr>
              <a:t>Home and residential care can support independence if quality and choice are protected.</a:t>
            </a:r>
            <a:endParaRPr lang="en-US" sz="1600" dirty="0"/>
          </a:p>
          <a:p>
            <a:pPr marL="342900" indent="-342900">
              <a:spcAft>
                <a:spcPts val="1000"/>
              </a:spcAft>
              <a:buSzPct val="100000"/>
              <a:buChar char="•"/>
            </a:pPr>
            <a:r>
              <a:rPr lang="en-US" sz="1600" dirty="0">
                <a:solidFill>
                  <a:srgbClr val="E5EDF4"/>
                </a:solidFill>
                <a:latin typeface="Calibri" pitchFamily="34" charset="0"/>
                <a:ea typeface="Calibri" pitchFamily="34" charset="-122"/>
                <a:cs typeface="Calibri" pitchFamily="34" charset="-120"/>
              </a:rPr>
              <a:t>Technology helps, but digital exclusion remains.</a:t>
            </a:r>
            <a:endParaRPr 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54864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REFERENCES (1 of 3)</a:t>
            </a:r>
            <a:endParaRPr lang="en-US" sz="1200" dirty="0"/>
          </a:p>
        </p:txBody>
      </p:sp>
      <p:sp>
        <p:nvSpPr>
          <p:cNvPr id="3" name="Text 1"/>
          <p:cNvSpPr txBox="1"/>
          <p:nvPr/>
        </p:nvSpPr>
        <p:spPr>
          <a:xfrm>
            <a:off x="548640" y="685800"/>
            <a:ext cx="8046720" cy="4206240"/>
          </a:xfrm>
          <a:prstGeom prst="rect">
            <a:avLst/>
          </a:prstGeom>
          <a:noFill/>
          <a:ln/>
        </p:spPr>
        <p:txBody>
          <a:bodyPr wrap="square" lIns="0" tIns="0" rIns="0" bIns="0" rtlCol="0" anchor="t"/>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Care Act 2014 (c.23) (2014)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Care Act 2014</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The Stationery Office.</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Charlwood, A.,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Valizade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D., Winton Schreuders, L., Thompson, C., Glover, M., Gage, H., Alldred, D., Pearson, C., Kerry, J. and Spilsbury, K. (2024) ‘Workforce thresholds and the non-linear association between registered nurse staffing and care quality in long-term residential care: A retrospective longitudinal study of English care homes with nursing’,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Nursing Studies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157, 104815.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10.1016/j.ijnurstu.2024.104815.</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CQC (Care Quality Commission) (2025)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state of health care and adult social care in England 2024/25</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Newcastle upon Tyne: Care Quality Commission.</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Cumming, E. and Henry, W.E. (1961)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Growing Old: The Process of Disengagement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New York: Basic Books.</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de Bell, S., Zhelev, Z., Bethel, A., Thompson Coon, J. and Anderson, R. (2024) ‘Factors influencing effective data sharing between health care and social care regarding the care of older people: A qualitative evidence synthesis’,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Health and Social Care Delivery Research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12(12), pp. 1–87.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10.3310/TTWG4738.</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Equality Act 2010 (c.15) (2010)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Equality Act 2010</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The Stationery Office.</a:t>
            </a:r>
          </a:p>
          <a:p>
            <a:pPr>
              <a:buNone/>
            </a:pPr>
            <a:r>
              <a:rPr lang="en-GB" sz="1200" dirty="0">
                <a:effectLst/>
                <a:latin typeface="Aptos" panose="020B0004020202020204" pitchFamily="34" charset="0"/>
                <a:ea typeface="Aptos" panose="020B0004020202020204" pitchFamily="34" charset="0"/>
                <a:cs typeface="Times New Roman" panose="02020603050405020304" pitchFamily="18" charset="0"/>
              </a:rPr>
              <a:t>Grey, E., Baber, F., Corbett, E., Ellis, D., Gillison, F. and Barnett, J. (2024) ‘The use of technology to address loneliness and social isolation among older adults: The role of social care providers’, </a:t>
            </a:r>
            <a:r>
              <a:rPr lang="en-GB" sz="1200" i="1" dirty="0">
                <a:effectLst/>
                <a:latin typeface="Aptos" panose="020B0004020202020204" pitchFamily="34" charset="0"/>
                <a:ea typeface="Aptos" panose="020B0004020202020204" pitchFamily="34" charset="0"/>
                <a:cs typeface="Times New Roman" panose="02020603050405020304" pitchFamily="18" charset="0"/>
              </a:rPr>
              <a:t>BMC Public Health</a:t>
            </a:r>
            <a:r>
              <a:rPr lang="en-GB" sz="1200" dirty="0">
                <a:effectLst/>
                <a:latin typeface="Aptos" panose="020B0004020202020204" pitchFamily="34" charset="0"/>
                <a:ea typeface="Aptos" panose="020B0004020202020204" pitchFamily="34" charset="0"/>
                <a:cs typeface="Times New Roman" panose="02020603050405020304" pitchFamily="18" charset="0"/>
              </a:rPr>
              <a:t>, 24, 108. </a:t>
            </a:r>
            <a:r>
              <a:rPr lang="en-GB" sz="12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dirty="0">
                <a:effectLst/>
                <a:latin typeface="Aptos" panose="020B0004020202020204" pitchFamily="34" charset="0"/>
                <a:ea typeface="Aptos" panose="020B0004020202020204" pitchFamily="34" charset="0"/>
                <a:cs typeface="Times New Roman" panose="02020603050405020304" pitchFamily="18" charset="0"/>
              </a:rPr>
              <a:t>: 10.1186/s12889-023-17386-w.</a:t>
            </a:r>
            <a:endParaRPr lang="en-US" sz="1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54864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REFERENCES (2 of 3)</a:t>
            </a:r>
            <a:endParaRPr lang="en-US" sz="1200" dirty="0"/>
          </a:p>
        </p:txBody>
      </p:sp>
      <p:sp>
        <p:nvSpPr>
          <p:cNvPr id="3" name="Text 1"/>
          <p:cNvSpPr txBox="1"/>
          <p:nvPr/>
        </p:nvSpPr>
        <p:spPr>
          <a:xfrm>
            <a:off x="315176" y="662940"/>
            <a:ext cx="8046720" cy="4206240"/>
          </a:xfrm>
          <a:prstGeom prst="rect">
            <a:avLst/>
          </a:prstGeom>
          <a:noFill/>
          <a:ln/>
        </p:spPr>
        <p:txBody>
          <a:bodyPr wrap="square" lIns="0" tIns="0" rIns="0" bIns="0" rtlCol="0" anchor="t"/>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Havighurst, R.J. (1961) ‘Successful aging’,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The Gerontologist</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1(1), pp. 8–13.</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Healey, J., Hignett, S. and Gyi, D. (2024) ‘A day in the life of a home care worker in England: A human factors systems perspective’,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Applied Ergonomics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115, 104151.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10.1016/j.apergo.2023.104151.</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Lemon, B.W., Bengtson, V.L. and Peterson, J.A. (1972) ‘An exploration of the activity theory of aging: Activity types and life satisfaction among in-movers to a retirement community’,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Journal of Gerontology</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27(4), pp. 511–523.</a:t>
            </a:r>
          </a:p>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Malden, S., McGill, K., Guthrie, B., Frost, H.,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Shenkin</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S.D., Ezike, A., Bareham, B.K., Mercer, S.W., Pearce, C., Wilson, C., Underwood, I., Vines, J., Lewis, S. and O’Donnell, A. (2025) ‘Patient and carer-related facilitators and barriers to the adoption of assistive technologies for the care of older adults: Systematic review’,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JMIR Aging</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8, e73917.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10.2196/73917.</a:t>
            </a:r>
          </a:p>
          <a:p>
            <a:pPr>
              <a:buNone/>
            </a:pPr>
            <a:r>
              <a:rPr lang="en-GB" sz="1400" dirty="0">
                <a:effectLst/>
                <a:latin typeface="Aptos" panose="020B0004020202020204" pitchFamily="34" charset="0"/>
                <a:ea typeface="Aptos" panose="020B0004020202020204" pitchFamily="34" charset="0"/>
                <a:cs typeface="Times New Roman" panose="02020603050405020304" pitchFamily="18" charset="0"/>
              </a:rPr>
              <a:t>NHS England (2019) </a:t>
            </a:r>
            <a:r>
              <a:rPr lang="en-GB" sz="1400" i="1" dirty="0">
                <a:effectLst/>
                <a:latin typeface="Aptos" panose="020B0004020202020204" pitchFamily="34" charset="0"/>
                <a:ea typeface="Aptos" panose="020B0004020202020204" pitchFamily="34" charset="0"/>
                <a:cs typeface="Times New Roman" panose="02020603050405020304" pitchFamily="18" charset="0"/>
              </a:rPr>
              <a:t>The NHS Long Term Plan</a:t>
            </a:r>
            <a:r>
              <a:rPr lang="en-GB" sz="1400" dirty="0">
                <a:effectLst/>
                <a:latin typeface="Aptos" panose="020B0004020202020204" pitchFamily="34" charset="0"/>
                <a:ea typeface="Aptos" panose="020B0004020202020204" pitchFamily="34" charset="0"/>
                <a:cs typeface="Times New Roman" panose="02020603050405020304" pitchFamily="18" charset="0"/>
              </a:rPr>
              <a:t>. London: NHS England.</a:t>
            </a:r>
            <a:br>
              <a:rPr lang="en-GB" sz="1000" dirty="0">
                <a:effectLst/>
                <a:latin typeface="Aptos" panose="020B0004020202020204" pitchFamily="34" charset="0"/>
                <a:ea typeface="Aptos" panose="020B0004020202020204" pitchFamily="34" charset="0"/>
                <a:cs typeface="Times New Roman" panose="02020603050405020304" pitchFamily="18" charset="0"/>
              </a:rPr>
            </a:br>
            <a:endParaRPr lang="en-US"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274320"/>
            <a:ext cx="5486400" cy="274320"/>
          </a:xfrm>
          <a:prstGeom prst="rect">
            <a:avLst/>
          </a:prstGeom>
          <a:noFill/>
          <a:ln/>
        </p:spPr>
        <p:txBody>
          <a:bodyPr wrap="square" lIns="0" tIns="0" rIns="0" bIns="0" rtlCol="0" anchor="t"/>
          <a:lstStyle/>
          <a:p>
            <a:pPr marL="0" indent="0">
              <a:buNone/>
            </a:pPr>
            <a:r>
              <a:rPr lang="en-US" sz="1200" b="1" dirty="0">
                <a:solidFill>
                  <a:srgbClr val="0E8A8A"/>
                </a:solidFill>
                <a:latin typeface="Calibri" pitchFamily="34" charset="0"/>
                <a:ea typeface="Calibri" pitchFamily="34" charset="-122"/>
                <a:cs typeface="Calibri" pitchFamily="34" charset="-120"/>
              </a:rPr>
              <a:t>REFERENCES (3 of 3)</a:t>
            </a:r>
            <a:endParaRPr lang="en-US" sz="1200" dirty="0"/>
          </a:p>
        </p:txBody>
      </p:sp>
      <p:sp>
        <p:nvSpPr>
          <p:cNvPr id="3" name="Text 1"/>
          <p:cNvSpPr txBox="1"/>
          <p:nvPr/>
        </p:nvSpPr>
        <p:spPr>
          <a:xfrm>
            <a:off x="548640" y="685800"/>
            <a:ext cx="8046720" cy="4206240"/>
          </a:xfrm>
          <a:prstGeom prst="rect">
            <a:avLst/>
          </a:prstGeom>
          <a:noFill/>
          <a:ln/>
        </p:spPr>
        <p:txBody>
          <a:bodyPr wrap="square" lIns="0" tIns="0" rIns="0" bIns="0" rtlCol="0" anchor="t"/>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Quinn, M., Shepperd, S. and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Floud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S. (2025) ‘Social inequalities in the use of formal and informal home care in older women: Evidence from a large UK cohort study’,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Age and Ageing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54(10), afaf279.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10.1093/ageing/afaf279.</a:t>
            </a:r>
          </a:p>
          <a:p>
            <a:pPr>
              <a:lnSpc>
                <a:spcPct val="115000"/>
              </a:lnSpc>
              <a:spcAft>
                <a:spcPts val="8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Rousaki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Zamani, E.D.,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Sbaffi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 Hamblin, K. and Black, R. (2024) ‘The digitalization of social care in England and implications for older, unpaid carers: Constructionist thematic analysis’,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Journal of Medical Internet Research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26, e60056.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10.2196/60056.</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Snow, M., Silva-Ribeiro, W.,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Baginsky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Di Giorgio, S., Farrelly, N., Larkins, C., Poole, K.,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Steils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 Westwood, J. and Malley, J. (2025) ‘Best practices for implementing electronic care records in adult social care: Rapid scoping review’,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JMIR Aging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8, e61734.</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Taylor, E., Goodwin, V.A., Clegg, A., Brown, L., Frost, J. and Ball, S. (2025) ‘Predictors of independence in older people: A longitudinal, population-based study using the CARE75+ cohort’,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BMC Geriatrics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25, 288.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10.1186/s12877-025-05927-4.</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Wang, Y., Sun, H., Xu, S., Xia, Q., Ge, S., Li, M. and Tang, X. (2025) ‘Smart home technologies for enhancing independence of living and reducing care dependence in older adults: A systematic review’,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Journal of Advanced Nursing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81(6), pp. 2885–2912.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10.1111/jan.16569.</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Watson, J., et al. (2024) ‘A systematic review of digital access to post-diagnostic health and social care services for dementia’,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Geriatric Psychiatry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10.1002/gps.6119.</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16930</TotalTime>
  <Words>2435</Words>
  <Application>Microsoft Office PowerPoint</Application>
  <PresentationFormat>On-screen Show (16:9)</PresentationFormat>
  <Paragraphs>306</Paragraphs>
  <Slides>22</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Aptos</vt: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LINDA TEKYI</cp:lastModifiedBy>
  <cp:revision>3</cp:revision>
  <dcterms:created xsi:type="dcterms:W3CDTF">2026-09-30T03:33:02Z</dcterms:created>
  <dcterms:modified xsi:type="dcterms:W3CDTF">2026-10-24T16:41:34Z</dcterms:modified>
</cp:coreProperties>
</file>