
<file path=[Content_Types].xml><?xml version="1.0" encoding="utf-8"?>
<Types xmlns="http://schemas.openxmlformats.org/package/2006/content-types">
  <Default Extension="xml" ContentType="application/xml"/>
  <Default Extension="jpeg" ContentType="image/jpeg"/>
  <Default Extension="png" ContentType="image/png"/>
  <Default Extension="jpg" ContentType="image/jpeg"/>
  <Default Extension="rels" ContentType="application/vnd.openxmlformats-package.relationships+xml"/>
  <Default Extension="tiff" ContentType="image/tiff"/>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780" r:id="rId1"/>
  </p:sldMasterIdLst>
  <p:notesMasterIdLst>
    <p:notesMasterId r:id="rId17"/>
  </p:notesMasterIdLst>
  <p:sldIdLst>
    <p:sldId id="256" r:id="rId2"/>
    <p:sldId id="257" r:id="rId3"/>
    <p:sldId id="258" r:id="rId4"/>
    <p:sldId id="259" r:id="rId5"/>
    <p:sldId id="261" r:id="rId6"/>
    <p:sldId id="263" r:id="rId7"/>
    <p:sldId id="262" r:id="rId8"/>
    <p:sldId id="264" r:id="rId9"/>
    <p:sldId id="265" r:id="rId10"/>
    <p:sldId id="266" r:id="rId11"/>
    <p:sldId id="267" r:id="rId12"/>
    <p:sldId id="268" r:id="rId13"/>
    <p:sldId id="269" r:id="rId14"/>
    <p:sldId id="270" r:id="rId15"/>
    <p:sldId id="260"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6735"/>
    <p:restoredTop sz="72806"/>
  </p:normalViewPr>
  <p:slideViewPr>
    <p:cSldViewPr snapToGrid="0" snapToObjects="1">
      <p:cViewPr varScale="1">
        <p:scale>
          <a:sx n="78" d="100"/>
          <a:sy n="78" d="100"/>
        </p:scale>
        <p:origin x="2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theme" Target="theme/theme1.xml"/><Relationship Id="rId21"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notesMaster" Target="notesMasters/notesMaster1.xml"/><Relationship Id="rId18" Type="http://schemas.openxmlformats.org/officeDocument/2006/relationships/presProps" Target="presProps.xml"/><Relationship Id="rId19" Type="http://schemas.openxmlformats.org/officeDocument/2006/relationships/viewProps" Target="viewProps.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E5046EF-DBE5-6F4B-9F71-2FB01B30543C}" type="doc">
      <dgm:prSet loTypeId="urn:microsoft.com/office/officeart/2005/8/layout/matrix1" loCatId="" qsTypeId="urn:microsoft.com/office/officeart/2005/8/quickstyle/simple4" qsCatId="simple" csTypeId="urn:microsoft.com/office/officeart/2005/8/colors/accent1_2" csCatId="accent1" phldr="1"/>
      <dgm:spPr/>
      <dgm:t>
        <a:bodyPr/>
        <a:lstStyle/>
        <a:p>
          <a:endParaRPr lang="en-US"/>
        </a:p>
      </dgm:t>
    </dgm:pt>
    <dgm:pt modelId="{90608A9D-EB73-CF49-A0CB-0803891898AB}">
      <dgm:prSet phldrT="[Text]"/>
      <dgm:spPr/>
      <dgm:t>
        <a:bodyPr/>
        <a:lstStyle/>
        <a:p>
          <a:r>
            <a:rPr lang="en-US" dirty="0" smtClean="0"/>
            <a:t>SWOT</a:t>
          </a:r>
          <a:endParaRPr lang="en-US" dirty="0"/>
        </a:p>
      </dgm:t>
    </dgm:pt>
    <dgm:pt modelId="{D6A13D32-B074-7341-B50D-3B9206BF55A7}" type="parTrans" cxnId="{E687F12B-06F7-0B42-A043-1DC2411905AC}">
      <dgm:prSet/>
      <dgm:spPr/>
      <dgm:t>
        <a:bodyPr/>
        <a:lstStyle/>
        <a:p>
          <a:endParaRPr lang="en-US"/>
        </a:p>
      </dgm:t>
    </dgm:pt>
    <dgm:pt modelId="{68E958A7-D35B-5D41-A4FA-BF4A58A04808}" type="sibTrans" cxnId="{E687F12B-06F7-0B42-A043-1DC2411905AC}">
      <dgm:prSet/>
      <dgm:spPr/>
      <dgm:t>
        <a:bodyPr/>
        <a:lstStyle/>
        <a:p>
          <a:endParaRPr lang="en-US"/>
        </a:p>
      </dgm:t>
    </dgm:pt>
    <dgm:pt modelId="{D5466C0B-B1F4-6141-9610-7815EDDA3CB3}">
      <dgm:prSet phldrT="[Text]"/>
      <dgm:spPr/>
      <dgm:t>
        <a:bodyPr/>
        <a:lstStyle/>
        <a:p>
          <a:r>
            <a:rPr lang="en-US" dirty="0" smtClean="0"/>
            <a:t>STRENGTHS</a:t>
          </a:r>
          <a:endParaRPr lang="en-US" dirty="0"/>
        </a:p>
      </dgm:t>
    </dgm:pt>
    <dgm:pt modelId="{3F51FA7D-F66C-CB42-955A-3B6BF491992F}" type="parTrans" cxnId="{16E87E10-4D22-DA43-B330-5EB7E3E85EB2}">
      <dgm:prSet/>
      <dgm:spPr/>
      <dgm:t>
        <a:bodyPr/>
        <a:lstStyle/>
        <a:p>
          <a:endParaRPr lang="en-US"/>
        </a:p>
      </dgm:t>
    </dgm:pt>
    <dgm:pt modelId="{7340FCA5-699E-0949-A688-B6669FF29103}" type="sibTrans" cxnId="{16E87E10-4D22-DA43-B330-5EB7E3E85EB2}">
      <dgm:prSet/>
      <dgm:spPr/>
      <dgm:t>
        <a:bodyPr/>
        <a:lstStyle/>
        <a:p>
          <a:endParaRPr lang="en-US"/>
        </a:p>
      </dgm:t>
    </dgm:pt>
    <dgm:pt modelId="{0E321123-4F6A-4B40-B362-F3A9AA9AB761}">
      <dgm:prSet phldrT="[Text]"/>
      <dgm:spPr/>
      <dgm:t>
        <a:bodyPr/>
        <a:lstStyle/>
        <a:p>
          <a:r>
            <a:rPr lang="en-US" dirty="0" smtClean="0"/>
            <a:t>WEAKNESSES</a:t>
          </a:r>
          <a:endParaRPr lang="en-US" dirty="0"/>
        </a:p>
      </dgm:t>
    </dgm:pt>
    <dgm:pt modelId="{FF103547-6300-F34D-ABAF-B33773C91E1C}" type="parTrans" cxnId="{62E04FEE-D9CB-9D4D-82CF-8E28A467DEC5}">
      <dgm:prSet/>
      <dgm:spPr/>
      <dgm:t>
        <a:bodyPr/>
        <a:lstStyle/>
        <a:p>
          <a:endParaRPr lang="en-US"/>
        </a:p>
      </dgm:t>
    </dgm:pt>
    <dgm:pt modelId="{D1264E8D-49DF-6D45-9FC8-E2C00349961F}" type="sibTrans" cxnId="{62E04FEE-D9CB-9D4D-82CF-8E28A467DEC5}">
      <dgm:prSet/>
      <dgm:spPr/>
      <dgm:t>
        <a:bodyPr/>
        <a:lstStyle/>
        <a:p>
          <a:endParaRPr lang="en-US"/>
        </a:p>
      </dgm:t>
    </dgm:pt>
    <dgm:pt modelId="{07AA0BD8-DB26-8143-ADAA-EC21DCF7318D}">
      <dgm:prSet phldrT="[Text]"/>
      <dgm:spPr/>
      <dgm:t>
        <a:bodyPr/>
        <a:lstStyle/>
        <a:p>
          <a:r>
            <a:rPr lang="en-US" dirty="0" smtClean="0"/>
            <a:t>OPPORTUNITIES</a:t>
          </a:r>
          <a:endParaRPr lang="en-US" dirty="0"/>
        </a:p>
      </dgm:t>
    </dgm:pt>
    <dgm:pt modelId="{CAC867D0-23B5-8845-B886-8ED4EEDD9221}" type="parTrans" cxnId="{D41177B4-EF4E-F24F-8BC7-B7F55061925F}">
      <dgm:prSet/>
      <dgm:spPr/>
      <dgm:t>
        <a:bodyPr/>
        <a:lstStyle/>
        <a:p>
          <a:endParaRPr lang="en-US"/>
        </a:p>
      </dgm:t>
    </dgm:pt>
    <dgm:pt modelId="{E369499E-AD47-E34E-BF5D-85F74A4F5337}" type="sibTrans" cxnId="{D41177B4-EF4E-F24F-8BC7-B7F55061925F}">
      <dgm:prSet/>
      <dgm:spPr/>
      <dgm:t>
        <a:bodyPr/>
        <a:lstStyle/>
        <a:p>
          <a:endParaRPr lang="en-US"/>
        </a:p>
      </dgm:t>
    </dgm:pt>
    <dgm:pt modelId="{34CFDAFC-220C-A645-99B6-DE43349AA051}">
      <dgm:prSet phldrT="[Text]"/>
      <dgm:spPr/>
      <dgm:t>
        <a:bodyPr/>
        <a:lstStyle/>
        <a:p>
          <a:r>
            <a:rPr lang="en-US" dirty="0" smtClean="0"/>
            <a:t>THREATS</a:t>
          </a:r>
          <a:endParaRPr lang="en-US" dirty="0"/>
        </a:p>
      </dgm:t>
    </dgm:pt>
    <dgm:pt modelId="{CCF371AE-DF28-EB4F-9FD5-FAF7A94F11E2}" type="parTrans" cxnId="{777A780D-D248-0448-9CD3-C956B81E628E}">
      <dgm:prSet/>
      <dgm:spPr/>
      <dgm:t>
        <a:bodyPr/>
        <a:lstStyle/>
        <a:p>
          <a:endParaRPr lang="en-US"/>
        </a:p>
      </dgm:t>
    </dgm:pt>
    <dgm:pt modelId="{40D42808-E100-C64D-97AA-3A028FD07442}" type="sibTrans" cxnId="{777A780D-D248-0448-9CD3-C956B81E628E}">
      <dgm:prSet/>
      <dgm:spPr/>
      <dgm:t>
        <a:bodyPr/>
        <a:lstStyle/>
        <a:p>
          <a:endParaRPr lang="en-US"/>
        </a:p>
      </dgm:t>
    </dgm:pt>
    <dgm:pt modelId="{A24D7264-2BBE-F343-978D-D904F4FE8F53}" type="pres">
      <dgm:prSet presAssocID="{3E5046EF-DBE5-6F4B-9F71-2FB01B30543C}" presName="diagram" presStyleCnt="0">
        <dgm:presLayoutVars>
          <dgm:chMax val="1"/>
          <dgm:dir/>
          <dgm:animLvl val="ctr"/>
          <dgm:resizeHandles val="exact"/>
        </dgm:presLayoutVars>
      </dgm:prSet>
      <dgm:spPr/>
    </dgm:pt>
    <dgm:pt modelId="{EE3A22C5-68C0-8C49-BB6F-C10283E5449E}" type="pres">
      <dgm:prSet presAssocID="{3E5046EF-DBE5-6F4B-9F71-2FB01B30543C}" presName="matrix" presStyleCnt="0"/>
      <dgm:spPr/>
    </dgm:pt>
    <dgm:pt modelId="{F5593609-155C-F442-905B-A58A1BCA6B1E}" type="pres">
      <dgm:prSet presAssocID="{3E5046EF-DBE5-6F4B-9F71-2FB01B30543C}" presName="tile1" presStyleLbl="node1" presStyleIdx="0" presStyleCnt="4"/>
      <dgm:spPr/>
      <dgm:t>
        <a:bodyPr/>
        <a:lstStyle/>
        <a:p>
          <a:endParaRPr lang="en-US"/>
        </a:p>
      </dgm:t>
    </dgm:pt>
    <dgm:pt modelId="{E58395C7-0336-FD41-9C3A-546B5F5B1B4F}" type="pres">
      <dgm:prSet presAssocID="{3E5046EF-DBE5-6F4B-9F71-2FB01B30543C}" presName="tile1text" presStyleLbl="node1" presStyleIdx="0" presStyleCnt="4">
        <dgm:presLayoutVars>
          <dgm:chMax val="0"/>
          <dgm:chPref val="0"/>
          <dgm:bulletEnabled val="1"/>
        </dgm:presLayoutVars>
      </dgm:prSet>
      <dgm:spPr/>
      <dgm:t>
        <a:bodyPr/>
        <a:lstStyle/>
        <a:p>
          <a:endParaRPr lang="en-US"/>
        </a:p>
      </dgm:t>
    </dgm:pt>
    <dgm:pt modelId="{65D0CAAA-50C0-CD43-A439-46D4AEAB1DD7}" type="pres">
      <dgm:prSet presAssocID="{3E5046EF-DBE5-6F4B-9F71-2FB01B30543C}" presName="tile2" presStyleLbl="node1" presStyleIdx="1" presStyleCnt="4"/>
      <dgm:spPr/>
      <dgm:t>
        <a:bodyPr/>
        <a:lstStyle/>
        <a:p>
          <a:endParaRPr lang="en-US"/>
        </a:p>
      </dgm:t>
    </dgm:pt>
    <dgm:pt modelId="{9EB0BB23-7F0A-3949-8E2C-3855680D4FAC}" type="pres">
      <dgm:prSet presAssocID="{3E5046EF-DBE5-6F4B-9F71-2FB01B30543C}" presName="tile2text" presStyleLbl="node1" presStyleIdx="1" presStyleCnt="4">
        <dgm:presLayoutVars>
          <dgm:chMax val="0"/>
          <dgm:chPref val="0"/>
          <dgm:bulletEnabled val="1"/>
        </dgm:presLayoutVars>
      </dgm:prSet>
      <dgm:spPr/>
      <dgm:t>
        <a:bodyPr/>
        <a:lstStyle/>
        <a:p>
          <a:endParaRPr lang="en-US"/>
        </a:p>
      </dgm:t>
    </dgm:pt>
    <dgm:pt modelId="{B15D9A59-B042-AD49-A2FB-96CEF983947E}" type="pres">
      <dgm:prSet presAssocID="{3E5046EF-DBE5-6F4B-9F71-2FB01B30543C}" presName="tile3" presStyleLbl="node1" presStyleIdx="2" presStyleCnt="4"/>
      <dgm:spPr/>
    </dgm:pt>
    <dgm:pt modelId="{2754EC5B-E0F3-6F46-951E-0FCEC19D6A22}" type="pres">
      <dgm:prSet presAssocID="{3E5046EF-DBE5-6F4B-9F71-2FB01B30543C}" presName="tile3text" presStyleLbl="node1" presStyleIdx="2" presStyleCnt="4">
        <dgm:presLayoutVars>
          <dgm:chMax val="0"/>
          <dgm:chPref val="0"/>
          <dgm:bulletEnabled val="1"/>
        </dgm:presLayoutVars>
      </dgm:prSet>
      <dgm:spPr/>
    </dgm:pt>
    <dgm:pt modelId="{0E0E39C8-2467-CD44-AB3F-8DFBD149C4DF}" type="pres">
      <dgm:prSet presAssocID="{3E5046EF-DBE5-6F4B-9F71-2FB01B30543C}" presName="tile4" presStyleLbl="node1" presStyleIdx="3" presStyleCnt="4"/>
      <dgm:spPr/>
    </dgm:pt>
    <dgm:pt modelId="{F5ED9818-637E-AD43-B176-7F580240CC59}" type="pres">
      <dgm:prSet presAssocID="{3E5046EF-DBE5-6F4B-9F71-2FB01B30543C}" presName="tile4text" presStyleLbl="node1" presStyleIdx="3" presStyleCnt="4">
        <dgm:presLayoutVars>
          <dgm:chMax val="0"/>
          <dgm:chPref val="0"/>
          <dgm:bulletEnabled val="1"/>
        </dgm:presLayoutVars>
      </dgm:prSet>
      <dgm:spPr/>
    </dgm:pt>
    <dgm:pt modelId="{447D4F53-B923-0942-9585-15D3BD3B67F4}" type="pres">
      <dgm:prSet presAssocID="{3E5046EF-DBE5-6F4B-9F71-2FB01B30543C}" presName="centerTile" presStyleLbl="fgShp" presStyleIdx="0" presStyleCnt="1">
        <dgm:presLayoutVars>
          <dgm:chMax val="0"/>
          <dgm:chPref val="0"/>
        </dgm:presLayoutVars>
      </dgm:prSet>
      <dgm:spPr/>
    </dgm:pt>
  </dgm:ptLst>
  <dgm:cxnLst>
    <dgm:cxn modelId="{16E87E10-4D22-DA43-B330-5EB7E3E85EB2}" srcId="{90608A9D-EB73-CF49-A0CB-0803891898AB}" destId="{D5466C0B-B1F4-6141-9610-7815EDDA3CB3}" srcOrd="0" destOrd="0" parTransId="{3F51FA7D-F66C-CB42-955A-3B6BF491992F}" sibTransId="{7340FCA5-699E-0949-A688-B6669FF29103}"/>
    <dgm:cxn modelId="{23CF2A0F-FECE-4941-8089-AC35EAFD0F8F}" type="presOf" srcId="{0E321123-4F6A-4B40-B362-F3A9AA9AB761}" destId="{9EB0BB23-7F0A-3949-8E2C-3855680D4FAC}" srcOrd="1" destOrd="0" presId="urn:microsoft.com/office/officeart/2005/8/layout/matrix1"/>
    <dgm:cxn modelId="{8B9E03F0-6C29-704D-97E1-0F8E2AEB14C2}" type="presOf" srcId="{34CFDAFC-220C-A645-99B6-DE43349AA051}" destId="{F5ED9818-637E-AD43-B176-7F580240CC59}" srcOrd="1" destOrd="0" presId="urn:microsoft.com/office/officeart/2005/8/layout/matrix1"/>
    <dgm:cxn modelId="{BB4B043C-B2B5-0F4A-B254-C2FD62E511EF}" type="presOf" srcId="{07AA0BD8-DB26-8143-ADAA-EC21DCF7318D}" destId="{B15D9A59-B042-AD49-A2FB-96CEF983947E}" srcOrd="0" destOrd="0" presId="urn:microsoft.com/office/officeart/2005/8/layout/matrix1"/>
    <dgm:cxn modelId="{8DC0F588-1C6E-C943-8698-6EAA254D3917}" type="presOf" srcId="{34CFDAFC-220C-A645-99B6-DE43349AA051}" destId="{0E0E39C8-2467-CD44-AB3F-8DFBD149C4DF}" srcOrd="0" destOrd="0" presId="urn:microsoft.com/office/officeart/2005/8/layout/matrix1"/>
    <dgm:cxn modelId="{62E04FEE-D9CB-9D4D-82CF-8E28A467DEC5}" srcId="{90608A9D-EB73-CF49-A0CB-0803891898AB}" destId="{0E321123-4F6A-4B40-B362-F3A9AA9AB761}" srcOrd="1" destOrd="0" parTransId="{FF103547-6300-F34D-ABAF-B33773C91E1C}" sibTransId="{D1264E8D-49DF-6D45-9FC8-E2C00349961F}"/>
    <dgm:cxn modelId="{F8D4CF1A-A57E-944A-8AC9-0E25047EC5B0}" type="presOf" srcId="{0E321123-4F6A-4B40-B362-F3A9AA9AB761}" destId="{65D0CAAA-50C0-CD43-A439-46D4AEAB1DD7}" srcOrd="0" destOrd="0" presId="urn:microsoft.com/office/officeart/2005/8/layout/matrix1"/>
    <dgm:cxn modelId="{E687F12B-06F7-0B42-A043-1DC2411905AC}" srcId="{3E5046EF-DBE5-6F4B-9F71-2FB01B30543C}" destId="{90608A9D-EB73-CF49-A0CB-0803891898AB}" srcOrd="0" destOrd="0" parTransId="{D6A13D32-B074-7341-B50D-3B9206BF55A7}" sibTransId="{68E958A7-D35B-5D41-A4FA-BF4A58A04808}"/>
    <dgm:cxn modelId="{185C3683-0B0F-CB49-A184-EBBB6379FB03}" type="presOf" srcId="{D5466C0B-B1F4-6141-9610-7815EDDA3CB3}" destId="{F5593609-155C-F442-905B-A58A1BCA6B1E}" srcOrd="0" destOrd="0" presId="urn:microsoft.com/office/officeart/2005/8/layout/matrix1"/>
    <dgm:cxn modelId="{EBE82D29-F2E4-1C4F-B1ED-A818FE866AC4}" type="presOf" srcId="{90608A9D-EB73-CF49-A0CB-0803891898AB}" destId="{447D4F53-B923-0942-9585-15D3BD3B67F4}" srcOrd="0" destOrd="0" presId="urn:microsoft.com/office/officeart/2005/8/layout/matrix1"/>
    <dgm:cxn modelId="{D41177B4-EF4E-F24F-8BC7-B7F55061925F}" srcId="{90608A9D-EB73-CF49-A0CB-0803891898AB}" destId="{07AA0BD8-DB26-8143-ADAA-EC21DCF7318D}" srcOrd="2" destOrd="0" parTransId="{CAC867D0-23B5-8845-B886-8ED4EEDD9221}" sibTransId="{E369499E-AD47-E34E-BF5D-85F74A4F5337}"/>
    <dgm:cxn modelId="{A8DB19FE-F74D-5340-9DE6-21F1D0734F1A}" type="presOf" srcId="{07AA0BD8-DB26-8143-ADAA-EC21DCF7318D}" destId="{2754EC5B-E0F3-6F46-951E-0FCEC19D6A22}" srcOrd="1" destOrd="0" presId="urn:microsoft.com/office/officeart/2005/8/layout/matrix1"/>
    <dgm:cxn modelId="{6D651826-F3F9-2447-BE62-7662B38650F8}" type="presOf" srcId="{3E5046EF-DBE5-6F4B-9F71-2FB01B30543C}" destId="{A24D7264-2BBE-F343-978D-D904F4FE8F53}" srcOrd="0" destOrd="0" presId="urn:microsoft.com/office/officeart/2005/8/layout/matrix1"/>
    <dgm:cxn modelId="{777A780D-D248-0448-9CD3-C956B81E628E}" srcId="{90608A9D-EB73-CF49-A0CB-0803891898AB}" destId="{34CFDAFC-220C-A645-99B6-DE43349AA051}" srcOrd="3" destOrd="0" parTransId="{CCF371AE-DF28-EB4F-9FD5-FAF7A94F11E2}" sibTransId="{40D42808-E100-C64D-97AA-3A028FD07442}"/>
    <dgm:cxn modelId="{DB974173-868C-534C-A54A-EAF7BDAB2CE4}" type="presOf" srcId="{D5466C0B-B1F4-6141-9610-7815EDDA3CB3}" destId="{E58395C7-0336-FD41-9C3A-546B5F5B1B4F}" srcOrd="1" destOrd="0" presId="urn:microsoft.com/office/officeart/2005/8/layout/matrix1"/>
    <dgm:cxn modelId="{6A76B403-851A-F240-8B6D-A220005AEB50}" type="presParOf" srcId="{A24D7264-2BBE-F343-978D-D904F4FE8F53}" destId="{EE3A22C5-68C0-8C49-BB6F-C10283E5449E}" srcOrd="0" destOrd="0" presId="urn:microsoft.com/office/officeart/2005/8/layout/matrix1"/>
    <dgm:cxn modelId="{5B6BB303-0583-B74E-9D84-6AA72C66CEDC}" type="presParOf" srcId="{EE3A22C5-68C0-8C49-BB6F-C10283E5449E}" destId="{F5593609-155C-F442-905B-A58A1BCA6B1E}" srcOrd="0" destOrd="0" presId="urn:microsoft.com/office/officeart/2005/8/layout/matrix1"/>
    <dgm:cxn modelId="{45DC034E-FE38-A041-9E64-DEB741BF25F1}" type="presParOf" srcId="{EE3A22C5-68C0-8C49-BB6F-C10283E5449E}" destId="{E58395C7-0336-FD41-9C3A-546B5F5B1B4F}" srcOrd="1" destOrd="0" presId="urn:microsoft.com/office/officeart/2005/8/layout/matrix1"/>
    <dgm:cxn modelId="{0508D3FE-B4D5-5643-B3F7-C0A16764A438}" type="presParOf" srcId="{EE3A22C5-68C0-8C49-BB6F-C10283E5449E}" destId="{65D0CAAA-50C0-CD43-A439-46D4AEAB1DD7}" srcOrd="2" destOrd="0" presId="urn:microsoft.com/office/officeart/2005/8/layout/matrix1"/>
    <dgm:cxn modelId="{D036D30E-D73E-A048-A9A3-FA468037E5C4}" type="presParOf" srcId="{EE3A22C5-68C0-8C49-BB6F-C10283E5449E}" destId="{9EB0BB23-7F0A-3949-8E2C-3855680D4FAC}" srcOrd="3" destOrd="0" presId="urn:microsoft.com/office/officeart/2005/8/layout/matrix1"/>
    <dgm:cxn modelId="{DF2E825E-F1F8-FC43-B802-B48410DFFB34}" type="presParOf" srcId="{EE3A22C5-68C0-8C49-BB6F-C10283E5449E}" destId="{B15D9A59-B042-AD49-A2FB-96CEF983947E}" srcOrd="4" destOrd="0" presId="urn:microsoft.com/office/officeart/2005/8/layout/matrix1"/>
    <dgm:cxn modelId="{A5EEEE93-15BB-7B45-AF82-F6365051EF75}" type="presParOf" srcId="{EE3A22C5-68C0-8C49-BB6F-C10283E5449E}" destId="{2754EC5B-E0F3-6F46-951E-0FCEC19D6A22}" srcOrd="5" destOrd="0" presId="urn:microsoft.com/office/officeart/2005/8/layout/matrix1"/>
    <dgm:cxn modelId="{802CC7AA-E98C-4447-96C2-7CDED6B82AC8}" type="presParOf" srcId="{EE3A22C5-68C0-8C49-BB6F-C10283E5449E}" destId="{0E0E39C8-2467-CD44-AB3F-8DFBD149C4DF}" srcOrd="6" destOrd="0" presId="urn:microsoft.com/office/officeart/2005/8/layout/matrix1"/>
    <dgm:cxn modelId="{27DAF12E-72BF-CF44-BF68-ED7BF937202B}" type="presParOf" srcId="{EE3A22C5-68C0-8C49-BB6F-C10283E5449E}" destId="{F5ED9818-637E-AD43-B176-7F580240CC59}" srcOrd="7" destOrd="0" presId="urn:microsoft.com/office/officeart/2005/8/layout/matrix1"/>
    <dgm:cxn modelId="{F9A37894-A870-314E-8A09-EB849DD12F48}" type="presParOf" srcId="{A24D7264-2BBE-F343-978D-D904F4FE8F53}" destId="{447D4F53-B923-0942-9585-15D3BD3B67F4}" srcOrd="1" destOrd="0" presId="urn:microsoft.com/office/officeart/2005/8/layout/matrix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5593609-155C-F442-905B-A58A1BCA6B1E}">
      <dsp:nvSpPr>
        <dsp:cNvPr id="0" name=""/>
        <dsp:cNvSpPr/>
      </dsp:nvSpPr>
      <dsp:spPr>
        <a:xfrm rot="16200000">
          <a:off x="878870" y="-878870"/>
          <a:ext cx="2848731" cy="4606471"/>
        </a:xfrm>
        <a:prstGeom prst="round1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34264" tIns="334264" rIns="334264" bIns="334264" numCol="1" spcCol="1270" anchor="ctr" anchorCtr="0">
          <a:noAutofit/>
        </a:bodyPr>
        <a:lstStyle/>
        <a:p>
          <a:pPr lvl="0" algn="ctr" defTabSz="2089150">
            <a:lnSpc>
              <a:spcPct val="90000"/>
            </a:lnSpc>
            <a:spcBef>
              <a:spcPct val="0"/>
            </a:spcBef>
            <a:spcAft>
              <a:spcPct val="35000"/>
            </a:spcAft>
          </a:pPr>
          <a:r>
            <a:rPr lang="en-US" sz="4700" kern="1200" dirty="0" smtClean="0"/>
            <a:t>STRENGTHS</a:t>
          </a:r>
          <a:endParaRPr lang="en-US" sz="4700" kern="1200" dirty="0"/>
        </a:p>
      </dsp:txBody>
      <dsp:txXfrm rot="5400000">
        <a:off x="0" y="0"/>
        <a:ext cx="4606471" cy="2136548"/>
      </dsp:txXfrm>
    </dsp:sp>
    <dsp:sp modelId="{65D0CAAA-50C0-CD43-A439-46D4AEAB1DD7}">
      <dsp:nvSpPr>
        <dsp:cNvPr id="0" name=""/>
        <dsp:cNvSpPr/>
      </dsp:nvSpPr>
      <dsp:spPr>
        <a:xfrm>
          <a:off x="4606471" y="0"/>
          <a:ext cx="4606471" cy="2848731"/>
        </a:xfrm>
        <a:prstGeom prst="round1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34264" tIns="334264" rIns="334264" bIns="334264" numCol="1" spcCol="1270" anchor="ctr" anchorCtr="0">
          <a:noAutofit/>
        </a:bodyPr>
        <a:lstStyle/>
        <a:p>
          <a:pPr lvl="0" algn="ctr" defTabSz="2089150">
            <a:lnSpc>
              <a:spcPct val="90000"/>
            </a:lnSpc>
            <a:spcBef>
              <a:spcPct val="0"/>
            </a:spcBef>
            <a:spcAft>
              <a:spcPct val="35000"/>
            </a:spcAft>
          </a:pPr>
          <a:r>
            <a:rPr lang="en-US" sz="4700" kern="1200" dirty="0" smtClean="0"/>
            <a:t>WEAKNESSES</a:t>
          </a:r>
          <a:endParaRPr lang="en-US" sz="4700" kern="1200" dirty="0"/>
        </a:p>
      </dsp:txBody>
      <dsp:txXfrm>
        <a:off x="4606471" y="0"/>
        <a:ext cx="4606471" cy="2136548"/>
      </dsp:txXfrm>
    </dsp:sp>
    <dsp:sp modelId="{B15D9A59-B042-AD49-A2FB-96CEF983947E}">
      <dsp:nvSpPr>
        <dsp:cNvPr id="0" name=""/>
        <dsp:cNvSpPr/>
      </dsp:nvSpPr>
      <dsp:spPr>
        <a:xfrm rot="10800000">
          <a:off x="0" y="2848731"/>
          <a:ext cx="4606471" cy="2848731"/>
        </a:xfrm>
        <a:prstGeom prst="round1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34264" tIns="334264" rIns="334264" bIns="334264" numCol="1" spcCol="1270" anchor="ctr" anchorCtr="0">
          <a:noAutofit/>
        </a:bodyPr>
        <a:lstStyle/>
        <a:p>
          <a:pPr lvl="0" algn="ctr" defTabSz="2089150">
            <a:lnSpc>
              <a:spcPct val="90000"/>
            </a:lnSpc>
            <a:spcBef>
              <a:spcPct val="0"/>
            </a:spcBef>
            <a:spcAft>
              <a:spcPct val="35000"/>
            </a:spcAft>
          </a:pPr>
          <a:r>
            <a:rPr lang="en-US" sz="4700" kern="1200" dirty="0" smtClean="0"/>
            <a:t>OPPORTUNITIES</a:t>
          </a:r>
          <a:endParaRPr lang="en-US" sz="4700" kern="1200" dirty="0"/>
        </a:p>
      </dsp:txBody>
      <dsp:txXfrm rot="10800000">
        <a:off x="0" y="3560913"/>
        <a:ext cx="4606471" cy="2136548"/>
      </dsp:txXfrm>
    </dsp:sp>
    <dsp:sp modelId="{0E0E39C8-2467-CD44-AB3F-8DFBD149C4DF}">
      <dsp:nvSpPr>
        <dsp:cNvPr id="0" name=""/>
        <dsp:cNvSpPr/>
      </dsp:nvSpPr>
      <dsp:spPr>
        <a:xfrm rot="5400000">
          <a:off x="5485341" y="1969860"/>
          <a:ext cx="2848731" cy="4606471"/>
        </a:xfrm>
        <a:prstGeom prst="round1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334264" tIns="334264" rIns="334264" bIns="334264" numCol="1" spcCol="1270" anchor="ctr" anchorCtr="0">
          <a:noAutofit/>
        </a:bodyPr>
        <a:lstStyle/>
        <a:p>
          <a:pPr lvl="0" algn="ctr" defTabSz="2089150">
            <a:lnSpc>
              <a:spcPct val="90000"/>
            </a:lnSpc>
            <a:spcBef>
              <a:spcPct val="0"/>
            </a:spcBef>
            <a:spcAft>
              <a:spcPct val="35000"/>
            </a:spcAft>
          </a:pPr>
          <a:r>
            <a:rPr lang="en-US" sz="4700" kern="1200" dirty="0" smtClean="0"/>
            <a:t>THREATS</a:t>
          </a:r>
          <a:endParaRPr lang="en-US" sz="4700" kern="1200" dirty="0"/>
        </a:p>
      </dsp:txBody>
      <dsp:txXfrm rot="-5400000">
        <a:off x="4606472" y="3560913"/>
        <a:ext cx="4606471" cy="2136548"/>
      </dsp:txXfrm>
    </dsp:sp>
    <dsp:sp modelId="{447D4F53-B923-0942-9585-15D3BD3B67F4}">
      <dsp:nvSpPr>
        <dsp:cNvPr id="0" name=""/>
        <dsp:cNvSpPr/>
      </dsp:nvSpPr>
      <dsp:spPr>
        <a:xfrm>
          <a:off x="3224530" y="2136548"/>
          <a:ext cx="2763882" cy="1424365"/>
        </a:xfrm>
        <a:prstGeom prst="roundRect">
          <a:avLst/>
        </a:prstGeom>
        <a:gradFill rotWithShape="0">
          <a:gsLst>
            <a:gs pos="0">
              <a:schemeClr val="accent1">
                <a:tint val="60000"/>
                <a:hueOff val="0"/>
                <a:satOff val="0"/>
                <a:lumOff val="0"/>
                <a:alphaOff val="0"/>
                <a:satMod val="103000"/>
                <a:lumMod val="102000"/>
                <a:tint val="94000"/>
              </a:schemeClr>
            </a:gs>
            <a:gs pos="50000">
              <a:schemeClr val="accent1">
                <a:tint val="60000"/>
                <a:hueOff val="0"/>
                <a:satOff val="0"/>
                <a:lumOff val="0"/>
                <a:alphaOff val="0"/>
                <a:satMod val="110000"/>
                <a:lumMod val="100000"/>
                <a:shade val="100000"/>
              </a:schemeClr>
            </a:gs>
            <a:gs pos="100000">
              <a:schemeClr val="accent1">
                <a:tint val="60000"/>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dsp:style>
      <dsp:txBody>
        <a:bodyPr spcFirstLastPara="0" vert="horz" wrap="square" lIns="179070" tIns="179070" rIns="179070" bIns="179070" numCol="1" spcCol="1270" anchor="ctr" anchorCtr="0">
          <a:noAutofit/>
        </a:bodyPr>
        <a:lstStyle/>
        <a:p>
          <a:pPr lvl="0" algn="ctr" defTabSz="2089150">
            <a:lnSpc>
              <a:spcPct val="90000"/>
            </a:lnSpc>
            <a:spcBef>
              <a:spcPct val="0"/>
            </a:spcBef>
            <a:spcAft>
              <a:spcPct val="35000"/>
            </a:spcAft>
          </a:pPr>
          <a:r>
            <a:rPr lang="en-US" sz="4700" kern="1200" dirty="0" smtClean="0"/>
            <a:t>SWOT</a:t>
          </a:r>
          <a:endParaRPr lang="en-US" sz="4700" kern="1200" dirty="0"/>
        </a:p>
      </dsp:txBody>
      <dsp:txXfrm>
        <a:off x="3294062" y="2206080"/>
        <a:ext cx="2624818" cy="1285301"/>
      </dsp:txXfrm>
    </dsp:sp>
  </dsp:spTree>
</dsp:drawing>
</file>

<file path=ppt/diagrams/layout1.xml><?xml version="1.0" encoding="utf-8"?>
<dgm:layoutDef xmlns:dgm="http://schemas.openxmlformats.org/drawingml/2006/diagram" xmlns:a="http://schemas.openxmlformats.org/drawingml/2006/main" uniqueId="urn:microsoft.com/office/officeart/2005/8/layout/matrix1">
  <dgm:title val=""/>
  <dgm:desc val=""/>
  <dgm:catLst>
    <dgm:cat type="matrix" pri="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styleData>
  <dgm:clrData>
    <dgm:dataModel>
      <dgm:ptLst>
        <dgm:pt modelId="0" type="doc"/>
        <dgm:pt modelId="1"/>
        <dgm:pt modelId="11"/>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3" destOrd="0"/>
      </dgm:cxnLst>
      <dgm:bg/>
      <dgm:whole/>
    </dgm:dataModel>
  </dgm:clrData>
  <dgm:layoutNode name="diagram">
    <dgm:varLst>
      <dgm:chMax val="1"/>
      <dgm:dir/>
      <dgm:animLvl val="ctr"/>
      <dgm:resizeHandles val="exact"/>
    </dgm:varLst>
    <dgm:alg type="composite"/>
    <dgm:shape xmlns:r="http://schemas.openxmlformats.org/officeDocument/2006/relationships" r:blip="">
      <dgm:adjLst/>
    </dgm:shape>
    <dgm:presOf/>
    <dgm:constrLst>
      <dgm:constr type="ctrX" for="ch" forName="matrix" refType="w" fact="0.5"/>
      <dgm:constr type="ctrY" for="ch" forName="matrix" refType="h" fact="0.5"/>
      <dgm:constr type="w" for="ch" forName="matrix" refType="w"/>
      <dgm:constr type="h" for="ch" forName="matrix" refType="h"/>
      <dgm:constr type="ctrX" for="ch" forName="centerTile" refType="w" fact="0.5"/>
      <dgm:constr type="ctrY" for="ch" forName="centerTile" refType="h" fact="0.5"/>
      <dgm:constr type="w" for="ch" forName="centerTile" refType="w" fact="0.3"/>
      <dgm:constr type="h" for="ch" forName="centerTile" refType="h" fact="0.25"/>
      <dgm:constr type="primFontSz" for="des" ptType="node" op="equ" val="65"/>
    </dgm:constrLst>
    <dgm:ruleLst/>
    <dgm:choose name="Name0">
      <dgm:if name="Name1" axis="ch" ptType="node" func="cnt" op="gte" val="1">
        <dgm:layoutNode name="matrix">
          <dgm:alg type="composite"/>
          <dgm:shape xmlns:r="http://schemas.openxmlformats.org/officeDocument/2006/relationships" r:blip="">
            <dgm:adjLst/>
          </dgm:shape>
          <dgm:presOf/>
          <dgm:constrLst>
            <dgm:constr type="l" for="ch" forName="tile1"/>
            <dgm:constr type="t" for="ch" forName="tile1"/>
            <dgm:constr type="r" for="ch" forName="tile1" refType="w" fact="0.5"/>
            <dgm:constr type="b" for="ch" forName="tile1" refType="h" fact="0.5"/>
            <dgm:constr type="l" for="ch" forName="tile1text" refType="l" refFor="ch" refForName="tile1"/>
            <dgm:constr type="t" for="ch" forName="tile1text" refType="t" refFor="ch" refForName="tile1"/>
            <dgm:constr type="w" for="ch" forName="tile1text" refType="w" refFor="ch" refForName="tile1"/>
            <dgm:constr type="h" for="ch" forName="tile1text" refType="h" refFor="ch" refForName="tile1" fact="0.75"/>
            <dgm:constr type="r" for="ch" forName="tile2" refType="w"/>
            <dgm:constr type="t" for="ch" forName="tile2"/>
            <dgm:constr type="l" for="ch" forName="tile2" refType="w" fact="0.5"/>
            <dgm:constr type="b" for="ch" forName="tile2" refType="h" fact="0.5"/>
            <dgm:constr type="r" for="ch" forName="tile2text" refType="r" refFor="ch" refForName="tile2"/>
            <dgm:constr type="t" for="ch" forName="tile2text" refType="t" refFor="ch" refForName="tile2"/>
            <dgm:constr type="w" for="ch" forName="tile2text" refType="w" refFor="ch" refForName="tile2"/>
            <dgm:constr type="h" for="ch" forName="tile2text" refType="h" refFor="ch" refForName="tile2" fact="0.75"/>
            <dgm:constr type="l" for="ch" forName="tile3"/>
            <dgm:constr type="b" for="ch" forName="tile3" refType="h"/>
            <dgm:constr type="r" for="ch" forName="tile3" refType="w" fact="0.5"/>
            <dgm:constr type="t" for="ch" forName="tile3" refType="h" fact="0.5"/>
            <dgm:constr type="l" for="ch" forName="tile3text" refType="l" refFor="ch" refForName="tile3"/>
            <dgm:constr type="b" for="ch" forName="tile3text" refType="b" refFor="ch" refForName="tile3"/>
            <dgm:constr type="w" for="ch" forName="tile3text" refType="w" refFor="ch" refForName="tile3"/>
            <dgm:constr type="h" for="ch" forName="tile3text" refType="h" refFor="ch" refForName="tile3" fact="0.75"/>
            <dgm:constr type="r" for="ch" forName="tile4" refType="w"/>
            <dgm:constr type="b" for="ch" forName="tile4" refType="h"/>
            <dgm:constr type="l" for="ch" forName="tile4" refType="w" fact="0.5"/>
            <dgm:constr type="t" for="ch" forName="tile4" refType="h" fact="0.5"/>
            <dgm:constr type="r" for="ch" forName="tile4text" refType="r" refFor="ch" refForName="tile4"/>
            <dgm:constr type="b" for="ch" forName="tile4text" refType="b" refFor="ch" refForName="tile4"/>
            <dgm:constr type="w" for="ch" forName="tile4text" refType="w" refFor="ch" refForName="tile4"/>
            <dgm:constr type="h" for="ch" forName="tile4text" refType="h" refFor="ch" refForName="tile4" fact="0.75"/>
          </dgm:constrLst>
          <dgm:ruleLst/>
          <dgm:layoutNode name="tile1" styleLbl="node1">
            <dgm:alg type="sp"/>
            <dgm:shape xmlns:r="http://schemas.openxmlformats.org/officeDocument/2006/relationships" rot="270" type="round1Rect" r:blip="">
              <dgm:adjLst/>
            </dgm:shape>
            <dgm:choose name="Name2">
              <dgm:if name="Name3" func="var" arg="dir" op="equ" val="norm">
                <dgm:presOf axis="ch ch desOrSelf" ptType="node node node" st="1 1 1" cnt="1 1 0"/>
              </dgm:if>
              <dgm:else name="Name4">
                <dgm:presOf axis="ch ch desOrSelf" ptType="node node node" st="1 2 1" cnt="1 1 0"/>
              </dgm:else>
            </dgm:choose>
            <dgm:constrLst/>
            <dgm:ruleLst/>
          </dgm:layoutNode>
          <dgm:layoutNode name="tile1text" styleLbl="node1">
            <dgm:varLst>
              <dgm:chMax val="0"/>
              <dgm:chPref val="0"/>
              <dgm:bulletEnabled val="1"/>
            </dgm:varLst>
            <dgm:choose name="Name5">
              <dgm:if name="Name6" axis="root des" func="maxDepth" op="gte" val="3">
                <dgm:alg type="tx">
                  <dgm:param type="txAnchorVert" val="t"/>
                  <dgm:param type="parTxLTRAlign" val="l"/>
                  <dgm:param type="parTxRTLAlign" val="r"/>
                </dgm:alg>
              </dgm:if>
              <dgm:else name="Name7">
                <dgm:alg type="tx"/>
              </dgm:else>
            </dgm:choose>
            <dgm:shape xmlns:r="http://schemas.openxmlformats.org/officeDocument/2006/relationships" rot="270" type="rect" r:blip="" hideGeom="1">
              <dgm:adjLst>
                <dgm:adj idx="1" val="0.2"/>
              </dgm:adjLst>
            </dgm:shape>
            <dgm:choose name="Name8">
              <dgm:if name="Name9" func="var" arg="dir" op="equ" val="norm">
                <dgm:presOf axis="ch ch desOrSelf" ptType="node node node" st="1 1 1" cnt="1 1 0"/>
              </dgm:if>
              <dgm:else name="Name10">
                <dgm:presOf axis="ch ch desOrSelf" ptType="node node node" st="1 2 1" cnt="1 1 0"/>
              </dgm:else>
            </dgm:choose>
            <dgm:constrLst/>
            <dgm:ruleLst>
              <dgm:rule type="primFontSz" val="5" fact="NaN" max="NaN"/>
            </dgm:ruleLst>
          </dgm:layoutNode>
          <dgm:layoutNode name="tile2" styleLbl="node1">
            <dgm:alg type="sp"/>
            <dgm:shape xmlns:r="http://schemas.openxmlformats.org/officeDocument/2006/relationships" type="round1Rect" r:blip="">
              <dgm:adjLst/>
            </dgm:shape>
            <dgm:choose name="Name11">
              <dgm:if name="Name12" func="var" arg="dir" op="equ" val="norm">
                <dgm:presOf axis="ch ch desOrSelf" ptType="node node node" st="1 2 1" cnt="1 1 0"/>
              </dgm:if>
              <dgm:else name="Name13">
                <dgm:presOf axis="ch ch desOrSelf" ptType="node node node" st="1 1 1" cnt="1 1 0"/>
              </dgm:else>
            </dgm:choose>
            <dgm:constrLst/>
            <dgm:ruleLst/>
          </dgm:layoutNode>
          <dgm:layoutNode name="tile2text" styleLbl="node1">
            <dgm:varLst>
              <dgm:chMax val="0"/>
              <dgm:chPref val="0"/>
              <dgm:bulletEnabled val="1"/>
            </dgm:varLst>
            <dgm:choose name="Name14">
              <dgm:if name="Name15" axis="root des" func="maxDepth" op="gte" val="3">
                <dgm:alg type="tx">
                  <dgm:param type="txAnchorVert" val="t"/>
                  <dgm:param type="parTxLTRAlign" val="l"/>
                  <dgm:param type="parTxRTLAlign" val="r"/>
                </dgm:alg>
              </dgm:if>
              <dgm:else name="Name16">
                <dgm:alg type="tx"/>
              </dgm:else>
            </dgm:choose>
            <dgm:shape xmlns:r="http://schemas.openxmlformats.org/officeDocument/2006/relationships" type="rect" r:blip="" hideGeom="1">
              <dgm:adjLst/>
            </dgm:shape>
            <dgm:choose name="Name17">
              <dgm:if name="Name18" func="var" arg="dir" op="equ" val="norm">
                <dgm:presOf axis="ch ch desOrSelf" ptType="node node node" st="1 2 1" cnt="1 1 0"/>
              </dgm:if>
              <dgm:else name="Name19">
                <dgm:presOf axis="ch ch desOrSelf" ptType="node node node" st="1 1 1" cnt="1 1 0"/>
              </dgm:else>
            </dgm:choose>
            <dgm:constrLst/>
            <dgm:ruleLst>
              <dgm:rule type="primFontSz" val="5" fact="NaN" max="NaN"/>
            </dgm:ruleLst>
          </dgm:layoutNode>
          <dgm:layoutNode name="tile3" styleLbl="node1">
            <dgm:alg type="sp"/>
            <dgm:shape xmlns:r="http://schemas.openxmlformats.org/officeDocument/2006/relationships" rot="180" type="round1Rect" r:blip="">
              <dgm:adjLst/>
            </dgm:shape>
            <dgm:choose name="Name20">
              <dgm:if name="Name21" func="var" arg="dir" op="equ" val="norm">
                <dgm:presOf axis="ch ch desOrSelf" ptType="node node node" st="1 3 1" cnt="1 1 0"/>
              </dgm:if>
              <dgm:else name="Name22">
                <dgm:presOf axis="ch ch desOrSelf" ptType="node node node" st="1 4 1" cnt="1 1 0"/>
              </dgm:else>
            </dgm:choose>
            <dgm:constrLst/>
            <dgm:ruleLst/>
          </dgm:layoutNode>
          <dgm:layoutNode name="tile3text" styleLbl="node1">
            <dgm:varLst>
              <dgm:chMax val="0"/>
              <dgm:chPref val="0"/>
              <dgm:bulletEnabled val="1"/>
            </dgm:varLst>
            <dgm:choose name="Name23">
              <dgm:if name="Name24" axis="root des" func="maxDepth" op="gte" val="3">
                <dgm:alg type="tx">
                  <dgm:param type="txAnchorVert" val="t"/>
                  <dgm:param type="parTxLTRAlign" val="l"/>
                  <dgm:param type="parTxRTLAlign" val="r"/>
                </dgm:alg>
              </dgm:if>
              <dgm:else name="Name25">
                <dgm:alg type="tx"/>
              </dgm:else>
            </dgm:choose>
            <dgm:shape xmlns:r="http://schemas.openxmlformats.org/officeDocument/2006/relationships" rot="180" type="rect" r:blip="" hideGeom="1">
              <dgm:adjLst/>
            </dgm:shape>
            <dgm:choose name="Name26">
              <dgm:if name="Name27" func="var" arg="dir" op="equ" val="norm">
                <dgm:presOf axis="ch ch desOrSelf" ptType="node node node" st="1 3 1" cnt="1 1 0"/>
              </dgm:if>
              <dgm:else name="Name28">
                <dgm:presOf axis="ch ch desOrSelf" ptType="node node node" st="1 4 1" cnt="1 1 0"/>
              </dgm:else>
            </dgm:choose>
            <dgm:constrLst/>
            <dgm:ruleLst>
              <dgm:rule type="primFontSz" val="5" fact="NaN" max="NaN"/>
            </dgm:ruleLst>
          </dgm:layoutNode>
          <dgm:layoutNode name="tile4" styleLbl="node1">
            <dgm:alg type="sp"/>
            <dgm:shape xmlns:r="http://schemas.openxmlformats.org/officeDocument/2006/relationships" rot="90" type="round1Rect" r:blip="">
              <dgm:adjLst/>
            </dgm:shape>
            <dgm:choose name="Name29">
              <dgm:if name="Name30" func="var" arg="dir" op="equ" val="norm">
                <dgm:presOf axis="ch ch desOrSelf" ptType="node node node" st="1 4 1" cnt="1 1 0"/>
              </dgm:if>
              <dgm:else name="Name31">
                <dgm:presOf axis="ch ch desOrSelf" ptType="node node node" st="1 3 1" cnt="1 1 0"/>
              </dgm:else>
            </dgm:choose>
            <dgm:constrLst/>
            <dgm:ruleLst/>
          </dgm:layoutNode>
          <dgm:layoutNode name="tile4text" styleLbl="node1">
            <dgm:varLst>
              <dgm:chMax val="0"/>
              <dgm:chPref val="0"/>
              <dgm:bulletEnabled val="1"/>
            </dgm:varLst>
            <dgm:choose name="Name32">
              <dgm:if name="Name33" axis="root des" func="maxDepth" op="gte" val="3">
                <dgm:alg type="tx">
                  <dgm:param type="txAnchorVert" val="t"/>
                  <dgm:param type="parTxLTRAlign" val="l"/>
                  <dgm:param type="parTxRTLAlign" val="r"/>
                </dgm:alg>
              </dgm:if>
              <dgm:else name="Name34">
                <dgm:alg type="tx"/>
              </dgm:else>
            </dgm:choose>
            <dgm:shape xmlns:r="http://schemas.openxmlformats.org/officeDocument/2006/relationships" rot="90" type="rect" r:blip="" hideGeom="1">
              <dgm:adjLst/>
            </dgm:shape>
            <dgm:choose name="Name35">
              <dgm:if name="Name36" func="var" arg="dir" op="equ" val="norm">
                <dgm:presOf axis="ch ch desOrSelf" ptType="node node node" st="1 4 1" cnt="1 1 0"/>
              </dgm:if>
              <dgm:else name="Name37">
                <dgm:presOf axis="ch ch desOrSelf" ptType="node node node" st="1 3 1" cnt="1 1 0"/>
              </dgm:else>
            </dgm:choose>
            <dgm:constrLst/>
            <dgm:ruleLst>
              <dgm:rule type="primFontSz" val="5" fact="NaN" max="NaN"/>
            </dgm:ruleLst>
          </dgm:layoutNode>
        </dgm:layoutNode>
        <dgm:layoutNode name="centerTile" styleLbl="fgShp">
          <dgm:varLst>
            <dgm:chMax val="0"/>
            <dgm:chPref val="0"/>
          </dgm:varLst>
          <dgm:alg type="tx"/>
          <dgm:shape xmlns:r="http://schemas.openxmlformats.org/officeDocument/2006/relationships" type="roundRect" r:blip="">
            <dgm:adjLst/>
          </dgm:shape>
          <dgm:presOf axis="ch" ptType="node" cnt="1"/>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38"/>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7CF7264-7350-C74F-AE87-BF2BDB810DBC}" type="datetimeFigureOut">
              <a:rPr lang="en-US" smtClean="0"/>
              <a:t>12/13/17</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6274ABD-D500-7B4F-84C7-A5261F09F924}" type="slidenum">
              <a:rPr lang="en-US" smtClean="0"/>
              <a:t>‹#›</a:t>
            </a:fld>
            <a:endParaRPr lang="en-US"/>
          </a:p>
        </p:txBody>
      </p:sp>
    </p:spTree>
    <p:extLst>
      <p:ext uri="{BB962C8B-B14F-4D97-AF65-F5344CB8AC3E}">
        <p14:creationId xmlns:p14="http://schemas.microsoft.com/office/powerpoint/2010/main" val="63769077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3.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4.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b="0" i="0" kern="1200" baseline="0" dirty="0" smtClean="0">
                <a:solidFill>
                  <a:schemeClr val="tx1"/>
                </a:solidFill>
                <a:effectLst/>
                <a:latin typeface="+mn-lt"/>
                <a:ea typeface="+mn-ea"/>
                <a:cs typeface="+mn-cs"/>
              </a:rPr>
              <a:t>This Power Point will aim to illustrate Zara’ Approach to Strategy, and Corporate Social Responsibility. The process of strategy is critical within </a:t>
            </a:r>
            <a:r>
              <a:rPr lang="en-US" sz="1200" b="0" i="0" kern="1200" baseline="0" dirty="0" err="1" smtClean="0">
                <a:solidFill>
                  <a:schemeClr val="tx1"/>
                </a:solidFill>
                <a:effectLst/>
                <a:latin typeface="+mn-lt"/>
                <a:ea typeface="+mn-ea"/>
                <a:cs typeface="+mn-cs"/>
              </a:rPr>
              <a:t>organisation</a:t>
            </a:r>
            <a:r>
              <a:rPr lang="en-US" sz="1200" b="0" i="0" kern="1200" baseline="0" dirty="0" smtClean="0">
                <a:solidFill>
                  <a:schemeClr val="tx1"/>
                </a:solidFill>
                <a:effectLst/>
                <a:latin typeface="+mn-lt"/>
                <a:ea typeface="+mn-ea"/>
                <a:cs typeface="+mn-cs"/>
              </a:rPr>
              <a:t>; allowing a company to make decisions which is the basis for future development and profitability. Hasty decisions lead to loss, and therefore, we will critically evaluate the implications of theories and frameworks which could potentially affect this.</a:t>
            </a:r>
            <a:endParaRPr lang="en-US" sz="1200" b="0" i="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6274ABD-D500-7B4F-84C7-A5261F09F924}" type="slidenum">
              <a:rPr lang="en-US" smtClean="0"/>
              <a:t>1</a:t>
            </a:fld>
            <a:endParaRPr lang="en-US"/>
          </a:p>
        </p:txBody>
      </p:sp>
    </p:spTree>
    <p:extLst>
      <p:ext uri="{BB962C8B-B14F-4D97-AF65-F5344CB8AC3E}">
        <p14:creationId xmlns:p14="http://schemas.microsoft.com/office/powerpoint/2010/main" val="17253728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Zara</a:t>
            </a:r>
            <a:r>
              <a:rPr lang="en-US" sz="1200" b="0" i="0" kern="1200" baseline="0" dirty="0" smtClean="0">
                <a:solidFill>
                  <a:schemeClr val="tx1"/>
                </a:solidFill>
                <a:effectLst/>
                <a:latin typeface="+mn-lt"/>
                <a:ea typeface="+mn-ea"/>
                <a:cs typeface="+mn-cs"/>
              </a:rPr>
              <a:t>, a brand belonging to </a:t>
            </a:r>
            <a:r>
              <a:rPr lang="en-US" sz="1200" b="0" i="0" kern="1200" baseline="0" dirty="0" err="1" smtClean="0">
                <a:solidFill>
                  <a:schemeClr val="tx1"/>
                </a:solidFill>
                <a:effectLst/>
                <a:latin typeface="+mn-lt"/>
                <a:ea typeface="+mn-ea"/>
                <a:cs typeface="+mn-cs"/>
              </a:rPr>
              <a:t>Inditex</a:t>
            </a:r>
            <a:r>
              <a:rPr lang="en-US" sz="1200" b="0" i="0" kern="1200" baseline="0" dirty="0" smtClean="0">
                <a:solidFill>
                  <a:schemeClr val="tx1"/>
                </a:solidFill>
                <a:effectLst/>
                <a:latin typeface="+mn-lt"/>
                <a:ea typeface="+mn-ea"/>
                <a:cs typeface="+mn-cs"/>
              </a:rPr>
              <a:t>- founded in 1975, is a highly reputed fashion retail company that has been </a:t>
            </a:r>
            <a:r>
              <a:rPr lang="en-US" sz="1200" b="0" i="0" kern="1200" baseline="0" dirty="0" err="1" smtClean="0">
                <a:solidFill>
                  <a:schemeClr val="tx1"/>
                </a:solidFill>
                <a:effectLst/>
                <a:latin typeface="+mn-lt"/>
                <a:ea typeface="+mn-ea"/>
                <a:cs typeface="+mn-cs"/>
              </a:rPr>
              <a:t>aknowledged</a:t>
            </a:r>
            <a:r>
              <a:rPr lang="en-US" sz="1200" b="0" i="0" kern="1200" baseline="0" dirty="0" smtClean="0">
                <a:solidFill>
                  <a:schemeClr val="tx1"/>
                </a:solidFill>
                <a:effectLst/>
                <a:latin typeface="+mn-lt"/>
                <a:ea typeface="+mn-ea"/>
                <a:cs typeface="+mn-cs"/>
              </a:rPr>
              <a:t> as the most resourceful and market responding corporation in the UK’s fashion industry. The founder, </a:t>
            </a:r>
            <a:r>
              <a:rPr lang="en-US" sz="1200" b="0" i="0" kern="1200" baseline="0" dirty="0" err="1" smtClean="0">
                <a:solidFill>
                  <a:schemeClr val="tx1"/>
                </a:solidFill>
                <a:effectLst/>
                <a:latin typeface="+mn-lt"/>
                <a:ea typeface="+mn-ea"/>
                <a:cs typeface="+mn-cs"/>
              </a:rPr>
              <a:t>Amancio</a:t>
            </a:r>
            <a:r>
              <a:rPr lang="en-US" sz="1200" b="0" i="0" kern="1200" baseline="0" dirty="0" smtClean="0">
                <a:solidFill>
                  <a:schemeClr val="tx1"/>
                </a:solidFill>
                <a:effectLst/>
                <a:latin typeface="+mn-lt"/>
                <a:ea typeface="+mn-ea"/>
                <a:cs typeface="+mn-cs"/>
              </a:rPr>
              <a:t> Ortega has been praised for his strategic decisions, and his cleverly thought market strategies have been adopted and mimicked by his competitors. Not only is it generating the highest profit margins (£11.3 billion turnover in 2016) within the fashion industry, but it is also the most </a:t>
            </a:r>
            <a:r>
              <a:rPr lang="en-US" sz="1200" b="0" i="0" kern="1200" baseline="0" dirty="0" err="1" smtClean="0">
                <a:solidFill>
                  <a:schemeClr val="tx1"/>
                </a:solidFill>
                <a:effectLst/>
                <a:latin typeface="+mn-lt"/>
                <a:ea typeface="+mn-ea"/>
                <a:cs typeface="+mn-cs"/>
              </a:rPr>
              <a:t>recognised</a:t>
            </a:r>
            <a:r>
              <a:rPr lang="en-US" sz="1200" b="0" i="0" kern="1200" baseline="0" dirty="0" smtClean="0">
                <a:solidFill>
                  <a:schemeClr val="tx1"/>
                </a:solidFill>
                <a:effectLst/>
                <a:latin typeface="+mn-lt"/>
                <a:ea typeface="+mn-ea"/>
                <a:cs typeface="+mn-cs"/>
              </a:rPr>
              <a:t> by consumers within the selected market (Murphy, 2008; Forbes, 2017). As a vertically integrated retailer, Zara has control over the; supply chain, design, manufacturing and distribution of all its products worldwide (</a:t>
            </a:r>
            <a:r>
              <a:rPr lang="en-US" sz="1200" b="0" i="0" kern="1200" baseline="0" dirty="0" err="1" smtClean="0">
                <a:solidFill>
                  <a:schemeClr val="tx1"/>
                </a:solidFill>
                <a:effectLst/>
                <a:latin typeface="+mn-lt"/>
                <a:ea typeface="+mn-ea"/>
                <a:cs typeface="+mn-cs"/>
              </a:rPr>
              <a:t>Inditex</a:t>
            </a:r>
            <a:r>
              <a:rPr lang="en-US" sz="1200" b="0" i="0" kern="1200" baseline="0" dirty="0" smtClean="0">
                <a:solidFill>
                  <a:schemeClr val="tx1"/>
                </a:solidFill>
                <a:effectLst/>
                <a:latin typeface="+mn-lt"/>
                <a:ea typeface="+mn-ea"/>
                <a:cs typeface="+mn-cs"/>
              </a:rPr>
              <a:t>, 2017). </a:t>
            </a:r>
          </a:p>
          <a:p>
            <a:r>
              <a:rPr lang="en-US" sz="1200" b="0" i="0" kern="1200" baseline="0" dirty="0" smtClean="0">
                <a:solidFill>
                  <a:schemeClr val="tx1"/>
                </a:solidFill>
                <a:effectLst/>
                <a:latin typeface="+mn-lt"/>
                <a:ea typeface="+mn-ea"/>
                <a:cs typeface="+mn-cs"/>
              </a:rPr>
              <a:t>     </a:t>
            </a:r>
          </a:p>
          <a:p>
            <a:r>
              <a:rPr lang="en-US" sz="1200" b="0" i="0" kern="1200" baseline="0" dirty="0" smtClean="0">
                <a:solidFill>
                  <a:schemeClr val="tx1"/>
                </a:solidFill>
                <a:effectLst/>
                <a:latin typeface="+mn-lt"/>
                <a:ea typeface="+mn-ea"/>
                <a:cs typeface="+mn-cs"/>
              </a:rPr>
              <a:t>    Being a vertically integrated company has it’s advantages. Zara don</a:t>
            </a:r>
            <a:r>
              <a:rPr lang="fr-FR" sz="1200" b="0" i="0" kern="1200" baseline="0" dirty="0" smtClean="0">
                <a:solidFill>
                  <a:schemeClr val="tx1"/>
                </a:solidFill>
                <a:effectLst/>
                <a:latin typeface="+mn-lt"/>
                <a:ea typeface="+mn-ea"/>
                <a:cs typeface="+mn-cs"/>
              </a:rPr>
              <a:t>’</a:t>
            </a:r>
            <a:r>
              <a:rPr lang="en-US" sz="1200" b="0" i="0" kern="1200" baseline="0" dirty="0" smtClean="0">
                <a:solidFill>
                  <a:schemeClr val="tx1"/>
                </a:solidFill>
                <a:effectLst/>
                <a:latin typeface="+mn-lt"/>
                <a:ea typeface="+mn-ea"/>
                <a:cs typeface="+mn-cs"/>
              </a:rPr>
              <a:t>t have to rely on suppliers and are less likely to face commotions from those companies who do. Strikes and labor disputes are avoided from companies that operate in socialist countries i.e. China. Secondly, companies who operate through a vertical integration can dictate terms and dominate market power; this is particularly beneficial if the supplier is a monopoly. For example, Zara would benefit from the first designs/fabrics/ from the catwalks and would win competition over any other fashion retailers. This would lower internal costs and it would increase response to the needs of the consumer- this would reduce surplus stock and decrease wasted expenditure (Investopedia, 2017). On the contrary, a vertical integration suggests expense. Companies, like Zara, would have invested a major capital in order to set up or buy the factories. </a:t>
            </a:r>
          </a:p>
          <a:p>
            <a:r>
              <a:rPr lang="en-US" dirty="0" smtClean="0"/>
              <a:t/>
            </a:r>
            <a:br>
              <a:rPr lang="en-US" dirty="0" smtClean="0"/>
            </a:br>
            <a:endParaRPr lang="en-US" sz="1200" b="0" i="0" kern="1200" baseline="0" dirty="0" smtClean="0">
              <a:solidFill>
                <a:schemeClr val="tx1"/>
              </a:solidFill>
              <a:effectLst/>
              <a:latin typeface="+mn-lt"/>
              <a:ea typeface="+mn-ea"/>
              <a:cs typeface="+mn-cs"/>
            </a:endParaRPr>
          </a:p>
          <a:p>
            <a:endParaRPr lang="en-US" sz="1200" b="0" i="0" kern="1200" baseline="0" dirty="0" smtClean="0">
              <a:solidFill>
                <a:schemeClr val="tx1"/>
              </a:solidFill>
              <a:effectLst/>
              <a:latin typeface="+mn-lt"/>
              <a:ea typeface="+mn-ea"/>
              <a:cs typeface="+mn-cs"/>
            </a:endParaRPr>
          </a:p>
          <a:p>
            <a:endParaRPr lang="en-US" sz="1200" b="0" i="0" kern="1200" baseline="0" dirty="0" smtClean="0">
              <a:solidFill>
                <a:schemeClr val="tx1"/>
              </a:solidFill>
              <a:effectLst/>
              <a:latin typeface="+mn-lt"/>
              <a:ea typeface="+mn-ea"/>
              <a:cs typeface="+mn-cs"/>
            </a:endParaRPr>
          </a:p>
          <a:p>
            <a:endParaRPr lang="en-US" sz="1200" b="0" i="0" kern="1200" baseline="0" dirty="0" smtClean="0">
              <a:solidFill>
                <a:schemeClr val="tx1"/>
              </a:solidFill>
              <a:effectLst/>
              <a:latin typeface="+mn-lt"/>
              <a:ea typeface="+mn-ea"/>
              <a:cs typeface="+mn-cs"/>
            </a:endParaRPr>
          </a:p>
          <a:p>
            <a:endParaRPr lang="en-US" sz="1200" b="0" i="0" kern="1200" baseline="0" dirty="0" smtClean="0">
              <a:solidFill>
                <a:schemeClr val="tx1"/>
              </a:solidFill>
              <a:effectLst/>
              <a:latin typeface="+mn-lt"/>
              <a:ea typeface="+mn-ea"/>
              <a:cs typeface="+mn-cs"/>
            </a:endParaRPr>
          </a:p>
          <a:p>
            <a:endParaRPr lang="en-US" sz="1200" b="0" i="0" kern="1200" baseline="0" dirty="0" smtClean="0">
              <a:solidFill>
                <a:schemeClr val="tx1"/>
              </a:solidFill>
              <a:effectLst/>
              <a:latin typeface="+mn-lt"/>
              <a:ea typeface="+mn-ea"/>
              <a:cs typeface="+mn-cs"/>
            </a:endParaRPr>
          </a:p>
          <a:p>
            <a:r>
              <a:rPr lang="en-US" dirty="0" smtClean="0"/>
              <a:t/>
            </a:r>
            <a:br>
              <a:rPr lang="en-US" dirty="0" smtClean="0"/>
            </a:br>
            <a:endParaRPr lang="en-US" dirty="0"/>
          </a:p>
        </p:txBody>
      </p:sp>
      <p:sp>
        <p:nvSpPr>
          <p:cNvPr id="4" name="Slide Number Placeholder 3"/>
          <p:cNvSpPr>
            <a:spLocks noGrp="1"/>
          </p:cNvSpPr>
          <p:nvPr>
            <p:ph type="sldNum" sz="quarter" idx="10"/>
          </p:nvPr>
        </p:nvSpPr>
        <p:spPr/>
        <p:txBody>
          <a:bodyPr/>
          <a:lstStyle/>
          <a:p>
            <a:fld id="{56274ABD-D500-7B4F-84C7-A5261F09F924}" type="slidenum">
              <a:rPr lang="en-US" smtClean="0"/>
              <a:t>2</a:t>
            </a:fld>
            <a:endParaRPr lang="en-US"/>
          </a:p>
        </p:txBody>
      </p:sp>
    </p:spTree>
    <p:extLst>
      <p:ext uri="{BB962C8B-B14F-4D97-AF65-F5344CB8AC3E}">
        <p14:creationId xmlns:p14="http://schemas.microsoft.com/office/powerpoint/2010/main" val="142949359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b="1" u="sng" dirty="0" smtClean="0"/>
              <a:t>The</a:t>
            </a:r>
            <a:r>
              <a:rPr lang="en-US" b="1" u="sng" baseline="0" dirty="0" smtClean="0"/>
              <a:t> Importance of Strategy </a:t>
            </a:r>
          </a:p>
          <a:p>
            <a:endParaRPr lang="en-US" b="0" u="none" baseline="0" dirty="0" smtClean="0"/>
          </a:p>
          <a:p>
            <a:r>
              <a:rPr lang="en-US" b="0" u="none" baseline="0" dirty="0" smtClean="0"/>
              <a:t>1.1 Understanding your company, industry &amp; market</a:t>
            </a:r>
          </a:p>
          <a:p>
            <a:pPr marL="171450" indent="-171450">
              <a:buFontTx/>
              <a:buChar char="-"/>
            </a:pPr>
            <a:r>
              <a:rPr lang="en-US" b="0" u="none" baseline="0" dirty="0" smtClean="0"/>
              <a:t>Strategy is a sanction for organisations to develop a purer understanding of their own corporation, and what’s necessary for them to succeed. It aids an understanding into their core capabilities, supports the ability to address weaknesses and alleviates risks. Hypothetically, understanding the organization lends itself to better performance, productivity and profit. Controversially, Mullins (2017) states that a number of academics distinguish various terms of ‘strategy’, suggesting that ‘corporate strategy’ is perceived as a term linking structure, management processes, and applications of </a:t>
            </a:r>
            <a:r>
              <a:rPr lang="en-US" b="0" u="none" baseline="0" dirty="0" err="1" smtClean="0"/>
              <a:t>organisational</a:t>
            </a:r>
            <a:r>
              <a:rPr lang="en-US" b="0" u="none" baseline="0" dirty="0" smtClean="0"/>
              <a:t> </a:t>
            </a:r>
            <a:r>
              <a:rPr lang="en-US" b="0" u="none" baseline="0" dirty="0" err="1" smtClean="0"/>
              <a:t>behaviour</a:t>
            </a:r>
            <a:r>
              <a:rPr lang="en-US" b="0" u="none" baseline="0" dirty="0" smtClean="0"/>
              <a:t>.</a:t>
            </a:r>
          </a:p>
          <a:p>
            <a:pPr marL="171450" indent="-171450">
              <a:buFontTx/>
              <a:buChar char="-"/>
            </a:pPr>
            <a:endParaRPr lang="en-US" b="0" u="none" baseline="0" dirty="0" smtClean="0"/>
          </a:p>
          <a:p>
            <a:pPr marL="0" indent="0">
              <a:buFont typeface="Arial" charset="0"/>
              <a:buNone/>
            </a:pPr>
            <a:r>
              <a:rPr lang="en-US" b="0" u="none" baseline="0" dirty="0" smtClean="0"/>
              <a:t>1.2 Growing in a changing world</a:t>
            </a:r>
            <a:br>
              <a:rPr lang="en-US" b="0" u="none" baseline="0" dirty="0" smtClean="0"/>
            </a:br>
            <a:r>
              <a:rPr lang="en-US" b="0" u="none" baseline="0" dirty="0" smtClean="0"/>
              <a:t>- Recognizing events within the external environment is crucial in aid of preparing a strategy that will determine long-term profit and growth. If organisations do not adapt, they die. As Jack Ma states, businesses need to </a:t>
            </a:r>
            <a:r>
              <a:rPr lang="en-US" b="0" u="none" baseline="0" dirty="0" err="1" smtClean="0"/>
              <a:t>realise</a:t>
            </a:r>
            <a:r>
              <a:rPr lang="en-US" b="0" u="none" baseline="0" dirty="0" smtClean="0"/>
              <a:t> that what makes them successful today, will not make them successful tomorrow (Jack Ma, ND). The adaptation of a changing business environment encourages growth and a sustained profitability that prevents </a:t>
            </a:r>
            <a:r>
              <a:rPr lang="en-US" b="0" u="none" baseline="0" dirty="0" err="1" smtClean="0"/>
              <a:t>organisational</a:t>
            </a:r>
            <a:r>
              <a:rPr lang="en-US" b="0" u="none" baseline="0" dirty="0" smtClean="0"/>
              <a:t> extinction. Zara respond to this action by operating on a fast-fashion basis, which results to </a:t>
            </a:r>
            <a:r>
              <a:rPr lang="en-US" b="0" u="none" baseline="0" dirty="0" err="1" smtClean="0"/>
              <a:t>organisational</a:t>
            </a:r>
            <a:r>
              <a:rPr lang="en-US" b="0" u="none" baseline="0" dirty="0" smtClean="0"/>
              <a:t> immunity and avoids a sharp decline in fashion trends (</a:t>
            </a:r>
            <a:r>
              <a:rPr lang="en-US" b="0" u="none" baseline="0" dirty="0" err="1" smtClean="0"/>
              <a:t>Inditex</a:t>
            </a:r>
            <a:r>
              <a:rPr lang="en-US" b="0" u="none" baseline="0" dirty="0" smtClean="0"/>
              <a:t>, 2017). </a:t>
            </a:r>
          </a:p>
          <a:p>
            <a:pPr marL="0" indent="0">
              <a:buFont typeface="Arial" charset="0"/>
              <a:buNone/>
            </a:pPr>
            <a:endParaRPr lang="en-US" b="0" u="none" baseline="0" dirty="0" smtClean="0"/>
          </a:p>
          <a:p>
            <a:pPr marL="0" indent="0">
              <a:buFont typeface="Arial" charset="0"/>
              <a:buNone/>
            </a:pPr>
            <a:r>
              <a:rPr lang="en-US" b="0" u="none" baseline="0" dirty="0" smtClean="0"/>
              <a:t>1.3 Creating a vision and direction for the whole </a:t>
            </a:r>
            <a:r>
              <a:rPr lang="en-US" b="0" u="none" baseline="0" dirty="0" err="1" smtClean="0"/>
              <a:t>organisation</a:t>
            </a:r>
            <a:endParaRPr lang="en-US" b="0" u="none" baseline="0" dirty="0" smtClean="0"/>
          </a:p>
          <a:p>
            <a:pPr marL="0" indent="0">
              <a:buFont typeface="Arial" charset="0"/>
              <a:buNone/>
            </a:pPr>
            <a:r>
              <a:rPr lang="en-US" b="0" u="none" baseline="0" dirty="0" smtClean="0"/>
              <a:t>- Organisations should aim to educate their employees to understand their purpose, destination and what path they’re taking to reach it. Without strategy, employees will aimlessly digress from one activity to another without ever knowing what to focus on. In turn, this could lead to de-motivation in the workplace, which affects productivity and profit for the company (</a:t>
            </a:r>
            <a:r>
              <a:rPr lang="en-US" b="0" u="none" baseline="0" dirty="0" err="1" smtClean="0"/>
              <a:t>Robynne</a:t>
            </a:r>
            <a:r>
              <a:rPr lang="en-US" b="0" u="none" baseline="0" dirty="0" smtClean="0"/>
              <a:t> Berg, 2011). Zara as a corporation, envisage their employees as the direction of the company, and to demonstrate this, the company provide internal promotions as a means for developing and maximizing creativity, alongside building professional skills. </a:t>
            </a:r>
          </a:p>
          <a:p>
            <a:endParaRPr lang="en-US" sz="1200" b="0" i="0" kern="1200" dirty="0" smtClean="0">
              <a:solidFill>
                <a:schemeClr val="tx1"/>
              </a:solidFill>
              <a:effectLst/>
              <a:latin typeface="+mn-lt"/>
              <a:ea typeface="+mn-ea"/>
              <a:cs typeface="+mn-cs"/>
            </a:endParaRPr>
          </a:p>
          <a:p>
            <a:pPr marL="0" indent="0">
              <a:buFont typeface="Arial" charset="0"/>
              <a:buNone/>
            </a:pPr>
            <a:endParaRPr lang="en-US" b="0" u="none" baseline="0" dirty="0" smtClean="0"/>
          </a:p>
          <a:p>
            <a:pPr marL="171450" indent="-171450">
              <a:buFontTx/>
              <a:buChar char="-"/>
            </a:pPr>
            <a:endParaRPr lang="en-US" b="0" u="none" baseline="0" dirty="0" smtClean="0"/>
          </a:p>
          <a:p>
            <a:endParaRPr lang="en-US" b="1" u="sng" baseline="0" dirty="0" smtClean="0"/>
          </a:p>
          <a:p>
            <a:endParaRPr lang="en-US" dirty="0"/>
          </a:p>
        </p:txBody>
      </p:sp>
      <p:sp>
        <p:nvSpPr>
          <p:cNvPr id="4" name="Slide Number Placeholder 3"/>
          <p:cNvSpPr>
            <a:spLocks noGrp="1"/>
          </p:cNvSpPr>
          <p:nvPr>
            <p:ph type="sldNum" sz="quarter" idx="10"/>
          </p:nvPr>
        </p:nvSpPr>
        <p:spPr/>
        <p:txBody>
          <a:bodyPr/>
          <a:lstStyle/>
          <a:p>
            <a:fld id="{56274ABD-D500-7B4F-84C7-A5261F09F924}" type="slidenum">
              <a:rPr lang="en-US" smtClean="0"/>
              <a:t>3</a:t>
            </a:fld>
            <a:endParaRPr lang="en-US"/>
          </a:p>
        </p:txBody>
      </p:sp>
    </p:spTree>
    <p:extLst>
      <p:ext uri="{BB962C8B-B14F-4D97-AF65-F5344CB8AC3E}">
        <p14:creationId xmlns:p14="http://schemas.microsoft.com/office/powerpoint/2010/main" val="158136047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Zara’s ‘Strategic</a:t>
            </a:r>
            <a:r>
              <a:rPr lang="en-US" sz="1200" b="0" i="0" kern="1200" baseline="0" dirty="0" smtClean="0">
                <a:solidFill>
                  <a:schemeClr val="tx1"/>
                </a:solidFill>
                <a:effectLst/>
                <a:latin typeface="+mn-lt"/>
                <a:ea typeface="+mn-ea"/>
                <a:cs typeface="+mn-cs"/>
              </a:rPr>
              <a:t> Plan for a Stable and Sustainable Supply Chain 2014-2018’ (</a:t>
            </a:r>
            <a:r>
              <a:rPr lang="en-US" sz="1200" b="0" i="0" kern="1200" baseline="0" dirty="0" err="1" smtClean="0">
                <a:solidFill>
                  <a:schemeClr val="tx1"/>
                </a:solidFill>
                <a:effectLst/>
                <a:latin typeface="+mn-lt"/>
                <a:ea typeface="+mn-ea"/>
                <a:cs typeface="+mn-cs"/>
              </a:rPr>
              <a:t>Inditex</a:t>
            </a:r>
            <a:r>
              <a:rPr lang="en-US" sz="1200" b="0" i="0" kern="1200" baseline="0" dirty="0" smtClean="0">
                <a:solidFill>
                  <a:schemeClr val="tx1"/>
                </a:solidFill>
                <a:effectLst/>
                <a:latin typeface="+mn-lt"/>
                <a:ea typeface="+mn-ea"/>
                <a:cs typeface="+mn-cs"/>
              </a:rPr>
              <a:t>, 2017), states their goals are to get to know their suppliers and manufacturers better, in order to perform thorough assessment to improve and optimize the working conditions of their employees; ensuring their sustainability is met to the standards of </a:t>
            </a:r>
            <a:r>
              <a:rPr lang="en-US" sz="1200" b="0" i="0" kern="1200" baseline="0" dirty="0" err="1" smtClean="0">
                <a:solidFill>
                  <a:schemeClr val="tx1"/>
                </a:solidFill>
                <a:effectLst/>
                <a:latin typeface="+mn-lt"/>
                <a:ea typeface="+mn-ea"/>
                <a:cs typeface="+mn-cs"/>
              </a:rPr>
              <a:t>Inditex</a:t>
            </a:r>
            <a:r>
              <a:rPr lang="en-US" sz="1200" b="0" i="0" kern="1200" baseline="0" dirty="0" smtClean="0">
                <a:solidFill>
                  <a:schemeClr val="tx1"/>
                </a:solidFill>
                <a:effectLst/>
                <a:latin typeface="+mn-lt"/>
                <a:ea typeface="+mn-ea"/>
                <a:cs typeface="+mn-cs"/>
              </a:rPr>
              <a:t>. </a:t>
            </a:r>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56274ABD-D500-7B4F-84C7-A5261F09F924}" type="slidenum">
              <a:rPr lang="en-US" smtClean="0"/>
              <a:t>4</a:t>
            </a:fld>
            <a:endParaRPr lang="en-US"/>
          </a:p>
        </p:txBody>
      </p:sp>
    </p:spTree>
    <p:extLst>
      <p:ext uri="{BB962C8B-B14F-4D97-AF65-F5344CB8AC3E}">
        <p14:creationId xmlns:p14="http://schemas.microsoft.com/office/powerpoint/2010/main" val="77440068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Political</a:t>
            </a:r>
          </a:p>
          <a:p>
            <a:endParaRPr lang="en-US" sz="1200" b="0" i="0" kern="1200" dirty="0" smtClean="0">
              <a:solidFill>
                <a:schemeClr val="tx1"/>
              </a:solidFill>
              <a:effectLst/>
              <a:latin typeface="+mn-lt"/>
              <a:ea typeface="+mn-ea"/>
              <a:cs typeface="+mn-cs"/>
            </a:endParaRPr>
          </a:p>
          <a:p>
            <a:r>
              <a:rPr lang="en-US" sz="1200" b="0" i="0" kern="1200" dirty="0" smtClean="0">
                <a:solidFill>
                  <a:schemeClr val="tx1"/>
                </a:solidFill>
                <a:effectLst/>
                <a:latin typeface="+mn-lt"/>
                <a:ea typeface="+mn-ea"/>
                <a:cs typeface="+mn-cs"/>
              </a:rPr>
              <a:t>Politically, there has been a general opening of the market, with textiles now being readily available and not subject to quotas. This has made the market, in general, much more competitive and has encouraged all organisations within the industry to look towards reducing costs and attracting a broader customer base.  This deregulation of the textile industry, from a quota point of view, has encouraged greater price competition which has, to a large extent, permeated through the large organisations such as Zara, which are able to enjoy economies of scale, when it comes to large-scale production (Lopez and Fan, 2009).</a:t>
            </a:r>
          </a:p>
          <a:p>
            <a:r>
              <a:rPr lang="en-US" sz="1200" b="0" i="0" kern="1200" dirty="0" smtClean="0">
                <a:solidFill>
                  <a:schemeClr val="tx1"/>
                </a:solidFill>
                <a:effectLst/>
                <a:latin typeface="+mn-lt"/>
                <a:ea typeface="+mn-ea"/>
                <a:cs typeface="+mn-cs"/>
              </a:rPr>
              <a:t>Furthermore, there has been the legal removal of import quotas, which has enabled the Spanish retailer to gain greater access to international markets and can therefore generate more sales and enjoy even greater economies of scale (</a:t>
            </a:r>
            <a:r>
              <a:rPr lang="en-US" sz="1200" b="0" i="0" kern="1200" dirty="0" err="1" smtClean="0">
                <a:solidFill>
                  <a:schemeClr val="tx1"/>
                </a:solidFill>
                <a:effectLst/>
                <a:latin typeface="+mn-lt"/>
                <a:ea typeface="+mn-ea"/>
                <a:cs typeface="+mn-cs"/>
              </a:rPr>
              <a:t>Acur</a:t>
            </a:r>
            <a:r>
              <a:rPr lang="en-US" sz="1200" b="0" i="0" kern="1200" dirty="0" smtClean="0">
                <a:solidFill>
                  <a:schemeClr val="tx1"/>
                </a:solidFill>
                <a:effectLst/>
                <a:latin typeface="+mn-lt"/>
                <a:ea typeface="+mn-ea"/>
                <a:cs typeface="+mn-cs"/>
              </a:rPr>
              <a:t> and </a:t>
            </a:r>
            <a:r>
              <a:rPr lang="en-US" sz="1200" b="0" i="0" kern="1200" dirty="0" err="1" smtClean="0">
                <a:solidFill>
                  <a:schemeClr val="tx1"/>
                </a:solidFill>
                <a:effectLst/>
                <a:latin typeface="+mn-lt"/>
                <a:ea typeface="+mn-ea"/>
                <a:cs typeface="+mn-cs"/>
              </a:rPr>
              <a:t>Bititci</a:t>
            </a:r>
            <a:r>
              <a:rPr lang="en-US" sz="1200" b="0" i="0" kern="1200" dirty="0" smtClean="0">
                <a:solidFill>
                  <a:schemeClr val="tx1"/>
                </a:solidFill>
                <a:effectLst/>
                <a:latin typeface="+mn-lt"/>
                <a:ea typeface="+mn-ea"/>
                <a:cs typeface="+mn-cs"/>
              </a:rPr>
              <a:t> 2004).</a:t>
            </a:r>
          </a:p>
          <a:p>
            <a:endParaRPr lang="en-US" dirty="0"/>
          </a:p>
        </p:txBody>
      </p:sp>
      <p:sp>
        <p:nvSpPr>
          <p:cNvPr id="4" name="Slide Number Placeholder 3"/>
          <p:cNvSpPr>
            <a:spLocks noGrp="1"/>
          </p:cNvSpPr>
          <p:nvPr>
            <p:ph type="sldNum" sz="quarter" idx="10"/>
          </p:nvPr>
        </p:nvSpPr>
        <p:spPr/>
        <p:txBody>
          <a:bodyPr/>
          <a:lstStyle/>
          <a:p>
            <a:fld id="{56274ABD-D500-7B4F-84C7-A5261F09F924}" type="slidenum">
              <a:rPr lang="en-US" smtClean="0"/>
              <a:t>5</a:t>
            </a:fld>
            <a:endParaRPr lang="en-US"/>
          </a:p>
        </p:txBody>
      </p:sp>
    </p:spTree>
    <p:extLst>
      <p:ext uri="{BB962C8B-B14F-4D97-AF65-F5344CB8AC3E}">
        <p14:creationId xmlns:p14="http://schemas.microsoft.com/office/powerpoint/2010/main" val="22227788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274ABD-D500-7B4F-84C7-A5261F09F924}" type="slidenum">
              <a:rPr lang="en-US" smtClean="0"/>
              <a:t>6</a:t>
            </a:fld>
            <a:endParaRPr lang="en-US"/>
          </a:p>
        </p:txBody>
      </p:sp>
    </p:spTree>
    <p:extLst>
      <p:ext uri="{BB962C8B-B14F-4D97-AF65-F5344CB8AC3E}">
        <p14:creationId xmlns:p14="http://schemas.microsoft.com/office/powerpoint/2010/main" val="186195372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0" i="0" kern="1200" dirty="0" smtClean="0">
                <a:solidFill>
                  <a:schemeClr val="tx1"/>
                </a:solidFill>
                <a:effectLst/>
                <a:latin typeface="+mn-lt"/>
                <a:ea typeface="+mn-ea"/>
                <a:cs typeface="+mn-cs"/>
              </a:rPr>
              <a:t>1.1 Strengths </a:t>
            </a:r>
          </a:p>
          <a:p>
            <a:r>
              <a:rPr lang="en-US" sz="1200" b="0" i="0" kern="1200" dirty="0" smtClean="0">
                <a:solidFill>
                  <a:schemeClr val="tx1"/>
                </a:solidFill>
                <a:effectLst/>
                <a:latin typeface="+mn-lt"/>
                <a:ea typeface="+mn-ea"/>
                <a:cs typeface="+mn-cs"/>
              </a:rPr>
              <a:t>First and foremost, Zara lines it’s advantages within it’s design capabilities. Zara has an</a:t>
            </a:r>
            <a:r>
              <a:rPr lang="en-US" sz="1200" b="0" i="0" kern="1200" baseline="0" dirty="0" smtClean="0">
                <a:solidFill>
                  <a:schemeClr val="tx1"/>
                </a:solidFill>
                <a:effectLst/>
                <a:latin typeface="+mn-lt"/>
                <a:ea typeface="+mn-ea"/>
                <a:cs typeface="+mn-cs"/>
              </a:rPr>
              <a:t> overabundance of designers within it’s headquarters who absorb the brands psyche and the image it tries to portray. The clothes are of superior quality and are finished to an impeccable standard. In addition to this, Zara’s highly developed supply chain enables the company to reach new products and produce a rapid market turnover. Possessing more than 2000 stores worldwide, </a:t>
            </a:r>
          </a:p>
          <a:p>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endParaRPr lang="en-US" sz="1200" b="0" i="0" kern="1200" dirty="0" smtClean="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56274ABD-D500-7B4F-84C7-A5261F09F924}" type="slidenum">
              <a:rPr lang="en-US" smtClean="0"/>
              <a:t>7</a:t>
            </a:fld>
            <a:endParaRPr lang="en-US"/>
          </a:p>
        </p:txBody>
      </p:sp>
    </p:spTree>
    <p:extLst>
      <p:ext uri="{BB962C8B-B14F-4D97-AF65-F5344CB8AC3E}">
        <p14:creationId xmlns:p14="http://schemas.microsoft.com/office/powerpoint/2010/main" val="9068142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56274ABD-D500-7B4F-84C7-A5261F09F924}" type="slidenum">
              <a:rPr lang="en-US" smtClean="0"/>
              <a:t>8</a:t>
            </a:fld>
            <a:endParaRPr lang="en-US"/>
          </a:p>
        </p:txBody>
      </p:sp>
    </p:spTree>
    <p:extLst>
      <p:ext uri="{BB962C8B-B14F-4D97-AF65-F5344CB8AC3E}">
        <p14:creationId xmlns:p14="http://schemas.microsoft.com/office/powerpoint/2010/main" val="19350372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3FFE3180-2ACA-F547-A449-BB2FABFA9127}" type="datetimeFigureOut">
              <a:rPr lang="en-US" smtClean="0"/>
              <a:t>12/13/17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D67C4-A297-FA4B-B445-075B72C0F0E2}" type="slidenum">
              <a:rPr lang="en-US" smtClean="0"/>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FFE3180-2ACA-F547-A449-BB2FABFA9127}" type="datetimeFigureOut">
              <a:rPr lang="en-US" smtClean="0"/>
              <a:t>12/13/17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D67C4-A297-FA4B-B445-075B72C0F0E2}"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3FFE3180-2ACA-F547-A449-BB2FABFA9127}" type="datetimeFigureOut">
              <a:rPr lang="en-US" smtClean="0"/>
              <a:t>12/13/17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D67C4-A297-FA4B-B445-075B72C0F0E2}" type="slidenum">
              <a:rPr lang="en-US" smtClean="0"/>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3FFE3180-2ACA-F547-A449-BB2FABFA9127}" type="datetimeFigureOut">
              <a:rPr lang="en-US" smtClean="0"/>
              <a:t>12/13/17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D67C4-A297-FA4B-B445-075B72C0F0E2}"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3FFE3180-2ACA-F547-A449-BB2FABFA9127}" type="datetimeFigureOut">
              <a:rPr lang="en-US" smtClean="0"/>
              <a:t>12/13/17</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0DD67C4-A297-FA4B-B445-075B72C0F0E2}"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3FFE3180-2ACA-F547-A449-BB2FABFA9127}" type="datetimeFigureOut">
              <a:rPr lang="en-US" smtClean="0"/>
              <a:t>12/13/17</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0DD67C4-A297-FA4B-B445-075B72C0F0E2}"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FFE3180-2ACA-F547-A449-BB2FABFA9127}" type="datetimeFigureOut">
              <a:rPr lang="en-US" smtClean="0"/>
              <a:t>12/13/17</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0DD67C4-A297-FA4B-B445-075B72C0F0E2}"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FE3180-2ACA-F547-A449-BB2FABFA9127}" type="datetimeFigureOut">
              <a:rPr lang="en-US" smtClean="0"/>
              <a:t>12/13/17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D67C4-A297-FA4B-B445-075B72C0F0E2}"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FFE3180-2ACA-F547-A449-BB2FABFA9127}" type="datetimeFigureOut">
              <a:rPr lang="en-US" smtClean="0"/>
              <a:t>12/13/17</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0DD67C4-A297-FA4B-B445-075B72C0F0E2}"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FFE3180-2ACA-F547-A449-BB2FABFA9127}" type="datetimeFigureOut">
              <a:rPr lang="en-US" smtClean="0"/>
              <a:t>12/13/17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D67C4-A297-FA4B-B445-075B72C0F0E2}"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3FFE3180-2ACA-F547-A449-BB2FABFA9127}" type="datetimeFigureOut">
              <a:rPr lang="en-US" smtClean="0"/>
              <a:t>12/13/17</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0DD67C4-A297-FA4B-B445-075B72C0F0E2}"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FFE3180-2ACA-F547-A449-BB2FABFA9127}" type="datetimeFigureOut">
              <a:rPr lang="en-US" smtClean="0"/>
              <a:t>12/13/17</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0DD67C4-A297-FA4B-B445-075B72C0F0E2}" type="slidenum">
              <a:rPr lang="en-US" smtClean="0"/>
              <a:t>‹#›</a:t>
            </a:fld>
            <a:endParaRPr lang="en-US"/>
          </a:p>
        </p:txBody>
      </p:sp>
    </p:spTree>
    <p:extLst>
      <p:ext uri="{BB962C8B-B14F-4D97-AF65-F5344CB8AC3E}">
        <p14:creationId xmlns:p14="http://schemas.microsoft.com/office/powerpoint/2010/main" val="1283318528"/>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 Id="rId3" Type="http://schemas.openxmlformats.org/officeDocument/2006/relationships/image" Target="../media/image1.jpg"/></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 Id="rId3" Type="http://schemas.openxmlformats.org/officeDocument/2006/relationships/image" Target="../media/image2.jpeg"/></Relationships>
</file>

<file path=ppt/slides/_rels/slide3.xml.rels><?xml version="1.0" encoding="UTF-8" standalone="yes"?>
<Relationships xmlns="http://schemas.openxmlformats.org/package/2006/relationships"><Relationship Id="rId3" Type="http://schemas.openxmlformats.org/officeDocument/2006/relationships/image" Target="../media/image3.jpg"/><Relationship Id="rId4" Type="http://schemas.openxmlformats.org/officeDocument/2006/relationships/image" Target="../media/image4.tiff"/><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4.xml"/><Relationship Id="rId3" Type="http://schemas.openxmlformats.org/officeDocument/2006/relationships/image" Target="../media/image5.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6.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7.jpg"/></Relationships>
</file>

<file path=ppt/slides/_rels/slide7.xml.rels><?xml version="1.0" encoding="UTF-8" standalone="yes"?>
<Relationships xmlns="http://schemas.openxmlformats.org/package/2006/relationships"><Relationship Id="rId3" Type="http://schemas.openxmlformats.org/officeDocument/2006/relationships/image" Target="../media/image1.jpg"/><Relationship Id="rId4" Type="http://schemas.openxmlformats.org/officeDocument/2006/relationships/diagramData" Target="../diagrams/data1.xml"/><Relationship Id="rId5" Type="http://schemas.openxmlformats.org/officeDocument/2006/relationships/diagramLayout" Target="../diagrams/layout1.xml"/><Relationship Id="rId6" Type="http://schemas.openxmlformats.org/officeDocument/2006/relationships/diagramQuickStyle" Target="../diagrams/quickStyle1.xml"/><Relationship Id="rId7" Type="http://schemas.openxmlformats.org/officeDocument/2006/relationships/diagramColors" Target="../diagrams/colors1.xml"/><Relationship Id="rId8" Type="http://schemas.microsoft.com/office/2007/relationships/diagramDrawing" Target="../diagrams/drawing1.xml"/><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awakenthegreatnesswithin.com/40-inspirational-jack-ma-quotes-on-success/" TargetMode="External"/><Relationship Id="rId4" Type="http://schemas.openxmlformats.org/officeDocument/2006/relationships/hyperlink" Target="http://bergconsulting.com.au/Berg_Consulting_Blog/three_reasons_why_strategy_is_important" TargetMode="External"/><Relationship Id="rId5" Type="http://schemas.openxmlformats.org/officeDocument/2006/relationships/hyperlink" Target="https://www.forbes.com/companies/zara/" TargetMode="External"/><Relationship Id="rId6" Type="http://schemas.openxmlformats.org/officeDocument/2006/relationships/hyperlink" Target="https://www.thebalance.com/what-is-vertical-integration-3305807" TargetMode="External"/><Relationship Id="rId7" Type="http://schemas.openxmlformats.org/officeDocument/2006/relationships/hyperlink" Target="https://www.investopedia.com/terms/v/verticalintegration.asp" TargetMode="External"/><Relationship Id="rId1" Type="http://schemas.openxmlformats.org/officeDocument/2006/relationships/slideLayout" Target="../slideLayouts/slideLayout2.xml"/><Relationship Id="rId2" Type="http://schemas.openxmlformats.org/officeDocument/2006/relationships/hyperlink" Target="https://successstory.com/quote/amancio-orteg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
        <p:cNvGrpSpPr/>
        <p:nvPr/>
      </p:nvGrpSpPr>
      <p:grpSpPr>
        <a:xfrm>
          <a:off x="0" y="0"/>
          <a:ext cx="0" cy="0"/>
          <a:chOff x="0" y="0"/>
          <a:chExt cx="0" cy="0"/>
        </a:xfrm>
      </p:grpSpPr>
      <p:sp>
        <p:nvSpPr>
          <p:cNvPr id="6" name="Oval 5"/>
          <p:cNvSpPr/>
          <p:nvPr/>
        </p:nvSpPr>
        <p:spPr>
          <a:xfrm>
            <a:off x="2624666" y="118533"/>
            <a:ext cx="7112000" cy="6536267"/>
          </a:xfrm>
          <a:prstGeom prst="ellipse">
            <a:avLst/>
          </a:prstGeom>
          <a:noFill/>
          <a:ln w="825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chemeClr val="accent1">
                    <a:shade val="50000"/>
                  </a:schemeClr>
                </a:solidFill>
              </a:ln>
            </a:endParaRPr>
          </a:p>
        </p:txBody>
      </p:sp>
      <p:sp>
        <p:nvSpPr>
          <p:cNvPr id="7" name="Oval 6"/>
          <p:cNvSpPr/>
          <p:nvPr/>
        </p:nvSpPr>
        <p:spPr>
          <a:xfrm>
            <a:off x="3738712" y="1298680"/>
            <a:ext cx="4883907" cy="4488543"/>
          </a:xfrm>
          <a:prstGeom prst="ellipse">
            <a:avLst/>
          </a:prstGeom>
          <a:solidFill>
            <a:schemeClr val="tx1">
              <a:lumMod val="75000"/>
              <a:lumOff val="25000"/>
              <a:alpha val="78000"/>
            </a:schemeClr>
          </a:solidFill>
          <a:ln w="762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ln>
                <a:solidFill>
                  <a:schemeClr val="accent1">
                    <a:shade val="50000"/>
                  </a:schemeClr>
                </a:solidFill>
              </a:ln>
            </a:endParaRPr>
          </a:p>
        </p:txBody>
      </p:sp>
      <p:sp>
        <p:nvSpPr>
          <p:cNvPr id="4" name="TextBox 3"/>
          <p:cNvSpPr txBox="1"/>
          <p:nvPr/>
        </p:nvSpPr>
        <p:spPr>
          <a:xfrm>
            <a:off x="3847419" y="2649460"/>
            <a:ext cx="4775200" cy="2031325"/>
          </a:xfrm>
          <a:prstGeom prst="rect">
            <a:avLst/>
          </a:prstGeom>
          <a:noFill/>
        </p:spPr>
        <p:txBody>
          <a:bodyPr wrap="square" rtlCol="0">
            <a:spAutoFit/>
          </a:bodyPr>
          <a:lstStyle/>
          <a:p>
            <a:pPr algn="ctr"/>
            <a:r>
              <a:rPr lang="en-US" b="1" u="sng" dirty="0" smtClean="0">
                <a:latin typeface="Times New Roman" charset="0"/>
                <a:ea typeface="Times New Roman" charset="0"/>
                <a:cs typeface="Times New Roman" charset="0"/>
              </a:rPr>
              <a:t>Contemporary Management Approaches </a:t>
            </a:r>
          </a:p>
          <a:p>
            <a:endParaRPr lang="en-US" dirty="0" smtClean="0">
              <a:latin typeface="Times New Roman" charset="0"/>
              <a:ea typeface="Times New Roman" charset="0"/>
              <a:cs typeface="Times New Roman" charset="0"/>
            </a:endParaRPr>
          </a:p>
          <a:p>
            <a:r>
              <a:rPr lang="en-US" dirty="0" smtClean="0">
                <a:latin typeface="Times New Roman" charset="0"/>
                <a:ea typeface="Times New Roman" charset="0"/>
                <a:cs typeface="Times New Roman" charset="0"/>
              </a:rPr>
              <a:t> </a:t>
            </a:r>
            <a:r>
              <a:rPr lang="en-US" b="1" dirty="0" smtClean="0">
                <a:latin typeface="Times New Roman" charset="0"/>
                <a:ea typeface="Times New Roman" charset="0"/>
                <a:cs typeface="Times New Roman" charset="0"/>
              </a:rPr>
              <a:t>Name</a:t>
            </a:r>
            <a:r>
              <a:rPr lang="en-US" dirty="0" smtClean="0">
                <a:latin typeface="Times New Roman" charset="0"/>
                <a:ea typeface="Times New Roman" charset="0"/>
                <a:cs typeface="Times New Roman" charset="0"/>
              </a:rPr>
              <a:t>: Shannon </a:t>
            </a:r>
            <a:r>
              <a:rPr lang="en-US" dirty="0" smtClean="0">
                <a:latin typeface="Times New Roman" charset="0"/>
                <a:ea typeface="Times New Roman" charset="0"/>
                <a:cs typeface="Times New Roman" charset="0"/>
              </a:rPr>
              <a:t>Davies </a:t>
            </a:r>
            <a:r>
              <a:rPr lang="en-US" dirty="0" smtClean="0">
                <a:latin typeface="Times New Roman" charset="0"/>
                <a:ea typeface="Times New Roman" charset="0"/>
                <a:cs typeface="Times New Roman" charset="0"/>
              </a:rPr>
              <a:t>(1708447)</a:t>
            </a:r>
            <a:r>
              <a:rPr lang="en-US" dirty="0" smtClean="0">
                <a:latin typeface="Times New Roman" charset="0"/>
                <a:ea typeface="Times New Roman" charset="0"/>
                <a:cs typeface="Times New Roman" charset="0"/>
              </a:rPr>
              <a:t/>
            </a:r>
            <a:br>
              <a:rPr lang="en-US" dirty="0" smtClean="0">
                <a:latin typeface="Times New Roman" charset="0"/>
                <a:ea typeface="Times New Roman" charset="0"/>
                <a:cs typeface="Times New Roman" charset="0"/>
              </a:rPr>
            </a:br>
            <a:r>
              <a:rPr lang="en-US" dirty="0" smtClean="0">
                <a:latin typeface="Times New Roman" charset="0"/>
                <a:ea typeface="Times New Roman" charset="0"/>
                <a:cs typeface="Times New Roman" charset="0"/>
              </a:rPr>
              <a:t> </a:t>
            </a:r>
            <a:r>
              <a:rPr lang="en-US" b="1" dirty="0" smtClean="0">
                <a:latin typeface="Times New Roman" charset="0"/>
                <a:ea typeface="Times New Roman" charset="0"/>
                <a:cs typeface="Times New Roman" charset="0"/>
              </a:rPr>
              <a:t>Lecturer</a:t>
            </a:r>
            <a:r>
              <a:rPr lang="en-US" dirty="0" smtClean="0">
                <a:latin typeface="Times New Roman" charset="0"/>
                <a:ea typeface="Times New Roman" charset="0"/>
                <a:cs typeface="Times New Roman" charset="0"/>
              </a:rPr>
              <a:t>: Anthony Burns</a:t>
            </a:r>
          </a:p>
          <a:p>
            <a:r>
              <a:rPr lang="en-US" dirty="0" smtClean="0">
                <a:latin typeface="Times New Roman" charset="0"/>
                <a:ea typeface="Times New Roman" charset="0"/>
                <a:cs typeface="Times New Roman" charset="0"/>
              </a:rPr>
              <a:t> </a:t>
            </a:r>
            <a:r>
              <a:rPr lang="en-US" b="1" dirty="0" smtClean="0">
                <a:latin typeface="Times New Roman" charset="0"/>
                <a:ea typeface="Times New Roman" charset="0"/>
                <a:cs typeface="Times New Roman" charset="0"/>
              </a:rPr>
              <a:t>Submission </a:t>
            </a:r>
            <a:r>
              <a:rPr lang="en-US" dirty="0" smtClean="0">
                <a:latin typeface="Times New Roman" charset="0"/>
                <a:ea typeface="Times New Roman" charset="0"/>
                <a:cs typeface="Times New Roman" charset="0"/>
              </a:rPr>
              <a:t>Date: 14 December, 2017. </a:t>
            </a:r>
          </a:p>
          <a:p>
            <a:endParaRPr lang="en-US" dirty="0" smtClean="0">
              <a:latin typeface="Times New Roman" charset="0"/>
              <a:ea typeface="Times New Roman" charset="0"/>
              <a:cs typeface="Times New Roman" charset="0"/>
            </a:endParaRPr>
          </a:p>
          <a:p>
            <a:endParaRPr lang="en-US" dirty="0">
              <a:latin typeface="Times New Roman" charset="0"/>
              <a:ea typeface="Times New Roman" charset="0"/>
              <a:cs typeface="Times New Roman" charset="0"/>
            </a:endParaRPr>
          </a:p>
        </p:txBody>
      </p:sp>
    </p:spTree>
    <p:extLst>
      <p:ext uri="{BB962C8B-B14F-4D97-AF65-F5344CB8AC3E}">
        <p14:creationId xmlns:p14="http://schemas.microsoft.com/office/powerpoint/2010/main" val="34584791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sp>
        <p:nvSpPr>
          <p:cNvPr id="4" name="TextBox 3"/>
          <p:cNvSpPr txBox="1"/>
          <p:nvPr/>
        </p:nvSpPr>
        <p:spPr>
          <a:xfrm>
            <a:off x="319919" y="1295772"/>
            <a:ext cx="4826000" cy="2031325"/>
          </a:xfrm>
          <a:prstGeom prst="rect">
            <a:avLst/>
          </a:prstGeom>
          <a:noFill/>
          <a:ln w="25400">
            <a:solidFill>
              <a:schemeClr val="accent2"/>
            </a:solidFill>
          </a:ln>
        </p:spPr>
        <p:txBody>
          <a:bodyPr wrap="square" rtlCol="0">
            <a:spAutoFit/>
          </a:bodyPr>
          <a:lstStyle/>
          <a:p>
            <a:r>
              <a:rPr lang="en-US" dirty="0" smtClean="0">
                <a:latin typeface="Times New Roman" charset="0"/>
                <a:ea typeface="Times New Roman" charset="0"/>
                <a:cs typeface="Times New Roman" charset="0"/>
              </a:rPr>
              <a:t>“The </a:t>
            </a:r>
            <a:r>
              <a:rPr lang="en-US" b="1" dirty="0" smtClean="0">
                <a:latin typeface="Times New Roman" charset="0"/>
                <a:ea typeface="Times New Roman" charset="0"/>
                <a:cs typeface="Times New Roman" charset="0"/>
              </a:rPr>
              <a:t>SUCCESS</a:t>
            </a:r>
            <a:r>
              <a:rPr lang="en-US" dirty="0" smtClean="0">
                <a:latin typeface="Times New Roman" charset="0"/>
                <a:ea typeface="Times New Roman" charset="0"/>
                <a:cs typeface="Times New Roman" charset="0"/>
              </a:rPr>
              <a:t> of your </a:t>
            </a:r>
            <a:r>
              <a:rPr lang="en-US" b="1" dirty="0" smtClean="0">
                <a:latin typeface="Times New Roman" charset="0"/>
                <a:ea typeface="Times New Roman" charset="0"/>
                <a:cs typeface="Times New Roman" charset="0"/>
              </a:rPr>
              <a:t>BUSINESS </a:t>
            </a:r>
            <a:r>
              <a:rPr lang="en-US" dirty="0" smtClean="0">
                <a:latin typeface="Times New Roman" charset="0"/>
                <a:ea typeface="Times New Roman" charset="0"/>
                <a:cs typeface="Times New Roman" charset="0"/>
              </a:rPr>
              <a:t>is based in Principle on the Idea of Offering the Latest Fashions at Low Prices, in turn creating a Formula or Cutting costs; an Integrated Business in which it is Manufactured, Distributed and Sold.”</a:t>
            </a:r>
            <a:br>
              <a:rPr lang="en-US" dirty="0" smtClean="0">
                <a:latin typeface="Times New Roman" charset="0"/>
                <a:ea typeface="Times New Roman" charset="0"/>
                <a:cs typeface="Times New Roman" charset="0"/>
              </a:rPr>
            </a:br>
            <a:r>
              <a:rPr lang="en-US" sz="1600" i="1" dirty="0" smtClean="0">
                <a:latin typeface="Times New Roman" charset="0"/>
                <a:ea typeface="Times New Roman" charset="0"/>
                <a:cs typeface="Times New Roman" charset="0"/>
              </a:rPr>
              <a:t>                                                             - </a:t>
            </a:r>
            <a:r>
              <a:rPr lang="en-US" sz="1600" i="1" dirty="0" err="1" smtClean="0">
                <a:latin typeface="Times New Roman" charset="0"/>
                <a:ea typeface="Times New Roman" charset="0"/>
                <a:cs typeface="Times New Roman" charset="0"/>
              </a:rPr>
              <a:t>Amancio</a:t>
            </a:r>
            <a:r>
              <a:rPr lang="en-US" sz="1600" i="1" dirty="0" smtClean="0">
                <a:latin typeface="Times New Roman" charset="0"/>
                <a:ea typeface="Times New Roman" charset="0"/>
                <a:cs typeface="Times New Roman" charset="0"/>
              </a:rPr>
              <a:t> Ortega</a:t>
            </a:r>
          </a:p>
          <a:p>
            <a:endParaRPr lang="en-US" dirty="0">
              <a:latin typeface="Times New Roman" charset="0"/>
              <a:ea typeface="Times New Roman" charset="0"/>
              <a:cs typeface="Times New Roman" charset="0"/>
            </a:endParaRPr>
          </a:p>
        </p:txBody>
      </p:sp>
      <p:cxnSp>
        <p:nvCxnSpPr>
          <p:cNvPr id="3" name="Straight Arrow Connector 2"/>
          <p:cNvCxnSpPr/>
          <p:nvPr/>
        </p:nvCxnSpPr>
        <p:spPr>
          <a:xfrm>
            <a:off x="9078685" y="739018"/>
            <a:ext cx="0" cy="4914900"/>
          </a:xfrm>
          <a:prstGeom prst="straightConnector1">
            <a:avLst/>
          </a:prstGeom>
          <a:ln w="76200">
            <a:solidFill>
              <a:schemeClr val="accent2"/>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5" name="Rectangle 4"/>
          <p:cNvSpPr/>
          <p:nvPr/>
        </p:nvSpPr>
        <p:spPr>
          <a:xfrm>
            <a:off x="189290" y="180731"/>
            <a:ext cx="6373027" cy="923330"/>
          </a:xfrm>
          <a:prstGeom prst="rect">
            <a:avLst/>
          </a:prstGeom>
          <a:noFill/>
        </p:spPr>
        <p:txBody>
          <a:bodyPr wrap="non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dirty="0" smtClean="0">
                <a:ln/>
                <a:solidFill>
                  <a:schemeClr val="accent2"/>
                </a:solidFill>
                <a:latin typeface="Times New Roman" charset="0"/>
                <a:ea typeface="Times New Roman" charset="0"/>
                <a:cs typeface="Times New Roman" charset="0"/>
              </a:rPr>
              <a:t>Zara: </a:t>
            </a:r>
            <a:r>
              <a:rPr lang="en-GB" sz="5400" b="1" cap="none" spc="0" dirty="0" smtClean="0">
                <a:ln/>
                <a:solidFill>
                  <a:schemeClr val="accent2"/>
                </a:solidFill>
                <a:effectLst/>
                <a:latin typeface="Times New Roman" charset="0"/>
                <a:ea typeface="Times New Roman" charset="0"/>
                <a:cs typeface="Times New Roman" charset="0"/>
              </a:rPr>
              <a:t>Who &amp; What?</a:t>
            </a:r>
          </a:p>
        </p:txBody>
      </p:sp>
      <p:sp>
        <p:nvSpPr>
          <p:cNvPr id="6" name="TextBox 5"/>
          <p:cNvSpPr txBox="1"/>
          <p:nvPr/>
        </p:nvSpPr>
        <p:spPr>
          <a:xfrm>
            <a:off x="8089853" y="311263"/>
            <a:ext cx="2090057" cy="369332"/>
          </a:xfrm>
          <a:prstGeom prst="rect">
            <a:avLst/>
          </a:prstGeom>
          <a:noFill/>
        </p:spPr>
        <p:txBody>
          <a:bodyPr wrap="square" rtlCol="0">
            <a:spAutoFit/>
          </a:bodyPr>
          <a:lstStyle/>
          <a:p>
            <a:r>
              <a:rPr lang="en-US" dirty="0" smtClean="0"/>
              <a:t>Vertically Integrated </a:t>
            </a:r>
            <a:endParaRPr lang="en-US" dirty="0"/>
          </a:p>
        </p:txBody>
      </p:sp>
      <p:cxnSp>
        <p:nvCxnSpPr>
          <p:cNvPr id="8" name="Straight Connector 7"/>
          <p:cNvCxnSpPr/>
          <p:nvPr/>
        </p:nvCxnSpPr>
        <p:spPr>
          <a:xfrm>
            <a:off x="9078685" y="1496767"/>
            <a:ext cx="2939144"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9" name="Straight Connector 8"/>
          <p:cNvCxnSpPr/>
          <p:nvPr/>
        </p:nvCxnSpPr>
        <p:spPr>
          <a:xfrm>
            <a:off x="9134882" y="2311434"/>
            <a:ext cx="2939144"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0" name="Straight Connector 9"/>
          <p:cNvCxnSpPr/>
          <p:nvPr/>
        </p:nvCxnSpPr>
        <p:spPr>
          <a:xfrm>
            <a:off x="9134882" y="3158368"/>
            <a:ext cx="2939144"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1" name="Straight Connector 10"/>
          <p:cNvCxnSpPr/>
          <p:nvPr/>
        </p:nvCxnSpPr>
        <p:spPr>
          <a:xfrm>
            <a:off x="9134882" y="3967843"/>
            <a:ext cx="2939144"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2" name="Straight Connector 11"/>
          <p:cNvCxnSpPr/>
          <p:nvPr/>
        </p:nvCxnSpPr>
        <p:spPr>
          <a:xfrm>
            <a:off x="9134882" y="4855029"/>
            <a:ext cx="2939144" cy="0"/>
          </a:xfrm>
          <a:prstGeom prst="line">
            <a:avLst/>
          </a:prstGeom>
          <a:ln>
            <a:solidFill>
              <a:schemeClr val="accent2"/>
            </a:solidFill>
          </a:ln>
        </p:spPr>
        <p:style>
          <a:lnRef idx="1">
            <a:schemeClr val="accent1"/>
          </a:lnRef>
          <a:fillRef idx="0">
            <a:schemeClr val="accent1"/>
          </a:fillRef>
          <a:effectRef idx="0">
            <a:schemeClr val="accent1"/>
          </a:effectRef>
          <a:fontRef idx="minor">
            <a:schemeClr val="tx1"/>
          </a:fontRef>
        </p:style>
      </p:cxnSp>
      <p:cxnSp>
        <p:nvCxnSpPr>
          <p:cNvPr id="13" name="Straight Arrow Connector 12"/>
          <p:cNvCxnSpPr/>
          <p:nvPr/>
        </p:nvCxnSpPr>
        <p:spPr>
          <a:xfrm>
            <a:off x="8855528" y="1104061"/>
            <a:ext cx="0" cy="4341284"/>
          </a:xfrm>
          <a:prstGeom prst="straightConnector1">
            <a:avLst/>
          </a:prstGeom>
          <a:ln w="63500">
            <a:solidFill>
              <a:schemeClr val="tx1"/>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16" name="TextBox 15"/>
          <p:cNvSpPr txBox="1"/>
          <p:nvPr/>
        </p:nvSpPr>
        <p:spPr>
          <a:xfrm>
            <a:off x="9780815" y="1158196"/>
            <a:ext cx="2041071" cy="369332"/>
          </a:xfrm>
          <a:prstGeom prst="rect">
            <a:avLst/>
          </a:prstGeom>
          <a:noFill/>
        </p:spPr>
        <p:txBody>
          <a:bodyPr wrap="square" rtlCol="0">
            <a:spAutoFit/>
          </a:bodyPr>
          <a:lstStyle/>
          <a:p>
            <a:r>
              <a:rPr lang="en-US" dirty="0" smtClean="0"/>
              <a:t>Raw Materials</a:t>
            </a:r>
            <a:endParaRPr lang="en-US" dirty="0"/>
          </a:p>
        </p:txBody>
      </p:sp>
      <p:sp>
        <p:nvSpPr>
          <p:cNvPr id="19" name="TextBox 18"/>
          <p:cNvSpPr txBox="1"/>
          <p:nvPr/>
        </p:nvSpPr>
        <p:spPr>
          <a:xfrm>
            <a:off x="9552214" y="1943608"/>
            <a:ext cx="2269672" cy="369332"/>
          </a:xfrm>
          <a:prstGeom prst="rect">
            <a:avLst/>
          </a:prstGeom>
          <a:noFill/>
        </p:spPr>
        <p:txBody>
          <a:bodyPr wrap="square" rtlCol="0">
            <a:spAutoFit/>
          </a:bodyPr>
          <a:lstStyle/>
          <a:p>
            <a:r>
              <a:rPr lang="en-US" smtClean="0"/>
              <a:t>Intermediate Goods</a:t>
            </a:r>
            <a:endParaRPr lang="en-US"/>
          </a:p>
        </p:txBody>
      </p:sp>
      <p:sp>
        <p:nvSpPr>
          <p:cNvPr id="20" name="TextBox 19"/>
          <p:cNvSpPr txBox="1"/>
          <p:nvPr/>
        </p:nvSpPr>
        <p:spPr>
          <a:xfrm>
            <a:off x="9731829" y="2787531"/>
            <a:ext cx="2090057" cy="369332"/>
          </a:xfrm>
          <a:prstGeom prst="rect">
            <a:avLst/>
          </a:prstGeom>
          <a:noFill/>
        </p:spPr>
        <p:txBody>
          <a:bodyPr wrap="square" rtlCol="0">
            <a:spAutoFit/>
          </a:bodyPr>
          <a:lstStyle/>
          <a:p>
            <a:r>
              <a:rPr lang="en-US" smtClean="0"/>
              <a:t>Manufacturing</a:t>
            </a:r>
            <a:endParaRPr lang="en-US"/>
          </a:p>
        </p:txBody>
      </p:sp>
      <p:sp>
        <p:nvSpPr>
          <p:cNvPr id="21" name="TextBox 20"/>
          <p:cNvSpPr txBox="1"/>
          <p:nvPr/>
        </p:nvSpPr>
        <p:spPr>
          <a:xfrm>
            <a:off x="9731828" y="3579862"/>
            <a:ext cx="2090057" cy="369332"/>
          </a:xfrm>
          <a:prstGeom prst="rect">
            <a:avLst/>
          </a:prstGeom>
          <a:noFill/>
        </p:spPr>
        <p:txBody>
          <a:bodyPr wrap="square" rtlCol="0">
            <a:spAutoFit/>
          </a:bodyPr>
          <a:lstStyle/>
          <a:p>
            <a:r>
              <a:rPr lang="en-US" smtClean="0"/>
              <a:t>Marketing Sales</a:t>
            </a:r>
            <a:endParaRPr lang="en-US"/>
          </a:p>
        </p:txBody>
      </p:sp>
      <p:sp>
        <p:nvSpPr>
          <p:cNvPr id="22" name="TextBox 21"/>
          <p:cNvSpPr txBox="1"/>
          <p:nvPr/>
        </p:nvSpPr>
        <p:spPr>
          <a:xfrm>
            <a:off x="9552214" y="4479472"/>
            <a:ext cx="2269671" cy="375557"/>
          </a:xfrm>
          <a:prstGeom prst="rect">
            <a:avLst/>
          </a:prstGeom>
          <a:noFill/>
        </p:spPr>
        <p:txBody>
          <a:bodyPr wrap="square" rtlCol="0">
            <a:spAutoFit/>
          </a:bodyPr>
          <a:lstStyle/>
          <a:p>
            <a:r>
              <a:rPr lang="en-US" dirty="0" smtClean="0"/>
              <a:t>After Sales Services</a:t>
            </a:r>
            <a:endParaRPr lang="en-US" dirty="0"/>
          </a:p>
        </p:txBody>
      </p:sp>
    </p:spTree>
    <p:extLst>
      <p:ext uri="{BB962C8B-B14F-4D97-AF65-F5344CB8AC3E}">
        <p14:creationId xmlns:p14="http://schemas.microsoft.com/office/powerpoint/2010/main" val="1838544497"/>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9000" b="-9000"/>
          </a:stretch>
        </a:blipFill>
        <a:effectLst/>
      </p:bgPr>
    </p:bg>
    <p:spTree>
      <p:nvGrpSpPr>
        <p:cNvPr id="1" name=""/>
        <p:cNvGrpSpPr/>
        <p:nvPr/>
      </p:nvGrpSpPr>
      <p:grpSpPr>
        <a:xfrm>
          <a:off x="0" y="0"/>
          <a:ext cx="0" cy="0"/>
          <a:chOff x="0" y="0"/>
          <a:chExt cx="0" cy="0"/>
        </a:xfrm>
      </p:grpSpPr>
      <p:pic>
        <p:nvPicPr>
          <p:cNvPr id="5" name="Picture 4"/>
          <p:cNvPicPr>
            <a:picLocks noChangeAspect="1"/>
          </p:cNvPicPr>
          <p:nvPr/>
        </p:nvPicPr>
        <p:blipFill>
          <a:blip r:embed="rId4"/>
          <a:stretch>
            <a:fillRect/>
          </a:stretch>
        </p:blipFill>
        <p:spPr>
          <a:xfrm>
            <a:off x="1078336" y="2783557"/>
            <a:ext cx="3117809" cy="875220"/>
          </a:xfrm>
          <a:prstGeom prst="rect">
            <a:avLst/>
          </a:prstGeom>
        </p:spPr>
      </p:pic>
      <p:cxnSp>
        <p:nvCxnSpPr>
          <p:cNvPr id="8" name="Straight Arrow Connector 7"/>
          <p:cNvCxnSpPr/>
          <p:nvPr/>
        </p:nvCxnSpPr>
        <p:spPr>
          <a:xfrm>
            <a:off x="3465088" y="4261757"/>
            <a:ext cx="3" cy="1032137"/>
          </a:xfrm>
          <a:prstGeom prst="straightConnector1">
            <a:avLst/>
          </a:prstGeom>
          <a:ln w="88900">
            <a:solidFill>
              <a:schemeClr val="accent2"/>
            </a:solidFill>
            <a:tailEnd type="triangle"/>
          </a:ln>
          <a:effectLst>
            <a:outerShdw blurRad="50800" dist="76200" dir="2700000" sx="96000" sy="96000" algn="tl" rotWithShape="0">
              <a:schemeClr val="tx1">
                <a:alpha val="40000"/>
              </a:schemeClr>
            </a:outerShdw>
          </a:effectLst>
        </p:spPr>
        <p:style>
          <a:lnRef idx="1">
            <a:schemeClr val="accent1"/>
          </a:lnRef>
          <a:fillRef idx="0">
            <a:schemeClr val="accent1"/>
          </a:fillRef>
          <a:effectRef idx="0">
            <a:schemeClr val="accent1"/>
          </a:effectRef>
          <a:fontRef idx="minor">
            <a:schemeClr val="tx1"/>
          </a:fontRef>
        </p:style>
      </p:cxnSp>
      <p:cxnSp>
        <p:nvCxnSpPr>
          <p:cNvPr id="10" name="Straight Arrow Connector 9"/>
          <p:cNvCxnSpPr/>
          <p:nvPr/>
        </p:nvCxnSpPr>
        <p:spPr>
          <a:xfrm flipV="1">
            <a:off x="3465088" y="1470563"/>
            <a:ext cx="1" cy="986390"/>
          </a:xfrm>
          <a:prstGeom prst="straightConnector1">
            <a:avLst/>
          </a:prstGeom>
          <a:ln w="88900">
            <a:solidFill>
              <a:schemeClr val="accent2"/>
            </a:solidFill>
            <a:tailEnd type="triangle"/>
          </a:ln>
          <a:effectLst>
            <a:outerShdw blurRad="50800" dist="762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4" name="TextBox 13"/>
          <p:cNvSpPr txBox="1"/>
          <p:nvPr/>
        </p:nvSpPr>
        <p:spPr>
          <a:xfrm>
            <a:off x="2117554" y="547233"/>
            <a:ext cx="2695069" cy="923330"/>
          </a:xfrm>
          <a:prstGeom prst="rect">
            <a:avLst/>
          </a:prstGeom>
          <a:noFill/>
          <a:effectLst>
            <a:outerShdw blurRad="50800" dist="50800" dir="5400000" algn="ctr" rotWithShape="0">
              <a:schemeClr val="bg2">
                <a:lumMod val="50000"/>
              </a:schemeClr>
            </a:outerShdw>
          </a:effectLst>
        </p:spPr>
        <p:txBody>
          <a:bodyPr wrap="square" rtlCol="0">
            <a:spAutoFit/>
          </a:bodyPr>
          <a:lstStyle/>
          <a:p>
            <a:pPr algn="ctr"/>
            <a:r>
              <a:rPr lang="en-US" dirty="0" smtClean="0">
                <a:solidFill>
                  <a:schemeClr val="bg1"/>
                </a:solidFill>
                <a:latin typeface="Times New Roman" charset="0"/>
                <a:ea typeface="Times New Roman" charset="0"/>
                <a:cs typeface="Times New Roman" charset="0"/>
              </a:rPr>
              <a:t>1.1 Understanding your company, industry &amp; market </a:t>
            </a:r>
            <a:endParaRPr lang="en-US" dirty="0">
              <a:solidFill>
                <a:schemeClr val="bg1"/>
              </a:solidFill>
              <a:latin typeface="Times New Roman" charset="0"/>
              <a:ea typeface="Times New Roman" charset="0"/>
              <a:cs typeface="Times New Roman" charset="0"/>
            </a:endParaRPr>
          </a:p>
        </p:txBody>
      </p:sp>
      <p:sp>
        <p:nvSpPr>
          <p:cNvPr id="15" name="TextBox 14"/>
          <p:cNvSpPr txBox="1"/>
          <p:nvPr/>
        </p:nvSpPr>
        <p:spPr>
          <a:xfrm>
            <a:off x="2387402" y="5297331"/>
            <a:ext cx="2155372" cy="923330"/>
          </a:xfrm>
          <a:prstGeom prst="rect">
            <a:avLst/>
          </a:prstGeom>
          <a:noFill/>
        </p:spPr>
        <p:txBody>
          <a:bodyPr wrap="square" rtlCol="0">
            <a:spAutoFit/>
          </a:bodyPr>
          <a:lstStyle/>
          <a:p>
            <a:pPr algn="ctr"/>
            <a:r>
              <a:rPr lang="en-US" dirty="0" smtClean="0">
                <a:solidFill>
                  <a:schemeClr val="bg1"/>
                </a:solidFill>
                <a:latin typeface="Times New Roman" charset="0"/>
                <a:ea typeface="Times New Roman" charset="0"/>
                <a:cs typeface="Times New Roman" charset="0"/>
              </a:rPr>
              <a:t>1.2 Creating a vision and direction for the whole </a:t>
            </a:r>
            <a:r>
              <a:rPr lang="en-US" dirty="0" err="1" smtClean="0">
                <a:solidFill>
                  <a:schemeClr val="bg1"/>
                </a:solidFill>
                <a:latin typeface="Times New Roman" charset="0"/>
                <a:ea typeface="Times New Roman" charset="0"/>
                <a:cs typeface="Times New Roman" charset="0"/>
              </a:rPr>
              <a:t>organisation</a:t>
            </a:r>
            <a:r>
              <a:rPr lang="en-US" dirty="0" smtClean="0">
                <a:solidFill>
                  <a:schemeClr val="bg1"/>
                </a:solidFill>
                <a:latin typeface="Times New Roman" charset="0"/>
                <a:ea typeface="Times New Roman" charset="0"/>
                <a:cs typeface="Times New Roman" charset="0"/>
              </a:rPr>
              <a:t> </a:t>
            </a:r>
            <a:endParaRPr lang="en-US" dirty="0">
              <a:solidFill>
                <a:schemeClr val="bg1"/>
              </a:solidFill>
              <a:latin typeface="Times New Roman" charset="0"/>
              <a:ea typeface="Times New Roman" charset="0"/>
              <a:cs typeface="Times New Roman" charset="0"/>
            </a:endParaRPr>
          </a:p>
        </p:txBody>
      </p:sp>
      <p:sp>
        <p:nvSpPr>
          <p:cNvPr id="16" name="TextBox 15"/>
          <p:cNvSpPr txBox="1"/>
          <p:nvPr/>
        </p:nvSpPr>
        <p:spPr>
          <a:xfrm>
            <a:off x="7018415" y="2818960"/>
            <a:ext cx="2778727" cy="646331"/>
          </a:xfrm>
          <a:prstGeom prst="rect">
            <a:avLst/>
          </a:prstGeom>
          <a:noFill/>
        </p:spPr>
        <p:txBody>
          <a:bodyPr wrap="square" rtlCol="0">
            <a:spAutoFit/>
          </a:bodyPr>
          <a:lstStyle/>
          <a:p>
            <a:pPr algn="ctr"/>
            <a:r>
              <a:rPr lang="en-US" dirty="0" smtClean="0">
                <a:solidFill>
                  <a:schemeClr val="bg1"/>
                </a:solidFill>
                <a:latin typeface="Times New Roman" charset="0"/>
                <a:ea typeface="Times New Roman" charset="0"/>
                <a:cs typeface="Times New Roman" charset="0"/>
              </a:rPr>
              <a:t>3. Growing in a changing world</a:t>
            </a:r>
            <a:endParaRPr lang="en-US" dirty="0">
              <a:solidFill>
                <a:schemeClr val="bg1"/>
              </a:solidFill>
              <a:latin typeface="Times New Roman" charset="0"/>
              <a:ea typeface="Times New Roman" charset="0"/>
              <a:cs typeface="Times New Roman" charset="0"/>
            </a:endParaRPr>
          </a:p>
        </p:txBody>
      </p:sp>
      <p:cxnSp>
        <p:nvCxnSpPr>
          <p:cNvPr id="17" name="Straight Arrow Connector 16"/>
          <p:cNvCxnSpPr/>
          <p:nvPr/>
        </p:nvCxnSpPr>
        <p:spPr>
          <a:xfrm flipV="1">
            <a:off x="5317954" y="3142126"/>
            <a:ext cx="1451814" cy="1"/>
          </a:xfrm>
          <a:prstGeom prst="straightConnector1">
            <a:avLst/>
          </a:prstGeom>
          <a:ln w="88900">
            <a:solidFill>
              <a:schemeClr val="accent2"/>
            </a:solidFill>
            <a:tailEnd type="triangle"/>
          </a:ln>
          <a:effectLst>
            <a:outerShdw blurRad="50800" dist="76200" dir="2700000" algn="tl" rotWithShape="0">
              <a:prstClr val="black">
                <a:alpha val="40000"/>
              </a:prstClr>
            </a:outerShdw>
          </a:effectLst>
        </p:spPr>
        <p:style>
          <a:lnRef idx="1">
            <a:schemeClr val="accent1"/>
          </a:lnRef>
          <a:fillRef idx="0">
            <a:schemeClr val="accent1"/>
          </a:fillRef>
          <a:effectRef idx="0">
            <a:schemeClr val="accent1"/>
          </a:effectRef>
          <a:fontRef idx="minor">
            <a:schemeClr val="tx1"/>
          </a:fontRef>
        </p:style>
      </p:cxnSp>
      <p:sp>
        <p:nvSpPr>
          <p:cNvPr id="19" name="Oval 18"/>
          <p:cNvSpPr/>
          <p:nvPr/>
        </p:nvSpPr>
        <p:spPr>
          <a:xfrm>
            <a:off x="1900987" y="128337"/>
            <a:ext cx="3168318" cy="2550234"/>
          </a:xfrm>
          <a:prstGeom prst="ellipse">
            <a:avLst/>
          </a:prstGeom>
          <a:noFill/>
          <a:ln w="508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Oval 20"/>
          <p:cNvSpPr/>
          <p:nvPr/>
        </p:nvSpPr>
        <p:spPr>
          <a:xfrm>
            <a:off x="1880929" y="4018777"/>
            <a:ext cx="3168318" cy="2550234"/>
          </a:xfrm>
          <a:prstGeom prst="ellipse">
            <a:avLst/>
          </a:prstGeom>
          <a:noFill/>
          <a:ln w="508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Oval 22"/>
          <p:cNvSpPr/>
          <p:nvPr/>
        </p:nvSpPr>
        <p:spPr>
          <a:xfrm>
            <a:off x="6905831" y="1963758"/>
            <a:ext cx="3168318" cy="2550234"/>
          </a:xfrm>
          <a:prstGeom prst="ellipse">
            <a:avLst/>
          </a:prstGeom>
          <a:noFill/>
          <a:ln w="508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p:cNvSpPr/>
          <p:nvPr/>
        </p:nvSpPr>
        <p:spPr>
          <a:xfrm>
            <a:off x="2795904" y="3097467"/>
            <a:ext cx="9497786" cy="923330"/>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US" sz="5400" b="1" u="sng" cap="none" spc="0" dirty="0" smtClean="0">
                <a:ln/>
                <a:solidFill>
                  <a:schemeClr val="accent2"/>
                </a:solidFill>
                <a:effectLst/>
                <a:latin typeface="Times New Roman" charset="0"/>
                <a:ea typeface="Times New Roman" charset="0"/>
                <a:cs typeface="Times New Roman" charset="0"/>
              </a:rPr>
              <a:t>The Importance of Strategy</a:t>
            </a:r>
            <a:endParaRPr lang="en-US" sz="5400" b="1" cap="none" spc="0" dirty="0">
              <a:ln/>
              <a:solidFill>
                <a:schemeClr val="accent2"/>
              </a:solidFill>
              <a:effectLst/>
            </a:endParaRPr>
          </a:p>
        </p:txBody>
      </p:sp>
    </p:spTree>
    <p:extLst>
      <p:ext uri="{BB962C8B-B14F-4D97-AF65-F5344CB8AC3E}">
        <p14:creationId xmlns:p14="http://schemas.microsoft.com/office/powerpoint/2010/main" val="1599342597"/>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
        <p:nvSpPr>
          <p:cNvPr id="8" name="Left Bracket 7"/>
          <p:cNvSpPr/>
          <p:nvPr/>
        </p:nvSpPr>
        <p:spPr>
          <a:xfrm>
            <a:off x="270933" y="254000"/>
            <a:ext cx="1507067" cy="6333067"/>
          </a:xfrm>
          <a:prstGeom prst="leftBracket">
            <a:avLst/>
          </a:prstGeom>
          <a:ln w="635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9" name="Left Bracket 8"/>
          <p:cNvSpPr/>
          <p:nvPr/>
        </p:nvSpPr>
        <p:spPr>
          <a:xfrm rot="10800000">
            <a:off x="10428759" y="187558"/>
            <a:ext cx="1507067" cy="6333067"/>
          </a:xfrm>
          <a:prstGeom prst="leftBracket">
            <a:avLst/>
          </a:prstGeom>
          <a:ln w="63500">
            <a:solidFill>
              <a:schemeClr val="tx1">
                <a:lumMod val="65000"/>
                <a:lumOff val="35000"/>
              </a:schemeClr>
            </a:solidFill>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0" name="Oval 9"/>
          <p:cNvSpPr/>
          <p:nvPr/>
        </p:nvSpPr>
        <p:spPr>
          <a:xfrm>
            <a:off x="516467" y="1921933"/>
            <a:ext cx="3531198" cy="3205237"/>
          </a:xfrm>
          <a:prstGeom prst="ellipse">
            <a:avLst/>
          </a:prstGeom>
          <a:noFill/>
          <a:ln w="508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Oval 12"/>
          <p:cNvSpPr/>
          <p:nvPr/>
        </p:nvSpPr>
        <p:spPr>
          <a:xfrm>
            <a:off x="4317999" y="1921934"/>
            <a:ext cx="3531197" cy="3205236"/>
          </a:xfrm>
          <a:prstGeom prst="ellipse">
            <a:avLst/>
          </a:prstGeom>
          <a:noFill/>
          <a:ln w="508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Oval 13"/>
          <p:cNvSpPr/>
          <p:nvPr/>
        </p:nvSpPr>
        <p:spPr>
          <a:xfrm>
            <a:off x="8119532" y="1921934"/>
            <a:ext cx="3531197" cy="3205236"/>
          </a:xfrm>
          <a:prstGeom prst="ellipse">
            <a:avLst/>
          </a:prstGeom>
          <a:noFill/>
          <a:ln w="508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TextBox 14"/>
          <p:cNvSpPr txBox="1"/>
          <p:nvPr/>
        </p:nvSpPr>
        <p:spPr>
          <a:xfrm>
            <a:off x="4920219" y="2271051"/>
            <a:ext cx="2099734" cy="369332"/>
          </a:xfrm>
          <a:prstGeom prst="rect">
            <a:avLst/>
          </a:prstGeom>
          <a:noFill/>
        </p:spPr>
        <p:txBody>
          <a:bodyPr wrap="square" rtlCol="0">
            <a:spAutoFit/>
          </a:bodyPr>
          <a:lstStyle/>
          <a:p>
            <a:pPr algn="ctr"/>
            <a:r>
              <a:rPr lang="en-US" u="sng" dirty="0" smtClean="0">
                <a:solidFill>
                  <a:schemeClr val="bg1"/>
                </a:solidFill>
                <a:latin typeface="Times New Roman" charset="0"/>
                <a:ea typeface="Times New Roman" charset="0"/>
                <a:cs typeface="Times New Roman" charset="0"/>
              </a:rPr>
              <a:t>Goals</a:t>
            </a:r>
            <a:r>
              <a:rPr lang="en-US" dirty="0" smtClean="0">
                <a:solidFill>
                  <a:schemeClr val="bg1"/>
                </a:solidFill>
                <a:latin typeface="Times New Roman" charset="0"/>
                <a:ea typeface="Times New Roman" charset="0"/>
                <a:cs typeface="Times New Roman" charset="0"/>
              </a:rPr>
              <a:t> &amp; </a:t>
            </a:r>
            <a:r>
              <a:rPr lang="en-US" b="1" u="sng" dirty="0" smtClean="0">
                <a:solidFill>
                  <a:schemeClr val="bg1"/>
                </a:solidFill>
                <a:latin typeface="Times New Roman" charset="0"/>
                <a:ea typeface="Times New Roman" charset="0"/>
                <a:cs typeface="Times New Roman" charset="0"/>
              </a:rPr>
              <a:t>Objectives</a:t>
            </a:r>
            <a:endParaRPr lang="en-US" b="1" u="sng" dirty="0">
              <a:solidFill>
                <a:schemeClr val="bg1"/>
              </a:solidFill>
              <a:latin typeface="Times New Roman" charset="0"/>
              <a:ea typeface="Times New Roman" charset="0"/>
              <a:cs typeface="Times New Roman" charset="0"/>
            </a:endParaRPr>
          </a:p>
        </p:txBody>
      </p:sp>
      <p:sp>
        <p:nvSpPr>
          <p:cNvPr id="16" name="TextBox 15"/>
          <p:cNvSpPr txBox="1"/>
          <p:nvPr/>
        </p:nvSpPr>
        <p:spPr>
          <a:xfrm>
            <a:off x="1219198" y="2204098"/>
            <a:ext cx="1913467" cy="369332"/>
          </a:xfrm>
          <a:prstGeom prst="rect">
            <a:avLst/>
          </a:prstGeom>
          <a:noFill/>
        </p:spPr>
        <p:txBody>
          <a:bodyPr wrap="square" rtlCol="0">
            <a:spAutoFit/>
          </a:bodyPr>
          <a:lstStyle/>
          <a:p>
            <a:pPr algn="ctr"/>
            <a:r>
              <a:rPr lang="en-US" b="1" u="sng" dirty="0" smtClean="0">
                <a:solidFill>
                  <a:schemeClr val="bg1"/>
                </a:solidFill>
                <a:latin typeface="Times New Roman" charset="0"/>
                <a:ea typeface="Times New Roman" charset="0"/>
                <a:cs typeface="Times New Roman" charset="0"/>
              </a:rPr>
              <a:t>PESTEL</a:t>
            </a:r>
            <a:endParaRPr lang="en-US" b="1" u="sng" dirty="0">
              <a:solidFill>
                <a:schemeClr val="bg1"/>
              </a:solidFill>
              <a:latin typeface="Times New Roman" charset="0"/>
              <a:ea typeface="Times New Roman" charset="0"/>
              <a:cs typeface="Times New Roman" charset="0"/>
            </a:endParaRPr>
          </a:p>
        </p:txBody>
      </p:sp>
      <p:sp>
        <p:nvSpPr>
          <p:cNvPr id="17" name="TextBox 16"/>
          <p:cNvSpPr txBox="1"/>
          <p:nvPr/>
        </p:nvSpPr>
        <p:spPr>
          <a:xfrm>
            <a:off x="8846186" y="2271051"/>
            <a:ext cx="1879600" cy="369332"/>
          </a:xfrm>
          <a:prstGeom prst="rect">
            <a:avLst/>
          </a:prstGeom>
          <a:noFill/>
        </p:spPr>
        <p:txBody>
          <a:bodyPr wrap="square" rtlCol="0">
            <a:spAutoFit/>
          </a:bodyPr>
          <a:lstStyle/>
          <a:p>
            <a:pPr algn="ctr"/>
            <a:r>
              <a:rPr lang="en-US" b="1" u="sng" dirty="0" smtClean="0">
                <a:solidFill>
                  <a:schemeClr val="bg1"/>
                </a:solidFill>
                <a:latin typeface="Times New Roman" charset="0"/>
                <a:ea typeface="Times New Roman" charset="0"/>
                <a:cs typeface="Times New Roman" charset="0"/>
              </a:rPr>
              <a:t>SWOT</a:t>
            </a:r>
            <a:endParaRPr lang="en-US" b="1" u="sng" dirty="0">
              <a:solidFill>
                <a:schemeClr val="bg1"/>
              </a:solidFill>
              <a:latin typeface="Times New Roman" charset="0"/>
              <a:ea typeface="Times New Roman" charset="0"/>
              <a:cs typeface="Times New Roman" charset="0"/>
            </a:endParaRPr>
          </a:p>
        </p:txBody>
      </p:sp>
      <p:sp>
        <p:nvSpPr>
          <p:cNvPr id="2" name="TextBox 1"/>
          <p:cNvSpPr txBox="1"/>
          <p:nvPr/>
        </p:nvSpPr>
        <p:spPr>
          <a:xfrm>
            <a:off x="8701673" y="2844044"/>
            <a:ext cx="2137719" cy="1200329"/>
          </a:xfrm>
          <a:prstGeom prst="rect">
            <a:avLst/>
          </a:prstGeom>
          <a:noFill/>
        </p:spPr>
        <p:txBody>
          <a:bodyPr wrap="square" rtlCol="0">
            <a:spAutoFit/>
          </a:bodyPr>
          <a:lstStyle/>
          <a:p>
            <a:pPr marL="285750" indent="-285750" algn="just">
              <a:buFontTx/>
              <a:buChar char="-"/>
            </a:pPr>
            <a:r>
              <a:rPr lang="en-US" dirty="0" smtClean="0">
                <a:solidFill>
                  <a:schemeClr val="bg1"/>
                </a:solidFill>
              </a:rPr>
              <a:t>Strengths </a:t>
            </a:r>
          </a:p>
          <a:p>
            <a:pPr marL="285750" indent="-285750" algn="just">
              <a:buFontTx/>
              <a:buChar char="-"/>
            </a:pPr>
            <a:r>
              <a:rPr lang="en-US" dirty="0" smtClean="0">
                <a:solidFill>
                  <a:schemeClr val="bg1"/>
                </a:solidFill>
              </a:rPr>
              <a:t>Weaknesses </a:t>
            </a:r>
          </a:p>
          <a:p>
            <a:pPr marL="285750" indent="-285750" algn="just">
              <a:buFontTx/>
              <a:buChar char="-"/>
            </a:pPr>
            <a:r>
              <a:rPr lang="en-US" dirty="0" smtClean="0">
                <a:solidFill>
                  <a:schemeClr val="bg1"/>
                </a:solidFill>
              </a:rPr>
              <a:t>Opportunities </a:t>
            </a:r>
          </a:p>
          <a:p>
            <a:pPr marL="285750" indent="-285750" algn="just">
              <a:buFontTx/>
              <a:buChar char="-"/>
            </a:pPr>
            <a:r>
              <a:rPr lang="en-US" dirty="0" smtClean="0">
                <a:solidFill>
                  <a:schemeClr val="bg1"/>
                </a:solidFill>
              </a:rPr>
              <a:t>Threats </a:t>
            </a:r>
          </a:p>
        </p:txBody>
      </p:sp>
      <p:sp>
        <p:nvSpPr>
          <p:cNvPr id="3" name="TextBox 2"/>
          <p:cNvSpPr txBox="1"/>
          <p:nvPr/>
        </p:nvSpPr>
        <p:spPr>
          <a:xfrm>
            <a:off x="1043849" y="2730671"/>
            <a:ext cx="2264166" cy="1754326"/>
          </a:xfrm>
          <a:prstGeom prst="rect">
            <a:avLst/>
          </a:prstGeom>
          <a:noFill/>
        </p:spPr>
        <p:txBody>
          <a:bodyPr wrap="square" rtlCol="0">
            <a:spAutoFit/>
          </a:bodyPr>
          <a:lstStyle/>
          <a:p>
            <a:pPr marL="285750" indent="-285750">
              <a:buFontTx/>
              <a:buChar char="-"/>
            </a:pPr>
            <a:r>
              <a:rPr lang="en-US" dirty="0" smtClean="0">
                <a:solidFill>
                  <a:schemeClr val="bg1"/>
                </a:solidFill>
              </a:rPr>
              <a:t>Political </a:t>
            </a:r>
          </a:p>
          <a:p>
            <a:pPr marL="285750" indent="-285750">
              <a:buFontTx/>
              <a:buChar char="-"/>
            </a:pPr>
            <a:r>
              <a:rPr lang="en-US" dirty="0" smtClean="0">
                <a:solidFill>
                  <a:schemeClr val="bg1"/>
                </a:solidFill>
              </a:rPr>
              <a:t>Economic </a:t>
            </a:r>
          </a:p>
          <a:p>
            <a:pPr marL="285750" indent="-285750">
              <a:buFontTx/>
              <a:buChar char="-"/>
            </a:pPr>
            <a:r>
              <a:rPr lang="en-US" dirty="0" smtClean="0">
                <a:solidFill>
                  <a:schemeClr val="bg1"/>
                </a:solidFill>
              </a:rPr>
              <a:t>Social</a:t>
            </a:r>
          </a:p>
          <a:p>
            <a:pPr marL="285750" indent="-285750">
              <a:buFontTx/>
              <a:buChar char="-"/>
            </a:pPr>
            <a:r>
              <a:rPr lang="en-US" dirty="0" smtClean="0">
                <a:solidFill>
                  <a:schemeClr val="bg1"/>
                </a:solidFill>
              </a:rPr>
              <a:t>Technological </a:t>
            </a:r>
          </a:p>
          <a:p>
            <a:pPr marL="285750" indent="-285750">
              <a:buFontTx/>
              <a:buChar char="-"/>
            </a:pPr>
            <a:r>
              <a:rPr lang="en-US" dirty="0" smtClean="0">
                <a:solidFill>
                  <a:schemeClr val="bg1"/>
                </a:solidFill>
              </a:rPr>
              <a:t>Environmental </a:t>
            </a:r>
          </a:p>
          <a:p>
            <a:pPr marL="285750" indent="-285750">
              <a:buFontTx/>
              <a:buChar char="-"/>
            </a:pPr>
            <a:r>
              <a:rPr lang="en-US" dirty="0" smtClean="0">
                <a:solidFill>
                  <a:schemeClr val="bg1"/>
                </a:solidFill>
              </a:rPr>
              <a:t>Legal</a:t>
            </a:r>
            <a:endParaRPr lang="en-US" dirty="0">
              <a:solidFill>
                <a:schemeClr val="bg1"/>
              </a:solidFill>
            </a:endParaRPr>
          </a:p>
        </p:txBody>
      </p:sp>
      <p:sp>
        <p:nvSpPr>
          <p:cNvPr id="4" name="Rectangle 3"/>
          <p:cNvSpPr/>
          <p:nvPr/>
        </p:nvSpPr>
        <p:spPr>
          <a:xfrm>
            <a:off x="2794787" y="309115"/>
            <a:ext cx="6348426" cy="929003"/>
          </a:xfrm>
          <a:prstGeom prst="rect">
            <a:avLst/>
          </a:prstGeom>
          <a:noFill/>
        </p:spPr>
        <p:txBody>
          <a:bodyPr wrap="square" lIns="91440" tIns="45720" rIns="91440" bIns="45720">
            <a:spAutoFit/>
            <a:scene3d>
              <a:camera prst="orthographicFront"/>
              <a:lightRig rig="soft" dir="t">
                <a:rot lat="0" lon="0" rev="15600000"/>
              </a:lightRig>
            </a:scene3d>
            <a:sp3d extrusionH="57150" prstMaterial="softEdge">
              <a:bevelT w="25400" h="38100"/>
            </a:sp3d>
          </a:bodyPr>
          <a:lstStyle/>
          <a:p>
            <a:pPr algn="ctr"/>
            <a:r>
              <a:rPr lang="en-GB" sz="5400" b="1" u="sng" cap="none" spc="0" dirty="0" smtClean="0">
                <a:ln/>
                <a:solidFill>
                  <a:schemeClr val="accent2"/>
                </a:solidFill>
                <a:effectLst/>
              </a:rPr>
              <a:t>Company Profile</a:t>
            </a:r>
            <a:endParaRPr lang="en-GB" sz="5400" b="1" u="sng" cap="none" spc="0" dirty="0">
              <a:ln/>
              <a:solidFill>
                <a:schemeClr val="accent2"/>
              </a:solidFill>
              <a:effectLst/>
            </a:endParaRPr>
          </a:p>
        </p:txBody>
      </p:sp>
      <p:sp>
        <p:nvSpPr>
          <p:cNvPr id="5" name="TextBox 4"/>
          <p:cNvSpPr txBox="1"/>
          <p:nvPr/>
        </p:nvSpPr>
        <p:spPr>
          <a:xfrm>
            <a:off x="4551428" y="2730671"/>
            <a:ext cx="3283007" cy="1754326"/>
          </a:xfrm>
          <a:prstGeom prst="rect">
            <a:avLst/>
          </a:prstGeom>
          <a:noFill/>
        </p:spPr>
        <p:txBody>
          <a:bodyPr wrap="square" rtlCol="0">
            <a:spAutoFit/>
          </a:bodyPr>
          <a:lstStyle/>
          <a:p>
            <a:r>
              <a:rPr lang="en-US" dirty="0" smtClean="0">
                <a:solidFill>
                  <a:schemeClr val="bg1"/>
                </a:solidFill>
              </a:rPr>
              <a:t>To be the number one global supplier of affordable fashion and continue it’s expansion.</a:t>
            </a:r>
          </a:p>
          <a:p>
            <a:endParaRPr lang="en-US" dirty="0">
              <a:solidFill>
                <a:schemeClr val="bg1"/>
              </a:solidFill>
            </a:endParaRPr>
          </a:p>
          <a:p>
            <a:r>
              <a:rPr lang="en-US" dirty="0" smtClean="0">
                <a:solidFill>
                  <a:schemeClr val="bg1"/>
                </a:solidFill>
              </a:rPr>
              <a:t>Use an eco-friendly approach to business</a:t>
            </a:r>
            <a:endParaRPr lang="en-US" dirty="0">
              <a:solidFill>
                <a:schemeClr val="bg1"/>
              </a:solidFill>
            </a:endParaRPr>
          </a:p>
        </p:txBody>
      </p:sp>
    </p:spTree>
    <p:extLst>
      <p:ext uri="{BB962C8B-B14F-4D97-AF65-F5344CB8AC3E}">
        <p14:creationId xmlns:p14="http://schemas.microsoft.com/office/powerpoint/2010/main" val="43690254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540337441"/>
              </p:ext>
            </p:extLst>
          </p:nvPr>
        </p:nvGraphicFramePr>
        <p:xfrm>
          <a:off x="753979" y="368968"/>
          <a:ext cx="10619874" cy="5728985"/>
        </p:xfrm>
        <a:graphic>
          <a:graphicData uri="http://schemas.openxmlformats.org/drawingml/2006/table">
            <a:tbl>
              <a:tblPr firstRow="1" bandRow="1">
                <a:tableStyleId>{5C22544A-7EE6-4342-B048-85BDC9FD1C3A}</a:tableStyleId>
              </a:tblPr>
              <a:tblGrid>
                <a:gridCol w="5309937"/>
                <a:gridCol w="5309937"/>
              </a:tblGrid>
              <a:tr h="348910">
                <a:tc>
                  <a:txBody>
                    <a:bodyPr/>
                    <a:lstStyle/>
                    <a:p>
                      <a:r>
                        <a:rPr lang="en-US" dirty="0" smtClean="0"/>
                        <a:t>PESTEL</a:t>
                      </a:r>
                      <a:r>
                        <a:rPr lang="en-US" baseline="0" dirty="0" smtClean="0"/>
                        <a:t> FACTORS </a:t>
                      </a:r>
                      <a:endParaRPr lang="en-US" dirty="0"/>
                    </a:p>
                  </a:txBody>
                  <a:tcPr>
                    <a:solidFill>
                      <a:schemeClr val="bg2">
                        <a:alpha val="48000"/>
                      </a:schemeClr>
                    </a:solidFill>
                  </a:tcPr>
                </a:tc>
                <a:tc>
                  <a:txBody>
                    <a:bodyPr/>
                    <a:lstStyle/>
                    <a:p>
                      <a:r>
                        <a:rPr lang="en-US" dirty="0" smtClean="0"/>
                        <a:t>IMPACT</a:t>
                      </a:r>
                      <a:r>
                        <a:rPr lang="en-US" baseline="0" dirty="0" smtClean="0"/>
                        <a:t> ON ZARA</a:t>
                      </a:r>
                      <a:endParaRPr lang="en-US" dirty="0"/>
                    </a:p>
                  </a:txBody>
                  <a:tcPr>
                    <a:solidFill>
                      <a:schemeClr val="bg2">
                        <a:alpha val="48000"/>
                      </a:schemeClr>
                    </a:solidFill>
                  </a:tcPr>
                </a:tc>
              </a:tr>
              <a:tr h="889765">
                <a:tc>
                  <a:txBody>
                    <a:bodyPr/>
                    <a:lstStyle/>
                    <a:p>
                      <a:r>
                        <a:rPr lang="en-US" dirty="0" smtClean="0"/>
                        <a:t> </a:t>
                      </a:r>
                      <a:r>
                        <a:rPr lang="en-US" sz="1200" dirty="0" smtClean="0"/>
                        <a:t>POLITICAL:</a:t>
                      </a:r>
                      <a:br>
                        <a:rPr lang="en-US" sz="1200" dirty="0" smtClean="0"/>
                      </a:br>
                      <a:r>
                        <a:rPr lang="en-US" sz="1200" dirty="0" smtClean="0"/>
                        <a:t>1. </a:t>
                      </a:r>
                    </a:p>
                    <a:p>
                      <a:r>
                        <a:rPr lang="en-US" sz="1200" dirty="0" smtClean="0"/>
                        <a:t>2. </a:t>
                      </a:r>
                    </a:p>
                    <a:p>
                      <a:r>
                        <a:rPr lang="en-US" sz="1200" dirty="0" smtClean="0"/>
                        <a:t>3</a:t>
                      </a:r>
                      <a:endParaRPr lang="en-US" sz="1200" dirty="0"/>
                    </a:p>
                  </a:txBody>
                  <a:tcPr>
                    <a:solidFill>
                      <a:schemeClr val="bg2">
                        <a:alpha val="48000"/>
                      </a:schemeClr>
                    </a:solidFill>
                  </a:tcPr>
                </a:tc>
                <a:tc>
                  <a:txBody>
                    <a:bodyPr/>
                    <a:lstStyle/>
                    <a:p>
                      <a:endParaRPr lang="en-US" dirty="0"/>
                    </a:p>
                  </a:txBody>
                  <a:tcPr>
                    <a:solidFill>
                      <a:schemeClr val="bg2">
                        <a:alpha val="48000"/>
                      </a:schemeClr>
                    </a:solidFill>
                  </a:tcPr>
                </a:tc>
              </a:tr>
              <a:tr h="889765">
                <a:tc>
                  <a:txBody>
                    <a:bodyPr/>
                    <a:lstStyle/>
                    <a:p>
                      <a:r>
                        <a:rPr lang="en-US" dirty="0" smtClean="0"/>
                        <a:t>ECONOMIC</a:t>
                      </a:r>
                      <a:endParaRPr lang="en-US" dirty="0"/>
                    </a:p>
                  </a:txBody>
                  <a:tcPr>
                    <a:solidFill>
                      <a:schemeClr val="bg2">
                        <a:alpha val="48000"/>
                      </a:schemeClr>
                    </a:solidFill>
                  </a:tcPr>
                </a:tc>
                <a:tc>
                  <a:txBody>
                    <a:bodyPr/>
                    <a:lstStyle/>
                    <a:p>
                      <a:endParaRPr lang="en-US" dirty="0"/>
                    </a:p>
                  </a:txBody>
                  <a:tcPr>
                    <a:solidFill>
                      <a:schemeClr val="bg2">
                        <a:alpha val="48000"/>
                      </a:schemeClr>
                    </a:solidFill>
                  </a:tcPr>
                </a:tc>
              </a:tr>
              <a:tr h="889765">
                <a:tc>
                  <a:txBody>
                    <a:bodyPr/>
                    <a:lstStyle/>
                    <a:p>
                      <a:r>
                        <a:rPr lang="en-US" dirty="0" smtClean="0"/>
                        <a:t>SOCIAL</a:t>
                      </a:r>
                      <a:endParaRPr lang="en-US" dirty="0"/>
                    </a:p>
                  </a:txBody>
                  <a:tcPr>
                    <a:solidFill>
                      <a:schemeClr val="bg2">
                        <a:alpha val="48000"/>
                      </a:schemeClr>
                    </a:solidFill>
                  </a:tcPr>
                </a:tc>
                <a:tc>
                  <a:txBody>
                    <a:bodyPr/>
                    <a:lstStyle/>
                    <a:p>
                      <a:endParaRPr lang="en-US" dirty="0"/>
                    </a:p>
                  </a:txBody>
                  <a:tcPr>
                    <a:solidFill>
                      <a:schemeClr val="bg2">
                        <a:alpha val="48000"/>
                      </a:schemeClr>
                    </a:solidFill>
                  </a:tcPr>
                </a:tc>
              </a:tr>
              <a:tr h="889765">
                <a:tc>
                  <a:txBody>
                    <a:bodyPr/>
                    <a:lstStyle/>
                    <a:p>
                      <a:r>
                        <a:rPr lang="en-US" dirty="0" smtClean="0"/>
                        <a:t>TECHNOLOGICAL</a:t>
                      </a:r>
                      <a:endParaRPr lang="en-US" dirty="0"/>
                    </a:p>
                  </a:txBody>
                  <a:tcPr>
                    <a:solidFill>
                      <a:schemeClr val="bg2">
                        <a:alpha val="48000"/>
                      </a:schemeClr>
                    </a:solidFill>
                  </a:tcPr>
                </a:tc>
                <a:tc>
                  <a:txBody>
                    <a:bodyPr/>
                    <a:lstStyle/>
                    <a:p>
                      <a:endParaRPr lang="en-US" dirty="0"/>
                    </a:p>
                  </a:txBody>
                  <a:tcPr>
                    <a:solidFill>
                      <a:schemeClr val="bg2">
                        <a:alpha val="48000"/>
                      </a:schemeClr>
                    </a:solidFill>
                  </a:tcPr>
                </a:tc>
              </a:tr>
              <a:tr h="889765">
                <a:tc>
                  <a:txBody>
                    <a:bodyPr/>
                    <a:lstStyle/>
                    <a:p>
                      <a:r>
                        <a:rPr lang="en-US" dirty="0" smtClean="0"/>
                        <a:t>ENVIRONMENTAL</a:t>
                      </a:r>
                      <a:endParaRPr lang="en-US" dirty="0"/>
                    </a:p>
                  </a:txBody>
                  <a:tcPr>
                    <a:solidFill>
                      <a:schemeClr val="bg2">
                        <a:alpha val="48000"/>
                      </a:schemeClr>
                    </a:solidFill>
                  </a:tcPr>
                </a:tc>
                <a:tc>
                  <a:txBody>
                    <a:bodyPr/>
                    <a:lstStyle/>
                    <a:p>
                      <a:endParaRPr lang="en-US" dirty="0"/>
                    </a:p>
                  </a:txBody>
                  <a:tcPr>
                    <a:solidFill>
                      <a:schemeClr val="bg2">
                        <a:alpha val="48000"/>
                      </a:schemeClr>
                    </a:solidFill>
                  </a:tcPr>
                </a:tc>
              </a:tr>
              <a:tr h="889765">
                <a:tc>
                  <a:txBody>
                    <a:bodyPr/>
                    <a:lstStyle/>
                    <a:p>
                      <a:r>
                        <a:rPr lang="en-US" dirty="0" smtClean="0"/>
                        <a:t>LEGAL</a:t>
                      </a:r>
                      <a:endParaRPr lang="en-US" dirty="0"/>
                    </a:p>
                  </a:txBody>
                  <a:tcPr>
                    <a:solidFill>
                      <a:schemeClr val="bg2">
                        <a:alpha val="48000"/>
                      </a:schemeClr>
                    </a:solidFill>
                  </a:tcPr>
                </a:tc>
                <a:tc>
                  <a:txBody>
                    <a:bodyPr/>
                    <a:lstStyle/>
                    <a:p>
                      <a:endParaRPr lang="en-US" dirty="0"/>
                    </a:p>
                  </a:txBody>
                  <a:tcPr>
                    <a:solidFill>
                      <a:schemeClr val="bg2">
                        <a:alpha val="48000"/>
                      </a:schemeClr>
                    </a:solidFill>
                  </a:tcPr>
                </a:tc>
              </a:tr>
            </a:tbl>
          </a:graphicData>
        </a:graphic>
      </p:graphicFrame>
    </p:spTree>
    <p:extLst>
      <p:ext uri="{BB962C8B-B14F-4D97-AF65-F5344CB8AC3E}">
        <p14:creationId xmlns:p14="http://schemas.microsoft.com/office/powerpoint/2010/main" val="731752165"/>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a:stretch>
        </a:blip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849646559"/>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3">
            <a:lum/>
          </a:blip>
          <a:srcRect/>
          <a:stretch>
            <a:fillRect t="-1000" b="-1000"/>
          </a:stretch>
        </a:blipFill>
        <a:effectLst/>
      </p:bgPr>
    </p:bg>
    <p:spTree>
      <p:nvGrpSpPr>
        <p:cNvPr id="1" name=""/>
        <p:cNvGrpSpPr/>
        <p:nvPr/>
      </p:nvGrpSpPr>
      <p:grpSpPr>
        <a:xfrm>
          <a:off x="0" y="0"/>
          <a:ext cx="0" cy="0"/>
          <a:chOff x="0" y="0"/>
          <a:chExt cx="0" cy="0"/>
        </a:xfrm>
      </p:grpSpPr>
      <p:graphicFrame>
        <p:nvGraphicFramePr>
          <p:cNvPr id="4" name="Diagram 3"/>
          <p:cNvGraphicFramePr/>
          <p:nvPr>
            <p:extLst>
              <p:ext uri="{D42A27DB-BD31-4B8C-83A1-F6EECF244321}">
                <p14:modId xmlns:p14="http://schemas.microsoft.com/office/powerpoint/2010/main" val="1533640876"/>
              </p:ext>
            </p:extLst>
          </p:nvPr>
        </p:nvGraphicFramePr>
        <p:xfrm>
          <a:off x="1534886" y="473529"/>
          <a:ext cx="9212943" cy="56974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68703970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Corporate Social Responsibility </a:t>
            </a:r>
            <a:endParaRPr lang="en-US" dirty="0"/>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439796968"/>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535366300"/>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0924068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036653694"/>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29678552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262785272"/>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spTree>
    <p:extLst>
      <p:ext uri="{BB962C8B-B14F-4D97-AF65-F5344CB8AC3E}">
        <p14:creationId xmlns:p14="http://schemas.microsoft.com/office/powerpoint/2010/main" val="140568827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580768" y="420130"/>
            <a:ext cx="3299254" cy="369332"/>
          </a:xfrm>
          <a:prstGeom prst="rect">
            <a:avLst/>
          </a:prstGeom>
          <a:noFill/>
        </p:spPr>
        <p:txBody>
          <a:bodyPr wrap="square" rtlCol="0">
            <a:spAutoFit/>
          </a:bodyPr>
          <a:lstStyle/>
          <a:p>
            <a:r>
              <a:rPr lang="en-US" dirty="0" smtClean="0"/>
              <a:t>Reference List </a:t>
            </a:r>
          </a:p>
        </p:txBody>
      </p:sp>
      <p:sp>
        <p:nvSpPr>
          <p:cNvPr id="6" name="TextBox 5"/>
          <p:cNvSpPr txBox="1"/>
          <p:nvPr/>
        </p:nvSpPr>
        <p:spPr>
          <a:xfrm>
            <a:off x="580768" y="959415"/>
            <a:ext cx="9811264" cy="5909310"/>
          </a:xfrm>
          <a:prstGeom prst="rect">
            <a:avLst/>
          </a:prstGeom>
          <a:noFill/>
        </p:spPr>
        <p:txBody>
          <a:bodyPr wrap="square" rtlCol="0">
            <a:spAutoFit/>
          </a:bodyPr>
          <a:lstStyle/>
          <a:p>
            <a:r>
              <a:rPr lang="en-US" dirty="0">
                <a:hlinkClick r:id="rId2"/>
              </a:rPr>
              <a:t>https://</a:t>
            </a:r>
            <a:r>
              <a:rPr lang="en-US" dirty="0" smtClean="0">
                <a:hlinkClick r:id="rId2"/>
              </a:rPr>
              <a:t>successstory.com/quote/amancio-ortega</a:t>
            </a:r>
            <a:endParaRPr lang="en-US" dirty="0" smtClean="0"/>
          </a:p>
          <a:p>
            <a:endParaRPr lang="en-US" dirty="0"/>
          </a:p>
          <a:p>
            <a:r>
              <a:rPr lang="en-US" dirty="0">
                <a:hlinkClick r:id="rId3"/>
              </a:rPr>
              <a:t>http://awakenthegreatnesswithin.com/40-inspirational-jack-ma-quotes-on-success</a:t>
            </a:r>
            <a:r>
              <a:rPr lang="en-US" dirty="0" smtClean="0">
                <a:hlinkClick r:id="rId3"/>
              </a:rPr>
              <a:t>/</a:t>
            </a:r>
            <a:r>
              <a:rPr lang="en-US" dirty="0" smtClean="0"/>
              <a:t> </a:t>
            </a:r>
          </a:p>
          <a:p>
            <a:endParaRPr lang="en-US" dirty="0"/>
          </a:p>
          <a:p>
            <a:r>
              <a:rPr lang="en-US" dirty="0">
                <a:hlinkClick r:id="rId4"/>
              </a:rPr>
              <a:t>http://</a:t>
            </a:r>
            <a:r>
              <a:rPr lang="en-US" dirty="0" smtClean="0">
                <a:hlinkClick r:id="rId4"/>
              </a:rPr>
              <a:t>bergconsulting.com.au/Berg_Consulting_Blog/three_reasons_why_strategy_is_important</a:t>
            </a:r>
            <a:endParaRPr lang="en-US" dirty="0" smtClean="0"/>
          </a:p>
          <a:p>
            <a:endParaRPr lang="en-US" dirty="0"/>
          </a:p>
          <a:p>
            <a:r>
              <a:rPr lang="en-US" dirty="0">
                <a:hlinkClick r:id="rId5"/>
              </a:rPr>
              <a:t>https://www.forbes.com/companies/zara</a:t>
            </a:r>
            <a:r>
              <a:rPr lang="en-US" dirty="0" smtClean="0">
                <a:hlinkClick r:id="rId5"/>
              </a:rPr>
              <a:t>/</a:t>
            </a:r>
            <a:r>
              <a:rPr lang="en-US" dirty="0" smtClean="0"/>
              <a:t> </a:t>
            </a:r>
          </a:p>
          <a:p>
            <a:endParaRPr lang="en-US" dirty="0" smtClean="0"/>
          </a:p>
          <a:p>
            <a:r>
              <a:rPr lang="en-US" dirty="0"/>
              <a:t>Murphy, R. (2008), “Expansion Boosts </a:t>
            </a:r>
            <a:r>
              <a:rPr lang="en-US" dirty="0" err="1"/>
              <a:t>Inditex</a:t>
            </a:r>
            <a:r>
              <a:rPr lang="en-US" dirty="0"/>
              <a:t> Net”, Women’s Wear Daily, April </a:t>
            </a:r>
            <a:r>
              <a:rPr lang="en-US" dirty="0" smtClean="0"/>
              <a:t>1</a:t>
            </a:r>
          </a:p>
          <a:p>
            <a:endParaRPr lang="en-US" dirty="0"/>
          </a:p>
          <a:p>
            <a:r>
              <a:rPr lang="en-US" dirty="0">
                <a:hlinkClick r:id="rId6"/>
              </a:rPr>
              <a:t>https://</a:t>
            </a:r>
            <a:r>
              <a:rPr lang="en-US" dirty="0" smtClean="0">
                <a:hlinkClick r:id="rId6"/>
              </a:rPr>
              <a:t>www.thebalance.com/what-is-vertical-integration-3305807</a:t>
            </a:r>
            <a:r>
              <a:rPr lang="en-US" dirty="0" smtClean="0"/>
              <a:t> </a:t>
            </a:r>
          </a:p>
          <a:p>
            <a:endParaRPr lang="en-US" dirty="0"/>
          </a:p>
          <a:p>
            <a:r>
              <a:rPr lang="en-US" dirty="0">
                <a:hlinkClick r:id="rId7"/>
              </a:rPr>
              <a:t>https://</a:t>
            </a:r>
            <a:r>
              <a:rPr lang="en-US" dirty="0" smtClean="0">
                <a:hlinkClick r:id="rId7"/>
              </a:rPr>
              <a:t>www.investopedia.com/terms/v/verticalintegration.asp</a:t>
            </a:r>
            <a:r>
              <a:rPr lang="en-US" dirty="0" smtClean="0"/>
              <a:t> </a:t>
            </a:r>
          </a:p>
          <a:p>
            <a:endParaRPr lang="en-US" dirty="0"/>
          </a:p>
          <a:p>
            <a:endParaRPr lang="en-US" dirty="0" smtClean="0"/>
          </a:p>
          <a:p>
            <a:endParaRPr lang="en-US" dirty="0"/>
          </a:p>
          <a:p>
            <a:r>
              <a:rPr lang="en-US" dirty="0" smtClean="0"/>
              <a:t> </a:t>
            </a:r>
          </a:p>
          <a:p>
            <a:endParaRPr lang="en-US" dirty="0"/>
          </a:p>
          <a:p>
            <a:r>
              <a:rPr lang="en-US" dirty="0" smtClean="0"/>
              <a:t> </a:t>
            </a:r>
          </a:p>
          <a:p>
            <a:endParaRPr lang="en-US" dirty="0"/>
          </a:p>
          <a:p>
            <a:endParaRPr lang="en-US" dirty="0"/>
          </a:p>
        </p:txBody>
      </p:sp>
    </p:spTree>
    <p:extLst>
      <p:ext uri="{BB962C8B-B14F-4D97-AF65-F5344CB8AC3E}">
        <p14:creationId xmlns:p14="http://schemas.microsoft.com/office/powerpoint/2010/main" val="1170209808"/>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2650</TotalTime>
  <Words>897</Words>
  <Application>Microsoft Macintosh PowerPoint</Application>
  <PresentationFormat>Widescreen</PresentationFormat>
  <Paragraphs>114</Paragraphs>
  <Slides>15</Slides>
  <Notes>8</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Calibri</vt:lpstr>
      <vt:lpstr>Calibri Light</vt:lpstr>
      <vt:lpstr>Times New Roman</vt:lpstr>
      <vt:lpstr>Arial</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Corporate Social Responsibility </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15.0039</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Shannon Davies</dc:creator>
  <cp:lastModifiedBy>Shannon Davies</cp:lastModifiedBy>
  <cp:revision>36</cp:revision>
  <dcterms:created xsi:type="dcterms:W3CDTF">2017-12-12T19:48:55Z</dcterms:created>
  <dcterms:modified xsi:type="dcterms:W3CDTF">2017-12-14T23:46:24Z</dcterms:modified>
</cp:coreProperties>
</file>