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88" r:id="rId6"/>
    <p:sldId id="289" r:id="rId7"/>
    <p:sldId id="280" r:id="rId8"/>
    <p:sldId id="293" r:id="rId9"/>
    <p:sldId id="294" r:id="rId10"/>
    <p:sldId id="295" r:id="rId11"/>
    <p:sldId id="290" r:id="rId12"/>
    <p:sldId id="302" r:id="rId13"/>
    <p:sldId id="304" r:id="rId14"/>
    <p:sldId id="296" r:id="rId15"/>
    <p:sldId id="297" r:id="rId16"/>
    <p:sldId id="298" r:id="rId17"/>
    <p:sldId id="299" r:id="rId18"/>
    <p:sldId id="300" r:id="rId19"/>
    <p:sldId id="301" r:id="rId20"/>
    <p:sldId id="303" r:id="rId21"/>
    <p:sldId id="2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 showGuides="1">
      <p:cViewPr>
        <p:scale>
          <a:sx n="86" d="100"/>
          <a:sy n="86" d="100"/>
        </p:scale>
        <p:origin x="48" y="1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10/4/2020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10/4/2020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131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10/4/2020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10/4/2020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10/4/2020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ECHC7001</a:t>
            </a:r>
            <a:br>
              <a:rPr lang="en-GB" b="1" dirty="0"/>
            </a:br>
            <a:r>
              <a:rPr lang="en-US" dirty="0" smtClean="0"/>
              <a:t>Advanced Research Methods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Module Lead: Andrea Williams</a:t>
            </a:r>
            <a:endParaRPr lang="en-US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77337" y="2292094"/>
            <a:ext cx="7348451" cy="3305142"/>
          </a:xfrm>
        </p:spPr>
        <p:txBody>
          <a:bodyPr anchor="ctr">
            <a:normAutofit fontScale="9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/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/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b="1" dirty="0" smtClean="0"/>
              <a:t>Learning </a:t>
            </a:r>
            <a:r>
              <a:rPr lang="en-GB" sz="1600" b="1" dirty="0"/>
              <a:t>Aims for this week: w/c </a:t>
            </a:r>
            <a:r>
              <a:rPr lang="en-GB" sz="1600" b="1" dirty="0"/>
              <a:t>5</a:t>
            </a:r>
            <a:r>
              <a:rPr lang="en-GB" sz="1600" b="1" dirty="0" smtClean="0"/>
              <a:t>th </a:t>
            </a:r>
            <a:r>
              <a:rPr lang="en-GB" sz="1600" b="1" dirty="0" smtClean="0"/>
              <a:t>October</a:t>
            </a:r>
            <a:r>
              <a:rPr lang="en-GB" sz="1600" b="1" dirty="0" smtClean="0"/>
              <a:t> </a:t>
            </a:r>
            <a:r>
              <a:rPr lang="en-GB" sz="1600" b="1" dirty="0" smtClean="0"/>
              <a:t>2020</a:t>
            </a:r>
            <a:br>
              <a:rPr lang="en-GB" sz="1600" b="1" dirty="0" smtClean="0"/>
            </a:br>
            <a:r>
              <a:rPr lang="en-GB" sz="1600" b="1" dirty="0"/>
              <a:t/>
            </a:r>
            <a:br>
              <a:rPr lang="en-GB" sz="1600" b="1" dirty="0"/>
            </a:br>
            <a:r>
              <a:rPr lang="en-GB" sz="1600" dirty="0" smtClean="0"/>
              <a:t>Research process: planning your research</a:t>
            </a:r>
            <a:br>
              <a:rPr lang="en-GB" sz="1600" dirty="0" smtClean="0"/>
            </a:br>
            <a:r>
              <a:rPr lang="en-GB" sz="1600" dirty="0"/>
              <a:t/>
            </a:r>
            <a:br>
              <a:rPr lang="en-GB" sz="1600" dirty="0"/>
            </a:br>
            <a:r>
              <a:rPr lang="en-GB" sz="1600" dirty="0" smtClean="0"/>
              <a:t>Formulating a research question</a:t>
            </a:r>
            <a:br>
              <a:rPr lang="en-GB" sz="1600" dirty="0" smtClean="0"/>
            </a:br>
            <a:r>
              <a:rPr lang="en-GB" sz="1600" dirty="0"/>
              <a:t/>
            </a:r>
            <a:br>
              <a:rPr lang="en-GB" sz="1600" dirty="0"/>
            </a:br>
            <a:r>
              <a:rPr lang="en-GB" sz="1600" dirty="0" smtClean="0"/>
              <a:t>Research ethics</a:t>
            </a:r>
            <a:br>
              <a:rPr lang="en-GB" sz="1600" dirty="0" smtClean="0"/>
            </a:br>
            <a:r>
              <a:rPr lang="en-GB" sz="1600" dirty="0"/>
              <a:t>   </a:t>
            </a:r>
            <a:br>
              <a:rPr lang="en-GB" sz="1600" dirty="0"/>
            </a:br>
            <a:r>
              <a:rPr lang="en-GB" sz="1600" dirty="0"/>
              <a:t/>
            </a:r>
            <a:br>
              <a:rPr lang="en-GB" sz="1600" dirty="0"/>
            </a:br>
            <a:r>
              <a:rPr lang="en-GB" dirty="0"/>
              <a:t/>
            </a:r>
            <a:br>
              <a:rPr lang="en-GB" dirty="0"/>
            </a:br>
            <a:endParaRPr lang="en-US" sz="2400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>
          <a:xfrm>
            <a:off x="7581207" y="1310656"/>
            <a:ext cx="4610793" cy="4208604"/>
          </a:xfrm>
        </p:spPr>
      </p:pic>
    </p:spTree>
    <p:extLst>
      <p:ext uri="{BB962C8B-B14F-4D97-AF65-F5344CB8AC3E}">
        <p14:creationId xmlns:p14="http://schemas.microsoft.com/office/powerpoint/2010/main" val="24882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your Research </a:t>
            </a:r>
            <a:r>
              <a:rPr lang="en-GB" dirty="0" smtClean="0"/>
              <a:t>Journey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7475" y="1695796"/>
            <a:ext cx="4879234" cy="3933479"/>
          </a:xfrm>
        </p:spPr>
      </p:pic>
      <p:sp>
        <p:nvSpPr>
          <p:cNvPr id="6" name="Cloud Callout 5"/>
          <p:cNvSpPr/>
          <p:nvPr/>
        </p:nvSpPr>
        <p:spPr>
          <a:xfrm>
            <a:off x="657226" y="2432858"/>
            <a:ext cx="5361190" cy="3196417"/>
          </a:xfrm>
          <a:prstGeom prst="cloud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solidFill>
                  <a:schemeClr val="accent5">
                    <a:lumMod val="50000"/>
                  </a:schemeClr>
                </a:solidFill>
              </a:rPr>
              <a:t>Where are you in your research journey so far?</a:t>
            </a:r>
            <a:endParaRPr lang="en-GB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37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Starting your Research Journey: </a:t>
            </a:r>
            <a:r>
              <a:rPr lang="en-GB" dirty="0" smtClean="0"/>
              <a:t>Identifying a research idea.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 ‘</a:t>
            </a:r>
            <a:r>
              <a:rPr lang="en-GB" sz="2400" dirty="0" smtClean="0"/>
              <a:t>Who’- ‘Why – ‘How’</a:t>
            </a:r>
          </a:p>
          <a:p>
            <a:r>
              <a:rPr lang="en-GB" sz="2400" dirty="0" smtClean="0"/>
              <a:t>Doing ‘Quality’ research</a:t>
            </a:r>
          </a:p>
          <a:p>
            <a:r>
              <a:rPr lang="en-GB" sz="2400" dirty="0" smtClean="0"/>
              <a:t>Context</a:t>
            </a:r>
            <a:r>
              <a:rPr lang="en-GB" sz="2400" dirty="0" smtClean="0"/>
              <a:t>.. What is the reason for doing this research?</a:t>
            </a:r>
          </a:p>
          <a:p>
            <a:r>
              <a:rPr lang="en-GB" sz="2400" dirty="0" smtClean="0"/>
              <a:t>Who will your audience be?</a:t>
            </a:r>
            <a:endParaRPr lang="en-GB" sz="2400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825" y="2277688"/>
            <a:ext cx="5858895" cy="3295628"/>
          </a:xfrm>
        </p:spPr>
      </p:pic>
    </p:spTree>
    <p:extLst>
      <p:ext uri="{BB962C8B-B14F-4D97-AF65-F5344CB8AC3E}">
        <p14:creationId xmlns:p14="http://schemas.microsoft.com/office/powerpoint/2010/main" val="281909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Identifying a Research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Think of a Topic</a:t>
            </a:r>
          </a:p>
          <a:p>
            <a:r>
              <a:rPr lang="en-GB" sz="2400" dirty="0"/>
              <a:t>Identify a phenomenon of </a:t>
            </a:r>
            <a:r>
              <a:rPr lang="en-GB" sz="2400" dirty="0" smtClean="0"/>
              <a:t>interest</a:t>
            </a:r>
            <a:endParaRPr lang="en-GB" sz="2400" dirty="0" smtClean="0"/>
          </a:p>
          <a:p>
            <a:r>
              <a:rPr lang="en-GB" sz="2400" dirty="0" smtClean="0"/>
              <a:t>A group of individuals</a:t>
            </a:r>
          </a:p>
          <a:p>
            <a:r>
              <a:rPr lang="en-GB" sz="2400" dirty="0" smtClean="0"/>
              <a:t>A Behaviour</a:t>
            </a:r>
          </a:p>
          <a:p>
            <a:r>
              <a:rPr lang="en-GB" sz="2400" dirty="0" smtClean="0"/>
              <a:t>Attitudes</a:t>
            </a:r>
          </a:p>
          <a:p>
            <a:r>
              <a:rPr lang="en-GB" sz="2400" dirty="0" smtClean="0"/>
              <a:t>Interventions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043112"/>
            <a:ext cx="4914900" cy="3686175"/>
          </a:xfrm>
        </p:spPr>
      </p:pic>
    </p:spTree>
    <p:extLst>
      <p:ext uri="{BB962C8B-B14F-4D97-AF65-F5344CB8AC3E}">
        <p14:creationId xmlns:p14="http://schemas.microsoft.com/office/powerpoint/2010/main" val="4044299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 around your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What has already been published in this area?</a:t>
            </a:r>
          </a:p>
          <a:p>
            <a:r>
              <a:rPr lang="en-GB" sz="2800" dirty="0" smtClean="0"/>
              <a:t>What are the particular themes?</a:t>
            </a:r>
          </a:p>
          <a:p>
            <a:r>
              <a:rPr lang="en-GB" sz="2800" dirty="0" smtClean="0"/>
              <a:t>Who are the main contenders and researchers in this area?</a:t>
            </a:r>
          </a:p>
          <a:p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25" y="1814512"/>
            <a:ext cx="4514850" cy="4143375"/>
          </a:xfrm>
        </p:spPr>
      </p:pic>
    </p:spTree>
    <p:extLst>
      <p:ext uri="{BB962C8B-B14F-4D97-AF65-F5344CB8AC3E}">
        <p14:creationId xmlns:p14="http://schemas.microsoft.com/office/powerpoint/2010/main" val="364656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your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5473238" cy="4571999"/>
          </a:xfrm>
        </p:spPr>
        <p:txBody>
          <a:bodyPr/>
          <a:lstStyle/>
          <a:p>
            <a:r>
              <a:rPr lang="en-GB" dirty="0" smtClean="0"/>
              <a:t>The information can be overwhelming</a:t>
            </a:r>
          </a:p>
          <a:p>
            <a:r>
              <a:rPr lang="en-GB" dirty="0" smtClean="0"/>
              <a:t>Don’t try to cover too much</a:t>
            </a:r>
          </a:p>
          <a:p>
            <a:r>
              <a:rPr lang="en-GB" dirty="0" smtClean="0"/>
              <a:t>Keep an open mind – We often approach research with a biased view</a:t>
            </a:r>
          </a:p>
          <a:p>
            <a:r>
              <a:rPr lang="en-GB" dirty="0" smtClean="0"/>
              <a:t>How can I bring a new perspective to what has already been done?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724" y="2078183"/>
            <a:ext cx="4987636" cy="3798032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107" y="4227522"/>
            <a:ext cx="2412838" cy="158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78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Formulating a Research Question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7429" y="1600200"/>
            <a:ext cx="4937142" cy="4572000"/>
          </a:xfrm>
        </p:spPr>
      </p:pic>
    </p:spTree>
    <p:extLst>
      <p:ext uri="{BB962C8B-B14F-4D97-AF65-F5344CB8AC3E}">
        <p14:creationId xmlns:p14="http://schemas.microsoft.com/office/powerpoint/2010/main" val="334458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866" y="1313411"/>
            <a:ext cx="9831185" cy="5544589"/>
          </a:xfrm>
        </p:spPr>
      </p:pic>
    </p:spTree>
    <p:extLst>
      <p:ext uri="{BB962C8B-B14F-4D97-AF65-F5344CB8AC3E}">
        <p14:creationId xmlns:p14="http://schemas.microsoft.com/office/powerpoint/2010/main" val="55538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53" y="1604962"/>
            <a:ext cx="10357658" cy="4562475"/>
          </a:xfrm>
        </p:spPr>
      </p:pic>
    </p:spTree>
    <p:extLst>
      <p:ext uri="{BB962C8B-B14F-4D97-AF65-F5344CB8AC3E}">
        <p14:creationId xmlns:p14="http://schemas.microsoft.com/office/powerpoint/2010/main" val="319054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Wide range of methods can be used when carrying out research</a:t>
            </a:r>
          </a:p>
          <a:p>
            <a:r>
              <a:rPr lang="en-GB" dirty="0" smtClean="0"/>
              <a:t>Avoid automatically choosing the easiest method</a:t>
            </a:r>
          </a:p>
          <a:p>
            <a:r>
              <a:rPr lang="en-GB" dirty="0" smtClean="0"/>
              <a:t>Ways of gathering information:</a:t>
            </a:r>
          </a:p>
          <a:p>
            <a:r>
              <a:rPr lang="en-GB" dirty="0" smtClean="0"/>
              <a:t>Talking to people (Interviews, focus groups)</a:t>
            </a:r>
          </a:p>
          <a:p>
            <a:r>
              <a:rPr lang="en-GB" dirty="0" smtClean="0"/>
              <a:t>Questionnaires</a:t>
            </a:r>
          </a:p>
          <a:p>
            <a:r>
              <a:rPr lang="en-GB" dirty="0" smtClean="0"/>
              <a:t>Surveys</a:t>
            </a:r>
          </a:p>
          <a:p>
            <a:r>
              <a:rPr lang="en-GB" dirty="0" smtClean="0"/>
              <a:t>Intervention Research (implementing something and seeing if it works)</a:t>
            </a:r>
          </a:p>
          <a:p>
            <a:r>
              <a:rPr lang="en-GB" dirty="0" smtClean="0"/>
              <a:t>Experimental Design (Testing or manipulating things in a controlled setting)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735217"/>
            <a:ext cx="4914900" cy="4301965"/>
          </a:xfrm>
        </p:spPr>
      </p:pic>
    </p:spTree>
    <p:extLst>
      <p:ext uri="{BB962C8B-B14F-4D97-AF65-F5344CB8AC3E}">
        <p14:creationId xmlns:p14="http://schemas.microsoft.com/office/powerpoint/2010/main" val="2343531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Take time to consider your research question</a:t>
            </a:r>
          </a:p>
          <a:p>
            <a:r>
              <a:rPr lang="en-GB" dirty="0" smtClean="0"/>
              <a:t>Think about the best and most effective way to collect information, to gather data.</a:t>
            </a:r>
          </a:p>
          <a:p>
            <a:r>
              <a:rPr lang="en-GB" dirty="0" smtClean="0"/>
              <a:t>How will you measure this information?</a:t>
            </a:r>
          </a:p>
          <a:p>
            <a:r>
              <a:rPr lang="en-GB" dirty="0" smtClean="0"/>
              <a:t>For example: You might want to measure attitudes toward a certain behaviour</a:t>
            </a:r>
          </a:p>
          <a:p>
            <a:r>
              <a:rPr lang="en-GB" dirty="0" smtClean="0"/>
              <a:t>How effective an intervention is with a particular group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400" y="2324100"/>
            <a:ext cx="4000500" cy="3124200"/>
          </a:xfrm>
        </p:spPr>
      </p:pic>
    </p:spTree>
    <p:extLst>
      <p:ext uri="{BB962C8B-B14F-4D97-AF65-F5344CB8AC3E}">
        <p14:creationId xmlns:p14="http://schemas.microsoft.com/office/powerpoint/2010/main" val="3195010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Choice of Study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Think about the questions you want to ask</a:t>
            </a:r>
          </a:p>
          <a:p>
            <a:r>
              <a:rPr lang="en-GB" sz="2400" dirty="0" smtClean="0"/>
              <a:t>Choose appropriate questions/measures for your study</a:t>
            </a:r>
          </a:p>
          <a:p>
            <a:r>
              <a:rPr lang="en-GB" sz="2400" dirty="0" smtClean="0"/>
              <a:t>Think carefully about what it is you want to measure and the most effective way of measuring this</a:t>
            </a:r>
          </a:p>
          <a:p>
            <a:r>
              <a:rPr lang="en-GB" sz="2400" dirty="0" smtClean="0"/>
              <a:t>Measures capturing psychological constructs are expected to be reliable and valid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762" y="1421062"/>
            <a:ext cx="3672234" cy="4751138"/>
          </a:xfrm>
        </p:spPr>
      </p:pic>
    </p:spTree>
    <p:extLst>
      <p:ext uri="{BB962C8B-B14F-4D97-AF65-F5344CB8AC3E}">
        <p14:creationId xmlns:p14="http://schemas.microsoft.com/office/powerpoint/2010/main" val="582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Choosing your target population</a:t>
            </a:r>
          </a:p>
          <a:p>
            <a:r>
              <a:rPr lang="en-GB" sz="3200" dirty="0" smtClean="0"/>
              <a:t>How will you target this population</a:t>
            </a:r>
          </a:p>
          <a:p>
            <a:r>
              <a:rPr lang="en-GB" sz="3200" dirty="0" smtClean="0"/>
              <a:t>How will you recruit participants for your study?</a:t>
            </a:r>
          </a:p>
          <a:p>
            <a:r>
              <a:rPr lang="en-GB" sz="3200" dirty="0" smtClean="0"/>
              <a:t>What sampling method will you use?</a:t>
            </a:r>
            <a:endParaRPr lang="en-GB" sz="3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2407" y="1706880"/>
            <a:ext cx="6145877" cy="4178531"/>
          </a:xfrm>
        </p:spPr>
      </p:pic>
    </p:spTree>
    <p:extLst>
      <p:ext uri="{BB962C8B-B14F-4D97-AF65-F5344CB8AC3E}">
        <p14:creationId xmlns:p14="http://schemas.microsoft.com/office/powerpoint/2010/main" val="223406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Any research study can only be reviewed as a piece of a mosaic.  The pattern only emerges when standing back and looking at the whole evidence base of existing research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247100"/>
            <a:ext cx="4914900" cy="3278199"/>
          </a:xfrm>
        </p:spPr>
      </p:pic>
      <p:sp>
        <p:nvSpPr>
          <p:cNvPr id="10" name="Cloud Callout 9"/>
          <p:cNvSpPr/>
          <p:nvPr/>
        </p:nvSpPr>
        <p:spPr>
          <a:xfrm>
            <a:off x="0" y="3657599"/>
            <a:ext cx="4533208" cy="2942706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What is the ‘Evidence Gap’ you are trying to fill?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59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you hoping to achieve?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850" y="1600200"/>
            <a:ext cx="3429000" cy="4572000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 smtClean="0"/>
              <a:t>Be open about your strengths and limitations</a:t>
            </a:r>
          </a:p>
          <a:p>
            <a:r>
              <a:rPr lang="en-GB" sz="2800" dirty="0" smtClean="0"/>
              <a:t>Be realistic in time scale</a:t>
            </a:r>
          </a:p>
          <a:p>
            <a:r>
              <a:rPr lang="en-GB" sz="2800" dirty="0" smtClean="0"/>
              <a:t>Is your plan achievable?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39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350" y="1600200"/>
            <a:ext cx="3543300" cy="4572000"/>
          </a:xfrm>
        </p:spPr>
      </p:pic>
    </p:spTree>
    <p:extLst>
      <p:ext uri="{BB962C8B-B14F-4D97-AF65-F5344CB8AC3E}">
        <p14:creationId xmlns:p14="http://schemas.microsoft.com/office/powerpoint/2010/main" val="3125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Reading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Andrews, G. (2017) How to write a master's dissertation. </a:t>
            </a:r>
            <a:r>
              <a:rPr lang="en-GB" dirty="0" err="1"/>
              <a:t>Ebook</a:t>
            </a:r>
            <a:r>
              <a:rPr lang="en-GB" dirty="0"/>
              <a:t> and free on Kindle. This will only take you about an hour to read and gives you the basics of the format and content of a </a:t>
            </a:r>
            <a:r>
              <a:rPr lang="en-GB" dirty="0" smtClean="0"/>
              <a:t>dissertation</a:t>
            </a:r>
          </a:p>
          <a:p>
            <a:r>
              <a:rPr lang="en-GB" dirty="0" smtClean="0"/>
              <a:t>Cooper, M. </a:t>
            </a:r>
            <a:r>
              <a:rPr lang="en-GB" dirty="0"/>
              <a:t>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  <a:endParaRPr lang="en-GB" dirty="0" smtClean="0"/>
          </a:p>
          <a:p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  <a:endParaRPr lang="en-GB" dirty="0" smtClean="0"/>
          </a:p>
          <a:p>
            <a:r>
              <a:rPr lang="en-GB" dirty="0" err="1" smtClean="0"/>
              <a:t>Glatthorn</a:t>
            </a:r>
            <a:r>
              <a:rPr lang="en-GB" dirty="0"/>
              <a:t>, A.A. and Randy, L.J. (2005) Writing the winning thesis or dissertation.  Online </a:t>
            </a:r>
          </a:p>
          <a:p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r>
              <a:rPr lang="en-GB" dirty="0" smtClean="0"/>
              <a:t>McLeod</a:t>
            </a:r>
            <a:r>
              <a:rPr lang="en-GB" dirty="0"/>
              <a:t>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r>
              <a:rPr lang="en-GB" dirty="0" err="1"/>
              <a:t>Pyrczak</a:t>
            </a:r>
            <a:r>
              <a:rPr lang="en-GB" dirty="0"/>
              <a:t>, F. (2014) Evaluating Research in Academic Journals: A Practical Guide to Realistic Evaluation. Taylor &amp; Francis. Online</a:t>
            </a:r>
          </a:p>
          <a:p>
            <a:r>
              <a:rPr lang="en-GB" dirty="0"/>
              <a:t>Staines, G, M. (2019) Social Sciences Research, Research Writing and Presentation for Students. London: </a:t>
            </a:r>
            <a:r>
              <a:rPr lang="en-GB" dirty="0" err="1"/>
              <a:t>Rowman</a:t>
            </a:r>
            <a:r>
              <a:rPr lang="en-GB" dirty="0"/>
              <a:t> &amp; Little Publishers. Online</a:t>
            </a:r>
          </a:p>
          <a:p>
            <a:r>
              <a:rPr lang="en-GB" dirty="0" err="1"/>
              <a:t>Willig</a:t>
            </a:r>
            <a:r>
              <a:rPr lang="en-GB" dirty="0"/>
              <a:t>, C. (2008) Introducing Qualitative Research in Psychology. 2</a:t>
            </a:r>
            <a:r>
              <a:rPr lang="en-GB" baseline="30000" dirty="0"/>
              <a:t>nd</a:t>
            </a:r>
            <a:r>
              <a:rPr lang="en-GB" dirty="0"/>
              <a:t> Ed. Berkshire: Open University Press.</a:t>
            </a:r>
          </a:p>
          <a:p>
            <a:r>
              <a:rPr lang="en-GB" dirty="0" err="1"/>
              <a:t>Wodak</a:t>
            </a:r>
            <a:r>
              <a:rPr lang="en-GB" dirty="0"/>
              <a:t>, R (2009) Methods of Critical Discourse Analysis 2</a:t>
            </a:r>
            <a:r>
              <a:rPr lang="en-GB" baseline="30000" dirty="0"/>
              <a:t>nd</a:t>
            </a:r>
            <a:r>
              <a:rPr lang="en-GB" dirty="0"/>
              <a:t> Ed. London: Sage.    </a:t>
            </a:r>
          </a:p>
        </p:txBody>
      </p:sp>
    </p:spTree>
    <p:extLst>
      <p:ext uri="{BB962C8B-B14F-4D97-AF65-F5344CB8AC3E}">
        <p14:creationId xmlns:p14="http://schemas.microsoft.com/office/powerpoint/2010/main" val="319702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4873beb7-5857-4685-be1f-d57550cc96cc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548</TotalTime>
  <Words>608</Words>
  <Application>Microsoft Office PowerPoint</Application>
  <PresentationFormat>Widescreen</PresentationFormat>
  <Paragraphs>75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Euphemia</vt:lpstr>
      <vt:lpstr>Plantagenet Cherokee</vt:lpstr>
      <vt:lpstr>Wingdings</vt:lpstr>
      <vt:lpstr>Academic Literature 16x9</vt:lpstr>
      <vt:lpstr>ECHC7001 Advanced Research Methods</vt:lpstr>
      <vt:lpstr>    Learning Aims for this week: w/c 5th October 2020  Research process: planning your research  Formulating a research question  Research ethics       </vt:lpstr>
      <vt:lpstr>Starting your Research Journey </vt:lpstr>
      <vt:lpstr>Starting your Research Journey: Identifying a research idea. </vt:lpstr>
      <vt:lpstr>Getting Started: Identifying a Research Idea</vt:lpstr>
      <vt:lpstr>Read around your Topic</vt:lpstr>
      <vt:lpstr>Focus your Idea</vt:lpstr>
      <vt:lpstr>Formulating a Research Question</vt:lpstr>
      <vt:lpstr>PowerPoint Presentation</vt:lpstr>
      <vt:lpstr>PowerPoint Presentation</vt:lpstr>
      <vt:lpstr>Primary Research</vt:lpstr>
      <vt:lpstr>Primary Research</vt:lpstr>
      <vt:lpstr>Choice of Study Design</vt:lpstr>
      <vt:lpstr>Participants</vt:lpstr>
      <vt:lpstr>PowerPoint Presentation</vt:lpstr>
      <vt:lpstr>What are you hoping to achieve?</vt:lpstr>
      <vt:lpstr>PowerPoint Presentation</vt:lpstr>
      <vt:lpstr>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ECHC7001 Advanced Research Methods</dc:title>
  <dc:creator>Andrea Williams</dc:creator>
  <cp:lastModifiedBy>Andrea Williams</cp:lastModifiedBy>
  <cp:revision>43</cp:revision>
  <dcterms:created xsi:type="dcterms:W3CDTF">2020-09-09T20:43:18Z</dcterms:created>
  <dcterms:modified xsi:type="dcterms:W3CDTF">2020-10-04T19:23:12Z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