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9"/>
  </p:notesMasterIdLst>
  <p:handoutMasterIdLst>
    <p:handoutMasterId r:id="rId40"/>
  </p:handoutMasterIdLst>
  <p:sldIdLst>
    <p:sldId id="256" r:id="rId2"/>
    <p:sldId id="258" r:id="rId3"/>
    <p:sldId id="259" r:id="rId4"/>
    <p:sldId id="260" r:id="rId5"/>
    <p:sldId id="261" r:id="rId6"/>
    <p:sldId id="262" r:id="rId7"/>
    <p:sldId id="264" r:id="rId8"/>
    <p:sldId id="265" r:id="rId9"/>
    <p:sldId id="263" r:id="rId10"/>
    <p:sldId id="266" r:id="rId11"/>
    <p:sldId id="267" r:id="rId12"/>
    <p:sldId id="268" r:id="rId13"/>
    <p:sldId id="269" r:id="rId14"/>
    <p:sldId id="270" r:id="rId15"/>
    <p:sldId id="272" r:id="rId16"/>
    <p:sldId id="286" r:id="rId17"/>
    <p:sldId id="277" r:id="rId18"/>
    <p:sldId id="273" r:id="rId19"/>
    <p:sldId id="271" r:id="rId20"/>
    <p:sldId id="279" r:id="rId21"/>
    <p:sldId id="280" r:id="rId22"/>
    <p:sldId id="274" r:id="rId23"/>
    <p:sldId id="278" r:id="rId24"/>
    <p:sldId id="298" r:id="rId25"/>
    <p:sldId id="275" r:id="rId26"/>
    <p:sldId id="299" r:id="rId27"/>
    <p:sldId id="281" r:id="rId28"/>
    <p:sldId id="282" r:id="rId29"/>
    <p:sldId id="284" r:id="rId30"/>
    <p:sldId id="301" r:id="rId31"/>
    <p:sldId id="300" r:id="rId32"/>
    <p:sldId id="302" r:id="rId33"/>
    <p:sldId id="303" r:id="rId34"/>
    <p:sldId id="305" r:id="rId35"/>
    <p:sldId id="304" r:id="rId36"/>
    <p:sldId id="306" r:id="rId37"/>
    <p:sldId id="307" r:id="rId3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111" autoAdjust="0"/>
    <p:restoredTop sz="94660"/>
  </p:normalViewPr>
  <p:slideViewPr>
    <p:cSldViewPr snapToGrid="0" snapToObjects="1">
      <p:cViewPr varScale="1">
        <p:scale>
          <a:sx n="81" d="100"/>
          <a:sy n="81" d="100"/>
        </p:scale>
        <p:origin x="62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56733E9E-10BA-4ACF-9C16-1D1085C41FAE}" type="datetimeFigureOut">
              <a:rPr lang="en-GB" smtClean="0"/>
              <a:t>25/10/2019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CA18D0C5-BB48-4315-BC25-2DBEDEA9012A}" type="slidenum">
              <a:rPr lang="en-GB" smtClean="0"/>
              <a:t>‹#›</a:t>
            </a:fld>
            <a:endParaRPr lang="en-GB"/>
          </a:p>
        </p:txBody>
      </p:sp>
    </p:spTree>
    <p:extLst>
      <p:ext uri="{BB962C8B-B14F-4D97-AF65-F5344CB8AC3E}">
        <p14:creationId xmlns:p14="http://schemas.microsoft.com/office/powerpoint/2010/main" val="32642852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2F35C820-2D09-3840-9D8C-BE2608B18952}" type="datetimeFigureOut">
              <a:rPr lang="en-US" smtClean="0"/>
              <a:pPr/>
              <a:t>10/25/2019</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22CB05DC-0837-894F-927F-5567274969DA}" type="slidenum">
              <a:rPr lang="en-US" smtClean="0"/>
              <a:pPr/>
              <a:t>‹#›</a:t>
            </a:fld>
            <a:endParaRPr lang="en-US"/>
          </a:p>
        </p:txBody>
      </p:sp>
    </p:spTree>
    <p:extLst>
      <p:ext uri="{BB962C8B-B14F-4D97-AF65-F5344CB8AC3E}">
        <p14:creationId xmlns:p14="http://schemas.microsoft.com/office/powerpoint/2010/main" val="367194271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038AD65C-926B-E941-9319-8B077882F60F}" type="datetimeFigureOut">
              <a:rPr lang="en-US" smtClean="0"/>
              <a:pPr/>
              <a:t>10/25/2019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0B29A7-8EA3-5F4A-BECC-8B3292A8EA33}" type="slidenum">
              <a:rPr lang="en-US" smtClean="0"/>
              <a:pPr/>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38AD65C-926B-E941-9319-8B077882F60F}" type="datetimeFigureOut">
              <a:rPr lang="en-US" smtClean="0"/>
              <a:pPr/>
              <a:t>10/25/2019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0B29A7-8EA3-5F4A-BECC-8B3292A8EA33}" type="slidenum">
              <a:rPr lang="en-US" smtClean="0"/>
              <a:pPr/>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38AD65C-926B-E941-9319-8B077882F60F}" type="datetimeFigureOut">
              <a:rPr lang="en-US" smtClean="0"/>
              <a:pPr/>
              <a:t>10/25/2019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0B29A7-8EA3-5F4A-BECC-8B3292A8EA33}" type="slidenum">
              <a:rPr lang="en-US" smtClean="0"/>
              <a:pPr/>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38AD65C-926B-E941-9319-8B077882F60F}" type="datetimeFigureOut">
              <a:rPr lang="en-US" smtClean="0"/>
              <a:pPr/>
              <a:t>10/25/2019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0B29A7-8EA3-5F4A-BECC-8B3292A8EA33}" type="slidenum">
              <a:rPr lang="en-US" smtClean="0"/>
              <a:pPr/>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038AD65C-926B-E941-9319-8B077882F60F}" type="datetimeFigureOut">
              <a:rPr lang="en-US" smtClean="0"/>
              <a:pPr/>
              <a:t>10/25/2019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0B29A7-8EA3-5F4A-BECC-8B3292A8EA33}" type="slidenum">
              <a:rPr lang="en-US" smtClean="0"/>
              <a:pPr/>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38AD65C-926B-E941-9319-8B077882F60F}" type="datetimeFigureOut">
              <a:rPr lang="en-US" smtClean="0"/>
              <a:pPr/>
              <a:t>10/25/2019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D0B29A7-8EA3-5F4A-BECC-8B3292A8EA33}" type="slidenum">
              <a:rPr lang="en-US" smtClean="0"/>
              <a:pPr/>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8AD65C-926B-E941-9319-8B077882F60F}" type="datetimeFigureOut">
              <a:rPr lang="en-US" smtClean="0"/>
              <a:pPr/>
              <a:t>10/25/2019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D0B29A7-8EA3-5F4A-BECC-8B3292A8EA33}" type="slidenum">
              <a:rPr lang="en-US" smtClean="0"/>
              <a:pPr/>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38AD65C-926B-E941-9319-8B077882F60F}" type="datetimeFigureOut">
              <a:rPr lang="en-US" smtClean="0"/>
              <a:pPr/>
              <a:t>10/25/2019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0B29A7-8EA3-5F4A-BECC-8B3292A8EA33}" type="slidenum">
              <a:rPr lang="en-US" smtClean="0"/>
              <a:pPr/>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38AD65C-926B-E941-9319-8B077882F60F}" type="datetimeFigureOut">
              <a:rPr lang="en-US" smtClean="0"/>
              <a:pPr/>
              <a:t>10/25/2019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0B29A7-8EA3-5F4A-BECC-8B3292A8EA33}" type="slidenum">
              <a:rPr lang="en-US" smtClean="0"/>
              <a:pPr/>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38AD65C-926B-E941-9319-8B077882F60F}" type="datetimeFigureOut">
              <a:rPr lang="en-US" smtClean="0"/>
              <a:pPr/>
              <a:t>10/25/2019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0B29A7-8EA3-5F4A-BECC-8B3292A8EA33}" type="slidenum">
              <a:rPr lang="en-US" smtClean="0"/>
              <a:pPr/>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38AD65C-926B-E941-9319-8B077882F60F}" type="datetimeFigureOut">
              <a:rPr lang="en-US" smtClean="0"/>
              <a:pPr/>
              <a:t>10/25/2019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0B29A7-8EA3-5F4A-BECC-8B3292A8EA33}" type="slidenum">
              <a:rPr lang="en-US" smtClean="0"/>
              <a:pPr/>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8AD65C-926B-E941-9319-8B077882F60F}" type="datetimeFigureOut">
              <a:rPr lang="en-US" smtClean="0"/>
              <a:pPr/>
              <a:t>10/25/2019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0B29A7-8EA3-5F4A-BECC-8B3292A8EA33}" type="slidenum">
              <a:rPr lang="en-US" smtClean="0"/>
              <a:pPr/>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698221" y="1029805"/>
            <a:ext cx="7772400" cy="1470025"/>
          </a:xfrm>
        </p:spPr>
        <p:txBody>
          <a:bodyPr>
            <a:normAutofit fontScale="90000"/>
          </a:bodyPr>
          <a:lstStyle/>
          <a:p>
            <a:r>
              <a:rPr lang="en-US" sz="3600" dirty="0" smtClean="0"/>
              <a:t>HPFY3005</a:t>
            </a:r>
            <a:r>
              <a:rPr lang="en-US" dirty="0" smtClean="0"/>
              <a:t/>
            </a:r>
            <a:br>
              <a:rPr lang="en-US" dirty="0" smtClean="0"/>
            </a:br>
            <a:r>
              <a:rPr lang="en-US" dirty="0" smtClean="0">
                <a:solidFill>
                  <a:srgbClr val="FFC000"/>
                </a:solidFill>
              </a:rPr>
              <a:t>Academic Writing</a:t>
            </a:r>
            <a:br>
              <a:rPr lang="en-US" dirty="0" smtClean="0">
                <a:solidFill>
                  <a:srgbClr val="FFC000"/>
                </a:solidFill>
              </a:rPr>
            </a:br>
            <a:r>
              <a:rPr lang="en-US" dirty="0" smtClean="0">
                <a:solidFill>
                  <a:srgbClr val="FFC000"/>
                </a:solidFill>
              </a:rPr>
              <a:t>Referencing </a:t>
            </a:r>
            <a:br>
              <a:rPr lang="en-US" dirty="0" smtClean="0">
                <a:solidFill>
                  <a:srgbClr val="FFC000"/>
                </a:solidFill>
              </a:rPr>
            </a:br>
            <a:r>
              <a:rPr lang="en-US" dirty="0" smtClean="0">
                <a:solidFill>
                  <a:srgbClr val="FFC000"/>
                </a:solidFill>
              </a:rPr>
              <a:t>or </a:t>
            </a:r>
            <a:br>
              <a:rPr lang="en-US" dirty="0" smtClean="0">
                <a:solidFill>
                  <a:srgbClr val="FFC000"/>
                </a:solidFill>
              </a:rPr>
            </a:br>
            <a:r>
              <a:rPr lang="en-US" dirty="0" smtClean="0">
                <a:solidFill>
                  <a:srgbClr val="FFC000"/>
                </a:solidFill>
              </a:rPr>
              <a:t>Using other people’s words</a:t>
            </a:r>
            <a:endParaRPr lang="en-US" dirty="0">
              <a:solidFill>
                <a:srgbClr val="FFC000"/>
              </a:solidFill>
            </a:endParaRPr>
          </a:p>
        </p:txBody>
      </p:sp>
      <p:pic>
        <p:nvPicPr>
          <p:cNvPr id="4" name="Picture 3"/>
          <p:cNvPicPr>
            <a:picLocks noChangeAspect="1"/>
          </p:cNvPicPr>
          <p:nvPr/>
        </p:nvPicPr>
        <p:blipFill>
          <a:blip r:embed="rId2"/>
          <a:stretch>
            <a:fillRect/>
          </a:stretch>
        </p:blipFill>
        <p:spPr>
          <a:xfrm>
            <a:off x="2593409" y="3485482"/>
            <a:ext cx="3982024" cy="3185619"/>
          </a:xfrm>
          <a:prstGeom prst="rect">
            <a:avLst/>
          </a:prstGeom>
        </p:spPr>
      </p:pic>
    </p:spTree>
    <p:extLst>
      <p:ext uri="{BB962C8B-B14F-4D97-AF65-F5344CB8AC3E}">
        <p14:creationId xmlns:p14="http://schemas.microsoft.com/office/powerpoint/2010/main" val="17970501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Today’s session</a:t>
            </a:r>
            <a:endParaRPr lang="en-US" dirty="0">
              <a:solidFill>
                <a:srgbClr val="FFC000"/>
              </a:solidFill>
            </a:endParaRPr>
          </a:p>
        </p:txBody>
      </p:sp>
      <p:sp>
        <p:nvSpPr>
          <p:cNvPr id="3" name="Content Placeholder 2"/>
          <p:cNvSpPr>
            <a:spLocks noGrp="1"/>
          </p:cNvSpPr>
          <p:nvPr>
            <p:ph idx="1"/>
          </p:nvPr>
        </p:nvSpPr>
        <p:spPr>
          <a:xfrm>
            <a:off x="457200" y="1600200"/>
            <a:ext cx="4322064" cy="4525963"/>
          </a:xfrm>
        </p:spPr>
        <p:txBody>
          <a:bodyPr>
            <a:normAutofit/>
          </a:bodyPr>
          <a:lstStyle/>
          <a:p>
            <a:r>
              <a:rPr lang="en-US" dirty="0" smtClean="0"/>
              <a:t>Referencing</a:t>
            </a:r>
          </a:p>
          <a:p>
            <a:r>
              <a:rPr lang="en-US" dirty="0" smtClean="0"/>
              <a:t>Plagiarism</a:t>
            </a:r>
          </a:p>
          <a:p>
            <a:r>
              <a:rPr lang="en-US" dirty="0" smtClean="0"/>
              <a:t>Paraphrasing </a:t>
            </a:r>
          </a:p>
          <a:p>
            <a:r>
              <a:rPr lang="en-US" dirty="0" smtClean="0"/>
              <a:t>Ref list OR bibliography</a:t>
            </a:r>
          </a:p>
          <a:p>
            <a:r>
              <a:rPr lang="en-US" dirty="0" smtClean="0"/>
              <a:t>In class examples</a:t>
            </a:r>
            <a:endParaRPr lang="en-US" dirty="0"/>
          </a:p>
        </p:txBody>
      </p:sp>
      <p:pic>
        <p:nvPicPr>
          <p:cNvPr id="5" name="Picture 4"/>
          <p:cNvPicPr>
            <a:picLocks noChangeAspect="1"/>
          </p:cNvPicPr>
          <p:nvPr/>
        </p:nvPicPr>
        <p:blipFill>
          <a:blip r:embed="rId2"/>
          <a:stretch>
            <a:fillRect/>
          </a:stretch>
        </p:blipFill>
        <p:spPr>
          <a:xfrm>
            <a:off x="4902524" y="1785159"/>
            <a:ext cx="3810000" cy="2857500"/>
          </a:xfrm>
          <a:prstGeom prst="rect">
            <a:avLst/>
          </a:prstGeom>
        </p:spPr>
      </p:pic>
    </p:spTree>
    <p:extLst>
      <p:ext uri="{BB962C8B-B14F-4D97-AF65-F5344CB8AC3E}">
        <p14:creationId xmlns:p14="http://schemas.microsoft.com/office/powerpoint/2010/main" val="29547148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BEBA8EAE-BF5A-486C-A8C5-ECC9F3942E4B}">
                <a14:imgProps xmlns:a14="http://schemas.microsoft.com/office/drawing/2010/main">
                  <a14:imgLayer r:embed="rId3">
                    <a14:imgEffect>
                      <a14:backgroundRemoval t="2344" b="97656" l="2597" r="89351"/>
                    </a14:imgEffect>
                  </a14:imgLayer>
                </a14:imgProps>
              </a:ext>
            </a:extLst>
          </a:blip>
          <a:stretch>
            <a:fillRect/>
          </a:stretch>
        </p:blipFill>
        <p:spPr>
          <a:xfrm>
            <a:off x="4382436" y="177800"/>
            <a:ext cx="4889500" cy="6502400"/>
          </a:xfrm>
          <a:prstGeom prst="rect">
            <a:avLst/>
          </a:prstGeom>
        </p:spPr>
      </p:pic>
      <p:sp>
        <p:nvSpPr>
          <p:cNvPr id="2" name="Title 1"/>
          <p:cNvSpPr>
            <a:spLocks noGrp="1"/>
          </p:cNvSpPr>
          <p:nvPr>
            <p:ph type="ctrTitle"/>
          </p:nvPr>
        </p:nvSpPr>
        <p:spPr>
          <a:xfrm>
            <a:off x="233492" y="2138653"/>
            <a:ext cx="7772400" cy="1470025"/>
          </a:xfrm>
        </p:spPr>
        <p:txBody>
          <a:bodyPr/>
          <a:lstStyle/>
          <a:p>
            <a:pPr algn="l"/>
            <a:r>
              <a:rPr lang="en-US" dirty="0" smtClean="0"/>
              <a:t>What is referencing?</a:t>
            </a:r>
            <a:endParaRPr lang="en-US" dirty="0"/>
          </a:p>
        </p:txBody>
      </p:sp>
      <p:sp>
        <p:nvSpPr>
          <p:cNvPr id="4" name="Subtitle 3"/>
          <p:cNvSpPr>
            <a:spLocks noGrp="1"/>
          </p:cNvSpPr>
          <p:nvPr>
            <p:ph type="subTitle" idx="1"/>
          </p:nvPr>
        </p:nvSpPr>
        <p:spPr>
          <a:xfrm>
            <a:off x="233492" y="3886200"/>
            <a:ext cx="6400800" cy="1752600"/>
          </a:xfrm>
        </p:spPr>
        <p:txBody>
          <a:bodyPr/>
          <a:lstStyle/>
          <a:p>
            <a:pPr algn="l"/>
            <a:r>
              <a:rPr lang="en-US" dirty="0" smtClean="0"/>
              <a:t>No, really…what is this all about?</a:t>
            </a:r>
            <a:endParaRPr lang="en-US" dirty="0"/>
          </a:p>
        </p:txBody>
      </p:sp>
    </p:spTree>
    <p:extLst>
      <p:ext uri="{BB962C8B-B14F-4D97-AF65-F5344CB8AC3E}">
        <p14:creationId xmlns:p14="http://schemas.microsoft.com/office/powerpoint/2010/main" val="29274188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Referencing =</a:t>
            </a:r>
            <a:endParaRPr lang="en-US" dirty="0">
              <a:solidFill>
                <a:srgbClr val="FFC000"/>
              </a:solidFill>
            </a:endParaRPr>
          </a:p>
        </p:txBody>
      </p:sp>
      <p:sp>
        <p:nvSpPr>
          <p:cNvPr id="3" name="Content Placeholder 2"/>
          <p:cNvSpPr>
            <a:spLocks noGrp="1"/>
          </p:cNvSpPr>
          <p:nvPr>
            <p:ph idx="1"/>
          </p:nvPr>
        </p:nvSpPr>
        <p:spPr/>
        <p:txBody>
          <a:bodyPr/>
          <a:lstStyle/>
          <a:p>
            <a:r>
              <a:rPr lang="en-US" dirty="0" smtClean="0"/>
              <a:t>Citing your sources – </a:t>
            </a:r>
          </a:p>
          <a:p>
            <a:pPr lvl="1"/>
            <a:r>
              <a:rPr lang="en-US" dirty="0" smtClean="0"/>
              <a:t>showing the reader which book (or source) you got your info out of, who said it and when</a:t>
            </a:r>
          </a:p>
          <a:p>
            <a:r>
              <a:rPr lang="en-US" dirty="0" smtClean="0"/>
              <a:t>Acknowledging the source of the info is expected scholarly practice</a:t>
            </a:r>
          </a:p>
          <a:p>
            <a:r>
              <a:rPr lang="en-US" dirty="0" smtClean="0"/>
              <a:t>This is usually done twice in each essay.</a:t>
            </a:r>
          </a:p>
          <a:p>
            <a:pPr lvl="1"/>
            <a:r>
              <a:rPr lang="en-US" dirty="0" smtClean="0"/>
              <a:t>Once in the text (in brief)</a:t>
            </a:r>
          </a:p>
          <a:p>
            <a:pPr lvl="1"/>
            <a:r>
              <a:rPr lang="en-US" dirty="0" smtClean="0"/>
              <a:t>Again in the final list (in full)</a:t>
            </a:r>
          </a:p>
          <a:p>
            <a:endParaRPr lang="en-US" dirty="0"/>
          </a:p>
        </p:txBody>
      </p:sp>
    </p:spTree>
    <p:extLst>
      <p:ext uri="{BB962C8B-B14F-4D97-AF65-F5344CB8AC3E}">
        <p14:creationId xmlns:p14="http://schemas.microsoft.com/office/powerpoint/2010/main" val="28619381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solidFill>
                  <a:srgbClr val="FFC000"/>
                </a:solidFill>
              </a:rPr>
              <a:t>What you need for a full reference</a:t>
            </a:r>
            <a:endParaRPr lang="en-US" dirty="0">
              <a:solidFill>
                <a:srgbClr val="FFC000"/>
              </a:solidFill>
            </a:endParaRPr>
          </a:p>
        </p:txBody>
      </p:sp>
      <p:sp>
        <p:nvSpPr>
          <p:cNvPr id="3" name="Content Placeholder 2"/>
          <p:cNvSpPr>
            <a:spLocks noGrp="1"/>
          </p:cNvSpPr>
          <p:nvPr>
            <p:ph idx="1"/>
          </p:nvPr>
        </p:nvSpPr>
        <p:spPr>
          <a:xfrm>
            <a:off x="457200" y="1600200"/>
            <a:ext cx="8229600" cy="5257800"/>
          </a:xfrm>
        </p:spPr>
        <p:txBody>
          <a:bodyPr>
            <a:normAutofit lnSpcReduction="10000"/>
          </a:bodyPr>
          <a:lstStyle/>
          <a:p>
            <a:r>
              <a:rPr lang="en-US" dirty="0" smtClean="0"/>
              <a:t>Author’s surname and initial</a:t>
            </a:r>
          </a:p>
          <a:p>
            <a:r>
              <a:rPr lang="en-US" dirty="0" smtClean="0"/>
              <a:t>The date of the publication</a:t>
            </a:r>
          </a:p>
          <a:p>
            <a:r>
              <a:rPr lang="en-US" dirty="0" smtClean="0"/>
              <a:t>The name of the book, chapter or article</a:t>
            </a:r>
          </a:p>
          <a:p>
            <a:r>
              <a:rPr lang="en-US" dirty="0" smtClean="0"/>
              <a:t>The publisher and the publisher’s location</a:t>
            </a:r>
          </a:p>
          <a:p>
            <a:endParaRPr lang="en-US" dirty="0"/>
          </a:p>
          <a:p>
            <a:endParaRPr lang="en-US" dirty="0" smtClean="0"/>
          </a:p>
          <a:p>
            <a:endParaRPr lang="en-US" dirty="0" smtClean="0"/>
          </a:p>
          <a:p>
            <a:endParaRPr lang="en-US" dirty="0"/>
          </a:p>
          <a:p>
            <a:r>
              <a:rPr lang="en-US" dirty="0" smtClean="0"/>
              <a:t>BUT….as</a:t>
            </a:r>
            <a:endParaRPr lang="en-US" dirty="0"/>
          </a:p>
        </p:txBody>
      </p:sp>
      <p:pic>
        <p:nvPicPr>
          <p:cNvPr id="4" name="Picture 3"/>
          <p:cNvPicPr>
            <a:picLocks noChangeAspect="1"/>
          </p:cNvPicPr>
          <p:nvPr/>
        </p:nvPicPr>
        <p:blipFill>
          <a:blip r:embed="rId2"/>
          <a:stretch>
            <a:fillRect/>
          </a:stretch>
        </p:blipFill>
        <p:spPr>
          <a:xfrm>
            <a:off x="17393" y="3771201"/>
            <a:ext cx="9144000" cy="2133600"/>
          </a:xfrm>
          <a:prstGeom prst="rect">
            <a:avLst/>
          </a:prstGeom>
        </p:spPr>
      </p:pic>
    </p:spTree>
    <p:extLst>
      <p:ext uri="{BB962C8B-B14F-4D97-AF65-F5344CB8AC3E}">
        <p14:creationId xmlns:p14="http://schemas.microsoft.com/office/powerpoint/2010/main" val="94065174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r>
              <a:rPr lang="en-US" dirty="0" smtClean="0"/>
              <a:t>Every department, discipline, journal has a </a:t>
            </a:r>
            <a:r>
              <a:rPr lang="en-US" i="1" dirty="0" smtClean="0"/>
              <a:t>different style</a:t>
            </a:r>
            <a:endParaRPr lang="en-US" i="1" dirty="0"/>
          </a:p>
        </p:txBody>
      </p:sp>
    </p:spTree>
    <p:extLst>
      <p:ext uri="{BB962C8B-B14F-4D97-AF65-F5344CB8AC3E}">
        <p14:creationId xmlns:p14="http://schemas.microsoft.com/office/powerpoint/2010/main" val="30042235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rcRect t="8924" b="8924"/>
          <a:stretch>
            <a:fillRect/>
          </a:stretch>
        </p:blipFill>
        <p:spPr>
          <a:prstGeom prst="rect">
            <a:avLst/>
          </a:prstGeom>
        </p:spPr>
      </p:pic>
    </p:spTree>
    <p:extLst>
      <p:ext uri="{BB962C8B-B14F-4D97-AF65-F5344CB8AC3E}">
        <p14:creationId xmlns:p14="http://schemas.microsoft.com/office/powerpoint/2010/main" val="19052883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rcRect t="28002" b="28002"/>
          <a:stretch>
            <a:fillRect/>
          </a:stretch>
        </p:blipFill>
        <p:spPr>
          <a:prstGeom prst="rect">
            <a:avLst/>
          </a:prstGeom>
        </p:spPr>
      </p:pic>
    </p:spTree>
    <p:extLst>
      <p:ext uri="{BB962C8B-B14F-4D97-AF65-F5344CB8AC3E}">
        <p14:creationId xmlns:p14="http://schemas.microsoft.com/office/powerpoint/2010/main" val="8932213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2487686" y="1499776"/>
            <a:ext cx="4337238" cy="4626387"/>
          </a:xfrm>
          <a:prstGeom prst="rect">
            <a:avLst/>
          </a:prstGeom>
        </p:spPr>
      </p:pic>
    </p:spTree>
    <p:extLst>
      <p:ext uri="{BB962C8B-B14F-4D97-AF65-F5344CB8AC3E}">
        <p14:creationId xmlns:p14="http://schemas.microsoft.com/office/powerpoint/2010/main" val="3310556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srcRect l="-48553" r="-48553"/>
          <a:stretch>
            <a:fillRect/>
          </a:stretch>
        </p:blipFill>
        <p:spPr>
          <a:xfrm>
            <a:off x="280416" y="1600200"/>
            <a:ext cx="8229600" cy="4525963"/>
          </a:xfrm>
          <a:prstGeom prst="rect">
            <a:avLst/>
          </a:prstGeom>
        </p:spPr>
      </p:pic>
    </p:spTree>
    <p:extLst>
      <p:ext uri="{BB962C8B-B14F-4D97-AF65-F5344CB8AC3E}">
        <p14:creationId xmlns:p14="http://schemas.microsoft.com/office/powerpoint/2010/main" val="40763774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lgn="l"/>
            <a:r>
              <a:rPr lang="en-US" dirty="0" smtClean="0"/>
              <a:t>The rationale</a:t>
            </a:r>
            <a:endParaRPr lang="en-US" dirty="0"/>
          </a:p>
        </p:txBody>
      </p:sp>
      <p:sp>
        <p:nvSpPr>
          <p:cNvPr id="5" name="Subtitle 4"/>
          <p:cNvSpPr>
            <a:spLocks noGrp="1"/>
          </p:cNvSpPr>
          <p:nvPr>
            <p:ph type="subTitle" idx="1"/>
          </p:nvPr>
        </p:nvSpPr>
        <p:spPr/>
        <p:txBody>
          <a:bodyPr/>
          <a:lstStyle/>
          <a:p>
            <a:endParaRPr lang="en-US"/>
          </a:p>
        </p:txBody>
      </p:sp>
      <p:pic>
        <p:nvPicPr>
          <p:cNvPr id="8" name="Picture 7"/>
          <p:cNvPicPr>
            <a:picLocks noChangeAspect="1"/>
          </p:cNvPicPr>
          <p:nvPr/>
        </p:nvPicPr>
        <p:blipFill>
          <a:blip r:embed="rId2"/>
          <a:stretch>
            <a:fillRect/>
          </a:stretch>
        </p:blipFill>
        <p:spPr>
          <a:xfrm>
            <a:off x="4048676" y="1704714"/>
            <a:ext cx="4855155" cy="4843017"/>
          </a:xfrm>
          <a:prstGeom prst="rect">
            <a:avLst/>
          </a:prstGeom>
        </p:spPr>
      </p:pic>
    </p:spTree>
    <p:extLst>
      <p:ext uri="{BB962C8B-B14F-4D97-AF65-F5344CB8AC3E}">
        <p14:creationId xmlns:p14="http://schemas.microsoft.com/office/powerpoint/2010/main" val="19384413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Good reasons </a:t>
            </a:r>
            <a:endParaRPr lang="en-US" dirty="0">
              <a:solidFill>
                <a:srgbClr val="FFC000"/>
              </a:solidFill>
            </a:endParaRPr>
          </a:p>
        </p:txBody>
      </p:sp>
      <p:sp>
        <p:nvSpPr>
          <p:cNvPr id="3" name="Content Placeholder 2"/>
          <p:cNvSpPr>
            <a:spLocks noGrp="1"/>
          </p:cNvSpPr>
          <p:nvPr>
            <p:ph idx="1"/>
          </p:nvPr>
        </p:nvSpPr>
        <p:spPr/>
        <p:txBody>
          <a:bodyPr>
            <a:normAutofit lnSpcReduction="10000"/>
          </a:bodyPr>
          <a:lstStyle/>
          <a:p>
            <a:r>
              <a:rPr lang="en-US" dirty="0" smtClean="0"/>
              <a:t>Signals you have joined the academic community</a:t>
            </a:r>
          </a:p>
          <a:p>
            <a:r>
              <a:rPr lang="en-US" dirty="0" smtClean="0"/>
              <a:t>Gives credibility to your work</a:t>
            </a:r>
          </a:p>
          <a:p>
            <a:r>
              <a:rPr lang="en-US" dirty="0" smtClean="0"/>
              <a:t>Shows your lecturer you have been reading</a:t>
            </a:r>
          </a:p>
          <a:p>
            <a:r>
              <a:rPr lang="en-US" dirty="0" smtClean="0"/>
              <a:t>Creates a ‘sharing trail’</a:t>
            </a:r>
          </a:p>
          <a:p>
            <a:r>
              <a:rPr lang="en-US" dirty="0" smtClean="0"/>
              <a:t>Ideas belong to their authors</a:t>
            </a:r>
          </a:p>
          <a:p>
            <a:r>
              <a:rPr lang="en-US" dirty="0" smtClean="0"/>
              <a:t>Avoids the crime of plagiarism</a:t>
            </a:r>
          </a:p>
          <a:p>
            <a:r>
              <a:rPr lang="en-US" dirty="0" smtClean="0"/>
              <a:t>(Go towards your word count….um…)</a:t>
            </a:r>
            <a:endParaRPr lang="en-US" dirty="0"/>
          </a:p>
        </p:txBody>
      </p:sp>
    </p:spTree>
    <p:extLst>
      <p:ext uri="{BB962C8B-B14F-4D97-AF65-F5344CB8AC3E}">
        <p14:creationId xmlns:p14="http://schemas.microsoft.com/office/powerpoint/2010/main" val="23440199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Citing also</a:t>
            </a:r>
            <a:endParaRPr lang="en-US" dirty="0">
              <a:solidFill>
                <a:srgbClr val="FFC000"/>
              </a:solidFill>
            </a:endParaRPr>
          </a:p>
        </p:txBody>
      </p:sp>
      <p:sp>
        <p:nvSpPr>
          <p:cNvPr id="3" name="Content Placeholder 2"/>
          <p:cNvSpPr>
            <a:spLocks noGrp="1"/>
          </p:cNvSpPr>
          <p:nvPr>
            <p:ph idx="1"/>
          </p:nvPr>
        </p:nvSpPr>
        <p:spPr/>
        <p:txBody>
          <a:bodyPr/>
          <a:lstStyle/>
          <a:p>
            <a:r>
              <a:rPr lang="en-US" dirty="0" smtClean="0"/>
              <a:t>Develops your discussion</a:t>
            </a:r>
          </a:p>
          <a:p>
            <a:r>
              <a:rPr lang="en-US" dirty="0" smtClean="0"/>
              <a:t>Supports your claims</a:t>
            </a:r>
          </a:p>
          <a:p>
            <a:r>
              <a:rPr lang="en-US" dirty="0" smtClean="0"/>
              <a:t>Adds authority to your writing</a:t>
            </a:r>
          </a:p>
          <a:p>
            <a:r>
              <a:rPr lang="en-US" dirty="0" smtClean="0"/>
              <a:t>Brings in other ideas which augments and deepens your work</a:t>
            </a:r>
          </a:p>
          <a:p>
            <a:r>
              <a:rPr lang="en-US" dirty="0" smtClean="0"/>
              <a:t>Demonstrates awareness of ideas</a:t>
            </a:r>
            <a:endParaRPr lang="en-US" dirty="0"/>
          </a:p>
        </p:txBody>
      </p:sp>
    </p:spTree>
    <p:extLst>
      <p:ext uri="{BB962C8B-B14F-4D97-AF65-F5344CB8AC3E}">
        <p14:creationId xmlns:p14="http://schemas.microsoft.com/office/powerpoint/2010/main" val="5298913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The sources you refer to should</a:t>
            </a:r>
            <a:endParaRPr lang="en-US" dirty="0">
              <a:solidFill>
                <a:srgbClr val="FFC000"/>
              </a:solidFill>
            </a:endParaRPr>
          </a:p>
        </p:txBody>
      </p:sp>
      <p:sp>
        <p:nvSpPr>
          <p:cNvPr id="3" name="Content Placeholder 2"/>
          <p:cNvSpPr>
            <a:spLocks noGrp="1"/>
          </p:cNvSpPr>
          <p:nvPr>
            <p:ph idx="1"/>
          </p:nvPr>
        </p:nvSpPr>
        <p:spPr/>
        <p:txBody>
          <a:bodyPr/>
          <a:lstStyle/>
          <a:p>
            <a:r>
              <a:rPr lang="en-US" dirty="0" smtClean="0"/>
              <a:t>Always be relevant (!)</a:t>
            </a:r>
          </a:p>
          <a:p>
            <a:r>
              <a:rPr lang="en-US" dirty="0" smtClean="0"/>
              <a:t>Be from reliable sources – not Wiki or the Daily Mail (!)</a:t>
            </a:r>
          </a:p>
          <a:p>
            <a:r>
              <a:rPr lang="en-US" dirty="0" smtClean="0"/>
              <a:t>Support your claims</a:t>
            </a:r>
          </a:p>
          <a:p>
            <a:r>
              <a:rPr lang="en-US" dirty="0" smtClean="0"/>
              <a:t>Be accurate and complete</a:t>
            </a:r>
            <a:endParaRPr lang="en-US" dirty="0"/>
          </a:p>
        </p:txBody>
      </p:sp>
      <p:pic>
        <p:nvPicPr>
          <p:cNvPr id="4" name="Picture 3"/>
          <p:cNvPicPr>
            <a:picLocks noChangeAspect="1"/>
          </p:cNvPicPr>
          <p:nvPr/>
        </p:nvPicPr>
        <p:blipFill>
          <a:blip r:embed="rId2"/>
          <a:stretch>
            <a:fillRect/>
          </a:stretch>
        </p:blipFill>
        <p:spPr>
          <a:xfrm>
            <a:off x="5640168" y="3675306"/>
            <a:ext cx="2794000" cy="2794000"/>
          </a:xfrm>
          <a:prstGeom prst="rect">
            <a:avLst/>
          </a:prstGeom>
        </p:spPr>
      </p:pic>
    </p:spTree>
    <p:extLst>
      <p:ext uri="{BB962C8B-B14F-4D97-AF65-F5344CB8AC3E}">
        <p14:creationId xmlns:p14="http://schemas.microsoft.com/office/powerpoint/2010/main" val="25448630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Plagiarism is… </a:t>
            </a:r>
            <a:endParaRPr lang="en-US" dirty="0">
              <a:solidFill>
                <a:srgbClr val="FFC000"/>
              </a:solidFill>
            </a:endParaRPr>
          </a:p>
        </p:txBody>
      </p:sp>
      <p:sp>
        <p:nvSpPr>
          <p:cNvPr id="3" name="Content Placeholder 2"/>
          <p:cNvSpPr>
            <a:spLocks noGrp="1"/>
          </p:cNvSpPr>
          <p:nvPr>
            <p:ph idx="1"/>
          </p:nvPr>
        </p:nvSpPr>
        <p:spPr/>
        <p:txBody>
          <a:bodyPr/>
          <a:lstStyle/>
          <a:p>
            <a:r>
              <a:rPr lang="en-US" dirty="0" smtClean="0"/>
              <a:t>Including another person’s ideas (words, images, diagrams etc.)  in your essay</a:t>
            </a:r>
          </a:p>
          <a:p>
            <a:pPr lvl="1"/>
            <a:r>
              <a:rPr lang="en-US" dirty="0" smtClean="0"/>
              <a:t>Without attributing them </a:t>
            </a:r>
          </a:p>
          <a:p>
            <a:pPr marL="457200" lvl="1" indent="0">
              <a:buNone/>
            </a:pPr>
            <a:r>
              <a:rPr lang="en-US" dirty="0"/>
              <a:t> </a:t>
            </a:r>
            <a:r>
              <a:rPr lang="en-US" dirty="0" smtClean="0"/>
              <a:t>   to their original author</a:t>
            </a:r>
          </a:p>
          <a:p>
            <a:pPr lvl="1"/>
            <a:r>
              <a:rPr lang="en-US" dirty="0" smtClean="0"/>
              <a:t>Suggesting that they were </a:t>
            </a:r>
          </a:p>
          <a:p>
            <a:pPr marL="457200" lvl="1" indent="0">
              <a:buNone/>
            </a:pPr>
            <a:r>
              <a:rPr lang="en-US" dirty="0"/>
              <a:t> </a:t>
            </a:r>
            <a:r>
              <a:rPr lang="en-US" dirty="0" smtClean="0"/>
              <a:t>   written by you</a:t>
            </a:r>
          </a:p>
          <a:p>
            <a:pPr marL="457200" lvl="1" indent="0">
              <a:buNone/>
            </a:pPr>
            <a:endParaRPr lang="en-US" dirty="0" smtClean="0"/>
          </a:p>
          <a:p>
            <a:pPr marL="457200" lvl="1" indent="0">
              <a:buNone/>
            </a:pPr>
            <a:r>
              <a:rPr lang="en-US" dirty="0" smtClean="0"/>
              <a:t>…another word for stealing……</a:t>
            </a:r>
            <a:endParaRPr lang="en-US" dirty="0"/>
          </a:p>
        </p:txBody>
      </p:sp>
      <p:pic>
        <p:nvPicPr>
          <p:cNvPr id="7" name="Picture 6"/>
          <p:cNvPicPr>
            <a:picLocks noChangeAspect="1"/>
          </p:cNvPicPr>
          <p:nvPr/>
        </p:nvPicPr>
        <p:blipFill>
          <a:blip r:embed="rId2"/>
          <a:stretch>
            <a:fillRect/>
          </a:stretch>
        </p:blipFill>
        <p:spPr>
          <a:xfrm>
            <a:off x="5463895" y="2979953"/>
            <a:ext cx="3550968" cy="3558877"/>
          </a:xfrm>
          <a:prstGeom prst="rect">
            <a:avLst/>
          </a:prstGeom>
        </p:spPr>
      </p:pic>
    </p:spTree>
    <p:extLst>
      <p:ext uri="{BB962C8B-B14F-4D97-AF65-F5344CB8AC3E}">
        <p14:creationId xmlns:p14="http://schemas.microsoft.com/office/powerpoint/2010/main" val="37023585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srcRect l="-67853" r="-67853"/>
          <a:stretch>
            <a:fillRect/>
          </a:stretch>
        </p:blipFill>
        <p:spPr>
          <a:xfrm>
            <a:off x="-1228297" y="260697"/>
            <a:ext cx="11538874" cy="6345936"/>
          </a:xfrm>
        </p:spPr>
      </p:pic>
    </p:spTree>
    <p:extLst>
      <p:ext uri="{BB962C8B-B14F-4D97-AF65-F5344CB8AC3E}">
        <p14:creationId xmlns:p14="http://schemas.microsoft.com/office/powerpoint/2010/main" val="37817323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When have I plagiarised?</a:t>
            </a:r>
            <a:endParaRPr lang="en-GB" dirty="0">
              <a:solidFill>
                <a:srgbClr val="FFC000"/>
              </a:solidFill>
            </a:endParaRPr>
          </a:p>
        </p:txBody>
      </p:sp>
      <p:sp>
        <p:nvSpPr>
          <p:cNvPr id="5" name="Content Placeholder 4"/>
          <p:cNvSpPr>
            <a:spLocks noGrp="1"/>
          </p:cNvSpPr>
          <p:nvPr>
            <p:ph idx="1"/>
          </p:nvPr>
        </p:nvSpPr>
        <p:spPr>
          <a:xfrm>
            <a:off x="180035" y="1909894"/>
            <a:ext cx="8686800" cy="4525963"/>
          </a:xfrm>
        </p:spPr>
        <p:txBody>
          <a:bodyPr>
            <a:normAutofit/>
          </a:bodyPr>
          <a:lstStyle/>
          <a:p>
            <a:pPr lvl="1"/>
            <a:r>
              <a:rPr lang="en-GB" sz="3200" dirty="0" smtClean="0"/>
              <a:t> Copying </a:t>
            </a:r>
            <a:r>
              <a:rPr lang="en-GB" sz="3200" dirty="0"/>
              <a:t>or pasting text and images without </a:t>
            </a:r>
            <a:r>
              <a:rPr lang="en-GB" sz="3200" dirty="0" smtClean="0"/>
              <a:t>      saying </a:t>
            </a:r>
            <a:r>
              <a:rPr lang="en-GB" sz="3200" dirty="0"/>
              <a:t>where they came from</a:t>
            </a:r>
          </a:p>
          <a:p>
            <a:pPr lvl="1"/>
            <a:r>
              <a:rPr lang="en-GB" sz="3200" dirty="0" smtClean="0"/>
              <a:t> Not </a:t>
            </a:r>
            <a:r>
              <a:rPr lang="en-GB" sz="3200" dirty="0"/>
              <a:t>showing when a quote is a quote</a:t>
            </a:r>
          </a:p>
          <a:p>
            <a:pPr lvl="1"/>
            <a:r>
              <a:rPr lang="en-GB" sz="3200" dirty="0" smtClean="0"/>
              <a:t> Summarising </a:t>
            </a:r>
            <a:r>
              <a:rPr lang="en-GB" sz="3200" dirty="0"/>
              <a:t>information without showing </a:t>
            </a:r>
            <a:r>
              <a:rPr lang="en-GB" sz="3200" dirty="0" smtClean="0"/>
              <a:t> the </a:t>
            </a:r>
            <a:r>
              <a:rPr lang="en-GB" sz="3200" dirty="0"/>
              <a:t>original source</a:t>
            </a:r>
          </a:p>
          <a:p>
            <a:pPr lvl="1"/>
            <a:r>
              <a:rPr lang="en-GB" sz="3200" dirty="0" smtClean="0"/>
              <a:t> Changing </a:t>
            </a:r>
            <a:r>
              <a:rPr lang="en-GB" sz="3200" dirty="0"/>
              <a:t>a few words in a section of text </a:t>
            </a:r>
            <a:r>
              <a:rPr lang="en-GB" sz="3200" dirty="0" smtClean="0"/>
              <a:t> without </a:t>
            </a:r>
            <a:r>
              <a:rPr lang="en-GB" sz="3200" dirty="0"/>
              <a:t>acknowledging the original </a:t>
            </a:r>
            <a:r>
              <a:rPr lang="en-GB" sz="3200" dirty="0" smtClean="0"/>
              <a:t>author</a:t>
            </a:r>
            <a:endParaRPr lang="en-GB" sz="3200" dirty="0"/>
          </a:p>
        </p:txBody>
      </p:sp>
      <p:pic>
        <p:nvPicPr>
          <p:cNvPr id="5122" name="Picture 2" descr="C:\Users\luci\AppData\Local\Microsoft\Windows\Temporary Internet Files\Content.IE5\DLIYC64I\MC900084406[1].wmf"/>
          <p:cNvPicPr>
            <a:picLocks noChangeAspect="1" noChangeArrowheads="1"/>
          </p:cNvPicPr>
          <p:nvPr/>
        </p:nvPicPr>
        <p:blipFill>
          <a:blip r:embed="rId2" cstate="print"/>
          <a:srcRect/>
          <a:stretch>
            <a:fillRect/>
          </a:stretch>
        </p:blipFill>
        <p:spPr bwMode="auto">
          <a:xfrm>
            <a:off x="7599188" y="37894"/>
            <a:ext cx="1267647" cy="1872000"/>
          </a:xfrm>
          <a:prstGeom prst="rect">
            <a:avLst/>
          </a:prstGeom>
          <a:noFill/>
        </p:spPr>
      </p:pic>
    </p:spTree>
    <p:extLst>
      <p:ext uri="{BB962C8B-B14F-4D97-AF65-F5344CB8AC3E}">
        <p14:creationId xmlns:p14="http://schemas.microsoft.com/office/powerpoint/2010/main" val="38834773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Deliberate plagiarism</a:t>
            </a:r>
            <a:endParaRPr lang="en-US" dirty="0">
              <a:solidFill>
                <a:srgbClr val="FFC000"/>
              </a:solidFill>
            </a:endParaRPr>
          </a:p>
        </p:txBody>
      </p:sp>
      <p:sp>
        <p:nvSpPr>
          <p:cNvPr id="3" name="Content Placeholder 2"/>
          <p:cNvSpPr>
            <a:spLocks noGrp="1"/>
          </p:cNvSpPr>
          <p:nvPr>
            <p:ph idx="1"/>
          </p:nvPr>
        </p:nvSpPr>
        <p:spPr/>
        <p:txBody>
          <a:bodyPr/>
          <a:lstStyle/>
          <a:p>
            <a:r>
              <a:rPr lang="en-US" dirty="0" smtClean="0"/>
              <a:t>Copying words directly from</a:t>
            </a:r>
          </a:p>
          <a:p>
            <a:pPr lvl="1"/>
            <a:r>
              <a:rPr lang="en-US" dirty="0" smtClean="0"/>
              <a:t>Book, journal, web site, student’s work</a:t>
            </a:r>
          </a:p>
          <a:p>
            <a:r>
              <a:rPr lang="en-US" dirty="0" smtClean="0"/>
              <a:t>Getting someone else to write your paper</a:t>
            </a:r>
          </a:p>
          <a:p>
            <a:r>
              <a:rPr lang="en-US" dirty="0" smtClean="0"/>
              <a:t>Sharing your work with others</a:t>
            </a:r>
          </a:p>
          <a:p>
            <a:r>
              <a:rPr lang="en-US" dirty="0" smtClean="0"/>
              <a:t>Buying an essay or use a service</a:t>
            </a:r>
          </a:p>
          <a:p>
            <a:pPr lvl="1"/>
            <a:r>
              <a:rPr lang="en-US" dirty="0" smtClean="0"/>
              <a:t>Internet </a:t>
            </a:r>
          </a:p>
          <a:p>
            <a:pPr lvl="1"/>
            <a:r>
              <a:rPr lang="en-US" dirty="0" smtClean="0"/>
              <a:t>Essay mills</a:t>
            </a:r>
          </a:p>
          <a:p>
            <a:pPr lvl="1"/>
            <a:r>
              <a:rPr lang="en-US" dirty="0" smtClean="0"/>
              <a:t>Study skills services…..</a:t>
            </a:r>
          </a:p>
        </p:txBody>
      </p:sp>
      <p:pic>
        <p:nvPicPr>
          <p:cNvPr id="5" name="Picture 4"/>
          <p:cNvPicPr>
            <a:picLocks noChangeAspect="1"/>
          </p:cNvPicPr>
          <p:nvPr/>
        </p:nvPicPr>
        <p:blipFill>
          <a:blip r:embed="rId2"/>
          <a:stretch>
            <a:fillRect/>
          </a:stretch>
        </p:blipFill>
        <p:spPr>
          <a:xfrm>
            <a:off x="6537383" y="3846829"/>
            <a:ext cx="2330115" cy="2772836"/>
          </a:xfrm>
          <a:prstGeom prst="rect">
            <a:avLst/>
          </a:prstGeom>
        </p:spPr>
      </p:pic>
    </p:spTree>
    <p:extLst>
      <p:ext uri="{BB962C8B-B14F-4D97-AF65-F5344CB8AC3E}">
        <p14:creationId xmlns:p14="http://schemas.microsoft.com/office/powerpoint/2010/main" val="1202395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Accidental plagiarism</a:t>
            </a:r>
            <a:endParaRPr lang="en-US" dirty="0">
              <a:solidFill>
                <a:srgbClr val="FFC000"/>
              </a:solidFill>
            </a:endParaRPr>
          </a:p>
        </p:txBody>
      </p:sp>
      <p:sp>
        <p:nvSpPr>
          <p:cNvPr id="3" name="Content Placeholder 2"/>
          <p:cNvSpPr>
            <a:spLocks noGrp="1"/>
          </p:cNvSpPr>
          <p:nvPr>
            <p:ph idx="1"/>
          </p:nvPr>
        </p:nvSpPr>
        <p:spPr/>
        <p:txBody>
          <a:bodyPr/>
          <a:lstStyle/>
          <a:p>
            <a:r>
              <a:rPr lang="en-US" dirty="0" smtClean="0"/>
              <a:t>Carelessness, forgetfulness</a:t>
            </a:r>
          </a:p>
          <a:p>
            <a:r>
              <a:rPr lang="en-US" dirty="0" smtClean="0"/>
              <a:t>Lack of knowledge</a:t>
            </a:r>
          </a:p>
          <a:p>
            <a:r>
              <a:rPr lang="en-US" dirty="0" smtClean="0"/>
              <a:t>Poor academic skills</a:t>
            </a:r>
          </a:p>
          <a:p>
            <a:r>
              <a:rPr lang="en-US" dirty="0" smtClean="0"/>
              <a:t>Unclear of group work</a:t>
            </a:r>
          </a:p>
          <a:p>
            <a:r>
              <a:rPr lang="en-US" dirty="0" smtClean="0"/>
              <a:t>…..other reasons?</a:t>
            </a:r>
          </a:p>
          <a:p>
            <a:r>
              <a:rPr lang="en-US" smtClean="0"/>
              <a:t>Leaving it too late….</a:t>
            </a:r>
            <a:endParaRPr lang="en-US" dirty="0"/>
          </a:p>
        </p:txBody>
      </p:sp>
      <p:pic>
        <p:nvPicPr>
          <p:cNvPr id="4" name="Picture 3"/>
          <p:cNvPicPr>
            <a:picLocks noChangeAspect="1"/>
          </p:cNvPicPr>
          <p:nvPr/>
        </p:nvPicPr>
        <p:blipFill rotWithShape="1">
          <a:blip r:embed="rId2"/>
          <a:srcRect t="-1" b="9145"/>
          <a:stretch/>
        </p:blipFill>
        <p:spPr>
          <a:xfrm>
            <a:off x="4780932" y="2946792"/>
            <a:ext cx="3724209" cy="3383669"/>
          </a:xfrm>
          <a:prstGeom prst="rect">
            <a:avLst/>
          </a:prstGeom>
        </p:spPr>
      </p:pic>
    </p:spTree>
    <p:extLst>
      <p:ext uri="{BB962C8B-B14F-4D97-AF65-F5344CB8AC3E}">
        <p14:creationId xmlns:p14="http://schemas.microsoft.com/office/powerpoint/2010/main" val="14022634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Other types of plagiarism</a:t>
            </a:r>
            <a:endParaRPr lang="en-US" dirty="0">
              <a:solidFill>
                <a:srgbClr val="FFC000"/>
              </a:solidFill>
            </a:endParaRPr>
          </a:p>
        </p:txBody>
      </p:sp>
      <p:sp>
        <p:nvSpPr>
          <p:cNvPr id="3" name="Content Placeholder 2"/>
          <p:cNvSpPr>
            <a:spLocks noGrp="1"/>
          </p:cNvSpPr>
          <p:nvPr>
            <p:ph idx="1"/>
          </p:nvPr>
        </p:nvSpPr>
        <p:spPr/>
        <p:txBody>
          <a:bodyPr/>
          <a:lstStyle/>
          <a:p>
            <a:r>
              <a:rPr lang="en-US" dirty="0"/>
              <a:t>Paraphrase plagiarism</a:t>
            </a:r>
          </a:p>
          <a:p>
            <a:pPr lvl="1"/>
            <a:r>
              <a:rPr lang="en-US" dirty="0" smtClean="0"/>
              <a:t>Altering odd words in a chunk of text</a:t>
            </a:r>
          </a:p>
          <a:p>
            <a:r>
              <a:rPr lang="en-US" dirty="0" smtClean="0"/>
              <a:t>Term plagiarism</a:t>
            </a:r>
          </a:p>
          <a:p>
            <a:pPr lvl="1"/>
            <a:r>
              <a:rPr lang="en-US" dirty="0" smtClean="0"/>
              <a:t>Using a short phrase without acknowledgement</a:t>
            </a:r>
          </a:p>
          <a:p>
            <a:pPr lvl="1"/>
            <a:r>
              <a:rPr lang="en-US" dirty="0" smtClean="0"/>
              <a:t> (‘I have a dream’ (Luther King, 1963))</a:t>
            </a:r>
          </a:p>
          <a:p>
            <a:endParaRPr lang="en-US" dirty="0" smtClean="0"/>
          </a:p>
          <a:p>
            <a:endParaRPr lang="en-US" dirty="0"/>
          </a:p>
        </p:txBody>
      </p:sp>
      <p:pic>
        <p:nvPicPr>
          <p:cNvPr id="4" name="Picture 3"/>
          <p:cNvPicPr>
            <a:picLocks noChangeAspect="1"/>
          </p:cNvPicPr>
          <p:nvPr/>
        </p:nvPicPr>
        <p:blipFill>
          <a:blip r:embed="rId2"/>
          <a:stretch>
            <a:fillRect/>
          </a:stretch>
        </p:blipFill>
        <p:spPr>
          <a:xfrm>
            <a:off x="5969000" y="4430713"/>
            <a:ext cx="2794000" cy="3390900"/>
          </a:xfrm>
          <a:prstGeom prst="rect">
            <a:avLst/>
          </a:prstGeom>
        </p:spPr>
      </p:pic>
    </p:spTree>
    <p:extLst>
      <p:ext uri="{BB962C8B-B14F-4D97-AF65-F5344CB8AC3E}">
        <p14:creationId xmlns:p14="http://schemas.microsoft.com/office/powerpoint/2010/main" val="28467682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Grey areas</a:t>
            </a:r>
            <a:endParaRPr lang="en-US" dirty="0">
              <a:solidFill>
                <a:srgbClr val="FFC000"/>
              </a:solidFill>
            </a:endParaRPr>
          </a:p>
        </p:txBody>
      </p:sp>
      <p:sp>
        <p:nvSpPr>
          <p:cNvPr id="3" name="Content Placeholder 2"/>
          <p:cNvSpPr>
            <a:spLocks noGrp="1"/>
          </p:cNvSpPr>
          <p:nvPr>
            <p:ph idx="1"/>
          </p:nvPr>
        </p:nvSpPr>
        <p:spPr/>
        <p:txBody>
          <a:bodyPr>
            <a:noAutofit/>
          </a:bodyPr>
          <a:lstStyle/>
          <a:p>
            <a:pPr marL="342900" lvl="1" indent="-342900">
              <a:buFont typeface="Arial" pitchFamily="34" charset="0"/>
              <a:buChar char="•"/>
            </a:pPr>
            <a:r>
              <a:rPr lang="en-US" dirty="0" smtClean="0"/>
              <a:t>Common knowledge (not expert) or generally accepted facts</a:t>
            </a:r>
          </a:p>
          <a:p>
            <a:pPr marL="742950" lvl="2" indent="-342900"/>
            <a:r>
              <a:rPr lang="en-US" dirty="0" smtClean="0"/>
              <a:t>Info </a:t>
            </a:r>
            <a:r>
              <a:rPr lang="en-US" dirty="0"/>
              <a:t>found unreferenced in respectable sources (5)</a:t>
            </a:r>
          </a:p>
          <a:p>
            <a:r>
              <a:rPr lang="en-US" sz="2800" dirty="0" smtClean="0"/>
              <a:t>Examples:</a:t>
            </a:r>
          </a:p>
          <a:p>
            <a:pPr lvl="1"/>
            <a:r>
              <a:rPr lang="en-US" sz="2400" dirty="0" smtClean="0"/>
              <a:t>Dolphins are mammals </a:t>
            </a:r>
          </a:p>
          <a:p>
            <a:pPr lvl="1"/>
            <a:r>
              <a:rPr lang="en-US" sz="2400" dirty="0" smtClean="0"/>
              <a:t>Car emissions contribute to atmospheric co2</a:t>
            </a:r>
            <a:endParaRPr lang="en-US" dirty="0" smtClean="0"/>
          </a:p>
          <a:p>
            <a:r>
              <a:rPr lang="en-US" sz="2800" dirty="0" smtClean="0"/>
              <a:t>Historical events (not documents) – </a:t>
            </a:r>
          </a:p>
          <a:p>
            <a:r>
              <a:rPr lang="en-US" sz="2800" dirty="0" smtClean="0"/>
              <a:t>Example:</a:t>
            </a:r>
          </a:p>
          <a:p>
            <a:pPr lvl="1"/>
            <a:r>
              <a:rPr lang="en-US" dirty="0" smtClean="0"/>
              <a:t>Battle of Hastings 1066</a:t>
            </a:r>
          </a:p>
          <a:p>
            <a:endParaRPr lang="en-US" sz="2800" dirty="0"/>
          </a:p>
          <a:p>
            <a:endParaRPr lang="en-US" sz="2800" dirty="0" smtClean="0"/>
          </a:p>
        </p:txBody>
      </p:sp>
      <p:pic>
        <p:nvPicPr>
          <p:cNvPr id="4" name="Picture 3"/>
          <p:cNvPicPr>
            <a:picLocks noChangeAspect="1"/>
          </p:cNvPicPr>
          <p:nvPr/>
        </p:nvPicPr>
        <p:blipFill>
          <a:blip r:embed="rId2"/>
          <a:stretch>
            <a:fillRect/>
          </a:stretch>
        </p:blipFill>
        <p:spPr>
          <a:xfrm>
            <a:off x="6892909" y="3809480"/>
            <a:ext cx="2133636" cy="2848821"/>
          </a:xfrm>
          <a:prstGeom prst="rect">
            <a:avLst/>
          </a:prstGeom>
        </p:spPr>
      </p:pic>
    </p:spTree>
    <p:extLst>
      <p:ext uri="{BB962C8B-B14F-4D97-AF65-F5344CB8AC3E}">
        <p14:creationId xmlns:p14="http://schemas.microsoft.com/office/powerpoint/2010/main" val="24761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Detection</a:t>
            </a:r>
            <a:r>
              <a:rPr lang="en-US" dirty="0" smtClean="0"/>
              <a:t> </a:t>
            </a:r>
            <a:endParaRPr lang="en-US" dirty="0"/>
          </a:p>
        </p:txBody>
      </p:sp>
      <p:sp>
        <p:nvSpPr>
          <p:cNvPr id="3" name="Content Placeholder 2"/>
          <p:cNvSpPr>
            <a:spLocks noGrp="1"/>
          </p:cNvSpPr>
          <p:nvPr>
            <p:ph idx="1"/>
          </p:nvPr>
        </p:nvSpPr>
        <p:spPr/>
        <p:txBody>
          <a:bodyPr/>
          <a:lstStyle/>
          <a:p>
            <a:r>
              <a:rPr lang="en-US" dirty="0" smtClean="0"/>
              <a:t>Detection software is linked to all electronic submissions (TIN)</a:t>
            </a:r>
          </a:p>
          <a:p>
            <a:r>
              <a:rPr lang="en-US" dirty="0" smtClean="0"/>
              <a:t>Even without software </a:t>
            </a:r>
          </a:p>
          <a:p>
            <a:pPr marL="0" indent="0">
              <a:buNone/>
            </a:pPr>
            <a:r>
              <a:rPr lang="en-US" dirty="0" smtClean="0"/>
              <a:t>    staff are plagiarism </a:t>
            </a:r>
          </a:p>
          <a:p>
            <a:pPr marL="0" indent="0">
              <a:buNone/>
            </a:pPr>
            <a:r>
              <a:rPr lang="en-US" dirty="0"/>
              <a:t> </a:t>
            </a:r>
            <a:r>
              <a:rPr lang="en-US" dirty="0" smtClean="0"/>
              <a:t>   bloodhounds</a:t>
            </a:r>
          </a:p>
        </p:txBody>
      </p:sp>
      <p:pic>
        <p:nvPicPr>
          <p:cNvPr id="4" name="Picture 3"/>
          <p:cNvPicPr>
            <a:picLocks noChangeAspect="1"/>
          </p:cNvPicPr>
          <p:nvPr/>
        </p:nvPicPr>
        <p:blipFill rotWithShape="1">
          <a:blip r:embed="rId2"/>
          <a:srcRect r="5271"/>
          <a:stretch/>
        </p:blipFill>
        <p:spPr>
          <a:xfrm flipH="1">
            <a:off x="5427685" y="2443095"/>
            <a:ext cx="3524952" cy="4432300"/>
          </a:xfrm>
          <a:prstGeom prst="rect">
            <a:avLst/>
          </a:prstGeom>
        </p:spPr>
      </p:pic>
    </p:spTree>
    <p:extLst>
      <p:ext uri="{BB962C8B-B14F-4D97-AF65-F5344CB8AC3E}">
        <p14:creationId xmlns:p14="http://schemas.microsoft.com/office/powerpoint/2010/main" val="228720061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Reasons given</a:t>
            </a:r>
            <a:endParaRPr lang="en-US" dirty="0">
              <a:solidFill>
                <a:srgbClr val="FFC000"/>
              </a:solidFill>
            </a:endParaRPr>
          </a:p>
        </p:txBody>
      </p:sp>
      <p:sp>
        <p:nvSpPr>
          <p:cNvPr id="3" name="Content Placeholder 2"/>
          <p:cNvSpPr>
            <a:spLocks noGrp="1"/>
          </p:cNvSpPr>
          <p:nvPr>
            <p:ph idx="1"/>
          </p:nvPr>
        </p:nvSpPr>
        <p:spPr/>
        <p:txBody>
          <a:bodyPr/>
          <a:lstStyle/>
          <a:p>
            <a:r>
              <a:rPr lang="en-US" dirty="0"/>
              <a:t>You ran out of time</a:t>
            </a:r>
          </a:p>
          <a:p>
            <a:r>
              <a:rPr lang="en-US" dirty="0"/>
              <a:t>You thought no one would notice</a:t>
            </a:r>
          </a:p>
          <a:p>
            <a:r>
              <a:rPr lang="en-US" dirty="0"/>
              <a:t>You thought no one would </a:t>
            </a:r>
            <a:r>
              <a:rPr lang="en-US" dirty="0" err="1"/>
              <a:t>realise</a:t>
            </a:r>
            <a:endParaRPr lang="en-US" dirty="0"/>
          </a:p>
          <a:p>
            <a:r>
              <a:rPr lang="en-US" dirty="0"/>
              <a:t>You thought no one would care</a:t>
            </a:r>
          </a:p>
          <a:p>
            <a:r>
              <a:rPr lang="en-US" dirty="0"/>
              <a:t>You couldn’t do the work </a:t>
            </a:r>
            <a:endParaRPr lang="en-US" dirty="0" smtClean="0"/>
          </a:p>
          <a:p>
            <a:pPr marL="0" indent="0">
              <a:buNone/>
            </a:pPr>
            <a:r>
              <a:rPr lang="en-US" dirty="0" smtClean="0"/>
              <a:t>    yourself</a:t>
            </a:r>
          </a:p>
          <a:p>
            <a:r>
              <a:rPr lang="en-US" dirty="0" smtClean="0"/>
              <a:t>You didn’t know the rules!</a:t>
            </a:r>
            <a:endParaRPr lang="en-US" dirty="0"/>
          </a:p>
          <a:p>
            <a:endParaRPr lang="en-US" dirty="0"/>
          </a:p>
        </p:txBody>
      </p:sp>
      <p:pic>
        <p:nvPicPr>
          <p:cNvPr id="5" name="Picture 4"/>
          <p:cNvPicPr>
            <a:picLocks noChangeAspect="1"/>
          </p:cNvPicPr>
          <p:nvPr/>
        </p:nvPicPr>
        <p:blipFill>
          <a:blip r:embed="rId2">
            <a:extLst>
              <a:ext uri="{BEBA8EAE-BF5A-486C-A8C5-ECC9F3942E4B}">
                <a14:imgProps xmlns:a14="http://schemas.microsoft.com/office/drawing/2010/main">
                  <a14:imgLayer r:embed="rId3">
                    <a14:imgEffect>
                      <a14:backgroundRemoval t="10000" b="96250" l="5938" r="90000"/>
                    </a14:imgEffect>
                  </a14:imgLayer>
                </a14:imgProps>
              </a:ext>
            </a:extLst>
          </a:blip>
          <a:stretch>
            <a:fillRect/>
          </a:stretch>
        </p:blipFill>
        <p:spPr>
          <a:xfrm>
            <a:off x="5397225" y="2664083"/>
            <a:ext cx="5591890" cy="4193917"/>
          </a:xfrm>
          <a:prstGeom prst="rect">
            <a:avLst/>
          </a:prstGeom>
        </p:spPr>
      </p:pic>
    </p:spTree>
    <p:extLst>
      <p:ext uri="{BB962C8B-B14F-4D97-AF65-F5344CB8AC3E}">
        <p14:creationId xmlns:p14="http://schemas.microsoft.com/office/powerpoint/2010/main" val="35410672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Why would you do it?</a:t>
            </a:r>
            <a:endParaRPr lang="en-GB" dirty="0">
              <a:solidFill>
                <a:srgbClr val="FFC000"/>
              </a:solidFill>
            </a:endParaRPr>
          </a:p>
        </p:txBody>
      </p:sp>
      <p:sp>
        <p:nvSpPr>
          <p:cNvPr id="3" name="Content Placeholder 2"/>
          <p:cNvSpPr>
            <a:spLocks noGrp="1"/>
          </p:cNvSpPr>
          <p:nvPr>
            <p:ph idx="1"/>
          </p:nvPr>
        </p:nvSpPr>
        <p:spPr/>
        <p:txBody>
          <a:bodyPr/>
          <a:lstStyle/>
          <a:p>
            <a:r>
              <a:rPr lang="en-GB" dirty="0" smtClean="0"/>
              <a:t>Most common reason is time. </a:t>
            </a:r>
          </a:p>
          <a:p>
            <a:r>
              <a:rPr lang="en-GB" dirty="0" smtClean="0"/>
              <a:t>Second most common –the ‘value’ or weighting or importance of the task</a:t>
            </a:r>
          </a:p>
          <a:p>
            <a:endParaRPr lang="en-GB" dirty="0"/>
          </a:p>
          <a:p>
            <a:pPr marL="0" indent="0">
              <a:buNone/>
            </a:pPr>
            <a:r>
              <a:rPr lang="en-GB" dirty="0" smtClean="0"/>
              <a:t>The closer you are to the deadline the more likely it is to happen.</a:t>
            </a:r>
            <a:endParaRPr lang="en-GB" dirty="0"/>
          </a:p>
        </p:txBody>
      </p:sp>
    </p:spTree>
    <p:extLst>
      <p:ext uri="{BB962C8B-B14F-4D97-AF65-F5344CB8AC3E}">
        <p14:creationId xmlns:p14="http://schemas.microsoft.com/office/powerpoint/2010/main" val="5213417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Punishment </a:t>
            </a:r>
            <a:endParaRPr lang="en-US" dirty="0">
              <a:solidFill>
                <a:srgbClr val="FFC000"/>
              </a:solidFill>
            </a:endParaRPr>
          </a:p>
        </p:txBody>
      </p:sp>
      <p:pic>
        <p:nvPicPr>
          <p:cNvPr id="9" name="Picture 8"/>
          <p:cNvPicPr>
            <a:picLocks noChangeAspect="1"/>
          </p:cNvPicPr>
          <p:nvPr/>
        </p:nvPicPr>
        <p:blipFill>
          <a:blip r:embed="rId2"/>
          <a:stretch>
            <a:fillRect/>
          </a:stretch>
        </p:blipFill>
        <p:spPr>
          <a:xfrm>
            <a:off x="4957981" y="3879428"/>
            <a:ext cx="3577141" cy="2682856"/>
          </a:xfrm>
          <a:prstGeom prst="rect">
            <a:avLst/>
          </a:prstGeom>
        </p:spPr>
      </p:pic>
      <p:sp>
        <p:nvSpPr>
          <p:cNvPr id="3" name="Content Placeholder 2"/>
          <p:cNvSpPr>
            <a:spLocks noGrp="1"/>
          </p:cNvSpPr>
          <p:nvPr>
            <p:ph idx="1"/>
          </p:nvPr>
        </p:nvSpPr>
        <p:spPr/>
        <p:txBody>
          <a:bodyPr/>
          <a:lstStyle/>
          <a:p>
            <a:r>
              <a:rPr lang="en-US" dirty="0"/>
              <a:t>First offence </a:t>
            </a:r>
            <a:endParaRPr lang="en-US" dirty="0" smtClean="0"/>
          </a:p>
          <a:p>
            <a:pPr lvl="1"/>
            <a:r>
              <a:rPr lang="en-US" dirty="0" smtClean="0"/>
              <a:t>warning </a:t>
            </a:r>
            <a:r>
              <a:rPr lang="en-US" dirty="0"/>
              <a:t>and resubmission </a:t>
            </a:r>
            <a:r>
              <a:rPr lang="en-US" dirty="0" smtClean="0"/>
              <a:t>(usually capped</a:t>
            </a:r>
            <a:r>
              <a:rPr lang="en-US" dirty="0"/>
              <a:t>)</a:t>
            </a:r>
          </a:p>
          <a:p>
            <a:r>
              <a:rPr lang="en-US" dirty="0"/>
              <a:t>Second </a:t>
            </a:r>
            <a:r>
              <a:rPr lang="en-US" dirty="0" smtClean="0"/>
              <a:t>offence</a:t>
            </a:r>
          </a:p>
          <a:p>
            <a:pPr lvl="1"/>
            <a:r>
              <a:rPr lang="en-US" dirty="0" smtClean="0"/>
              <a:t> </a:t>
            </a:r>
            <a:r>
              <a:rPr lang="en-US" dirty="0"/>
              <a:t>depending on </a:t>
            </a:r>
            <a:r>
              <a:rPr lang="en-US" dirty="0" smtClean="0"/>
              <a:t>type, </a:t>
            </a:r>
            <a:r>
              <a:rPr lang="en-US" dirty="0"/>
              <a:t>possible </a:t>
            </a:r>
            <a:r>
              <a:rPr lang="en-US" dirty="0" smtClean="0"/>
              <a:t>fail with capped </a:t>
            </a:r>
            <a:r>
              <a:rPr lang="en-US" dirty="0" err="1" smtClean="0"/>
              <a:t>resits</a:t>
            </a:r>
            <a:r>
              <a:rPr lang="en-US" dirty="0" smtClean="0"/>
              <a:t> for script, or module</a:t>
            </a:r>
          </a:p>
          <a:p>
            <a:r>
              <a:rPr lang="en-US" dirty="0" smtClean="0"/>
              <a:t>Third offence </a:t>
            </a:r>
          </a:p>
          <a:p>
            <a:pPr lvl="1"/>
            <a:r>
              <a:rPr lang="en-US" dirty="0" smtClean="0"/>
              <a:t>Bye</a:t>
            </a:r>
            <a:endParaRPr lang="en-US" dirty="0"/>
          </a:p>
          <a:p>
            <a:endParaRPr lang="en-US" dirty="0"/>
          </a:p>
        </p:txBody>
      </p:sp>
    </p:spTree>
    <p:extLst>
      <p:ext uri="{BB962C8B-B14F-4D97-AF65-F5344CB8AC3E}">
        <p14:creationId xmlns:p14="http://schemas.microsoft.com/office/powerpoint/2010/main" val="59424821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Don’t </a:t>
            </a:r>
            <a:r>
              <a:rPr lang="en-US" dirty="0" err="1" smtClean="0">
                <a:solidFill>
                  <a:srgbClr val="FFC000"/>
                </a:solidFill>
              </a:rPr>
              <a:t>plagiarise</a:t>
            </a:r>
            <a:r>
              <a:rPr lang="en-US" dirty="0" smtClean="0"/>
              <a:t>.</a:t>
            </a:r>
            <a:endParaRPr lang="en-US" dirty="0"/>
          </a:p>
        </p:txBody>
      </p:sp>
      <p:pic>
        <p:nvPicPr>
          <p:cNvPr id="4" name="Content Placeholder 3"/>
          <p:cNvPicPr>
            <a:picLocks noGrp="1" noChangeAspect="1"/>
          </p:cNvPicPr>
          <p:nvPr>
            <p:ph idx="1"/>
          </p:nvPr>
        </p:nvPicPr>
        <p:blipFill>
          <a:blip r:embed="rId2"/>
          <a:srcRect l="-40915" r="-40915"/>
          <a:stretch>
            <a:fillRect/>
          </a:stretch>
        </p:blipFill>
        <p:spPr/>
      </p:pic>
    </p:spTree>
    <p:extLst>
      <p:ext uri="{BB962C8B-B14F-4D97-AF65-F5344CB8AC3E}">
        <p14:creationId xmlns:p14="http://schemas.microsoft.com/office/powerpoint/2010/main" val="97392892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solidFill>
                  <a:srgbClr val="FFC000"/>
                </a:solidFill>
              </a:rPr>
              <a:t>What don’t </a:t>
            </a:r>
            <a:r>
              <a:rPr lang="en-US" dirty="0">
                <a:solidFill>
                  <a:srgbClr val="FFC000"/>
                </a:solidFill>
              </a:rPr>
              <a:t>you </a:t>
            </a:r>
            <a:r>
              <a:rPr lang="en-US" dirty="0" smtClean="0">
                <a:solidFill>
                  <a:srgbClr val="FFC000"/>
                </a:solidFill>
              </a:rPr>
              <a:t>need to reference?</a:t>
            </a:r>
            <a:endParaRPr lang="en-US" dirty="0">
              <a:solidFill>
                <a:srgbClr val="FFC000"/>
              </a:solidFill>
            </a:endParaRPr>
          </a:p>
        </p:txBody>
      </p:sp>
      <p:sp>
        <p:nvSpPr>
          <p:cNvPr id="3" name="Content Placeholder 2"/>
          <p:cNvSpPr>
            <a:spLocks noGrp="1"/>
          </p:cNvSpPr>
          <p:nvPr>
            <p:ph idx="1"/>
          </p:nvPr>
        </p:nvSpPr>
        <p:spPr/>
        <p:txBody>
          <a:bodyPr/>
          <a:lstStyle/>
          <a:p>
            <a:r>
              <a:rPr lang="en-US" dirty="0" smtClean="0"/>
              <a:t>Your own information, observation, ideas, experiences, conclusions.</a:t>
            </a:r>
          </a:p>
          <a:p>
            <a:r>
              <a:rPr lang="en-US" dirty="0" smtClean="0"/>
              <a:t>If you are writing up your findings from field data or experiments</a:t>
            </a:r>
          </a:p>
          <a:p>
            <a:r>
              <a:rPr lang="en-US" dirty="0" smtClean="0"/>
              <a:t>If you use your own images</a:t>
            </a:r>
          </a:p>
          <a:p>
            <a:r>
              <a:rPr lang="en-US" dirty="0" smtClean="0"/>
              <a:t>Common knowledge…</a:t>
            </a:r>
            <a:endParaRPr lang="en-US" dirty="0"/>
          </a:p>
        </p:txBody>
      </p:sp>
      <p:pic>
        <p:nvPicPr>
          <p:cNvPr id="4" name="Picture 3"/>
          <p:cNvPicPr>
            <a:picLocks noChangeAspect="1"/>
          </p:cNvPicPr>
          <p:nvPr/>
        </p:nvPicPr>
        <p:blipFill rotWithShape="1">
          <a:blip r:embed="rId2"/>
          <a:srcRect l="5978" t="5099" r="5955" b="34207"/>
          <a:stretch/>
        </p:blipFill>
        <p:spPr>
          <a:xfrm>
            <a:off x="5513388" y="3940198"/>
            <a:ext cx="3537231" cy="2763741"/>
          </a:xfrm>
          <a:prstGeom prst="rect">
            <a:avLst/>
          </a:prstGeom>
        </p:spPr>
      </p:pic>
    </p:spTree>
    <p:extLst>
      <p:ext uri="{BB962C8B-B14F-4D97-AF65-F5344CB8AC3E}">
        <p14:creationId xmlns:p14="http://schemas.microsoft.com/office/powerpoint/2010/main" val="19660620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660400"/>
            <a:ext cx="7772400" cy="1470025"/>
          </a:xfrm>
        </p:spPr>
        <p:txBody>
          <a:bodyPr>
            <a:normAutofit/>
          </a:bodyPr>
          <a:lstStyle/>
          <a:p>
            <a:r>
              <a:rPr lang="en-US" dirty="0"/>
              <a:t>If in doubt – cite. </a:t>
            </a:r>
          </a:p>
        </p:txBody>
      </p:sp>
      <p:sp>
        <p:nvSpPr>
          <p:cNvPr id="5" name="Subtitle 4"/>
          <p:cNvSpPr>
            <a:spLocks noGrp="1"/>
          </p:cNvSpPr>
          <p:nvPr>
            <p:ph type="subTitle" idx="1"/>
          </p:nvPr>
        </p:nvSpPr>
        <p:spPr>
          <a:xfrm>
            <a:off x="1371600" y="5105400"/>
            <a:ext cx="6400800" cy="1752600"/>
          </a:xfrm>
        </p:spPr>
        <p:txBody>
          <a:bodyPr/>
          <a:lstStyle/>
          <a:p>
            <a:r>
              <a:rPr lang="en-US" dirty="0"/>
              <a:t>Better safe than sorry.</a:t>
            </a:r>
            <a:br>
              <a:rPr lang="en-US" dirty="0"/>
            </a:br>
            <a:endParaRPr lang="en-US" dirty="0"/>
          </a:p>
          <a:p>
            <a:endParaRPr lang="en-US" dirty="0"/>
          </a:p>
        </p:txBody>
      </p:sp>
      <p:pic>
        <p:nvPicPr>
          <p:cNvPr id="6" name="Picture 5"/>
          <p:cNvPicPr>
            <a:picLocks noChangeAspect="1"/>
          </p:cNvPicPr>
          <p:nvPr/>
        </p:nvPicPr>
        <p:blipFill>
          <a:blip r:embed="rId2"/>
          <a:stretch>
            <a:fillRect/>
          </a:stretch>
        </p:blipFill>
        <p:spPr>
          <a:xfrm>
            <a:off x="3021851" y="1828800"/>
            <a:ext cx="3175000" cy="3187700"/>
          </a:xfrm>
          <a:prstGeom prst="rect">
            <a:avLst/>
          </a:prstGeom>
        </p:spPr>
      </p:pic>
    </p:spTree>
    <p:extLst>
      <p:ext uri="{BB962C8B-B14F-4D97-AF65-F5344CB8AC3E}">
        <p14:creationId xmlns:p14="http://schemas.microsoft.com/office/powerpoint/2010/main" val="11682245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C000"/>
                </a:solidFill>
              </a:rPr>
              <a:t>How to avoid </a:t>
            </a:r>
            <a:r>
              <a:rPr lang="en-US" dirty="0" err="1" smtClean="0">
                <a:solidFill>
                  <a:srgbClr val="FFC000"/>
                </a:solidFill>
              </a:rPr>
              <a:t>plagiarising</a:t>
            </a:r>
            <a:endParaRPr lang="en-US" dirty="0">
              <a:solidFill>
                <a:srgbClr val="FFC000"/>
              </a:solidFill>
            </a:endParaRPr>
          </a:p>
        </p:txBody>
      </p:sp>
      <p:sp>
        <p:nvSpPr>
          <p:cNvPr id="3" name="Content Placeholder 2"/>
          <p:cNvSpPr>
            <a:spLocks noGrp="1"/>
          </p:cNvSpPr>
          <p:nvPr>
            <p:ph idx="1"/>
          </p:nvPr>
        </p:nvSpPr>
        <p:spPr>
          <a:xfrm>
            <a:off x="457200" y="1600200"/>
            <a:ext cx="8229600" cy="4525963"/>
          </a:xfrm>
        </p:spPr>
        <p:txBody>
          <a:bodyPr>
            <a:normAutofit/>
          </a:bodyPr>
          <a:lstStyle/>
          <a:p>
            <a:r>
              <a:rPr lang="en-US" dirty="0" smtClean="0"/>
              <a:t>LEARN THE RULES – ‘Simples’ </a:t>
            </a:r>
            <a:r>
              <a:rPr lang="en-US" sz="1400" dirty="0" smtClean="0"/>
              <a:t>(Alexander </a:t>
            </a:r>
            <a:r>
              <a:rPr lang="en-US" sz="1400" dirty="0" err="1" smtClean="0"/>
              <a:t>Orlov</a:t>
            </a:r>
            <a:r>
              <a:rPr lang="en-US" sz="1400" dirty="0" smtClean="0"/>
              <a:t> </a:t>
            </a:r>
            <a:r>
              <a:rPr lang="en-US" sz="1400" dirty="0" err="1" smtClean="0"/>
              <a:t>Meerkat</a:t>
            </a:r>
            <a:r>
              <a:rPr lang="en-US" sz="1400" dirty="0" smtClean="0"/>
              <a:t>@ </a:t>
            </a:r>
            <a:r>
              <a:rPr lang="en-US" sz="1400" dirty="0"/>
              <a:t>https://</a:t>
            </a:r>
            <a:r>
              <a:rPr lang="en-US" sz="1400" dirty="0" smtClean="0"/>
              <a:t>www.comparethemarket.com).</a:t>
            </a:r>
          </a:p>
          <a:p>
            <a:r>
              <a:rPr lang="en-US" dirty="0" smtClean="0"/>
              <a:t>Take clear and accurate notes</a:t>
            </a:r>
          </a:p>
          <a:p>
            <a:r>
              <a:rPr lang="en-US" dirty="0" smtClean="0"/>
              <a:t>Don’t copy other’s work</a:t>
            </a:r>
          </a:p>
          <a:p>
            <a:r>
              <a:rPr lang="en-US" dirty="0" smtClean="0"/>
              <a:t>Cite when you paraphrase</a:t>
            </a:r>
          </a:p>
          <a:p>
            <a:r>
              <a:rPr lang="en-US" dirty="0" smtClean="0"/>
              <a:t>Use </a:t>
            </a:r>
            <a:r>
              <a:rPr lang="en-US" dirty="0" err="1" smtClean="0"/>
              <a:t>RefWorks</a:t>
            </a:r>
            <a:endParaRPr lang="en-US" dirty="0" smtClean="0"/>
          </a:p>
          <a:p>
            <a:pPr lvl="1"/>
            <a:r>
              <a:rPr lang="en-US" dirty="0" smtClean="0"/>
              <a:t>Or Word References</a:t>
            </a:r>
            <a:endParaRPr lang="en-US" dirty="0"/>
          </a:p>
        </p:txBody>
      </p:sp>
      <p:pic>
        <p:nvPicPr>
          <p:cNvPr id="4" name="Picture 3"/>
          <p:cNvPicPr>
            <a:picLocks noChangeAspect="1"/>
          </p:cNvPicPr>
          <p:nvPr/>
        </p:nvPicPr>
        <p:blipFill>
          <a:blip r:embed="rId2"/>
          <a:stretch>
            <a:fillRect/>
          </a:stretch>
        </p:blipFill>
        <p:spPr>
          <a:xfrm>
            <a:off x="5156200" y="5032667"/>
            <a:ext cx="3530600" cy="1625600"/>
          </a:xfrm>
          <a:prstGeom prst="rect">
            <a:avLst/>
          </a:prstGeom>
        </p:spPr>
      </p:pic>
      <p:pic>
        <p:nvPicPr>
          <p:cNvPr id="5" name="Picture 4"/>
          <p:cNvPicPr>
            <a:picLocks noChangeAspect="1"/>
          </p:cNvPicPr>
          <p:nvPr/>
        </p:nvPicPr>
        <p:blipFill>
          <a:blip r:embed="rId3"/>
          <a:stretch>
            <a:fillRect/>
          </a:stretch>
        </p:blipFill>
        <p:spPr>
          <a:xfrm>
            <a:off x="6845300" y="2697357"/>
            <a:ext cx="1841500" cy="190500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9709" y="5401124"/>
            <a:ext cx="3285714" cy="1257143"/>
          </a:xfrm>
          <a:prstGeom prst="rect">
            <a:avLst/>
          </a:prstGeom>
        </p:spPr>
      </p:pic>
    </p:spTree>
    <p:extLst>
      <p:ext uri="{BB962C8B-B14F-4D97-AF65-F5344CB8AC3E}">
        <p14:creationId xmlns:p14="http://schemas.microsoft.com/office/powerpoint/2010/main" val="7612234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Practice makes perfect people</a:t>
            </a:r>
            <a:endParaRPr lang="en-GB" dirty="0">
              <a:solidFill>
                <a:srgbClr val="FFC000"/>
              </a:solidFill>
            </a:endParaRPr>
          </a:p>
        </p:txBody>
      </p:sp>
      <p:sp>
        <p:nvSpPr>
          <p:cNvPr id="3" name="Content Placeholder 2"/>
          <p:cNvSpPr>
            <a:spLocks noGrp="1"/>
          </p:cNvSpPr>
          <p:nvPr>
            <p:ph idx="1"/>
          </p:nvPr>
        </p:nvSpPr>
        <p:spPr/>
        <p:txBody>
          <a:bodyPr>
            <a:normAutofit lnSpcReduction="10000"/>
          </a:bodyPr>
          <a:lstStyle/>
          <a:p>
            <a:pPr marL="0" indent="0">
              <a:buNone/>
            </a:pPr>
            <a:r>
              <a:rPr lang="en-GB" dirty="0" smtClean="0"/>
              <a:t>Warning – sorry but…..</a:t>
            </a:r>
          </a:p>
          <a:p>
            <a:pPr marL="0" indent="0">
              <a:buNone/>
            </a:pPr>
            <a:r>
              <a:rPr lang="en-GB" dirty="0" smtClean="0"/>
              <a:t>the next slide will have a lot of text on it</a:t>
            </a:r>
          </a:p>
          <a:p>
            <a:pPr marL="0" indent="0">
              <a:buNone/>
            </a:pPr>
            <a:r>
              <a:rPr lang="en-GB" dirty="0"/>
              <a:t>	</a:t>
            </a:r>
            <a:r>
              <a:rPr lang="en-GB" sz="2800" dirty="0" smtClean="0"/>
              <a:t>paper copies are available</a:t>
            </a:r>
          </a:p>
          <a:p>
            <a:pPr marL="0" indent="0">
              <a:buNone/>
            </a:pPr>
            <a:r>
              <a:rPr lang="en-GB" dirty="0"/>
              <a:t>r</a:t>
            </a:r>
            <a:r>
              <a:rPr lang="en-GB" dirty="0" smtClean="0"/>
              <a:t>ead the text through </a:t>
            </a:r>
          </a:p>
          <a:p>
            <a:pPr marL="0" indent="0">
              <a:buNone/>
            </a:pPr>
            <a:r>
              <a:rPr lang="en-GB" dirty="0"/>
              <a:t>t</a:t>
            </a:r>
            <a:r>
              <a:rPr lang="en-GB" dirty="0" smtClean="0"/>
              <a:t>hink about where references could go</a:t>
            </a:r>
          </a:p>
          <a:p>
            <a:pPr marL="0" indent="0">
              <a:buNone/>
            </a:pPr>
            <a:r>
              <a:rPr lang="en-GB" dirty="0"/>
              <a:t>n</a:t>
            </a:r>
            <a:r>
              <a:rPr lang="en-GB" dirty="0" smtClean="0"/>
              <a:t>ext look at the example text – duplicated text with spaces</a:t>
            </a:r>
          </a:p>
          <a:p>
            <a:pPr marL="0" indent="0">
              <a:buNone/>
            </a:pPr>
            <a:r>
              <a:rPr lang="en-GB" dirty="0" smtClean="0"/>
              <a:t>fill the spaces with the relevant references</a:t>
            </a:r>
            <a:endParaRPr lang="en-GB" dirty="0"/>
          </a:p>
        </p:txBody>
      </p:sp>
    </p:spTree>
    <p:extLst>
      <p:ext uri="{BB962C8B-B14F-4D97-AF65-F5344CB8AC3E}">
        <p14:creationId xmlns:p14="http://schemas.microsoft.com/office/powerpoint/2010/main" val="8459314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06400" y="139700"/>
            <a:ext cx="8382000" cy="6463308"/>
          </a:xfrm>
          <a:prstGeom prst="rect">
            <a:avLst/>
          </a:prstGeom>
          <a:noFill/>
        </p:spPr>
        <p:txBody>
          <a:bodyPr wrap="square" rtlCol="0">
            <a:spAutoFit/>
          </a:bodyPr>
          <a:lstStyle/>
          <a:p>
            <a:r>
              <a:rPr lang="en-GB" dirty="0"/>
              <a:t> </a:t>
            </a:r>
          </a:p>
          <a:p>
            <a:r>
              <a:rPr lang="en-GB" sz="2200" dirty="0"/>
              <a:t>There seems to have been a growing interest in the study of the carnal pleasures such as food within a number of disciplines this looks at a few within Medieval Studies, Anthropology, Archaeology and Egyptology. </a:t>
            </a:r>
          </a:p>
          <a:p>
            <a:r>
              <a:rPr lang="en-GB" sz="2200" dirty="0"/>
              <a:t> </a:t>
            </a:r>
          </a:p>
          <a:p>
            <a:r>
              <a:rPr lang="en-GB" sz="2200" dirty="0"/>
              <a:t>Food it seems can be studied as a clear statement of diet and nutrition; with a gendered perspective; linked to carnal pleasures in both the East and The West, linked to specific ‘sins’ or misdemeanours or even disputes. However ‘one’ packages the subject, in terms of academic pursuit, it starts with the basic commodity, what is it they ate, who ate it and how much? To this end </a:t>
            </a:r>
            <a:r>
              <a:rPr lang="en-GB" sz="2200" dirty="0" err="1"/>
              <a:t>archaeozoology</a:t>
            </a:r>
            <a:r>
              <a:rPr lang="en-GB" sz="2200" dirty="0"/>
              <a:t> offers a methodology by which to address such questions either by looking from an animal specific context or within a broader discipline context. However, from this perspective ‘faunal remains, subsistence strategies, and economics are of little interest’ according to </a:t>
            </a:r>
            <a:r>
              <a:rPr lang="en-GB" sz="2200" dirty="0" err="1"/>
              <a:t>Rietz</a:t>
            </a:r>
            <a:r>
              <a:rPr lang="en-GB" sz="2200" dirty="0"/>
              <a:t> and Wing.</a:t>
            </a:r>
          </a:p>
          <a:p>
            <a:r>
              <a:rPr lang="en-GB" sz="2200" dirty="0"/>
              <a:t> </a:t>
            </a:r>
          </a:p>
          <a:p>
            <a:r>
              <a:rPr lang="en-GB" sz="2200" dirty="0"/>
              <a:t>This is not to say food is always linked to love or sexual desire, it is a way of life in the ancient world with Egyptian and Medieval European where more promiscuous attitudes are particularly prevalent…… </a:t>
            </a:r>
          </a:p>
        </p:txBody>
      </p:sp>
    </p:spTree>
    <p:extLst>
      <p:ext uri="{BB962C8B-B14F-4D97-AF65-F5344CB8AC3E}">
        <p14:creationId xmlns:p14="http://schemas.microsoft.com/office/powerpoint/2010/main" val="23566293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is this plagiarism?</a:t>
            </a:r>
            <a:endParaRPr lang="en-GB" dirty="0"/>
          </a:p>
        </p:txBody>
      </p:sp>
      <p:sp>
        <p:nvSpPr>
          <p:cNvPr id="3" name="Content Placeholder 2"/>
          <p:cNvSpPr>
            <a:spLocks noGrp="1"/>
          </p:cNvSpPr>
          <p:nvPr>
            <p:ph idx="1"/>
          </p:nvPr>
        </p:nvSpPr>
        <p:spPr/>
        <p:txBody>
          <a:bodyPr/>
          <a:lstStyle/>
          <a:p>
            <a:pPr marL="0" indent="0">
              <a:buNone/>
            </a:pPr>
            <a:r>
              <a:rPr lang="en-GB" dirty="0"/>
              <a:t>There seems to have been a growing interest in the study of the carnal pleasures such as food within a number of </a:t>
            </a:r>
            <a:r>
              <a:rPr lang="en-GB" dirty="0" smtClean="0"/>
              <a:t>disciplines. I think that……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4732" y="3613002"/>
            <a:ext cx="5854535" cy="2900466"/>
          </a:xfrm>
          <a:prstGeom prst="rect">
            <a:avLst/>
          </a:prstGeom>
        </p:spPr>
      </p:pic>
    </p:spTree>
    <p:extLst>
      <p:ext uri="{BB962C8B-B14F-4D97-AF65-F5344CB8AC3E}">
        <p14:creationId xmlns:p14="http://schemas.microsoft.com/office/powerpoint/2010/main" val="11048977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solidFill>
                  <a:srgbClr val="FF0000"/>
                </a:solidFill>
              </a:rPr>
              <a:t>Yes </a:t>
            </a:r>
            <a:r>
              <a:rPr lang="en-GB" dirty="0" smtClean="0"/>
              <a:t>because there is no reference to the essay where it was taken from</a:t>
            </a:r>
            <a:endParaRPr lang="en-GB"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9091" t="-7864" r="49611" b="7864"/>
          <a:stretch/>
        </p:blipFill>
        <p:spPr>
          <a:xfrm>
            <a:off x="356259" y="1417638"/>
            <a:ext cx="6353299" cy="4530140"/>
          </a:xfrm>
          <a:prstGeom prst="rect">
            <a:avLst/>
          </a:prstGeom>
        </p:spPr>
      </p:pic>
    </p:spTree>
    <p:extLst>
      <p:ext uri="{BB962C8B-B14F-4D97-AF65-F5344CB8AC3E}">
        <p14:creationId xmlns:p14="http://schemas.microsoft.com/office/powerpoint/2010/main" val="23173096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is this plagiarism?</a:t>
            </a:r>
            <a:endParaRPr lang="en-GB" dirty="0"/>
          </a:p>
        </p:txBody>
      </p:sp>
      <p:sp>
        <p:nvSpPr>
          <p:cNvPr id="3" name="Content Placeholder 2"/>
          <p:cNvSpPr>
            <a:spLocks noGrp="1"/>
          </p:cNvSpPr>
          <p:nvPr>
            <p:ph idx="1"/>
          </p:nvPr>
        </p:nvSpPr>
        <p:spPr/>
        <p:txBody>
          <a:bodyPr/>
          <a:lstStyle/>
          <a:p>
            <a:pPr marL="0" indent="0">
              <a:buNone/>
            </a:pPr>
            <a:r>
              <a:rPr lang="en-GB" dirty="0"/>
              <a:t>There seems to have been a growing interest in the study of the carnal pleasures such as food within a number of </a:t>
            </a:r>
            <a:r>
              <a:rPr lang="en-GB" dirty="0" smtClean="0"/>
              <a:t>disciplines (Coard, 2019). I think that……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4732" y="3613002"/>
            <a:ext cx="5854535" cy="2900466"/>
          </a:xfrm>
          <a:prstGeom prst="rect">
            <a:avLst/>
          </a:prstGeom>
        </p:spPr>
      </p:pic>
    </p:spTree>
    <p:extLst>
      <p:ext uri="{BB962C8B-B14F-4D97-AF65-F5344CB8AC3E}">
        <p14:creationId xmlns:p14="http://schemas.microsoft.com/office/powerpoint/2010/main" val="14857011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00B050"/>
                </a:solidFill>
              </a:rPr>
              <a:t>No, </a:t>
            </a:r>
            <a:r>
              <a:rPr lang="en-GB" dirty="0" smtClean="0"/>
              <a:t>because it makes reference to the essay it was taken from</a:t>
            </a:r>
            <a:endParaRPr lang="en-GB" dirty="0"/>
          </a:p>
        </p:txBody>
      </p:sp>
      <p:pic>
        <p:nvPicPr>
          <p:cNvPr id="3" name="Picture 2"/>
          <p:cNvPicPr>
            <a:picLocks noChangeAspect="1"/>
          </p:cNvPicPr>
          <p:nvPr/>
        </p:nvPicPr>
        <p:blipFill rotWithShape="1">
          <a:blip r:embed="rId2"/>
          <a:srcRect l="51299" t="-5243" r="-1818" b="5243"/>
          <a:stretch/>
        </p:blipFill>
        <p:spPr>
          <a:xfrm>
            <a:off x="1840675" y="1888325"/>
            <a:ext cx="4619501" cy="4530140"/>
          </a:xfrm>
          <a:prstGeom prst="rect">
            <a:avLst/>
          </a:prstGeom>
        </p:spPr>
      </p:pic>
    </p:spTree>
    <p:extLst>
      <p:ext uri="{BB962C8B-B14F-4D97-AF65-F5344CB8AC3E}">
        <p14:creationId xmlns:p14="http://schemas.microsoft.com/office/powerpoint/2010/main" val="3731457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is this plagiarism?</a:t>
            </a:r>
            <a:endParaRPr lang="en-GB" dirty="0"/>
          </a:p>
        </p:txBody>
      </p:sp>
      <p:sp>
        <p:nvSpPr>
          <p:cNvPr id="3" name="Content Placeholder 2"/>
          <p:cNvSpPr>
            <a:spLocks noGrp="1"/>
          </p:cNvSpPr>
          <p:nvPr>
            <p:ph idx="1"/>
          </p:nvPr>
        </p:nvSpPr>
        <p:spPr/>
        <p:txBody>
          <a:bodyPr/>
          <a:lstStyle/>
          <a:p>
            <a:pPr marL="0" indent="0">
              <a:buNone/>
            </a:pPr>
            <a:r>
              <a:rPr lang="en-GB" dirty="0" smtClean="0"/>
              <a:t>“There </a:t>
            </a:r>
            <a:r>
              <a:rPr lang="en-GB" dirty="0"/>
              <a:t>seems to have been a growing interest in the study of the carnal pleasures such as food within a number of </a:t>
            </a:r>
            <a:r>
              <a:rPr lang="en-GB" dirty="0" smtClean="0"/>
              <a:t>disciplines”. I think that……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4732" y="3613002"/>
            <a:ext cx="5854535" cy="2900466"/>
          </a:xfrm>
          <a:prstGeom prst="rect">
            <a:avLst/>
          </a:prstGeom>
        </p:spPr>
      </p:pic>
    </p:spTree>
    <p:extLst>
      <p:ext uri="{BB962C8B-B14F-4D97-AF65-F5344CB8AC3E}">
        <p14:creationId xmlns:p14="http://schemas.microsoft.com/office/powerpoint/2010/main" val="40107861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74073" y="619023"/>
            <a:ext cx="8229600" cy="1143000"/>
          </a:xfrm>
        </p:spPr>
        <p:txBody>
          <a:bodyPr>
            <a:normAutofit fontScale="90000"/>
          </a:bodyPr>
          <a:lstStyle/>
          <a:p>
            <a:r>
              <a:rPr lang="en-GB" dirty="0" smtClean="0">
                <a:solidFill>
                  <a:srgbClr val="FF0000"/>
                </a:solidFill>
              </a:rPr>
              <a:t>Yes </a:t>
            </a:r>
            <a:r>
              <a:rPr lang="en-GB" dirty="0" smtClean="0"/>
              <a:t>because even though there are quotation marks there is no reference to the essay where it was taken from</a:t>
            </a:r>
            <a:endParaRPr lang="en-GB"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9091" t="-7864" r="49611" b="7864"/>
          <a:stretch/>
        </p:blipFill>
        <p:spPr>
          <a:xfrm>
            <a:off x="237505" y="1892651"/>
            <a:ext cx="6353299" cy="4530140"/>
          </a:xfrm>
          <a:prstGeom prst="rect">
            <a:avLst/>
          </a:prstGeom>
        </p:spPr>
      </p:pic>
    </p:spTree>
    <p:extLst>
      <p:ext uri="{BB962C8B-B14F-4D97-AF65-F5344CB8AC3E}">
        <p14:creationId xmlns:p14="http://schemas.microsoft.com/office/powerpoint/2010/main" val="3003426298"/>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2712</TotalTime>
  <Words>868</Words>
  <Application>Microsoft Office PowerPoint</Application>
  <PresentationFormat>On-screen Show (4:3)</PresentationFormat>
  <Paragraphs>154</Paragraphs>
  <Slides>37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37</vt:i4>
      </vt:variant>
    </vt:vector>
  </HeadingPairs>
  <TitlesOfParts>
    <vt:vector size="40" baseType="lpstr">
      <vt:lpstr>Arial</vt:lpstr>
      <vt:lpstr>Calibri</vt:lpstr>
      <vt:lpstr>Black</vt:lpstr>
      <vt:lpstr>HPFY3005 Academic Writing Referencing  or  Using other people’s words</vt:lpstr>
      <vt:lpstr>Today’s session</vt:lpstr>
      <vt:lpstr>What is referencing?</vt:lpstr>
      <vt:lpstr>Referencing =</vt:lpstr>
      <vt:lpstr>What you need for a full reference</vt:lpstr>
      <vt:lpstr>Every department, discipline, journal has a different style</vt:lpstr>
      <vt:lpstr>PowerPoint Presentation</vt:lpstr>
      <vt:lpstr>PowerPoint Presentation</vt:lpstr>
      <vt:lpstr>PowerPoint Presentation</vt:lpstr>
      <vt:lpstr>PowerPoint Presentation</vt:lpstr>
      <vt:lpstr>The rationale</vt:lpstr>
      <vt:lpstr>Good reasons </vt:lpstr>
      <vt:lpstr>Citing also</vt:lpstr>
      <vt:lpstr>The sources you refer to should</vt:lpstr>
      <vt:lpstr>Plagiarism is… </vt:lpstr>
      <vt:lpstr>PowerPoint Presentation</vt:lpstr>
      <vt:lpstr>When have I plagiarised?</vt:lpstr>
      <vt:lpstr>Deliberate plagiarism</vt:lpstr>
      <vt:lpstr>Accidental plagiarism</vt:lpstr>
      <vt:lpstr>Other types of plagiarism</vt:lpstr>
      <vt:lpstr>Grey areas</vt:lpstr>
      <vt:lpstr>Detection </vt:lpstr>
      <vt:lpstr>Reasons given</vt:lpstr>
      <vt:lpstr>Why would you do it?</vt:lpstr>
      <vt:lpstr>Punishment </vt:lpstr>
      <vt:lpstr>Don’t plagiarise.</vt:lpstr>
      <vt:lpstr>What don’t you need to reference?</vt:lpstr>
      <vt:lpstr>If in doubt – cite. </vt:lpstr>
      <vt:lpstr>How to avoid plagiarising</vt:lpstr>
      <vt:lpstr>Practice makes perfect people</vt:lpstr>
      <vt:lpstr>PowerPoint Presentation</vt:lpstr>
      <vt:lpstr>So, is this plagiarism?</vt:lpstr>
      <vt:lpstr>Yes because there is no reference to the essay where it was taken from</vt:lpstr>
      <vt:lpstr>So, is this plagiarism?</vt:lpstr>
      <vt:lpstr>No, because it makes reference to the essay it was taken from</vt:lpstr>
      <vt:lpstr>So, is this plagiarism?</vt:lpstr>
      <vt:lpstr>Yes because even though there are quotation marks there is no reference to the essay where it was taken from</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other people’s words</dc:title>
  <dc:creator>Luci Attala</dc:creator>
  <cp:lastModifiedBy>Ros Coard</cp:lastModifiedBy>
  <cp:revision>38</cp:revision>
  <cp:lastPrinted>2019-10-22T12:55:58Z</cp:lastPrinted>
  <dcterms:created xsi:type="dcterms:W3CDTF">2011-09-12T14:50:53Z</dcterms:created>
  <dcterms:modified xsi:type="dcterms:W3CDTF">2019-10-25T12:40:16Z</dcterms:modified>
</cp:coreProperties>
</file>