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19"/>
  </p:notes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0"/>
  </p:normalViewPr>
  <p:slideViewPr>
    <p:cSldViewPr snapToGrid="0">
      <p:cViewPr varScale="1">
        <p:scale>
          <a:sx n="112" d="100"/>
          <a:sy n="112"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25</a:t>
          </a:r>
          <a:r>
            <a:rPr lang="en-US" baseline="30000" dirty="0"/>
            <a:t>th</a:t>
          </a:r>
          <a:r>
            <a:rPr lang="en-US" dirty="0"/>
            <a:t> of October, 2024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Oral presentation / Poster presentation – Due 9</a:t>
          </a:r>
          <a:r>
            <a:rPr lang="en-US" baseline="30000" dirty="0"/>
            <a:t>th</a:t>
          </a:r>
          <a:r>
            <a:rPr lang="en-US" dirty="0"/>
            <a:t> of May, 2025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a:t>
          </a:r>
          <a:r>
            <a:rPr lang="en-US" b="1" u="sng" dirty="0">
              <a:solidFill>
                <a:schemeClr val="tx1"/>
              </a:solidFill>
            </a:rPr>
            <a:t>OR</a:t>
          </a:r>
          <a:r>
            <a:rPr lang="en-US" dirty="0"/>
            <a:t> Applied Project – Due 4</a:t>
          </a:r>
          <a:r>
            <a:rPr lang="en-US" baseline="30000" dirty="0"/>
            <a:t>th</a:t>
          </a:r>
          <a:r>
            <a:rPr lang="en-US" dirty="0"/>
            <a:t> of April, 2025 (80% of module mark) </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25</a:t>
          </a:r>
          <a:r>
            <a:rPr lang="en-US" baseline="30000" dirty="0"/>
            <a:t>th</a:t>
          </a:r>
          <a:r>
            <a:rPr lang="en-US" dirty="0"/>
            <a:t> of October, 2024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phldr="1"/>
      <dgm:spPr/>
      <dgm:t>
        <a:bodyPr/>
        <a:lstStyle/>
        <a:p>
          <a:endParaRPr lang="en-US"/>
        </a:p>
      </dgm:t>
    </dgm:pt>
    <dgm:pt modelId="{9CB42C6F-B77F-47F8-95C5-DBF413181D2E}">
      <dgm:prSet/>
      <dgm:spPr/>
      <dgm:t>
        <a:bodyPr/>
        <a:lstStyle/>
        <a:p>
          <a:r>
            <a:rPr lang="en-US" dirty="0"/>
            <a:t>Due 25</a:t>
          </a:r>
          <a:r>
            <a:rPr lang="en-US" baseline="30000" dirty="0"/>
            <a:t>th</a:t>
          </a:r>
          <a:r>
            <a:rPr lang="en-US" dirty="0"/>
            <a:t> of October, 2024</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CW3 – Oral presentation / Poster presentation – Due 9</a:t>
          </a:r>
          <a:r>
            <a:rPr lang="en-US" baseline="30000" dirty="0"/>
            <a:t>th</a:t>
          </a:r>
          <a:r>
            <a:rPr lang="en-US" dirty="0"/>
            <a:t> of May, 2025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a:t>
          </a:r>
          <a:r>
            <a:rPr lang="en-US" b="1" dirty="0"/>
            <a:t>OR</a:t>
          </a:r>
          <a:r>
            <a:rPr lang="en-US" dirty="0"/>
            <a:t> Project – Due 4</a:t>
          </a:r>
          <a:r>
            <a:rPr lang="en-US" baseline="30000" dirty="0"/>
            <a:t>th</a:t>
          </a:r>
          <a:r>
            <a:rPr lang="en-US" dirty="0"/>
            <a:t> of April, 2025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0974E506-1E0B-694C-A24A-7DF114EA037B}" type="pres">
      <dgm:prSet presAssocID="{FF9B3054-DF96-4A02-9682-0F65FCB21C4E}" presName="TwoNodes_1" presStyleLbl="node1" presStyleIdx="0" presStyleCnt="2">
        <dgm:presLayoutVars>
          <dgm:bulletEnabled val="1"/>
        </dgm:presLayoutVars>
      </dgm:prSet>
      <dgm:spPr/>
    </dgm:pt>
    <dgm:pt modelId="{AC34278A-736C-E44F-9C5C-4AB1435BD626}" type="pres">
      <dgm:prSet presAssocID="{FF9B3054-DF96-4A02-9682-0F65FCB21C4E}" presName="TwoNodes_2" presStyleLbl="node1" presStyleIdx="1" presStyleCnt="2">
        <dgm:presLayoutVars>
          <dgm:bulletEnabled val="1"/>
        </dgm:presLayoutVars>
      </dgm:prSet>
      <dgm:spPr/>
    </dgm:pt>
    <dgm:pt modelId="{128287C7-83C2-F44A-AE08-F0BD363B5627}" type="pres">
      <dgm:prSet presAssocID="{FF9B3054-DF96-4A02-9682-0F65FCB21C4E}" presName="TwoConn_1-2" presStyleLbl="fgAccFollowNode1" presStyleIdx="0" presStyleCnt="1">
        <dgm:presLayoutVars>
          <dgm:bulletEnabled val="1"/>
        </dgm:presLayoutVars>
      </dgm:prSet>
      <dgm:spPr/>
    </dgm:pt>
    <dgm:pt modelId="{DD9C62BB-A86A-024C-AD3D-D41ADF6BC04B}" type="pres">
      <dgm:prSet presAssocID="{FF9B3054-DF96-4A02-9682-0F65FCB21C4E}" presName="TwoNodes_1_text" presStyleLbl="node1" presStyleIdx="1" presStyleCnt="2">
        <dgm:presLayoutVars>
          <dgm:bulletEnabled val="1"/>
        </dgm:presLayoutVars>
      </dgm:prSet>
      <dgm:spPr/>
    </dgm:pt>
    <dgm:pt modelId="{16214020-1B63-FF46-8A1A-561DB1013C9C}" type="pres">
      <dgm:prSet presAssocID="{FF9B3054-DF96-4A02-9682-0F65FCB21C4E}" presName="TwoNodes_2_text" presStyleLbl="node1" presStyleIdx="1" presStyleCnt="2">
        <dgm:presLayoutVars>
          <dgm:bulletEnabled val="1"/>
        </dgm:presLayoutVars>
      </dgm:prSet>
      <dgm:spPr/>
    </dgm:pt>
  </dgm:ptLst>
  <dgm:cxnLst>
    <dgm:cxn modelId="{1BE85310-A662-D047-ADC9-020B5B505388}" type="presOf" srcId="{C9C22910-9C12-4D50-B872-B3E80F83D0A6}" destId="{16214020-1B63-FF46-8A1A-561DB1013C9C}" srcOrd="1" destOrd="0" presId="urn:microsoft.com/office/officeart/2005/8/layout/vProcess5"/>
    <dgm:cxn modelId="{46316D16-83ED-C34D-9165-2BFC8E7FF9EA}" type="presOf" srcId="{0B95B38B-7D74-4D1E-936B-AC46E5256143}" destId="{DD9C62BB-A86A-024C-AD3D-D41ADF6BC04B}" srcOrd="1" destOrd="0" presId="urn:microsoft.com/office/officeart/2005/8/layout/vProcess5"/>
    <dgm:cxn modelId="{49B5B51D-F74C-BB4E-A465-1AFD1AA294D4}" type="presOf" srcId="{0B95B38B-7D74-4D1E-936B-AC46E5256143}" destId="{0974E506-1E0B-694C-A24A-7DF114EA037B}" srcOrd="0" destOrd="0" presId="urn:microsoft.com/office/officeart/2005/8/layout/vProcess5"/>
    <dgm:cxn modelId="{DC6F0122-1216-C143-8D99-E8E7CD014518}" type="presOf" srcId="{C9C22910-9C12-4D50-B872-B3E80F83D0A6}" destId="{AC34278A-736C-E44F-9C5C-4AB1435BD626}"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C56752A2-5DB2-BD4E-BDF6-224ECC03720A}" type="presOf" srcId="{56A534A0-BC70-41FB-B949-C78FBDE25D04}" destId="{128287C7-83C2-F44A-AE08-F0BD363B5627}" srcOrd="0"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3D4512B3-2344-A54D-98E6-BAB94AEDBB1C}" type="presParOf" srcId="{8E6C223B-9EA4-014A-9342-BC974A96FC72}" destId="{F0B24E9D-D1DF-E84E-AE8D-E519C50CC22B}" srcOrd="0" destOrd="0" presId="urn:microsoft.com/office/officeart/2005/8/layout/vProcess5"/>
    <dgm:cxn modelId="{983FDD56-238B-4A44-A416-D54401EF7EA2}" type="presParOf" srcId="{8E6C223B-9EA4-014A-9342-BC974A96FC72}" destId="{0974E506-1E0B-694C-A24A-7DF114EA037B}" srcOrd="1" destOrd="0" presId="urn:microsoft.com/office/officeart/2005/8/layout/vProcess5"/>
    <dgm:cxn modelId="{53EE9039-BA21-3947-AE33-E5CCD90C3F8F}" type="presParOf" srcId="{8E6C223B-9EA4-014A-9342-BC974A96FC72}" destId="{AC34278A-736C-E44F-9C5C-4AB1435BD626}" srcOrd="2" destOrd="0" presId="urn:microsoft.com/office/officeart/2005/8/layout/vProcess5"/>
    <dgm:cxn modelId="{83C9A8BF-C093-C642-859E-AEABEACA8F45}" type="presParOf" srcId="{8E6C223B-9EA4-014A-9342-BC974A96FC72}" destId="{128287C7-83C2-F44A-AE08-F0BD363B5627}" srcOrd="3" destOrd="0" presId="urn:microsoft.com/office/officeart/2005/8/layout/vProcess5"/>
    <dgm:cxn modelId="{6BCDB1D3-3EE4-274B-86F6-CA4F6CF34634}" type="presParOf" srcId="{8E6C223B-9EA4-014A-9342-BC974A96FC72}" destId="{DD9C62BB-A86A-024C-AD3D-D41ADF6BC04B}" srcOrd="4" destOrd="0" presId="urn:microsoft.com/office/officeart/2005/8/layout/vProcess5"/>
    <dgm:cxn modelId="{AA46CC95-E487-0842-A21A-27C90F53C26E}" type="presParOf" srcId="{8E6C223B-9EA4-014A-9342-BC974A96FC72}" destId="{16214020-1B63-FF46-8A1A-561DB1013C9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CW1 – Project Proposal – Due 25</a:t>
          </a:r>
          <a:r>
            <a:rPr lang="en-US" sz="2500" kern="1200" baseline="30000" dirty="0"/>
            <a:t>th</a:t>
          </a:r>
          <a:r>
            <a:rPr lang="en-US" sz="2500" kern="1200" dirty="0"/>
            <a:t> of October, 2024 (10% of module mark)</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CW1 – Oral presentation / Poster presentation – Due 9</a:t>
          </a:r>
          <a:r>
            <a:rPr lang="en-US" sz="2500" kern="1200" baseline="30000" dirty="0"/>
            <a:t>th</a:t>
          </a:r>
          <a:r>
            <a:rPr lang="en-US" sz="2500" kern="1200" dirty="0"/>
            <a:t> of May, 2025 (10%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CW2 – Written Dissertation </a:t>
          </a:r>
          <a:r>
            <a:rPr lang="en-US" sz="2500" b="1" u="sng" kern="1200" dirty="0">
              <a:solidFill>
                <a:schemeClr val="tx1"/>
              </a:solidFill>
            </a:rPr>
            <a:t>OR</a:t>
          </a:r>
          <a:r>
            <a:rPr lang="en-US" sz="2500" kern="1200" dirty="0"/>
            <a:t> Applied Project – Due 4</a:t>
          </a:r>
          <a:r>
            <a:rPr lang="en-US" sz="2500" kern="1200" baseline="30000" dirty="0"/>
            <a:t>th</a:t>
          </a:r>
          <a:r>
            <a:rPr lang="en-US" sz="2500" kern="1200" dirty="0"/>
            <a:t> of April, 2025 (80% of module mark) </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dirty="0"/>
            <a:t>CW1 – Project Proposal – Due 25</a:t>
          </a:r>
          <a:r>
            <a:rPr lang="en-US" sz="4300" kern="1200" baseline="30000" dirty="0"/>
            <a:t>th</a:t>
          </a:r>
          <a:r>
            <a:rPr lang="en-US" sz="4300" kern="1200" dirty="0"/>
            <a:t> of October, 2024 (10% of module mark)</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Due 25</a:t>
          </a:r>
          <a:r>
            <a:rPr lang="en-US" sz="4000" kern="1200" baseline="30000" dirty="0"/>
            <a:t>th</a:t>
          </a:r>
          <a:r>
            <a:rPr lang="en-US" sz="4000" kern="1200" dirty="0"/>
            <a:t> of October, 2024</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4E506-1E0B-694C-A24A-7DF114EA037B}">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CW2 – Written Dissertation </a:t>
          </a:r>
          <a:r>
            <a:rPr lang="en-US" sz="2800" b="1" kern="1200" dirty="0"/>
            <a:t>OR</a:t>
          </a:r>
          <a:r>
            <a:rPr lang="en-US" sz="2800" kern="1200" dirty="0"/>
            <a:t> Project – Due 4</a:t>
          </a:r>
          <a:r>
            <a:rPr lang="en-US" sz="2800" kern="1200" baseline="30000" dirty="0"/>
            <a:t>th</a:t>
          </a:r>
          <a:r>
            <a:rPr lang="en-US" sz="2800" kern="1200" dirty="0"/>
            <a:t> of April, 2025 (80% of module mark)</a:t>
          </a:r>
        </a:p>
      </dsp:txBody>
      <dsp:txXfrm>
        <a:off x="46936" y="46936"/>
        <a:ext cx="6763780" cy="1508637"/>
      </dsp:txXfrm>
    </dsp:sp>
    <dsp:sp modelId="{AC34278A-736C-E44F-9C5C-4AB1435BD626}">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CW3 – Oral presentation / Poster presentation – Due 9</a:t>
          </a:r>
          <a:r>
            <a:rPr lang="en-US" sz="2800" kern="1200" baseline="30000" dirty="0"/>
            <a:t>th</a:t>
          </a:r>
          <a:r>
            <a:rPr lang="en-US" sz="2800" kern="1200" dirty="0"/>
            <a:t> of May, 2025 (10% of module mark)</a:t>
          </a:r>
        </a:p>
      </dsp:txBody>
      <dsp:txXfrm>
        <a:off x="1532836" y="2005559"/>
        <a:ext cx="5798696" cy="1508637"/>
      </dsp:txXfrm>
    </dsp:sp>
    <dsp:sp modelId="{128287C7-83C2-F44A-AE08-F0BD363B5627}">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2F029E-4275-A74C-827F-4E8339BC160D}" type="datetimeFigureOut">
              <a:rPr lang="en-US" smtClean="0"/>
              <a:t>9/30/24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FD3E5-7D59-1A4B-A197-58427F73A8D7}" type="slidenum">
              <a:rPr lang="en-US" smtClean="0"/>
              <a:t>‹#›</a:t>
            </a:fld>
            <a:endParaRPr lang="en-US"/>
          </a:p>
        </p:txBody>
      </p:sp>
    </p:spTree>
    <p:extLst>
      <p:ext uri="{BB962C8B-B14F-4D97-AF65-F5344CB8AC3E}">
        <p14:creationId xmlns:p14="http://schemas.microsoft.com/office/powerpoint/2010/main" val="10228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E2FD3E5-7D59-1A4B-A197-58427F73A8D7}" type="slidenum">
              <a:rPr lang="en-US" smtClean="0"/>
              <a:t>3</a:t>
            </a:fld>
            <a:endParaRPr lang="en-US"/>
          </a:p>
        </p:txBody>
      </p:sp>
    </p:spTree>
    <p:extLst>
      <p:ext uri="{BB962C8B-B14F-4D97-AF65-F5344CB8AC3E}">
        <p14:creationId xmlns:p14="http://schemas.microsoft.com/office/powerpoint/2010/main" val="1385762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9/30/24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43000" y="1095976"/>
            <a:ext cx="7323046" cy="3238465"/>
          </a:xfrm>
        </p:spPr>
        <p:txBody>
          <a:bodyPr anchor="t">
            <a:normAutofit/>
          </a:bodyPr>
          <a:lstStyle/>
          <a:p>
            <a:pPr>
              <a:lnSpc>
                <a:spcPct val="90000"/>
              </a:lnSpc>
            </a:pPr>
            <a:r>
              <a:rPr lang="en-US" sz="3100" dirty="0"/>
              <a:t>Independent Project (BMST6007)</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2024-2025</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69CE71-F320-A69A-9523-F8552B632970}"/>
              </a:ext>
            </a:extLst>
          </p:cNvPr>
          <p:cNvSpPr txBox="1"/>
          <p:nvPr/>
        </p:nvSpPr>
        <p:spPr>
          <a:xfrm>
            <a:off x="1143000" y="4407323"/>
            <a:ext cx="3197670" cy="369332"/>
          </a:xfrm>
          <a:prstGeom prst="rect">
            <a:avLst/>
          </a:prstGeom>
          <a:noFill/>
        </p:spPr>
        <p:txBody>
          <a:bodyPr wrap="none" rtlCol="0">
            <a:spAutoFit/>
          </a:bodyPr>
          <a:lstStyle/>
          <a:p>
            <a:r>
              <a:rPr lang="en-US" dirty="0"/>
              <a:t>Outdoor Adventure Education</a:t>
            </a:r>
          </a:p>
        </p:txBody>
      </p: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659476" y="533251"/>
            <a:ext cx="8689571" cy="1001886"/>
          </a:xfrm>
        </p:spPr>
        <p:txBody>
          <a:bodyPr anchor="b">
            <a:normAutofit/>
          </a:bodyPr>
          <a:lstStyle/>
          <a:p>
            <a:pPr algn="ctr"/>
            <a:r>
              <a:rPr lang="en-US" dirty="0">
                <a:latin typeface="Arial" panose="020B0604020202020204" pitchFamily="34" charset="0"/>
                <a:cs typeface="Arial" panose="020B0604020202020204" pitchFamily="34" charset="0"/>
              </a:rPr>
              <a:t>Assessment of the Module</a:t>
            </a:r>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43926729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5-point Star 5">
            <a:extLst>
              <a:ext uri="{FF2B5EF4-FFF2-40B4-BE49-F238E27FC236}">
                <a16:creationId xmlns:a16="http://schemas.microsoft.com/office/drawing/2014/main" id="{86DB1AEC-6685-2408-4676-D77A18EEA7E9}"/>
              </a:ext>
            </a:extLst>
          </p:cNvPr>
          <p:cNvSpPr/>
          <p:nvPr/>
        </p:nvSpPr>
        <p:spPr>
          <a:xfrm>
            <a:off x="9112199" y="9406"/>
            <a:ext cx="3316649" cy="328562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7D6D3CC-5315-E8E2-49A2-F0FCAA9C1461}"/>
              </a:ext>
            </a:extLst>
          </p:cNvPr>
          <p:cNvSpPr txBox="1"/>
          <p:nvPr/>
        </p:nvSpPr>
        <p:spPr>
          <a:xfrm>
            <a:off x="10146972" y="1383909"/>
            <a:ext cx="1600200" cy="954107"/>
          </a:xfrm>
          <a:prstGeom prst="rect">
            <a:avLst/>
          </a:prstGeom>
          <a:noFill/>
        </p:spPr>
        <p:txBody>
          <a:bodyPr wrap="square" rtlCol="0">
            <a:spAutoFit/>
          </a:bodyPr>
          <a:lstStyle/>
          <a:p>
            <a:r>
              <a:rPr lang="en-US" sz="1400" dirty="0"/>
              <a:t>OAE have a choice </a:t>
            </a:r>
          </a:p>
          <a:p>
            <a:r>
              <a:rPr lang="en-US" sz="1400" dirty="0"/>
              <a:t>of  Dissertation </a:t>
            </a:r>
          </a:p>
          <a:p>
            <a:r>
              <a:rPr lang="en-US" sz="1400" dirty="0"/>
              <a:t>OR Applied Project</a:t>
            </a:r>
          </a:p>
        </p:txBody>
      </p:sp>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2870908635"/>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fontScale="90000"/>
          </a:bodyPr>
          <a:lstStyle/>
          <a:p>
            <a:pPr>
              <a:lnSpc>
                <a:spcPct val="90000"/>
              </a:lnSpc>
            </a:pPr>
            <a:r>
              <a:rPr lang="en-US" sz="3600" dirty="0">
                <a:latin typeface="Arial" panose="020B0604020202020204" pitchFamily="34" charset="0"/>
                <a:cs typeface="Arial" panose="020B0604020202020204" pitchFamily="34" charset="0"/>
              </a:rPr>
              <a:t>CW1 – Project Proposal – Due 25</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of October, 2024 (10% of module mark)</a:t>
            </a:r>
            <a:br>
              <a:rPr lang="en-US" sz="1200" dirty="0"/>
            </a:b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123309"/>
            <a:ext cx="6943725" cy="5254631"/>
          </a:xfrm>
        </p:spPr>
        <p:txBody>
          <a:bodyPr>
            <a:normAutofit/>
          </a:bodyPr>
          <a:lstStyle/>
          <a:p>
            <a:pPr algn="l" rtl="0" fontAlgn="base"/>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independent study.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050" b="0" i="0" dirty="0">
              <a:effectLst/>
              <a:latin typeface="Segoe UI" panose="020B0502040204020203" pitchFamily="34" charset="0"/>
            </a:endParaRPr>
          </a:p>
          <a:p>
            <a:pPr marL="0" indent="0" algn="l" rtl="0" fontAlgn="base">
              <a:buNone/>
            </a:pP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050" b="0" i="0" dirty="0">
              <a:effectLst/>
              <a:latin typeface="Segoe UI" panose="020B0502040204020203" pitchFamily="34" charset="0"/>
            </a:endParaRPr>
          </a:p>
          <a:p>
            <a:pPr algn="l" rtl="0" fontAlgn="base"/>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The research proposal is worth 10% of the overall module mark. </a:t>
            </a:r>
            <a:endParaRPr lang="en-GB" sz="1050" b="0" i="0" dirty="0">
              <a:effectLst/>
              <a:latin typeface="Segoe UI" panose="020B0502040204020203" pitchFamily="34" charset="0"/>
            </a:endParaRPr>
          </a:p>
          <a:p>
            <a:pPr algn="l" rtl="0" fontAlgn="base"/>
            <a:endParaRPr lang="en-GB" sz="105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endParaRPr lang="en-US" dirty="0"/>
          </a:p>
          <a:p>
            <a:r>
              <a:rPr lang="en-US" dirty="0"/>
              <a:t>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fontScale="90000"/>
          </a:bodyPr>
          <a:lstStyle/>
          <a:p>
            <a:pPr algn="ctr">
              <a:lnSpc>
                <a:spcPct val="90000"/>
              </a:lnSpc>
            </a:pPr>
            <a:r>
              <a:rPr lang="en-GB" sz="2400" b="1" i="0" dirty="0">
                <a:effectLst/>
                <a:latin typeface="Arial" panose="020B0604020202020204" pitchFamily="34" charset="0"/>
                <a:cs typeface="Arial" panose="020B0604020202020204" pitchFamily="34" charset="0"/>
              </a:rPr>
              <a:t>The assessment criteria are based upon an evaluation of your ability to:</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948691" y="128587"/>
            <a:ext cx="5999018"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525780" y="1074420"/>
            <a:ext cx="7132319" cy="5654993"/>
          </a:xfrm>
        </p:spPr>
        <p:txBody>
          <a:bodyPr anchor="t">
            <a:normAutofit lnSpcReduction="10000"/>
          </a:bodyPr>
          <a:lstStyle/>
          <a:p>
            <a:pPr rtl="0" fontAlgn="base">
              <a:lnSpc>
                <a:spcPct val="110000"/>
              </a:lnSpc>
              <a:buFont typeface="+mj-lt"/>
              <a:buAutoNum type="arabicPeriod"/>
            </a:pPr>
            <a:r>
              <a:rPr lang="en-GB" b="0" i="0" dirty="0">
                <a:effectLst/>
                <a:latin typeface="Arial" panose="020B0604020202020204" pitchFamily="34" charset="0"/>
              </a:rPr>
              <a:t>If you fail the research proposal (&lt;40%) component, you will be required to make changes to the proposal and re-submit this to your supervisor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2"/>
            </a:pPr>
            <a:r>
              <a:rPr lang="en-GB" b="0" i="0" dirty="0">
                <a:effectLst/>
                <a:latin typeface="Arial" panose="020B0604020202020204" pitchFamily="34" charset="0"/>
              </a:rPr>
              <a:t>If you decide to change your research question significantly, you will be required to submit a new proposal for approval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3"/>
            </a:pPr>
            <a:r>
              <a:rPr lang="en-GB"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b="0" i="0" dirty="0">
                <a:effectLst/>
                <a:latin typeface="Arial" panose="020B0604020202020204" pitchFamily="34" charset="0"/>
              </a:rPr>
              <a:t>If your new research proposal is outside the teaching and research area of your current supervisor, you will be allocated a new supervisor.  </a:t>
            </a:r>
          </a:p>
          <a:p>
            <a:pPr rtl="0" fontAlgn="base">
              <a:lnSpc>
                <a:spcPct val="110000"/>
              </a:lnSpc>
              <a:buFont typeface="+mj-lt"/>
              <a:buAutoNum type="arabicPeriod" startAt="5"/>
            </a:pPr>
            <a:r>
              <a:rPr lang="en-GB" b="0" i="0" dirty="0">
                <a:effectLst/>
                <a:latin typeface="Arial" panose="020B0604020202020204" pitchFamily="34" charset="0"/>
              </a:rPr>
              <a:t>Staff have specific numbers of students that they are able to supervise, and will not be able to take on additional students once that quota has been filled.  </a:t>
            </a:r>
          </a:p>
          <a:p>
            <a:pPr>
              <a:lnSpc>
                <a:spcPct val="110000"/>
              </a:lnSpc>
            </a:pPr>
            <a:endParaRPr lang="en-US" sz="11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7310" y="1931097"/>
            <a:ext cx="3327437" cy="3327437"/>
          </a:xfrm>
          <a:prstGeom prst="rect">
            <a:avLst/>
          </a:prstGeom>
        </p:spPr>
      </p:pic>
      <p:cxnSp>
        <p:nvCxnSpPr>
          <p:cNvPr id="32" name="Straight Connector 31">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1" dirty="0">
                <a:solidFill>
                  <a:srgbClr val="000000"/>
                </a:solidFill>
                <a:effectLst/>
                <a:latin typeface="Arial" panose="020B0604020202020204" pitchFamily="34" charset="0"/>
              </a:rPr>
              <a:t>feedback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3291637426"/>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 for your Dissertation or Applied Project</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 / If doing the Applied Project option you will be advised if there are any lectures in semester 2 that are not relevant. </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dissertation or project supervisor to discuss your feedback and plan the next steps for your research / work.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60324709"/>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210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2081</Words>
  <Application>Microsoft Macintosh PowerPoint</Application>
  <PresentationFormat>Widescreen</PresentationFormat>
  <Paragraphs>82</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Segoe UI</vt:lpstr>
      <vt:lpstr>Times New Roman</vt:lpstr>
      <vt:lpstr>Walbaum Display</vt:lpstr>
      <vt:lpstr>RegattaVTI</vt:lpstr>
      <vt:lpstr>Independent Project (BMST6007)  Introduction to the assessments for the module.</vt:lpstr>
      <vt:lpstr>Assessment of the Module</vt:lpstr>
      <vt:lpstr>PowerPoint Presentation</vt:lpstr>
      <vt:lpstr>CW1 – Project Proposal – Due 25th of October, 2024 (10% of module mark)  </vt:lpstr>
      <vt:lpstr>Useful to know…</vt:lpstr>
      <vt:lpstr>The assessment criteria are based upon an evaluation of your ability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8</cp:revision>
  <dcterms:created xsi:type="dcterms:W3CDTF">2023-09-27T08:33:16Z</dcterms:created>
  <dcterms:modified xsi:type="dcterms:W3CDTF">2024-09-30T18:46:57Z</dcterms:modified>
</cp:coreProperties>
</file>