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4"/>
  </p:sldMasterIdLst>
  <p:notesMasterIdLst>
    <p:notesMasterId r:id="rId15"/>
  </p:notesMasterIdLst>
  <p:sldIdLst>
    <p:sldId id="256" r:id="rId5"/>
    <p:sldId id="257" r:id="rId6"/>
    <p:sldId id="268" r:id="rId7"/>
    <p:sldId id="269" r:id="rId8"/>
    <p:sldId id="271" r:id="rId9"/>
    <p:sldId id="272" r:id="rId10"/>
    <p:sldId id="273" r:id="rId11"/>
    <p:sldId id="274" r:id="rId12"/>
    <p:sldId id="270"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4774B49-FF42-4BC1-BC4C-43A7231C7C1C}">
          <p14:sldIdLst>
            <p14:sldId id="256"/>
            <p14:sldId id="257"/>
            <p14:sldId id="268"/>
            <p14:sldId id="269"/>
            <p14:sldId id="271"/>
            <p14:sldId id="272"/>
            <p14:sldId id="273"/>
            <p14:sldId id="274"/>
            <p14:sldId id="270"/>
            <p14:sldId id="27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manthamoon19@outlook.com" initials="s" lastIdx="1" clrIdx="0">
    <p:extLst>
      <p:ext uri="{19B8F6BF-5375-455C-9EA6-DF929625EA0E}">
        <p15:presenceInfo xmlns:p15="http://schemas.microsoft.com/office/powerpoint/2012/main" userId="44fafbca94a8ebf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45455-918C-4915-B324-F3CEB834A6F6}" v="10" dt="2019-10-16T12:19:56.2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24" autoAdjust="0"/>
    <p:restoredTop sz="94660"/>
  </p:normalViewPr>
  <p:slideViewPr>
    <p:cSldViewPr snapToGrid="0">
      <p:cViewPr varScale="1">
        <p:scale>
          <a:sx n="68" d="100"/>
          <a:sy n="68" d="100"/>
        </p:scale>
        <p:origin x="7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9DA4A9-0200-49C1-A51C-0B1FFD9D7D4B}"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39824E-C1B5-441A-9D42-F7F12DD63BAF}" type="slidenum">
              <a:rPr lang="en-GB" smtClean="0"/>
              <a:t>‹#›</a:t>
            </a:fld>
            <a:endParaRPr lang="en-GB"/>
          </a:p>
        </p:txBody>
      </p:sp>
    </p:spTree>
    <p:extLst>
      <p:ext uri="{BB962C8B-B14F-4D97-AF65-F5344CB8AC3E}">
        <p14:creationId xmlns:p14="http://schemas.microsoft.com/office/powerpoint/2010/main" val="3736282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mployabilitytown.co.uk/our-solutions-consultancy/"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xtlearn.net/L/7554/1/J"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open.ac.uk/choose/unison/develop/my-skills/communication-skill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open.ac.uk/choose/unison/develop/my-skills/team-working"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dsc.org.uk/wp-content/uploads/2016/02/Understanding-Professional-Boundaries.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rcnhca.org.uk/top-page-001/record-keeping/853-2/"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rcni.com/hosted-content/rcn/first-steps/principles-of-record-keeping"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usiness2community.com/human-resources/10-ways-to-show-your-ability-to-handle-pressure-at-work-01316198"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https://www.employabilitytown.co.uk/our-solutions-consultancy/</a:t>
            </a:r>
            <a:r>
              <a:rPr lang="en-GB" dirty="0"/>
              <a:t> </a:t>
            </a:r>
            <a:r>
              <a:rPr lang="en-GB" sz="1200" b="1" i="1" kern="1200" cap="all" dirty="0">
                <a:solidFill>
                  <a:schemeClr val="tx1"/>
                </a:solidFill>
                <a:effectLst/>
                <a:latin typeface="+mn-lt"/>
                <a:ea typeface="+mn-ea"/>
                <a:cs typeface="+mn-cs"/>
              </a:rPr>
              <a:t>OUR SOLUTIONS – EMPLOYABILITY SKILLS CONSULTANCY</a:t>
            </a:r>
          </a:p>
          <a:p>
            <a:r>
              <a:rPr lang="en-GB" sz="1200" b="0" i="0" kern="1200" dirty="0">
                <a:solidFill>
                  <a:schemeClr val="tx1"/>
                </a:solidFill>
                <a:effectLst/>
                <a:latin typeface="+mn-lt"/>
                <a:ea typeface="+mn-ea"/>
                <a:cs typeface="+mn-cs"/>
              </a:rPr>
              <a:t>Employability Town C.I.C. 2018</a:t>
            </a:r>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1</a:t>
            </a:fld>
            <a:endParaRPr lang="en-GB"/>
          </a:p>
        </p:txBody>
      </p:sp>
    </p:spTree>
    <p:extLst>
      <p:ext uri="{BB962C8B-B14F-4D97-AF65-F5344CB8AC3E}">
        <p14:creationId xmlns:p14="http://schemas.microsoft.com/office/powerpoint/2010/main" val="1197643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http://xtlearn.net/L/7554/1/J</a:t>
            </a:r>
            <a:r>
              <a:rPr lang="en-GB" dirty="0"/>
              <a:t>  employability skills </a:t>
            </a:r>
          </a:p>
          <a:p>
            <a:endParaRPr lang="en-GB" dirty="0"/>
          </a:p>
          <a:p>
            <a:r>
              <a:rPr lang="en-GB" dirty="0"/>
              <a:t>For the purpose of me delivering this presentation I would like to ask you to imagen that you are the employer and I am applying for the job role. As the employer you have set me the task of  delivering this presentation to complement my skills and abilities and to help you to decide if I am an acceptable candidate for the role of the support worker.</a:t>
            </a:r>
          </a:p>
        </p:txBody>
      </p:sp>
      <p:sp>
        <p:nvSpPr>
          <p:cNvPr id="4" name="Slide Number Placeholder 3"/>
          <p:cNvSpPr>
            <a:spLocks noGrp="1"/>
          </p:cNvSpPr>
          <p:nvPr>
            <p:ph type="sldNum" sz="quarter" idx="5"/>
          </p:nvPr>
        </p:nvSpPr>
        <p:spPr/>
        <p:txBody>
          <a:bodyPr/>
          <a:lstStyle/>
          <a:p>
            <a:fld id="{EE39824E-C1B5-441A-9D42-F7F12DD63BAF}" type="slidenum">
              <a:rPr lang="en-GB" smtClean="0"/>
              <a:t>2</a:t>
            </a:fld>
            <a:endParaRPr lang="en-GB"/>
          </a:p>
        </p:txBody>
      </p:sp>
    </p:spTree>
    <p:extLst>
      <p:ext uri="{BB962C8B-B14F-4D97-AF65-F5344CB8AC3E}">
        <p14:creationId xmlns:p14="http://schemas.microsoft.com/office/powerpoint/2010/main" val="3454748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open university Available at : </a:t>
            </a:r>
            <a:r>
              <a:rPr lang="en-GB" dirty="0">
                <a:hlinkClick r:id="rId3"/>
              </a:rPr>
              <a:t>http://www.open.ac.uk/choose/unison/develop/my-skills/communication-skills</a:t>
            </a:r>
            <a:r>
              <a:rPr lang="en-GB" dirty="0"/>
              <a:t>   </a:t>
            </a:r>
            <a:r>
              <a:rPr lang="en-GB" sz="1200" b="0" i="1" kern="1200" dirty="0">
                <a:solidFill>
                  <a:schemeClr val="tx1"/>
                </a:solidFill>
                <a:effectLst/>
                <a:latin typeface="+mn-lt"/>
                <a:ea typeface="+mn-ea"/>
                <a:cs typeface="+mn-cs"/>
              </a:rPr>
              <a:t>Why is communication important? Accessed 08/10/2019</a:t>
            </a:r>
          </a:p>
          <a:p>
            <a:r>
              <a:rPr lang="en-GB" sz="1200" b="0" i="1" kern="1200" dirty="0">
                <a:solidFill>
                  <a:schemeClr val="tx1"/>
                </a:solidFill>
                <a:effectLst/>
                <a:latin typeface="+mn-lt"/>
                <a:ea typeface="+mn-ea"/>
                <a:cs typeface="+mn-cs"/>
              </a:rPr>
              <a:t>Important aspects of communication for me 3Being aware of not giving conflicting or confusing info, and being aware of the amount of info given at any one time</a:t>
            </a:r>
            <a:endParaRPr lang="en-GB" b="0" i="1" dirty="0"/>
          </a:p>
        </p:txBody>
      </p:sp>
      <p:sp>
        <p:nvSpPr>
          <p:cNvPr id="4" name="Slide Number Placeholder 3"/>
          <p:cNvSpPr>
            <a:spLocks noGrp="1"/>
          </p:cNvSpPr>
          <p:nvPr>
            <p:ph type="sldNum" sz="quarter" idx="5"/>
          </p:nvPr>
        </p:nvSpPr>
        <p:spPr/>
        <p:txBody>
          <a:bodyPr/>
          <a:lstStyle/>
          <a:p>
            <a:fld id="{EE39824E-C1B5-441A-9D42-F7F12DD63BAF}" type="slidenum">
              <a:rPr lang="en-GB" smtClean="0"/>
              <a:t>3</a:t>
            </a:fld>
            <a:endParaRPr lang="en-GB"/>
          </a:p>
        </p:txBody>
      </p:sp>
    </p:spTree>
    <p:extLst>
      <p:ext uri="{BB962C8B-B14F-4D97-AF65-F5344CB8AC3E}">
        <p14:creationId xmlns:p14="http://schemas.microsoft.com/office/powerpoint/2010/main" val="793041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http://www.open.ac.uk/choose/unison/develop/my-skills/team-working</a:t>
            </a:r>
            <a:r>
              <a:rPr lang="en-GB" dirty="0"/>
              <a:t>  Team working Accessed 08/10/2019 </a:t>
            </a:r>
            <a:r>
              <a:rPr lang="en-GB" sz="1200" dirty="0"/>
              <a:t>The open </a:t>
            </a:r>
            <a:r>
              <a:rPr lang="en-GB" sz="1200" dirty="0" err="1"/>
              <a:t>uni</a:t>
            </a:r>
            <a:r>
              <a:rPr lang="en-GB" sz="1200" dirty="0"/>
              <a:t> also mentions team work can be measured by analysing Six components of collaboration among team members </a:t>
            </a:r>
            <a:r>
              <a:rPr lang="en-GB" sz="1200" b="0" i="0" kern="1200" dirty="0">
                <a:solidFill>
                  <a:schemeClr val="tx1"/>
                </a:solidFill>
                <a:effectLst/>
                <a:latin typeface="+mn-lt"/>
                <a:ea typeface="+mn-ea"/>
                <a:cs typeface="+mn-cs"/>
              </a:rPr>
              <a:t>communication 2. coordination 3.balance of member contribution 4. mutual support 5. effort 6.cohesion.</a:t>
            </a:r>
          </a:p>
          <a:p>
            <a:r>
              <a:rPr lang="en-GB" sz="1200" b="0" i="0" kern="1200" dirty="0">
                <a:solidFill>
                  <a:schemeClr val="tx1"/>
                </a:solidFill>
                <a:effectLst/>
                <a:latin typeface="+mn-lt"/>
                <a:ea typeface="+mn-ea"/>
                <a:cs typeface="+mn-cs"/>
              </a:rPr>
              <a:t>Taylor R, and Humphrey J. (2002) Fast track to the top: skills for career success (London: Kogan page).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4</a:t>
            </a:fld>
            <a:endParaRPr lang="en-GB"/>
          </a:p>
        </p:txBody>
      </p:sp>
    </p:spTree>
    <p:extLst>
      <p:ext uri="{BB962C8B-B14F-4D97-AF65-F5344CB8AC3E}">
        <p14:creationId xmlns:p14="http://schemas.microsoft.com/office/powerpoint/2010/main" val="3528847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https://www.dsc.org.uk/wp-content/uploads/2016/02/Understanding-Professional-Boundaries.pdf</a:t>
            </a:r>
            <a:r>
              <a:rPr lang="en-GB" dirty="0"/>
              <a:t>     </a:t>
            </a:r>
            <a:r>
              <a:rPr lang="en-GB" sz="1200" dirty="0">
                <a:solidFill>
                  <a:srgbClr val="000000"/>
                </a:solidFill>
              </a:rPr>
              <a:t> This can be cooking activities, playing games. I regularly hold a team quiz.</a:t>
            </a:r>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5</a:t>
            </a:fld>
            <a:endParaRPr lang="en-GB"/>
          </a:p>
        </p:txBody>
      </p:sp>
    </p:spTree>
    <p:extLst>
      <p:ext uri="{BB962C8B-B14F-4D97-AF65-F5344CB8AC3E}">
        <p14:creationId xmlns:p14="http://schemas.microsoft.com/office/powerpoint/2010/main" val="1770888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often assess situations, prioritising my work load and try not to engage in arguments. Staying positive and remaining focused on what needs to be done is the key for me.</a:t>
            </a:r>
          </a:p>
        </p:txBody>
      </p:sp>
      <p:sp>
        <p:nvSpPr>
          <p:cNvPr id="4" name="Slide Number Placeholder 3"/>
          <p:cNvSpPr>
            <a:spLocks noGrp="1"/>
          </p:cNvSpPr>
          <p:nvPr>
            <p:ph type="sldNum" sz="quarter" idx="5"/>
          </p:nvPr>
        </p:nvSpPr>
        <p:spPr/>
        <p:txBody>
          <a:bodyPr/>
          <a:lstStyle/>
          <a:p>
            <a:fld id="{EE39824E-C1B5-441A-9D42-F7F12DD63BAF}" type="slidenum">
              <a:rPr lang="en-GB" smtClean="0"/>
              <a:t>7</a:t>
            </a:fld>
            <a:endParaRPr lang="en-GB"/>
          </a:p>
        </p:txBody>
      </p:sp>
    </p:spTree>
    <p:extLst>
      <p:ext uri="{BB962C8B-B14F-4D97-AF65-F5344CB8AC3E}">
        <p14:creationId xmlns:p14="http://schemas.microsoft.com/office/powerpoint/2010/main" val="328285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http://rcnhca.org.uk/top-page-001/record-keeping/853-2/</a:t>
            </a:r>
            <a:endParaRPr lang="en-GB" dirty="0"/>
          </a:p>
          <a:p>
            <a:r>
              <a:rPr lang="en-GB" dirty="0"/>
              <a:t>Royal college of nursing (2016)  principles of record keeping  Available at </a:t>
            </a:r>
            <a:r>
              <a:rPr lang="en-GB" dirty="0">
                <a:hlinkClick r:id="rId4"/>
              </a:rPr>
              <a:t>https://rcni.com/hosted-content/rcn/first-steps/principles-of-record-keeping</a:t>
            </a:r>
            <a:r>
              <a:rPr lang="en-GB" dirty="0"/>
              <a:t> accessed 12/10/2019</a:t>
            </a:r>
          </a:p>
          <a:p>
            <a:r>
              <a:rPr lang="en-GB" dirty="0"/>
              <a:t>www.pursuit-of-happiness.org/history-of-happiness/william-james/ </a:t>
            </a:r>
          </a:p>
          <a:p>
            <a:endParaRPr lang="en-GB" dirty="0"/>
          </a:p>
          <a:p>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8</a:t>
            </a:fld>
            <a:endParaRPr lang="en-GB"/>
          </a:p>
        </p:txBody>
      </p:sp>
    </p:spTree>
    <p:extLst>
      <p:ext uri="{BB962C8B-B14F-4D97-AF65-F5344CB8AC3E}">
        <p14:creationId xmlns:p14="http://schemas.microsoft.com/office/powerpoint/2010/main" val="1432056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PDP will be based on </a:t>
            </a:r>
          </a:p>
        </p:txBody>
      </p:sp>
      <p:sp>
        <p:nvSpPr>
          <p:cNvPr id="4" name="Slide Number Placeholder 3"/>
          <p:cNvSpPr>
            <a:spLocks noGrp="1"/>
          </p:cNvSpPr>
          <p:nvPr>
            <p:ph type="sldNum" sz="quarter" idx="5"/>
          </p:nvPr>
        </p:nvSpPr>
        <p:spPr/>
        <p:txBody>
          <a:bodyPr/>
          <a:lstStyle/>
          <a:p>
            <a:fld id="{EE39824E-C1B5-441A-9D42-F7F12DD63BAF}" type="slidenum">
              <a:rPr lang="en-GB" smtClean="0"/>
              <a:t>9</a:t>
            </a:fld>
            <a:endParaRPr lang="en-GB"/>
          </a:p>
        </p:txBody>
      </p:sp>
    </p:spTree>
    <p:extLst>
      <p:ext uri="{BB962C8B-B14F-4D97-AF65-F5344CB8AC3E}">
        <p14:creationId xmlns:p14="http://schemas.microsoft.com/office/powerpoint/2010/main" val="31464752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https://www.business2community.com/human-resources/10-ways-to-show-your-ability-to-handle-pressure-at-work-01316198</a:t>
            </a:r>
            <a:r>
              <a:rPr lang="en-GB" dirty="0"/>
              <a:t>  2015</a:t>
            </a:r>
          </a:p>
        </p:txBody>
      </p:sp>
      <p:sp>
        <p:nvSpPr>
          <p:cNvPr id="4" name="Slide Number Placeholder 3"/>
          <p:cNvSpPr>
            <a:spLocks noGrp="1"/>
          </p:cNvSpPr>
          <p:nvPr>
            <p:ph type="sldNum" sz="quarter" idx="5"/>
          </p:nvPr>
        </p:nvSpPr>
        <p:spPr/>
        <p:txBody>
          <a:bodyPr/>
          <a:lstStyle/>
          <a:p>
            <a:fld id="{EE39824E-C1B5-441A-9D42-F7F12DD63BAF}" type="slidenum">
              <a:rPr lang="en-GB" smtClean="0"/>
              <a:t>10</a:t>
            </a:fld>
            <a:endParaRPr lang="en-GB"/>
          </a:p>
        </p:txBody>
      </p:sp>
    </p:spTree>
    <p:extLst>
      <p:ext uri="{BB962C8B-B14F-4D97-AF65-F5344CB8AC3E}">
        <p14:creationId xmlns:p14="http://schemas.microsoft.com/office/powerpoint/2010/main" val="3547586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89F4-0C98-4A2F-9AC1-EE6B408C24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1C038D-35D1-4881-80C9-1FE582B573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DD5E8A-FD4B-41B8-A5E0-A2DA52424730}"/>
              </a:ext>
            </a:extLst>
          </p:cNvPr>
          <p:cNvSpPr>
            <a:spLocks noGrp="1"/>
          </p:cNvSpPr>
          <p:nvPr>
            <p:ph type="dt" sz="half" idx="10"/>
          </p:nvPr>
        </p:nvSpPr>
        <p:spPr/>
        <p:txBody>
          <a:bodyPr/>
          <a:lstStyle/>
          <a:p>
            <a:fld id="{EA0C0817-A112-4847-8014-A94B7D2A4EA3}" type="datetime1">
              <a:rPr lang="en-US" smtClean="0"/>
              <a:t>10/16/2019</a:t>
            </a:fld>
            <a:endParaRPr lang="en-US" dirty="0"/>
          </a:p>
        </p:txBody>
      </p:sp>
      <p:sp>
        <p:nvSpPr>
          <p:cNvPr id="5" name="Footer Placeholder 4">
            <a:extLst>
              <a:ext uri="{FF2B5EF4-FFF2-40B4-BE49-F238E27FC236}">
                <a16:creationId xmlns:a16="http://schemas.microsoft.com/office/drawing/2014/main" id="{4A5E9CB4-2FDF-440D-ABFA-C88BA01FC7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31438F-DEE4-4A28-863A-8106493D6C20}"/>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80882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492F5-ED3A-4B9E-89E5-8D56B30C63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E99135-B891-4038-A913-E225A05D51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82C9DE-BCFF-41A3-9C0F-D495C4FEC317}"/>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A8C35D5B-BD01-4A23-938D-24E8DC41E17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15015F-E901-439B-A296-F48B0FCB4ED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1325385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3E06-AD22-4490-BDB1-7B89B61614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F6D105-0DCA-4BA2-92B4-A18C74C6D0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85FD57-C9F7-48CF-9902-2210846111EB}"/>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8C4D6ADB-5FB4-4B8B-864F-BF42419822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FD16E4-B3A3-49EE-8A8C-19F808FFE058}"/>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773186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E5EAE-4D50-41EE-97A2-61937E9682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E03D32-A026-4407-9317-9BED436C41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34962D-77F3-4E17-B98E-1DF6147A1D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769FBF-A324-44F5-AA89-A6FCA4916A1C}"/>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6" name="Footer Placeholder 5">
            <a:extLst>
              <a:ext uri="{FF2B5EF4-FFF2-40B4-BE49-F238E27FC236}">
                <a16:creationId xmlns:a16="http://schemas.microsoft.com/office/drawing/2014/main" id="{1A38F3FE-357D-4EF5-B74D-AD61FEE5741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5E9B04E-61D6-4E09-9424-0053786B3C5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670223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F030A-DBDE-4ED3-A16A-3832C5F46E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684189-5E41-4649-BC3F-6B5A9684C6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13652F-88B9-4DD2-9A98-58BCBC8993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7160E5-3F78-4D23-A7D0-521C7F544A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DE2115-6C42-4EA3-8B9B-D27F6C535B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789808-884D-413D-B338-AF3A658C6DF4}"/>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8" name="Footer Placeholder 7">
            <a:extLst>
              <a:ext uri="{FF2B5EF4-FFF2-40B4-BE49-F238E27FC236}">
                <a16:creationId xmlns:a16="http://schemas.microsoft.com/office/drawing/2014/main" id="{51DBB7E7-D4DA-4393-9503-1BB5EDDCDC0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FACDB62-C3B8-4BAE-ABBE-09BA61441C0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8413525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81FD9-5955-46A4-97BE-D6A0112B84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7D108D-C0D7-42ED-984B-AD7EB77227C4}"/>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4" name="Footer Placeholder 3">
            <a:extLst>
              <a:ext uri="{FF2B5EF4-FFF2-40B4-BE49-F238E27FC236}">
                <a16:creationId xmlns:a16="http://schemas.microsoft.com/office/drawing/2014/main" id="{88129EB3-E75F-45B2-A731-5ABB4A639AF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20F5C73-B37E-4A1F-B23D-DF56BDCDAD2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5655531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8456C5-AC9E-4048-99EB-14639BC60260}"/>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3" name="Footer Placeholder 2">
            <a:extLst>
              <a:ext uri="{FF2B5EF4-FFF2-40B4-BE49-F238E27FC236}">
                <a16:creationId xmlns:a16="http://schemas.microsoft.com/office/drawing/2014/main" id="{4A23D5C0-7438-4C5A-B4CA-78C659B865A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962D439-8461-452A-AE82-6206F8210B7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3973028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B845-EA43-4967-87D3-905CCEFE9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E548C9-6DE7-4290-B63F-B026410B18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B17120-F133-436A-80D4-53DC3C7CFC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E1F50B-7F7D-45C5-93C2-7C8C9AD8FD7D}"/>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6" name="Footer Placeholder 5">
            <a:extLst>
              <a:ext uri="{FF2B5EF4-FFF2-40B4-BE49-F238E27FC236}">
                <a16:creationId xmlns:a16="http://schemas.microsoft.com/office/drawing/2014/main" id="{BB112797-50A3-42FF-BDB4-D3C6013E2F8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23685A6-B3EC-4C3F-8662-49A14CABA54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6167272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11E8-407F-4442-B48A-792A9BE952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6EE8EB-6D38-43D8-B710-3C70C1DC51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16B9BE-4E21-4795-A085-636C4FF017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91BF26-95F5-41A1-9096-AFD5FCDD3E1A}"/>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6" name="Footer Placeholder 5">
            <a:extLst>
              <a:ext uri="{FF2B5EF4-FFF2-40B4-BE49-F238E27FC236}">
                <a16:creationId xmlns:a16="http://schemas.microsoft.com/office/drawing/2014/main" id="{6F3BF41E-7C8B-407F-9CC1-780E7EBDD5B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FC0BA40-D970-448F-B6CC-E9C63E3193C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9011603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068F7-68EE-4420-AACB-C7692A3E92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E5B93B-4829-45DF-91BE-31D352C088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B6D0A1-0C93-4A3F-A89E-FE2D45A66F9C}"/>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EF90DA3A-9397-41CE-BAC7-79CE0C230EE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596179-8838-49F5-9957-E6DFB9F99E3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5406040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C64C4C-DE8E-4DFC-B3DF-243CEAF29B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E9D4B8-F893-4C49-946E-27246CF61D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D80CD3-0F88-4CA0-9A23-F49881F88E22}"/>
              </a:ext>
            </a:extLst>
          </p:cNvPr>
          <p:cNvSpPr>
            <a:spLocks noGrp="1"/>
          </p:cNvSpPr>
          <p:nvPr>
            <p:ph type="dt" sz="half" idx="10"/>
          </p:nvPr>
        </p:nvSpPr>
        <p:spPr/>
        <p:txBody>
          <a:body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E7E72F64-94B8-4640-B790-654D1C4D2A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589C70-223A-4352-A86A-44CBF3FFD1A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58938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3DB50D-F1D1-492B-8811-F273468F3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5101B5-D5DC-49DF-B6A9-625B709FB6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9306EB-5E91-49A2-BF49-6B0E30A9C1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10/16/2019</a:t>
            </a:fld>
            <a:endParaRPr lang="en-US"/>
          </a:p>
        </p:txBody>
      </p:sp>
      <p:sp>
        <p:nvSpPr>
          <p:cNvPr id="5" name="Footer Placeholder 4">
            <a:extLst>
              <a:ext uri="{FF2B5EF4-FFF2-40B4-BE49-F238E27FC236}">
                <a16:creationId xmlns:a16="http://schemas.microsoft.com/office/drawing/2014/main" id="{E951CDC8-9DB2-4FD5-B2C5-73C2516C44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4E37D1-90AA-4489-A429-89BB4EE84F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26425808"/>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pursuit-of-happiness.org/history-of-happiness/william-jam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rcnhca.org.uk/top-page-001/record-keeping/853-2/" TargetMode="External"/><Relationship Id="rId13" Type="http://schemas.openxmlformats.org/officeDocument/2006/relationships/hyperlink" Target="http://www.open.ac.uk/choose/unison/develop/my-skills/communication-skills" TargetMode="External"/><Relationship Id="rId3" Type="http://schemas.openxmlformats.org/officeDocument/2006/relationships/hyperlink" Target="https://www.employabilitytown.co.uk/our-solutions-consultancy/" TargetMode="External"/><Relationship Id="rId7" Type="http://schemas.openxmlformats.org/officeDocument/2006/relationships/hyperlink" Target="https://wall-street.com/personal-health-records-online-great-way-maintain-family-health/" TargetMode="External"/><Relationship Id="rId12" Type="http://schemas.openxmlformats.org/officeDocument/2006/relationships/hyperlink" Target="https://rcni.com/hosted-content/rcn/first-steps/principles-of-record-keepin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pinterest.co.uk/amp/pin/307018899574277022/" TargetMode="External"/><Relationship Id="rId11" Type="http://schemas.openxmlformats.org/officeDocument/2006/relationships/hyperlink" Target="https://www.forbes.com/sites/ashleystahl/2017/09/09/how-to-stay-calm-under-pressure-at-work/#2b1aef337935" TargetMode="External"/><Relationship Id="rId5" Type="http://schemas.openxmlformats.org/officeDocument/2006/relationships/hyperlink" Target="https://moodle.digital-campus.org/mod/page/view.php?id=20105" TargetMode="External"/><Relationship Id="rId10" Type="http://schemas.openxmlformats.org/officeDocument/2006/relationships/hyperlink" Target="https://www.business2community.com/human-resources/10-ways-to-show-your-ability-to-handle-pressure-at-work-01316198" TargetMode="External"/><Relationship Id="rId4" Type="http://schemas.openxmlformats.org/officeDocument/2006/relationships/hyperlink" Target="http://xtlearn.net/L/7554/1/J" TargetMode="External"/><Relationship Id="rId9" Type="http://schemas.openxmlformats.org/officeDocument/2006/relationships/hyperlink" Target="https://www.dsc.org.uk/wp-content/uploads/2016/02/Understanding-Professional-Boundari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6DB7ADBC-26DA-450D-A8BF-E1ACCB466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234"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5E3C0EDB-60D3-4CEF-8B80-C6D01E08D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6216"/>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40C269CE-FB56-4D68-8CFB-1CFD5F350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837" y="495702"/>
            <a:ext cx="6428625" cy="6357756"/>
          </a:xfrm>
          <a:custGeom>
            <a:avLst/>
            <a:gdLst>
              <a:gd name="connsiteX0" fmla="*/ 4279392 w 6428625"/>
              <a:gd name="connsiteY0" fmla="*/ 0 h 6357756"/>
              <a:gd name="connsiteX1" fmla="*/ 6319204 w 6428625"/>
              <a:gd name="connsiteY1" fmla="*/ 516500 h 6357756"/>
              <a:gd name="connsiteX2" fmla="*/ 6428625 w 6428625"/>
              <a:gd name="connsiteY2" fmla="*/ 579415 h 6357756"/>
              <a:gd name="connsiteX3" fmla="*/ 6428625 w 6428625"/>
              <a:gd name="connsiteY3" fmla="*/ 6357756 h 6357756"/>
              <a:gd name="connsiteX4" fmla="*/ 539921 w 6428625"/>
              <a:gd name="connsiteY4" fmla="*/ 6357756 h 6357756"/>
              <a:gd name="connsiteX5" fmla="*/ 516500 w 6428625"/>
              <a:gd name="connsiteY5" fmla="*/ 6319205 h 6357756"/>
              <a:gd name="connsiteX6" fmla="*/ 0 w 6428625"/>
              <a:gd name="connsiteY6" fmla="*/ 4279392 h 6357756"/>
              <a:gd name="connsiteX7" fmla="*/ 4279392 w 6428625"/>
              <a:gd name="connsiteY7" fmla="*/ 0 h 635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8625" h="6357756">
                <a:moveTo>
                  <a:pt x="4279392" y="0"/>
                </a:moveTo>
                <a:cubicBezTo>
                  <a:pt x="5017968" y="0"/>
                  <a:pt x="5712843" y="187105"/>
                  <a:pt x="6319204" y="516500"/>
                </a:cubicBezTo>
                <a:lnTo>
                  <a:pt x="6428625" y="579415"/>
                </a:lnTo>
                <a:lnTo>
                  <a:pt x="6428625" y="6357756"/>
                </a:lnTo>
                <a:lnTo>
                  <a:pt x="539921" y="6357756"/>
                </a:lnTo>
                <a:lnTo>
                  <a:pt x="516500" y="6319205"/>
                </a:lnTo>
                <a:cubicBezTo>
                  <a:pt x="187105" y="5712844"/>
                  <a:pt x="0" y="5017968"/>
                  <a:pt x="0" y="4279392"/>
                </a:cubicBezTo>
                <a:cubicBezTo>
                  <a:pt x="0" y="1915949"/>
                  <a:pt x="1915949" y="0"/>
                  <a:pt x="4279392"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A6ED7E7F-75F7-4581-A930-C4DEBC2A8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4429" y="660294"/>
            <a:ext cx="6264033" cy="6193164"/>
          </a:xfrm>
          <a:custGeom>
            <a:avLst/>
            <a:gdLst>
              <a:gd name="connsiteX0" fmla="*/ 4114800 w 6264033"/>
              <a:gd name="connsiteY0" fmla="*/ 0 h 6193164"/>
              <a:gd name="connsiteX1" fmla="*/ 6248473 w 6264033"/>
              <a:gd name="connsiteY1" fmla="*/ 595714 h 6193164"/>
              <a:gd name="connsiteX2" fmla="*/ 6264033 w 6264033"/>
              <a:gd name="connsiteY2" fmla="*/ 605689 h 6193164"/>
              <a:gd name="connsiteX3" fmla="*/ 6264033 w 6264033"/>
              <a:gd name="connsiteY3" fmla="*/ 6193164 h 6193164"/>
              <a:gd name="connsiteX4" fmla="*/ 567718 w 6264033"/>
              <a:gd name="connsiteY4" fmla="*/ 6193164 h 6193164"/>
              <a:gd name="connsiteX5" fmla="*/ 496635 w 6264033"/>
              <a:gd name="connsiteY5" fmla="*/ 6076158 h 6193164"/>
              <a:gd name="connsiteX6" fmla="*/ 0 w 6264033"/>
              <a:gd name="connsiteY6" fmla="*/ 4114800 h 6193164"/>
              <a:gd name="connsiteX7" fmla="*/ 4114800 w 6264033"/>
              <a:gd name="connsiteY7" fmla="*/ 0 h 619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4033" h="6193164">
                <a:moveTo>
                  <a:pt x="4114800" y="0"/>
                </a:moveTo>
                <a:cubicBezTo>
                  <a:pt x="4895986" y="0"/>
                  <a:pt x="5626328" y="217689"/>
                  <a:pt x="6248473" y="595714"/>
                </a:cubicBezTo>
                <a:lnTo>
                  <a:pt x="6264033" y="605689"/>
                </a:lnTo>
                <a:lnTo>
                  <a:pt x="6264033" y="6193164"/>
                </a:lnTo>
                <a:lnTo>
                  <a:pt x="567718" y="6193164"/>
                </a:lnTo>
                <a:lnTo>
                  <a:pt x="496635" y="6076158"/>
                </a:lnTo>
                <a:cubicBezTo>
                  <a:pt x="179909" y="5493119"/>
                  <a:pt x="0" y="4824969"/>
                  <a:pt x="0" y="4114800"/>
                </a:cubicBezTo>
                <a:cubicBezTo>
                  <a:pt x="0" y="1842259"/>
                  <a:pt x="1842259" y="0"/>
                  <a:pt x="4114800" y="0"/>
                </a:cubicBezTo>
                <a:close/>
              </a:path>
            </a:pathLst>
          </a:custGeom>
          <a:solidFill>
            <a:srgbClr val="51513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F3571C-EC5A-4589-A27F-44E1CF02096D}"/>
              </a:ext>
            </a:extLst>
          </p:cNvPr>
          <p:cNvSpPr>
            <a:spLocks noGrp="1"/>
          </p:cNvSpPr>
          <p:nvPr>
            <p:ph type="ctrTitle"/>
          </p:nvPr>
        </p:nvSpPr>
        <p:spPr>
          <a:xfrm>
            <a:off x="6789743" y="2442411"/>
            <a:ext cx="4996329" cy="2024404"/>
          </a:xfrm>
        </p:spPr>
        <p:txBody>
          <a:bodyPr>
            <a:normAutofit/>
          </a:bodyPr>
          <a:lstStyle/>
          <a:p>
            <a:r>
              <a:rPr lang="en-GB" sz="2000" dirty="0">
                <a:solidFill>
                  <a:srgbClr val="FFFFFF"/>
                </a:solidFill>
              </a:rPr>
              <a:t>ECGE6001Q</a:t>
            </a:r>
            <a:br>
              <a:rPr lang="en-GB" sz="2000" dirty="0">
                <a:solidFill>
                  <a:srgbClr val="FFFFFF"/>
                </a:solidFill>
              </a:rPr>
            </a:br>
            <a:br>
              <a:rPr lang="en-GB" sz="2000" dirty="0">
                <a:solidFill>
                  <a:srgbClr val="FFFFFF"/>
                </a:solidFill>
              </a:rPr>
            </a:br>
            <a:r>
              <a:rPr lang="en-GB" sz="2000" dirty="0">
                <a:solidFill>
                  <a:srgbClr val="FFFFFF"/>
                </a:solidFill>
              </a:rPr>
              <a:t>Skills for Employability and Future Pathways</a:t>
            </a:r>
            <a:br>
              <a:rPr lang="en-GB" sz="2000" dirty="0">
                <a:solidFill>
                  <a:srgbClr val="FFFFFF"/>
                </a:solidFill>
              </a:rPr>
            </a:br>
            <a:br>
              <a:rPr lang="en-GB" sz="2000" dirty="0">
                <a:solidFill>
                  <a:srgbClr val="FFFFFF"/>
                </a:solidFill>
              </a:rPr>
            </a:br>
            <a:r>
              <a:rPr lang="en-GB" sz="2000" dirty="0">
                <a:solidFill>
                  <a:srgbClr val="FFFFFF"/>
                </a:solidFill>
              </a:rPr>
              <a:t>Samantha moon</a:t>
            </a:r>
          </a:p>
        </p:txBody>
      </p:sp>
      <p:sp>
        <p:nvSpPr>
          <p:cNvPr id="27" name="Subtitle 2">
            <a:extLst>
              <a:ext uri="{FF2B5EF4-FFF2-40B4-BE49-F238E27FC236}">
                <a16:creationId xmlns:a16="http://schemas.microsoft.com/office/drawing/2014/main" id="{5526274E-0B21-405B-BF33-A845AB333294}"/>
              </a:ext>
            </a:extLst>
          </p:cNvPr>
          <p:cNvSpPr>
            <a:spLocks noGrp="1"/>
          </p:cNvSpPr>
          <p:nvPr>
            <p:ph type="subTitle" idx="1"/>
          </p:nvPr>
        </p:nvSpPr>
        <p:spPr>
          <a:xfrm>
            <a:off x="-1503507" y="2502566"/>
            <a:ext cx="4996328" cy="1068293"/>
          </a:xfrm>
        </p:spPr>
        <p:txBody>
          <a:bodyPr>
            <a:normAutofit/>
          </a:bodyPr>
          <a:lstStyle/>
          <a:p>
            <a:r>
              <a:rPr lang="en-GB" dirty="0"/>
              <a:t>Image 1</a:t>
            </a:r>
          </a:p>
        </p:txBody>
      </p:sp>
      <p:pic>
        <p:nvPicPr>
          <p:cNvPr id="12" name="Picture 3">
            <a:extLst>
              <a:ext uri="{FF2B5EF4-FFF2-40B4-BE49-F238E27FC236}">
                <a16:creationId xmlns:a16="http://schemas.microsoft.com/office/drawing/2014/main" id="{C7A0F24B-AE54-456C-9913-84F672685EF8}"/>
              </a:ext>
            </a:extLst>
          </p:cNvPr>
          <p:cNvPicPr>
            <a:picLocks noChangeAspect="1"/>
          </p:cNvPicPr>
          <p:nvPr/>
        </p:nvPicPr>
        <p:blipFill rotWithShape="1">
          <a:blip r:embed="rId3"/>
          <a:srcRect t="15005" b="15159"/>
          <a:stretch/>
        </p:blipFill>
        <p:spPr>
          <a:xfrm>
            <a:off x="979870" y="2"/>
            <a:ext cx="6069184" cy="2839783"/>
          </a:xfrm>
          <a:custGeom>
            <a:avLst/>
            <a:gdLst>
              <a:gd name="connsiteX0" fmla="*/ 0 w 6069184"/>
              <a:gd name="connsiteY0" fmla="*/ 0 h 2839783"/>
              <a:gd name="connsiteX1" fmla="*/ 6069184 w 6069184"/>
              <a:gd name="connsiteY1" fmla="*/ 0 h 2839783"/>
              <a:gd name="connsiteX2" fmla="*/ 6063824 w 6069184"/>
              <a:gd name="connsiteY2" fmla="*/ 106160 h 2839783"/>
              <a:gd name="connsiteX3" fmla="*/ 3034592 w 6069184"/>
              <a:gd name="connsiteY3" fmla="*/ 2839783 h 2839783"/>
              <a:gd name="connsiteX4" fmla="*/ 5361 w 6069184"/>
              <a:gd name="connsiteY4" fmla="*/ 106160 h 2839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9184" h="2839783">
                <a:moveTo>
                  <a:pt x="0" y="0"/>
                </a:moveTo>
                <a:lnTo>
                  <a:pt x="6069184" y="0"/>
                </a:lnTo>
                <a:lnTo>
                  <a:pt x="6063824" y="106160"/>
                </a:lnTo>
                <a:cubicBezTo>
                  <a:pt x="5907892" y="1641596"/>
                  <a:pt x="4611168" y="2839783"/>
                  <a:pt x="3034592" y="2839783"/>
                </a:cubicBezTo>
                <a:cubicBezTo>
                  <a:pt x="1458016" y="2839783"/>
                  <a:pt x="161293" y="1641596"/>
                  <a:pt x="5361" y="106160"/>
                </a:cubicBezTo>
                <a:close/>
              </a:path>
            </a:pathLst>
          </a:custGeom>
        </p:spPr>
      </p:pic>
      <p:pic>
        <p:nvPicPr>
          <p:cNvPr id="5" name="Picture 4">
            <a:extLst>
              <a:ext uri="{FF2B5EF4-FFF2-40B4-BE49-F238E27FC236}">
                <a16:creationId xmlns:a16="http://schemas.microsoft.com/office/drawing/2014/main" id="{6542465D-F454-4A70-84E9-31E1CD4BE9AC}"/>
              </a:ext>
            </a:extLst>
          </p:cNvPr>
          <p:cNvPicPr>
            <a:picLocks noChangeAspect="1"/>
          </p:cNvPicPr>
          <p:nvPr/>
        </p:nvPicPr>
        <p:blipFill rotWithShape="1">
          <a:blip r:embed="rId4"/>
          <a:srcRect r="4" b="479"/>
          <a:stretch/>
        </p:blipFill>
        <p:spPr>
          <a:xfrm>
            <a:off x="98297" y="3036712"/>
            <a:ext cx="5001415" cy="3733214"/>
          </a:xfrm>
          <a:custGeom>
            <a:avLst/>
            <a:gdLst>
              <a:gd name="connsiteX0" fmla="*/ 1956463 w 5001415"/>
              <a:gd name="connsiteY0" fmla="*/ 0 h 3733214"/>
              <a:gd name="connsiteX1" fmla="*/ 5001415 w 5001415"/>
              <a:gd name="connsiteY1" fmla="*/ 3044952 h 3733214"/>
              <a:gd name="connsiteX2" fmla="*/ 4939553 w 5001415"/>
              <a:gd name="connsiteY2" fmla="*/ 3658617 h 3733214"/>
              <a:gd name="connsiteX3" fmla="*/ 4920372 w 5001415"/>
              <a:gd name="connsiteY3" fmla="*/ 3733214 h 3733214"/>
              <a:gd name="connsiteX4" fmla="*/ 0 w 5001415"/>
              <a:gd name="connsiteY4" fmla="*/ 3733214 h 3733214"/>
              <a:gd name="connsiteX5" fmla="*/ 0 w 5001415"/>
              <a:gd name="connsiteY5" fmla="*/ 713124 h 3733214"/>
              <a:gd name="connsiteX6" fmla="*/ 19591 w 5001415"/>
              <a:gd name="connsiteY6" fmla="*/ 695319 h 3733214"/>
              <a:gd name="connsiteX7" fmla="*/ 1956463 w 5001415"/>
              <a:gd name="connsiteY7" fmla="*/ 0 h 373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1415" h="3733214">
                <a:moveTo>
                  <a:pt x="1956463" y="0"/>
                </a:moveTo>
                <a:cubicBezTo>
                  <a:pt x="3638144" y="0"/>
                  <a:pt x="5001415" y="1363271"/>
                  <a:pt x="5001415" y="3044952"/>
                </a:cubicBezTo>
                <a:cubicBezTo>
                  <a:pt x="5001415" y="3255162"/>
                  <a:pt x="4980114" y="3460397"/>
                  <a:pt x="4939553" y="3658617"/>
                </a:cubicBezTo>
                <a:lnTo>
                  <a:pt x="4920372" y="3733214"/>
                </a:lnTo>
                <a:lnTo>
                  <a:pt x="0" y="3733214"/>
                </a:lnTo>
                <a:lnTo>
                  <a:pt x="0" y="713124"/>
                </a:lnTo>
                <a:lnTo>
                  <a:pt x="19591" y="695319"/>
                </a:lnTo>
                <a:cubicBezTo>
                  <a:pt x="545938" y="260939"/>
                  <a:pt x="1220728" y="0"/>
                  <a:pt x="1956463" y="0"/>
                </a:cubicBezTo>
                <a:close/>
              </a:path>
            </a:pathLst>
          </a:custGeom>
        </p:spPr>
      </p:pic>
    </p:spTree>
    <p:extLst>
      <p:ext uri="{BB962C8B-B14F-4D97-AF65-F5344CB8AC3E}">
        <p14:creationId xmlns:p14="http://schemas.microsoft.com/office/powerpoint/2010/main" val="1550111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3A604A-64E3-4A0F-ABC5-497854DD324B}"/>
              </a:ext>
            </a:extLst>
          </p:cNvPr>
          <p:cNvSpPr>
            <a:spLocks noGrp="1"/>
          </p:cNvSpPr>
          <p:nvPr>
            <p:ph type="ctrTitle"/>
          </p:nvPr>
        </p:nvSpPr>
        <p:spPr>
          <a:xfrm>
            <a:off x="6271263" y="1152716"/>
            <a:ext cx="5292379" cy="1401448"/>
          </a:xfrm>
        </p:spPr>
        <p:txBody>
          <a:bodyPr anchor="t">
            <a:noAutofit/>
          </a:bodyPr>
          <a:lstStyle/>
          <a:p>
            <a:pPr algn="l"/>
            <a:r>
              <a:rPr lang="en-GB" sz="2400" cap="none" dirty="0">
                <a:solidFill>
                  <a:srgbClr val="000000"/>
                </a:solidFill>
                <a:latin typeface="Times New Roman" panose="02020603050405020304" pitchFamily="18" charset="0"/>
                <a:cs typeface="Times New Roman" panose="02020603050405020304" pitchFamily="18" charset="0"/>
              </a:rPr>
              <a:t>This presentation is going to represent my skills/competencies and demonstrate how I can apply the necessary skills required to the chosen job description. It will briefly explain how this module has helped me.</a:t>
            </a:r>
            <a:br>
              <a:rPr lang="en-GB" sz="2400" cap="none" dirty="0">
                <a:solidFill>
                  <a:srgbClr val="000000"/>
                </a:solidFill>
                <a:latin typeface="Times New Roman" panose="02020603050405020304" pitchFamily="18" charset="0"/>
                <a:cs typeface="Times New Roman" panose="02020603050405020304" pitchFamily="18" charset="0"/>
              </a:rPr>
            </a:br>
            <a:br>
              <a:rPr lang="en-GB" sz="2400" dirty="0">
                <a:solidFill>
                  <a:srgbClr val="000000"/>
                </a:solidFill>
                <a:latin typeface="Times New Roman" panose="02020603050405020304" pitchFamily="18" charset="0"/>
                <a:cs typeface="Times New Roman" panose="02020603050405020304" pitchFamily="18" charset="0"/>
              </a:rPr>
            </a:br>
            <a:r>
              <a:rPr lang="en-GB" sz="2400" cap="none" dirty="0">
                <a:solidFill>
                  <a:srgbClr val="000000"/>
                </a:solidFill>
                <a:latin typeface="Times New Roman" panose="02020603050405020304" pitchFamily="18" charset="0"/>
                <a:cs typeface="Times New Roman" panose="02020603050405020304" pitchFamily="18" charset="0"/>
              </a:rPr>
              <a:t>I have used the </a:t>
            </a:r>
            <a:r>
              <a:rPr lang="en-GB" sz="2400" dirty="0">
                <a:solidFill>
                  <a:srgbClr val="000000"/>
                </a:solidFill>
                <a:latin typeface="Times New Roman" panose="02020603050405020304" pitchFamily="18" charset="0"/>
                <a:cs typeface="Times New Roman" panose="02020603050405020304" pitchFamily="18" charset="0"/>
              </a:rPr>
              <a:t>required skills from the job description</a:t>
            </a:r>
            <a:r>
              <a:rPr lang="en-GB" sz="2400" cap="none" dirty="0">
                <a:solidFill>
                  <a:srgbClr val="000000"/>
                </a:solidFill>
                <a:latin typeface="Times New Roman" panose="02020603050405020304" pitchFamily="18" charset="0"/>
                <a:cs typeface="Times New Roman" panose="02020603050405020304" pitchFamily="18" charset="0"/>
              </a:rPr>
              <a:t> as the main focus throughout this presentation. You will see these skills </a:t>
            </a:r>
            <a:r>
              <a:rPr lang="en-GB" sz="2400" dirty="0">
                <a:solidFill>
                  <a:srgbClr val="000000"/>
                </a:solidFill>
                <a:latin typeface="Times New Roman" panose="02020603050405020304" pitchFamily="18" charset="0"/>
                <a:cs typeface="Times New Roman" panose="02020603050405020304" pitchFamily="18" charset="0"/>
              </a:rPr>
              <a:t>in </a:t>
            </a:r>
            <a:r>
              <a:rPr lang="en-GB" sz="2400" cap="none" dirty="0">
                <a:solidFill>
                  <a:srgbClr val="000000"/>
                </a:solidFill>
                <a:latin typeface="Times New Roman" panose="02020603050405020304" pitchFamily="18" charset="0"/>
                <a:cs typeface="Times New Roman" panose="02020603050405020304" pitchFamily="18" charset="0"/>
              </a:rPr>
              <a:t>the headings section </a:t>
            </a:r>
            <a:r>
              <a:rPr lang="en-GB" sz="2400" dirty="0">
                <a:solidFill>
                  <a:srgbClr val="000000"/>
                </a:solidFill>
                <a:latin typeface="Times New Roman" panose="02020603050405020304" pitchFamily="18" charset="0"/>
                <a:cs typeface="Times New Roman" panose="02020603050405020304" pitchFamily="18" charset="0"/>
              </a:rPr>
              <a:t>of this presentation. I will give examples of how I am competent when applying the required skills in a working environment.</a:t>
            </a:r>
            <a:endParaRPr lang="en-GB" sz="2400" cap="none" dirty="0">
              <a:solidFill>
                <a:srgbClr val="0000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CCA21D5-31A3-4ED0-939E-6BAB2B91EC96}"/>
              </a:ext>
            </a:extLst>
          </p:cNvPr>
          <p:cNvSpPr>
            <a:spLocks noGrp="1"/>
          </p:cNvSpPr>
          <p:nvPr>
            <p:ph type="subTitle" idx="1"/>
          </p:nvPr>
        </p:nvSpPr>
        <p:spPr>
          <a:xfrm>
            <a:off x="4025728" y="6019169"/>
            <a:ext cx="4805691" cy="838831"/>
          </a:xfrm>
        </p:spPr>
        <p:txBody>
          <a:bodyPr anchor="b">
            <a:normAutofit/>
          </a:bodyPr>
          <a:lstStyle/>
          <a:p>
            <a:pPr algn="l"/>
            <a:r>
              <a:rPr lang="en-GB" sz="1800" dirty="0">
                <a:solidFill>
                  <a:srgbClr val="000000"/>
                </a:solidFill>
              </a:rPr>
              <a:t>Image 2</a:t>
            </a: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E9FF8C7-4E3C-4E37-9404-64275CF1D70B}"/>
              </a:ext>
            </a:extLst>
          </p:cNvPr>
          <p:cNvPicPr>
            <a:picLocks noChangeAspect="1"/>
          </p:cNvPicPr>
          <p:nvPr/>
        </p:nvPicPr>
        <p:blipFill rotWithShape="1">
          <a:blip r:embed="rId4">
            <a:alphaModFix/>
          </a:blip>
          <a:srcRect l="16973" r="17930" b="2"/>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5" name="TextBox 4">
            <a:extLst>
              <a:ext uri="{FF2B5EF4-FFF2-40B4-BE49-F238E27FC236}">
                <a16:creationId xmlns:a16="http://schemas.microsoft.com/office/drawing/2014/main" id="{99D0D31D-BDC7-4834-8E99-1E37949DFCB0}"/>
              </a:ext>
            </a:extLst>
          </p:cNvPr>
          <p:cNvSpPr txBox="1"/>
          <p:nvPr/>
        </p:nvSpPr>
        <p:spPr>
          <a:xfrm>
            <a:off x="6428573" y="205914"/>
            <a:ext cx="4419600" cy="769441"/>
          </a:xfrm>
          <a:prstGeom prst="rect">
            <a:avLst/>
          </a:prstGeom>
          <a:noFill/>
        </p:spPr>
        <p:txBody>
          <a:bodyPr wrap="square" rtlCol="0">
            <a:spAutoFit/>
          </a:bodyPr>
          <a:lstStyle/>
          <a:p>
            <a:r>
              <a:rPr lang="en-GB" sz="4400" b="1" u="sng" dirty="0"/>
              <a:t>Introduction</a:t>
            </a:r>
          </a:p>
        </p:txBody>
      </p:sp>
    </p:spTree>
    <p:extLst>
      <p:ext uri="{BB962C8B-B14F-4D97-AF65-F5344CB8AC3E}">
        <p14:creationId xmlns:p14="http://schemas.microsoft.com/office/powerpoint/2010/main" val="1918600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119F4-3DD3-4655-B6FF-C4DC4CB80FAD}"/>
              </a:ext>
            </a:extLst>
          </p:cNvPr>
          <p:cNvSpPr>
            <a:spLocks noGrp="1"/>
          </p:cNvSpPr>
          <p:nvPr>
            <p:ph type="title"/>
          </p:nvPr>
        </p:nvSpPr>
        <p:spPr/>
        <p:txBody>
          <a:bodyPr/>
          <a:lstStyle/>
          <a:p>
            <a:r>
              <a:rPr lang="en-US" b="1" u="sng" dirty="0"/>
              <a:t>Good interpersonal skills, able to communicate effectively with a wide range of people. </a:t>
            </a:r>
            <a:endParaRPr lang="en-GB" u="sng" dirty="0"/>
          </a:p>
        </p:txBody>
      </p:sp>
      <p:sp>
        <p:nvSpPr>
          <p:cNvPr id="3" name="Content Placeholder 2">
            <a:extLst>
              <a:ext uri="{FF2B5EF4-FFF2-40B4-BE49-F238E27FC236}">
                <a16:creationId xmlns:a16="http://schemas.microsoft.com/office/drawing/2014/main" id="{6CB43CF2-3799-41EF-9E40-CDB6C1DF5A6A}"/>
              </a:ext>
            </a:extLst>
          </p:cNvPr>
          <p:cNvSpPr>
            <a:spLocks noGrp="1"/>
          </p:cNvSpPr>
          <p:nvPr>
            <p:ph idx="1"/>
          </p:nvPr>
        </p:nvSpPr>
        <p:spPr/>
        <p:txBody>
          <a:bodyPr>
            <a:normAutofit lnSpcReduction="10000"/>
          </a:bodyPr>
          <a:lstStyle/>
          <a:p>
            <a:pPr marL="0" indent="0">
              <a:buNone/>
            </a:pPr>
            <a:r>
              <a:rPr lang="en-US" sz="2000" dirty="0">
                <a:solidFill>
                  <a:srgbClr val="000000"/>
                </a:solidFill>
              </a:rPr>
              <a:t>Throughout my current job role I have been able to demonstrate different forms of communication, applying them effectively both written and verbally. Examples of this are :</a:t>
            </a:r>
          </a:p>
          <a:p>
            <a:r>
              <a:rPr lang="en-US" sz="2000" dirty="0">
                <a:solidFill>
                  <a:srgbClr val="000000"/>
                </a:solidFill>
              </a:rPr>
              <a:t>The ability to listen and liaise with individuals across the network</a:t>
            </a:r>
          </a:p>
          <a:p>
            <a:pPr lvl="1"/>
            <a:r>
              <a:rPr lang="en-US" sz="2000" dirty="0">
                <a:solidFill>
                  <a:srgbClr val="000000"/>
                </a:solidFill>
              </a:rPr>
              <a:t>Staff and Service users</a:t>
            </a:r>
          </a:p>
          <a:p>
            <a:pPr lvl="1"/>
            <a:r>
              <a:rPr lang="en-US" sz="2000" dirty="0">
                <a:solidFill>
                  <a:srgbClr val="000000"/>
                </a:solidFill>
              </a:rPr>
              <a:t>visitors, family and friends </a:t>
            </a:r>
          </a:p>
          <a:p>
            <a:pPr lvl="1"/>
            <a:r>
              <a:rPr lang="en-US" sz="2000" dirty="0">
                <a:solidFill>
                  <a:srgbClr val="000000"/>
                </a:solidFill>
              </a:rPr>
              <a:t>Professional bodies across the network </a:t>
            </a:r>
          </a:p>
          <a:p>
            <a:r>
              <a:rPr lang="en-US" sz="2000" dirty="0">
                <a:solidFill>
                  <a:srgbClr val="000000"/>
                </a:solidFill>
              </a:rPr>
              <a:t>Delivering or receiving a verbal handover,</a:t>
            </a:r>
          </a:p>
          <a:p>
            <a:r>
              <a:rPr lang="en-US" sz="2000" dirty="0"/>
              <a:t>Food Shares </a:t>
            </a:r>
          </a:p>
          <a:p>
            <a:pPr marL="0" indent="0">
              <a:buNone/>
            </a:pPr>
            <a:endParaRPr lang="en-US" sz="1600" dirty="0"/>
          </a:p>
          <a:p>
            <a:pPr marL="0" indent="0">
              <a:buNone/>
            </a:pPr>
            <a:r>
              <a:rPr lang="en-US" sz="2400" dirty="0"/>
              <a:t>‘ Communication is a two-way process and that good communication is about being a good listener as well as a good speaker’, It also states that you would need to be empathetic to understand how others would interpret your words and behavior. (The open university, 2019).</a:t>
            </a:r>
          </a:p>
          <a:p>
            <a:pPr marL="0" indent="0">
              <a:buNone/>
            </a:pPr>
            <a:endParaRPr lang="en-US" sz="2400" dirty="0"/>
          </a:p>
          <a:p>
            <a:pPr algn="ctr"/>
            <a:endParaRPr lang="en-US" sz="1600" dirty="0">
              <a:solidFill>
                <a:srgbClr val="FF0000"/>
              </a:solidFill>
            </a:endParaRPr>
          </a:p>
          <a:p>
            <a:pPr algn="ctr"/>
            <a:endParaRPr lang="en-US" sz="1600" dirty="0">
              <a:solidFill>
                <a:srgbClr val="000000"/>
              </a:solidFill>
            </a:endParaRPr>
          </a:p>
          <a:p>
            <a:endParaRPr lang="en-GB" dirty="0"/>
          </a:p>
        </p:txBody>
      </p:sp>
    </p:spTree>
    <p:extLst>
      <p:ext uri="{BB962C8B-B14F-4D97-AF65-F5344CB8AC3E}">
        <p14:creationId xmlns:p14="http://schemas.microsoft.com/office/powerpoint/2010/main" val="2455692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68D7E-56A6-45DB-A0C3-30CDE8B09AAB}"/>
              </a:ext>
            </a:extLst>
          </p:cNvPr>
          <p:cNvSpPr>
            <a:spLocks noGrp="1"/>
          </p:cNvSpPr>
          <p:nvPr>
            <p:ph type="title"/>
          </p:nvPr>
        </p:nvSpPr>
        <p:spPr>
          <a:xfrm>
            <a:off x="838200" y="479394"/>
            <a:ext cx="10515600" cy="896646"/>
          </a:xfrm>
        </p:spPr>
        <p:txBody>
          <a:bodyPr>
            <a:normAutofit fontScale="90000"/>
          </a:bodyPr>
          <a:lstStyle/>
          <a:p>
            <a:br>
              <a:rPr lang="en-GB" b="1" u="sng" dirty="0"/>
            </a:br>
            <a:r>
              <a:rPr lang="en-GB" b="1" u="sng" dirty="0"/>
              <a:t>To be able to work on own as well as part of a team.</a:t>
            </a:r>
            <a:br>
              <a:rPr lang="en-GB" b="1" u="sng" dirty="0"/>
            </a:br>
            <a:endParaRPr lang="en-GB" u="sng" dirty="0"/>
          </a:p>
        </p:txBody>
      </p:sp>
      <p:sp>
        <p:nvSpPr>
          <p:cNvPr id="3" name="Content Placeholder 2">
            <a:extLst>
              <a:ext uri="{FF2B5EF4-FFF2-40B4-BE49-F238E27FC236}">
                <a16:creationId xmlns:a16="http://schemas.microsoft.com/office/drawing/2014/main" id="{97EF535E-3CCE-433B-8C44-700BF9072CD7}"/>
              </a:ext>
            </a:extLst>
          </p:cNvPr>
          <p:cNvSpPr>
            <a:spLocks noGrp="1"/>
          </p:cNvSpPr>
          <p:nvPr>
            <p:ph idx="1"/>
          </p:nvPr>
        </p:nvSpPr>
        <p:spPr>
          <a:xfrm>
            <a:off x="838200" y="1455938"/>
            <a:ext cx="10515600" cy="4721025"/>
          </a:xfrm>
        </p:spPr>
        <p:txBody>
          <a:bodyPr>
            <a:normAutofit fontScale="77500" lnSpcReduction="20000"/>
          </a:bodyPr>
          <a:lstStyle/>
          <a:p>
            <a:pPr marL="0" indent="0">
              <a:buNone/>
            </a:pPr>
            <a:endParaRPr lang="en-GB" sz="1600" dirty="0"/>
          </a:p>
          <a:p>
            <a:pPr marL="0" indent="0">
              <a:buNone/>
            </a:pPr>
            <a:r>
              <a:rPr lang="en-GB" sz="2600" dirty="0"/>
              <a:t>Within my current role I am competent at demonstrating the following skill </a:t>
            </a:r>
          </a:p>
          <a:p>
            <a:r>
              <a:rPr lang="en-GB" sz="2600" dirty="0"/>
              <a:t>Being a team player by sharing information, knowledge and ideas via our communications book, whilst respecting others comments also to enable us to progress as a team building positive working relations to achieve business objectives and goals.</a:t>
            </a:r>
          </a:p>
          <a:p>
            <a:r>
              <a:rPr lang="en-GB" sz="2600" dirty="0"/>
              <a:t>Being flexible to change, adapting to new ways of working and contributing towards picking up vacant hours on the rota, swapping shifts to benefit others and myself.</a:t>
            </a:r>
          </a:p>
          <a:p>
            <a:r>
              <a:rPr lang="en-GB" sz="2600" dirty="0"/>
              <a:t>Lone working often requires you to work alone and shows I am capable of showing initiative.</a:t>
            </a:r>
          </a:p>
          <a:p>
            <a:pPr marL="0" indent="0">
              <a:buNone/>
            </a:pPr>
            <a:r>
              <a:rPr lang="en-GB" sz="2600" dirty="0"/>
              <a:t>The Open University states that ‘ team work should promote and facilitate member interaction and can lead to better decisions, products or services’.  (The Open University , 2019)</a:t>
            </a:r>
          </a:p>
          <a:p>
            <a:pPr marL="0" indent="0">
              <a:buNone/>
            </a:pPr>
            <a:r>
              <a:rPr lang="en-GB" sz="2600" dirty="0"/>
              <a:t>‘finding and keeping a good team, is a most highly rated ingredients of success ( Taylor and Humphrey 2002 ).</a:t>
            </a:r>
          </a:p>
          <a:p>
            <a:pPr marL="0" indent="0">
              <a:buNone/>
            </a:pPr>
            <a:endParaRPr lang="en-GB" sz="2600" dirty="0"/>
          </a:p>
          <a:p>
            <a:pPr marL="0" indent="0">
              <a:buNone/>
            </a:pPr>
            <a:r>
              <a:rPr lang="en-GB" sz="2600" dirty="0"/>
              <a:t>By appreciating your own and other individuals qualities it will enable you to be more productive in the future, you can learn from other peoples unique skills and knowledge. By doing this it can help to also improve others in the team.  (The Open University , 2019)</a:t>
            </a:r>
          </a:p>
        </p:txBody>
      </p:sp>
    </p:spTree>
    <p:extLst>
      <p:ext uri="{BB962C8B-B14F-4D97-AF65-F5344CB8AC3E}">
        <p14:creationId xmlns:p14="http://schemas.microsoft.com/office/powerpoint/2010/main" val="2466046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E237-03A4-47AF-A3B3-4353A7029120}"/>
              </a:ext>
            </a:extLst>
          </p:cNvPr>
          <p:cNvSpPr>
            <a:spLocks noGrp="1"/>
          </p:cNvSpPr>
          <p:nvPr>
            <p:ph type="title"/>
          </p:nvPr>
        </p:nvSpPr>
        <p:spPr/>
        <p:txBody>
          <a:bodyPr/>
          <a:lstStyle/>
          <a:p>
            <a:r>
              <a:rPr lang="en-GB" u="sng" dirty="0"/>
              <a:t>To be able to establish and maintain professional working relationships</a:t>
            </a:r>
          </a:p>
        </p:txBody>
      </p:sp>
      <p:sp>
        <p:nvSpPr>
          <p:cNvPr id="3" name="Content Placeholder 2">
            <a:extLst>
              <a:ext uri="{FF2B5EF4-FFF2-40B4-BE49-F238E27FC236}">
                <a16:creationId xmlns:a16="http://schemas.microsoft.com/office/drawing/2014/main" id="{99E1063E-7532-41E6-A03A-C583D2642153}"/>
              </a:ext>
            </a:extLst>
          </p:cNvPr>
          <p:cNvSpPr>
            <a:spLocks noGrp="1"/>
          </p:cNvSpPr>
          <p:nvPr>
            <p:ph idx="1"/>
          </p:nvPr>
        </p:nvSpPr>
        <p:spPr/>
        <p:txBody>
          <a:bodyPr vert="horz" lIns="91440" tIns="45720" rIns="91440" bIns="45720" rtlCol="0" anchor="t">
            <a:normAutofit/>
          </a:bodyPr>
          <a:lstStyle/>
          <a:p>
            <a:pPr marL="457200" lvl="1" indent="0">
              <a:buNone/>
            </a:pPr>
            <a:r>
              <a:rPr lang="en-GB" sz="2000" dirty="0">
                <a:solidFill>
                  <a:srgbClr val="000000"/>
                </a:solidFill>
              </a:rPr>
              <a:t>Within my current job role I have learnt to build professional rapport with individuals.</a:t>
            </a:r>
          </a:p>
          <a:p>
            <a:pPr lvl="1" algn="ctr"/>
            <a:endParaRPr lang="en-GB" sz="2000" dirty="0">
              <a:solidFill>
                <a:srgbClr val="000000"/>
              </a:solidFill>
            </a:endParaRPr>
          </a:p>
          <a:p>
            <a:pPr lvl="1"/>
            <a:r>
              <a:rPr lang="en-GB" sz="2000" dirty="0">
                <a:solidFill>
                  <a:srgbClr val="000000"/>
                </a:solidFill>
              </a:rPr>
              <a:t> I would familiarise myself with risk assessments so I am aware of any triggers.</a:t>
            </a:r>
          </a:p>
          <a:p>
            <a:pPr lvl="1"/>
            <a:r>
              <a:rPr lang="en-GB" sz="2000" dirty="0">
                <a:solidFill>
                  <a:srgbClr val="000000"/>
                </a:solidFill>
              </a:rPr>
              <a:t> Develop my networking skills by working in partnership with external agencies.</a:t>
            </a:r>
          </a:p>
          <a:p>
            <a:pPr lvl="1"/>
            <a:r>
              <a:rPr lang="en-GB" sz="2000" dirty="0">
                <a:solidFill>
                  <a:srgbClr val="000000"/>
                </a:solidFill>
              </a:rPr>
              <a:t>Abide to professional boundaries and maintain confidentiality at all times by never discussing or disclosing any information to other service users in the property.</a:t>
            </a:r>
          </a:p>
          <a:p>
            <a:pPr marL="457200" lvl="1" indent="0">
              <a:buNone/>
            </a:pPr>
            <a:endParaRPr lang="en-GB" sz="2000" dirty="0">
              <a:solidFill>
                <a:srgbClr val="FF0000"/>
              </a:solidFill>
            </a:endParaRPr>
          </a:p>
          <a:p>
            <a:pPr marL="457200" lvl="1" indent="0">
              <a:buNone/>
            </a:pPr>
            <a:r>
              <a:rPr lang="en-GB" sz="2000" dirty="0"/>
              <a:t>‘ Professional boundaries are an important aspect to maintaining a safer working environment, by following professional boundaries it will help to reduce anxiety because the rules inhibited are being followed. This should reduce any unprofessional concerns’ (</a:t>
            </a:r>
            <a:r>
              <a:rPr lang="en-GB" sz="2000" dirty="0" err="1"/>
              <a:t>dsc</a:t>
            </a:r>
            <a:r>
              <a:rPr lang="en-GB" sz="2000" dirty="0"/>
              <a:t>, 2016).</a:t>
            </a:r>
          </a:p>
          <a:p>
            <a:pPr lvl="1"/>
            <a:endParaRPr lang="en-GB" sz="2000" dirty="0">
              <a:solidFill>
                <a:srgbClr val="000000"/>
              </a:solidFill>
            </a:endParaRPr>
          </a:p>
          <a:p>
            <a:pPr lvl="1"/>
            <a:r>
              <a:rPr lang="en-GB" sz="2000" dirty="0">
                <a:solidFill>
                  <a:srgbClr val="000000"/>
                </a:solidFill>
              </a:rPr>
              <a:t>Promoting inclusion and involvement often helps to maintain professional working relationships . (</a:t>
            </a:r>
            <a:r>
              <a:rPr lang="en-GB" sz="2000" dirty="0" err="1">
                <a:solidFill>
                  <a:srgbClr val="000000"/>
                </a:solidFill>
              </a:rPr>
              <a:t>dsc</a:t>
            </a:r>
            <a:r>
              <a:rPr lang="en-GB" sz="2000" dirty="0">
                <a:solidFill>
                  <a:srgbClr val="000000"/>
                </a:solidFill>
              </a:rPr>
              <a:t>, 2016)</a:t>
            </a:r>
          </a:p>
          <a:p>
            <a:pPr marL="457200" lvl="1" indent="0">
              <a:buNone/>
            </a:pPr>
            <a:endParaRPr lang="en-GB" sz="2000" dirty="0">
              <a:solidFill>
                <a:srgbClr val="000000"/>
              </a:solidFill>
            </a:endParaRPr>
          </a:p>
          <a:p>
            <a:pPr lvl="1"/>
            <a:endParaRPr lang="en-GB" sz="2000" dirty="0">
              <a:solidFill>
                <a:srgbClr val="000000"/>
              </a:solidFill>
            </a:endParaRPr>
          </a:p>
          <a:p>
            <a:endParaRPr lang="en-GB" dirty="0"/>
          </a:p>
        </p:txBody>
      </p:sp>
    </p:spTree>
    <p:extLst>
      <p:ext uri="{BB962C8B-B14F-4D97-AF65-F5344CB8AC3E}">
        <p14:creationId xmlns:p14="http://schemas.microsoft.com/office/powerpoint/2010/main" val="1080436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33F44-CA69-491F-A0EC-1FE26E139DF9}"/>
              </a:ext>
            </a:extLst>
          </p:cNvPr>
          <p:cNvSpPr>
            <a:spLocks noGrp="1"/>
          </p:cNvSpPr>
          <p:nvPr>
            <p:ph type="title"/>
          </p:nvPr>
        </p:nvSpPr>
        <p:spPr/>
        <p:txBody>
          <a:bodyPr/>
          <a:lstStyle/>
          <a:p>
            <a:r>
              <a:rPr lang="en-GB" u="sng" dirty="0"/>
              <a:t>To be discreet and able to maintain confidentiality. </a:t>
            </a:r>
          </a:p>
        </p:txBody>
      </p:sp>
      <p:sp>
        <p:nvSpPr>
          <p:cNvPr id="3" name="Content Placeholder 2">
            <a:extLst>
              <a:ext uri="{FF2B5EF4-FFF2-40B4-BE49-F238E27FC236}">
                <a16:creationId xmlns:a16="http://schemas.microsoft.com/office/drawing/2014/main" id="{B70B02BD-D41A-4460-B35F-E5D01D253120}"/>
              </a:ext>
            </a:extLst>
          </p:cNvPr>
          <p:cNvSpPr>
            <a:spLocks noGrp="1"/>
          </p:cNvSpPr>
          <p:nvPr>
            <p:ph idx="1"/>
          </p:nvPr>
        </p:nvSpPr>
        <p:spPr>
          <a:xfrm>
            <a:off x="739726" y="1910031"/>
            <a:ext cx="10515600" cy="4351338"/>
          </a:xfrm>
        </p:spPr>
        <p:txBody>
          <a:bodyPr/>
          <a:lstStyle/>
          <a:p>
            <a:r>
              <a:rPr lang="en-GB" sz="2000" dirty="0">
                <a:solidFill>
                  <a:srgbClr val="000000"/>
                </a:solidFill>
              </a:rPr>
              <a:t>I have been able to demonstrate this by </a:t>
            </a:r>
            <a:r>
              <a:rPr lang="en-GB" sz="2000" dirty="0">
                <a:solidFill>
                  <a:srgbClr val="FF0000"/>
                </a:solidFill>
              </a:rPr>
              <a:t>never</a:t>
            </a:r>
            <a:r>
              <a:rPr lang="en-GB" sz="2000" dirty="0">
                <a:solidFill>
                  <a:srgbClr val="000000"/>
                </a:solidFill>
              </a:rPr>
              <a:t> discussing or disclosing any information to other service users , respecting discretion at all times.</a:t>
            </a:r>
          </a:p>
          <a:p>
            <a:r>
              <a:rPr lang="en-GB" sz="2000" dirty="0">
                <a:solidFill>
                  <a:srgbClr val="000000"/>
                </a:solidFill>
              </a:rPr>
              <a:t> An example of this could be, respecting a name change and calling them by the correct name.  </a:t>
            </a:r>
          </a:p>
          <a:p>
            <a:r>
              <a:rPr lang="en-GB" sz="2000" dirty="0"/>
              <a:t>Abiding by GDPR (Data Protection Act 2018)</a:t>
            </a:r>
          </a:p>
          <a:p>
            <a:r>
              <a:rPr lang="en-GB" sz="2000" dirty="0"/>
              <a:t>Complying with company policies – </a:t>
            </a:r>
          </a:p>
          <a:p>
            <a:pPr marL="0" indent="0">
              <a:buNone/>
            </a:pPr>
            <a:r>
              <a:rPr lang="en-GB" sz="2000" dirty="0"/>
              <a:t>Adhering to safeguarding adults policy and clear desk policy.</a:t>
            </a:r>
          </a:p>
          <a:p>
            <a:endParaRPr lang="en-GB" dirty="0"/>
          </a:p>
        </p:txBody>
      </p:sp>
      <p:pic>
        <p:nvPicPr>
          <p:cNvPr id="4" name="Picture 3">
            <a:extLst>
              <a:ext uri="{FF2B5EF4-FFF2-40B4-BE49-F238E27FC236}">
                <a16:creationId xmlns:a16="http://schemas.microsoft.com/office/drawing/2014/main" id="{FDAAFA03-4AD5-4D60-8195-A1DA8DCE6C08}"/>
              </a:ext>
            </a:extLst>
          </p:cNvPr>
          <p:cNvPicPr>
            <a:picLocks noChangeAspect="1"/>
          </p:cNvPicPr>
          <p:nvPr/>
        </p:nvPicPr>
        <p:blipFill>
          <a:blip r:embed="rId2"/>
          <a:stretch>
            <a:fillRect/>
          </a:stretch>
        </p:blipFill>
        <p:spPr>
          <a:xfrm>
            <a:off x="7427743" y="3123028"/>
            <a:ext cx="4605172" cy="3138341"/>
          </a:xfrm>
          <a:prstGeom prst="rect">
            <a:avLst/>
          </a:prstGeom>
        </p:spPr>
      </p:pic>
      <p:sp>
        <p:nvSpPr>
          <p:cNvPr id="5" name="TextBox 4">
            <a:extLst>
              <a:ext uri="{FF2B5EF4-FFF2-40B4-BE49-F238E27FC236}">
                <a16:creationId xmlns:a16="http://schemas.microsoft.com/office/drawing/2014/main" id="{9B24B33D-2B5E-4818-9E76-98621C0879CB}"/>
              </a:ext>
            </a:extLst>
          </p:cNvPr>
          <p:cNvSpPr txBox="1"/>
          <p:nvPr/>
        </p:nvSpPr>
        <p:spPr>
          <a:xfrm>
            <a:off x="9523828" y="6167521"/>
            <a:ext cx="2237935" cy="369332"/>
          </a:xfrm>
          <a:prstGeom prst="rect">
            <a:avLst/>
          </a:prstGeom>
          <a:noFill/>
        </p:spPr>
        <p:txBody>
          <a:bodyPr wrap="square" rtlCol="0">
            <a:spAutoFit/>
          </a:bodyPr>
          <a:lstStyle/>
          <a:p>
            <a:r>
              <a:rPr lang="en-GB" dirty="0"/>
              <a:t>Image 3</a:t>
            </a:r>
          </a:p>
        </p:txBody>
      </p:sp>
    </p:spTree>
    <p:extLst>
      <p:ext uri="{BB962C8B-B14F-4D97-AF65-F5344CB8AC3E}">
        <p14:creationId xmlns:p14="http://schemas.microsoft.com/office/powerpoint/2010/main" val="363480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53C5-1432-42F4-B7F4-04387810D9D3}"/>
              </a:ext>
            </a:extLst>
          </p:cNvPr>
          <p:cNvSpPr>
            <a:spLocks noGrp="1"/>
          </p:cNvSpPr>
          <p:nvPr>
            <p:ph type="title"/>
          </p:nvPr>
        </p:nvSpPr>
        <p:spPr>
          <a:xfrm>
            <a:off x="644296" y="251894"/>
            <a:ext cx="10903408" cy="1676603"/>
          </a:xfrm>
        </p:spPr>
        <p:txBody>
          <a:bodyPr>
            <a:normAutofit/>
          </a:bodyPr>
          <a:lstStyle/>
          <a:p>
            <a:r>
              <a:rPr lang="en-GB" u="sng" dirty="0"/>
              <a:t>Able to work under pressure and apply consistent approaches</a:t>
            </a:r>
          </a:p>
        </p:txBody>
      </p:sp>
      <p:sp>
        <p:nvSpPr>
          <p:cNvPr id="3" name="Content Placeholder 2">
            <a:extLst>
              <a:ext uri="{FF2B5EF4-FFF2-40B4-BE49-F238E27FC236}">
                <a16:creationId xmlns:a16="http://schemas.microsoft.com/office/drawing/2014/main" id="{BB0D61FA-756D-4839-81A9-4274CCE189EB}"/>
              </a:ext>
            </a:extLst>
          </p:cNvPr>
          <p:cNvSpPr>
            <a:spLocks noGrp="1"/>
          </p:cNvSpPr>
          <p:nvPr>
            <p:ph idx="1"/>
          </p:nvPr>
        </p:nvSpPr>
        <p:spPr>
          <a:xfrm>
            <a:off x="648930" y="1741714"/>
            <a:ext cx="6056670" cy="4482105"/>
          </a:xfrm>
        </p:spPr>
        <p:txBody>
          <a:bodyPr>
            <a:normAutofit lnSpcReduction="10000"/>
          </a:bodyPr>
          <a:lstStyle/>
          <a:p>
            <a:pPr marL="0" indent="0">
              <a:buNone/>
            </a:pPr>
            <a:endParaRPr lang="en-GB" sz="1500" dirty="0"/>
          </a:p>
          <a:p>
            <a:r>
              <a:rPr lang="en-GB" sz="2400" dirty="0"/>
              <a:t>Remain calm and relaxed during complex situations, whilst maintaining a normal atmosphere for others (Business2community, 2018).</a:t>
            </a:r>
          </a:p>
          <a:p>
            <a:pPr marL="0" indent="0">
              <a:buNone/>
            </a:pPr>
            <a:r>
              <a:rPr lang="en-GB" sz="2400" dirty="0"/>
              <a:t>American philosopher and psychologist </a:t>
            </a:r>
            <a:r>
              <a:rPr lang="en-GB" sz="2400" dirty="0">
                <a:hlinkClick r:id="rId3"/>
              </a:rPr>
              <a:t>William James</a:t>
            </a:r>
            <a:r>
              <a:rPr lang="en-GB" sz="2400" dirty="0"/>
              <a:t> believes that we should focus on our positive thoughts rather than the negative thoughts and that eliminating stressful thoughts is critical because they build up over time. </a:t>
            </a:r>
          </a:p>
          <a:p>
            <a:pPr marL="0" indent="0">
              <a:buNone/>
            </a:pPr>
            <a:r>
              <a:rPr lang="en-GB" sz="2400" dirty="0"/>
              <a:t>‘the greatest weapon against stress is our ability to choose one thought over another’ (Forbes , 2017).</a:t>
            </a:r>
          </a:p>
          <a:p>
            <a:endParaRPr lang="en-GB" sz="1500" dirty="0"/>
          </a:p>
        </p:txBody>
      </p:sp>
      <p:pic>
        <p:nvPicPr>
          <p:cNvPr id="4" name="Picture 3">
            <a:extLst>
              <a:ext uri="{FF2B5EF4-FFF2-40B4-BE49-F238E27FC236}">
                <a16:creationId xmlns:a16="http://schemas.microsoft.com/office/drawing/2014/main" id="{C469F287-3D44-4E60-B4D1-20F81E50F655}"/>
              </a:ext>
            </a:extLst>
          </p:cNvPr>
          <p:cNvPicPr>
            <a:picLocks noChangeAspect="1"/>
          </p:cNvPicPr>
          <p:nvPr/>
        </p:nvPicPr>
        <p:blipFill rotWithShape="1">
          <a:blip r:embed="rId4"/>
          <a:srcRect r="2085" b="3"/>
          <a:stretch/>
        </p:blipFill>
        <p:spPr>
          <a:xfrm>
            <a:off x="7132319" y="1377805"/>
            <a:ext cx="4564313" cy="4661348"/>
          </a:xfrm>
          <a:prstGeom prst="rect">
            <a:avLst/>
          </a:prstGeom>
          <a:effectLst/>
        </p:spPr>
      </p:pic>
      <p:sp>
        <p:nvSpPr>
          <p:cNvPr id="5" name="TextBox 4">
            <a:extLst>
              <a:ext uri="{FF2B5EF4-FFF2-40B4-BE49-F238E27FC236}">
                <a16:creationId xmlns:a16="http://schemas.microsoft.com/office/drawing/2014/main" id="{FB9226AA-E698-4599-AEFE-B5190A3E8862}"/>
              </a:ext>
            </a:extLst>
          </p:cNvPr>
          <p:cNvSpPr txBox="1"/>
          <p:nvPr/>
        </p:nvSpPr>
        <p:spPr>
          <a:xfrm>
            <a:off x="9927771" y="6039153"/>
            <a:ext cx="1615299" cy="369332"/>
          </a:xfrm>
          <a:prstGeom prst="rect">
            <a:avLst/>
          </a:prstGeom>
          <a:noFill/>
        </p:spPr>
        <p:txBody>
          <a:bodyPr wrap="square" rtlCol="0">
            <a:spAutoFit/>
          </a:bodyPr>
          <a:lstStyle/>
          <a:p>
            <a:r>
              <a:rPr lang="en-GB" dirty="0"/>
              <a:t>Image 4</a:t>
            </a:r>
          </a:p>
        </p:txBody>
      </p:sp>
    </p:spTree>
    <p:extLst>
      <p:ext uri="{BB962C8B-B14F-4D97-AF65-F5344CB8AC3E}">
        <p14:creationId xmlns:p14="http://schemas.microsoft.com/office/powerpoint/2010/main" val="3260019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D4858-B095-4E9D-9F07-789CD5223B91}"/>
              </a:ext>
            </a:extLst>
          </p:cNvPr>
          <p:cNvSpPr>
            <a:spLocks noGrp="1"/>
          </p:cNvSpPr>
          <p:nvPr>
            <p:ph type="title"/>
          </p:nvPr>
        </p:nvSpPr>
        <p:spPr>
          <a:xfrm>
            <a:off x="1330568" y="234837"/>
            <a:ext cx="10515600" cy="1325563"/>
          </a:xfrm>
        </p:spPr>
        <p:txBody>
          <a:bodyPr/>
          <a:lstStyle/>
          <a:p>
            <a:r>
              <a:rPr lang="en-GB" u="sng" dirty="0"/>
              <a:t>To be able to maintain accurate records</a:t>
            </a:r>
          </a:p>
        </p:txBody>
      </p:sp>
      <p:sp>
        <p:nvSpPr>
          <p:cNvPr id="3" name="Content Placeholder 2">
            <a:extLst>
              <a:ext uri="{FF2B5EF4-FFF2-40B4-BE49-F238E27FC236}">
                <a16:creationId xmlns:a16="http://schemas.microsoft.com/office/drawing/2014/main" id="{0EF95F3E-9DE3-4A46-928A-9FFDB496FB7D}"/>
              </a:ext>
            </a:extLst>
          </p:cNvPr>
          <p:cNvSpPr>
            <a:spLocks noGrp="1"/>
          </p:cNvSpPr>
          <p:nvPr>
            <p:ph idx="1"/>
          </p:nvPr>
        </p:nvSpPr>
        <p:spPr>
          <a:xfrm>
            <a:off x="524131" y="1369445"/>
            <a:ext cx="10515600" cy="4351338"/>
          </a:xfrm>
        </p:spPr>
        <p:txBody>
          <a:bodyPr/>
          <a:lstStyle/>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pic>
        <p:nvPicPr>
          <p:cNvPr id="8" name="Picture 7">
            <a:extLst>
              <a:ext uri="{FF2B5EF4-FFF2-40B4-BE49-F238E27FC236}">
                <a16:creationId xmlns:a16="http://schemas.microsoft.com/office/drawing/2014/main" id="{CA1E6B73-DAE0-42DF-9324-7F309690A6F5}"/>
              </a:ext>
            </a:extLst>
          </p:cNvPr>
          <p:cNvPicPr>
            <a:picLocks noChangeAspect="1"/>
          </p:cNvPicPr>
          <p:nvPr/>
        </p:nvPicPr>
        <p:blipFill>
          <a:blip r:embed="rId3"/>
          <a:stretch>
            <a:fillRect/>
          </a:stretch>
        </p:blipFill>
        <p:spPr>
          <a:xfrm>
            <a:off x="8106287" y="1685925"/>
            <a:ext cx="2619375" cy="1743075"/>
          </a:xfrm>
          <a:prstGeom prst="rect">
            <a:avLst/>
          </a:prstGeom>
        </p:spPr>
      </p:pic>
      <p:pic>
        <p:nvPicPr>
          <p:cNvPr id="9" name="Picture 8">
            <a:extLst>
              <a:ext uri="{FF2B5EF4-FFF2-40B4-BE49-F238E27FC236}">
                <a16:creationId xmlns:a16="http://schemas.microsoft.com/office/drawing/2014/main" id="{F100CE67-F79A-4DA0-AEF9-00E1A41CBC64}"/>
              </a:ext>
            </a:extLst>
          </p:cNvPr>
          <p:cNvPicPr>
            <a:picLocks noChangeAspect="1"/>
          </p:cNvPicPr>
          <p:nvPr/>
        </p:nvPicPr>
        <p:blipFill>
          <a:blip r:embed="rId4"/>
          <a:stretch>
            <a:fillRect/>
          </a:stretch>
        </p:blipFill>
        <p:spPr>
          <a:xfrm>
            <a:off x="7542504" y="4125549"/>
            <a:ext cx="3335462" cy="2215700"/>
          </a:xfrm>
          <a:prstGeom prst="rect">
            <a:avLst/>
          </a:prstGeom>
        </p:spPr>
      </p:pic>
      <p:sp>
        <p:nvSpPr>
          <p:cNvPr id="10" name="TextBox 9">
            <a:extLst>
              <a:ext uri="{FF2B5EF4-FFF2-40B4-BE49-F238E27FC236}">
                <a16:creationId xmlns:a16="http://schemas.microsoft.com/office/drawing/2014/main" id="{9C94D20F-142D-44CA-958C-0C544C8795B7}"/>
              </a:ext>
            </a:extLst>
          </p:cNvPr>
          <p:cNvSpPr txBox="1"/>
          <p:nvPr/>
        </p:nvSpPr>
        <p:spPr>
          <a:xfrm>
            <a:off x="345832" y="1288703"/>
            <a:ext cx="6489895" cy="5786199"/>
          </a:xfrm>
          <a:prstGeom prst="rect">
            <a:avLst/>
          </a:prstGeom>
          <a:noFill/>
        </p:spPr>
        <p:txBody>
          <a:bodyPr wrap="square" rtlCol="0">
            <a:spAutoFit/>
          </a:bodyPr>
          <a:lstStyle/>
          <a:p>
            <a:r>
              <a:rPr lang="en-GB" sz="2800" dirty="0"/>
              <a:t>I would maintain accurate records by ensuring that any information recorded is accurate, factual and non-offensive as the individual has a right to a subject access request, where they can request access to any information recorded that is relevant to them </a:t>
            </a:r>
            <a:r>
              <a:rPr lang="en-GB" sz="2000" dirty="0"/>
              <a:t>(Royal college of nursing, 2016). </a:t>
            </a:r>
          </a:p>
          <a:p>
            <a:endParaRPr lang="en-GB" sz="2000" dirty="0"/>
          </a:p>
          <a:p>
            <a:pPr marL="457200" indent="-457200">
              <a:buFont typeface="Arial" panose="020B0604020202020204" pitchFamily="34" charset="0"/>
              <a:buChar char="•"/>
            </a:pPr>
            <a:r>
              <a:rPr lang="en-GB" sz="2800" dirty="0"/>
              <a:t>Documentation - systems</a:t>
            </a:r>
          </a:p>
          <a:p>
            <a:pPr marL="457200" indent="-457200">
              <a:buFont typeface="Arial" panose="020B0604020202020204" pitchFamily="34" charset="0"/>
              <a:buChar char="•"/>
            </a:pPr>
            <a:r>
              <a:rPr lang="en-GB" sz="2800" dirty="0"/>
              <a:t>Client files</a:t>
            </a:r>
          </a:p>
          <a:p>
            <a:pPr marL="457200" indent="-457200">
              <a:buFont typeface="Arial" panose="020B0604020202020204" pitchFamily="34" charset="0"/>
              <a:buChar char="•"/>
            </a:pPr>
            <a:r>
              <a:rPr lang="en-GB" sz="2800" dirty="0"/>
              <a:t>Health and safety checks</a:t>
            </a:r>
          </a:p>
          <a:p>
            <a:pPr marL="457200" indent="-457200">
              <a:buFont typeface="Arial" panose="020B0604020202020204" pitchFamily="34" charset="0"/>
              <a:buChar char="•"/>
            </a:pPr>
            <a:r>
              <a:rPr lang="en-GB" sz="2800" dirty="0"/>
              <a:t>Inclusion and Involvement</a:t>
            </a:r>
          </a:p>
          <a:p>
            <a:pPr marL="457200" indent="-457200">
              <a:buFont typeface="Arial" panose="020B0604020202020204" pitchFamily="34" charset="0"/>
              <a:buChar char="•"/>
            </a:pPr>
            <a:endParaRPr lang="en-GB" sz="2800" dirty="0"/>
          </a:p>
          <a:p>
            <a:endParaRPr lang="en-GB" sz="1400" dirty="0"/>
          </a:p>
        </p:txBody>
      </p:sp>
      <p:sp>
        <p:nvSpPr>
          <p:cNvPr id="11" name="TextBox 10">
            <a:extLst>
              <a:ext uri="{FF2B5EF4-FFF2-40B4-BE49-F238E27FC236}">
                <a16:creationId xmlns:a16="http://schemas.microsoft.com/office/drawing/2014/main" id="{B11BEEE0-50B4-4136-BB32-6189DB64493F}"/>
              </a:ext>
            </a:extLst>
          </p:cNvPr>
          <p:cNvSpPr txBox="1"/>
          <p:nvPr/>
        </p:nvSpPr>
        <p:spPr>
          <a:xfrm>
            <a:off x="9994997" y="3059668"/>
            <a:ext cx="2089469" cy="369332"/>
          </a:xfrm>
          <a:prstGeom prst="rect">
            <a:avLst/>
          </a:prstGeom>
          <a:noFill/>
        </p:spPr>
        <p:txBody>
          <a:bodyPr wrap="square" rtlCol="0">
            <a:spAutoFit/>
          </a:bodyPr>
          <a:lstStyle/>
          <a:p>
            <a:r>
              <a:rPr lang="en-GB" dirty="0"/>
              <a:t>Image 5</a:t>
            </a:r>
          </a:p>
        </p:txBody>
      </p:sp>
      <p:sp>
        <p:nvSpPr>
          <p:cNvPr id="12" name="TextBox 11">
            <a:extLst>
              <a:ext uri="{FF2B5EF4-FFF2-40B4-BE49-F238E27FC236}">
                <a16:creationId xmlns:a16="http://schemas.microsoft.com/office/drawing/2014/main" id="{7E882041-1347-47C5-9E8D-5F1B3E2A4B40}"/>
              </a:ext>
            </a:extLst>
          </p:cNvPr>
          <p:cNvSpPr txBox="1"/>
          <p:nvPr/>
        </p:nvSpPr>
        <p:spPr>
          <a:xfrm>
            <a:off x="9965969" y="6306094"/>
            <a:ext cx="1139313" cy="369332"/>
          </a:xfrm>
          <a:prstGeom prst="rect">
            <a:avLst/>
          </a:prstGeom>
          <a:noFill/>
        </p:spPr>
        <p:txBody>
          <a:bodyPr wrap="square" rtlCol="0">
            <a:spAutoFit/>
          </a:bodyPr>
          <a:lstStyle/>
          <a:p>
            <a:r>
              <a:rPr lang="en-GB" dirty="0"/>
              <a:t>Image 6</a:t>
            </a:r>
          </a:p>
        </p:txBody>
      </p:sp>
    </p:spTree>
    <p:extLst>
      <p:ext uri="{BB962C8B-B14F-4D97-AF65-F5344CB8AC3E}">
        <p14:creationId xmlns:p14="http://schemas.microsoft.com/office/powerpoint/2010/main" val="1077341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408C-356F-4474-9BD5-F37A2C2CC2BA}"/>
              </a:ext>
            </a:extLst>
          </p:cNvPr>
          <p:cNvSpPr>
            <a:spLocks noGrp="1"/>
          </p:cNvSpPr>
          <p:nvPr>
            <p:ph type="title"/>
          </p:nvPr>
        </p:nvSpPr>
        <p:spPr/>
        <p:txBody>
          <a:bodyPr/>
          <a:lstStyle/>
          <a:p>
            <a:r>
              <a:rPr lang="en-GB" u="sng" dirty="0"/>
              <a:t>This module has helped me to…</a:t>
            </a:r>
            <a:br>
              <a:rPr lang="en-GB" u="sng" dirty="0"/>
            </a:br>
            <a:endParaRPr lang="en-GB" u="sng" dirty="0"/>
          </a:p>
        </p:txBody>
      </p:sp>
      <p:sp>
        <p:nvSpPr>
          <p:cNvPr id="3" name="Content Placeholder 2">
            <a:extLst>
              <a:ext uri="{FF2B5EF4-FFF2-40B4-BE49-F238E27FC236}">
                <a16:creationId xmlns:a16="http://schemas.microsoft.com/office/drawing/2014/main" id="{8223063A-5ED4-4313-89E2-7D1318025E12}"/>
              </a:ext>
            </a:extLst>
          </p:cNvPr>
          <p:cNvSpPr>
            <a:spLocks noGrp="1"/>
          </p:cNvSpPr>
          <p:nvPr>
            <p:ph idx="1"/>
          </p:nvPr>
        </p:nvSpPr>
        <p:spPr/>
        <p:txBody>
          <a:bodyPr/>
          <a:lstStyle/>
          <a:p>
            <a:r>
              <a:rPr lang="en-GB" dirty="0"/>
              <a:t>reflect on my current skills</a:t>
            </a:r>
          </a:p>
          <a:p>
            <a:r>
              <a:rPr lang="en-GB" dirty="0"/>
              <a:t>appreciate my strengths </a:t>
            </a:r>
          </a:p>
          <a:p>
            <a:r>
              <a:rPr lang="en-GB" dirty="0"/>
              <a:t>be aware that I posses personal skills, gained through life experience rather than in a work/education environment.</a:t>
            </a:r>
          </a:p>
          <a:p>
            <a:r>
              <a:rPr lang="en-GB" dirty="0"/>
              <a:t>Gaining a better understanding of my personal beliefs and values. </a:t>
            </a:r>
          </a:p>
          <a:p>
            <a:r>
              <a:rPr lang="en-GB" dirty="0"/>
              <a:t>focus on areas of further development. Recognising that there is a further need for a personal development plan (PDP) to help obtain my final goal/outcome.</a:t>
            </a:r>
          </a:p>
          <a:p>
            <a:endParaRPr lang="en-GB" dirty="0"/>
          </a:p>
        </p:txBody>
      </p:sp>
    </p:spTree>
    <p:extLst>
      <p:ext uri="{BB962C8B-B14F-4D97-AF65-F5344CB8AC3E}">
        <p14:creationId xmlns:p14="http://schemas.microsoft.com/office/powerpoint/2010/main" val="2473218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8A9BA-6290-4C5B-BBF0-7D5D11722A68}"/>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45EAE09B-D8CA-4722-98FB-63A45EDABBFD}"/>
              </a:ext>
            </a:extLst>
          </p:cNvPr>
          <p:cNvSpPr>
            <a:spLocks noGrp="1"/>
          </p:cNvSpPr>
          <p:nvPr>
            <p:ph idx="1"/>
          </p:nvPr>
        </p:nvSpPr>
        <p:spPr/>
        <p:txBody>
          <a:bodyPr>
            <a:normAutofit fontScale="85000" lnSpcReduction="20000"/>
          </a:bodyPr>
          <a:lstStyle/>
          <a:p>
            <a:pPr marL="0" indent="0">
              <a:lnSpc>
                <a:spcPct val="100000"/>
              </a:lnSpc>
              <a:spcBef>
                <a:spcPts val="0"/>
              </a:spcBef>
              <a:buNone/>
              <a:defRPr/>
            </a:pPr>
            <a:r>
              <a:rPr lang="en-GB" sz="1400" dirty="0"/>
              <a:t>Image 1 – Our solutions – </a:t>
            </a:r>
            <a:r>
              <a:rPr lang="en-GB" sz="1400" i="1" dirty="0"/>
              <a:t>Employability Skills Consultancy (2018) </a:t>
            </a:r>
            <a:r>
              <a:rPr lang="en-GB" sz="1400" dirty="0"/>
              <a:t>Employability Town C.I.C.</a:t>
            </a:r>
            <a:r>
              <a:rPr lang="en-GB" sz="1400" i="1" dirty="0"/>
              <a:t> Available at: </a:t>
            </a:r>
            <a:r>
              <a:rPr lang="en-GB" sz="1400" dirty="0"/>
              <a:t> </a:t>
            </a:r>
            <a:r>
              <a:rPr lang="en-GB" sz="1400" dirty="0">
                <a:hlinkClick r:id="rId3"/>
              </a:rPr>
              <a:t>https://www.employabilitytown.co.uk/our-solutions-consultancy/</a:t>
            </a:r>
            <a:r>
              <a:rPr lang="en-GB" sz="1400" dirty="0"/>
              <a:t>Accessed 08/10/2019.</a:t>
            </a:r>
            <a:endParaRPr lang="en-GB" dirty="0"/>
          </a:p>
          <a:p>
            <a:pPr marL="0" indent="0">
              <a:buNone/>
            </a:pPr>
            <a:r>
              <a:rPr lang="en-GB" sz="1400" dirty="0"/>
              <a:t>Image 2 - employability skills ()  available at : </a:t>
            </a:r>
            <a:r>
              <a:rPr lang="en-GB" sz="1400" dirty="0">
                <a:hlinkClick r:id="rId4"/>
              </a:rPr>
              <a:t>http://xtlearn.net/L/7554/1/J</a:t>
            </a:r>
            <a:r>
              <a:rPr lang="en-GB" sz="1400" dirty="0"/>
              <a:t>  Accessed: 08/10/2019 </a:t>
            </a:r>
          </a:p>
          <a:p>
            <a:pPr marL="0" indent="0">
              <a:buNone/>
            </a:pPr>
            <a:r>
              <a:rPr lang="en-GB" sz="1400" dirty="0"/>
              <a:t>Image 3 – Digital campus </a:t>
            </a:r>
            <a:r>
              <a:rPr lang="en-GB" sz="1400" dirty="0" err="1"/>
              <a:t>moodel</a:t>
            </a:r>
            <a:r>
              <a:rPr lang="en-GB" sz="1400" i="1" dirty="0"/>
              <a:t>: Maintaining confidentiality available at  </a:t>
            </a:r>
            <a:r>
              <a:rPr lang="en-GB" sz="1400" dirty="0">
                <a:hlinkClick r:id="rId5"/>
              </a:rPr>
              <a:t>https://moodle.digital-campus.org/mod/page/view.php?id=20105</a:t>
            </a:r>
            <a:r>
              <a:rPr lang="en-GB" sz="1400" dirty="0"/>
              <a:t>  Accessed 15/10/2019</a:t>
            </a:r>
          </a:p>
          <a:p>
            <a:pPr marL="0" indent="0">
              <a:buNone/>
            </a:pPr>
            <a:r>
              <a:rPr lang="en-GB" sz="1400" dirty="0"/>
              <a:t>Image 4 – Pinterest () available at  </a:t>
            </a:r>
            <a:r>
              <a:rPr lang="en-GB" sz="1400" dirty="0">
                <a:hlinkClick r:id="rId6"/>
              </a:rPr>
              <a:t>https://www.pinterest.co.uk/amp/pin/307018899574277022/</a:t>
            </a:r>
            <a:r>
              <a:rPr lang="en-GB" sz="1400" dirty="0"/>
              <a:t> accessed 10/10/2019</a:t>
            </a:r>
          </a:p>
          <a:p>
            <a:pPr marL="0" indent="0">
              <a:buNone/>
            </a:pPr>
            <a:r>
              <a:rPr lang="en-GB" sz="1400" dirty="0"/>
              <a:t>Image 5 – Wallstreet (2015-2019) Personnel Health Records : </a:t>
            </a:r>
            <a:r>
              <a:rPr lang="en-GB" sz="1400" i="1" dirty="0"/>
              <a:t>Great way to maintain family health  </a:t>
            </a:r>
            <a:r>
              <a:rPr lang="en-GB" sz="1400" dirty="0"/>
              <a:t>available at: </a:t>
            </a:r>
            <a:r>
              <a:rPr lang="en-GB" sz="1400" dirty="0">
                <a:hlinkClick r:id="rId7"/>
              </a:rPr>
              <a:t>https://wall-street.com/personal-health-records-online-great-way-maintain-family-health/</a:t>
            </a:r>
            <a:r>
              <a:rPr lang="en-GB" sz="1400" dirty="0"/>
              <a:t> accessed 12/10/2019</a:t>
            </a:r>
          </a:p>
          <a:p>
            <a:pPr marL="0" indent="0">
              <a:buNone/>
            </a:pPr>
            <a:r>
              <a:rPr lang="en-GB" sz="1400" dirty="0"/>
              <a:t>Image 6- </a:t>
            </a:r>
            <a:r>
              <a:rPr lang="en-GB" sz="1400" dirty="0" err="1"/>
              <a:t>Hmhub</a:t>
            </a:r>
            <a:r>
              <a:rPr lang="en-GB" sz="1400" dirty="0"/>
              <a:t> (2019) available at:  </a:t>
            </a:r>
            <a:r>
              <a:rPr lang="en-GB" sz="1400" dirty="0">
                <a:hlinkClick r:id="rId8"/>
              </a:rPr>
              <a:t>http://rcnhca.org.uk/top-page-001/record-keeping/853-2/</a:t>
            </a:r>
            <a:r>
              <a:rPr lang="en-GB" sz="1400" dirty="0"/>
              <a:t> Accessed 1/10/2019</a:t>
            </a:r>
          </a:p>
          <a:p>
            <a:pPr marL="0" indent="0">
              <a:buNone/>
            </a:pPr>
            <a:r>
              <a:rPr lang="en-GB" sz="1400" dirty="0"/>
              <a:t>Bryson .S ( ) Understanding professional boundaries </a:t>
            </a:r>
            <a:r>
              <a:rPr lang="en-GB" sz="1400" i="1" dirty="0"/>
              <a:t>for workers and supervisors </a:t>
            </a:r>
            <a:r>
              <a:rPr lang="en-GB" sz="1400" dirty="0"/>
              <a:t>Available at : </a:t>
            </a:r>
            <a:r>
              <a:rPr lang="en-GB" sz="1400" dirty="0">
                <a:hlinkClick r:id="rId9"/>
              </a:rPr>
              <a:t>https://www.dsc.org.uk/wp-content/uploads/2016/02/Understanding-Professional-Boundaries.pdf</a:t>
            </a:r>
            <a:r>
              <a:rPr lang="en-GB" sz="1400" dirty="0"/>
              <a:t>  Accessed 16/10/2019</a:t>
            </a:r>
          </a:p>
          <a:p>
            <a:pPr marL="0" indent="0">
              <a:buNone/>
            </a:pPr>
            <a:r>
              <a:rPr lang="en-GB" sz="1400" dirty="0"/>
              <a:t>Business2community (2015)  </a:t>
            </a:r>
            <a:r>
              <a:rPr lang="en-GB" sz="1400" i="1" dirty="0"/>
              <a:t>10 ways to show your ability to handle pressure at work </a:t>
            </a:r>
            <a:r>
              <a:rPr lang="en-GB" sz="1400" dirty="0"/>
              <a:t>available at: </a:t>
            </a:r>
            <a:r>
              <a:rPr lang="en-GB" sz="1400" dirty="0">
                <a:hlinkClick r:id="rId10"/>
              </a:rPr>
              <a:t>https://www.business2community.com/human-resources/10-ways-to-show-your-ability-to-handle-pressure-at-work-01316198</a:t>
            </a:r>
            <a:r>
              <a:rPr lang="en-GB" sz="1400" dirty="0"/>
              <a:t> accessed 13/10/2019</a:t>
            </a:r>
          </a:p>
          <a:p>
            <a:pPr marL="0" indent="0">
              <a:buNone/>
            </a:pPr>
            <a:r>
              <a:rPr lang="en-GB" sz="1400" dirty="0"/>
              <a:t>Cottrell. S (2003)  Skills for Success: The Personal Development Planning Handbook </a:t>
            </a:r>
          </a:p>
          <a:p>
            <a:pPr marL="0" indent="0">
              <a:buNone/>
            </a:pPr>
            <a:r>
              <a:rPr lang="en-GB" sz="1400" dirty="0" err="1"/>
              <a:t>DfSE</a:t>
            </a:r>
            <a:r>
              <a:rPr lang="en-GB" sz="1400" dirty="0"/>
              <a:t> Publications (2004) Skills for life: Materials for embedded learning in social care </a:t>
            </a:r>
          </a:p>
          <a:p>
            <a:pPr marL="0" indent="0">
              <a:buNone/>
            </a:pPr>
            <a:r>
              <a:rPr lang="en-GB" sz="1400" dirty="0"/>
              <a:t>Forbes (2017) </a:t>
            </a:r>
            <a:r>
              <a:rPr lang="en-GB" sz="1400" i="1" dirty="0"/>
              <a:t>How to stay clam under pressure </a:t>
            </a:r>
            <a:r>
              <a:rPr lang="en-GB" sz="1400" dirty="0"/>
              <a:t>available </a:t>
            </a:r>
            <a:r>
              <a:rPr lang="en-GB" sz="1400" dirty="0" err="1"/>
              <a:t>at:</a:t>
            </a:r>
            <a:r>
              <a:rPr lang="en-GB" sz="1400" dirty="0" err="1">
                <a:hlinkClick r:id="rId11"/>
              </a:rPr>
              <a:t>https</a:t>
            </a:r>
            <a:r>
              <a:rPr lang="en-GB" sz="1400" dirty="0">
                <a:hlinkClick r:id="rId11"/>
              </a:rPr>
              <a:t>://www.forbes.com/sites/ashleystahl/2017/09/09/how-to-stay-calm-under-pressure-at-work/#2b1aef337935</a:t>
            </a:r>
            <a:r>
              <a:rPr lang="en-GB" sz="1400" dirty="0"/>
              <a:t> accessed 13/10/2019</a:t>
            </a:r>
          </a:p>
          <a:p>
            <a:pPr marL="0" indent="0">
              <a:buNone/>
            </a:pPr>
            <a:r>
              <a:rPr lang="en-GB" sz="1400" dirty="0"/>
              <a:t>Royal college of nursing (2016)  principles of record keeping  Available at </a:t>
            </a:r>
            <a:r>
              <a:rPr lang="en-GB" sz="1400" dirty="0">
                <a:hlinkClick r:id="rId12"/>
              </a:rPr>
              <a:t>https://rcni.com/hosted-content/rcn/first-steps/principles-of-record-keeping</a:t>
            </a:r>
            <a:r>
              <a:rPr lang="en-GB" sz="1400" dirty="0"/>
              <a:t> accessed 12/10/2019</a:t>
            </a:r>
          </a:p>
          <a:p>
            <a:pPr marL="0" indent="0">
              <a:buNone/>
            </a:pPr>
            <a:r>
              <a:rPr lang="en-GB" sz="1400" dirty="0"/>
              <a:t>The open university (2019) </a:t>
            </a:r>
            <a:r>
              <a:rPr lang="en-GB" sz="1400" i="1" dirty="0"/>
              <a:t>Why is communication important? </a:t>
            </a:r>
            <a:r>
              <a:rPr lang="en-GB" sz="1400" dirty="0"/>
              <a:t>Available at : </a:t>
            </a:r>
            <a:r>
              <a:rPr lang="en-GB" sz="1400" dirty="0">
                <a:hlinkClick r:id="rId13"/>
              </a:rPr>
              <a:t>http://www.open.ac.uk/choose/unison/develop/my-skills/communication-skills</a:t>
            </a:r>
            <a:r>
              <a:rPr lang="en-GB" sz="1400" dirty="0"/>
              <a:t> </a:t>
            </a:r>
            <a:r>
              <a:rPr lang="en-GB" sz="1400" i="1" dirty="0"/>
              <a:t>Accessed 08/10/2019</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3546845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6" ma:contentTypeDescription="Create a new document." ma:contentTypeScope="" ma:versionID="6d65956d5a0cd2b38dcee39d8a303e6b">
  <xsd:schema xmlns:xsd="http://www.w3.org/2001/XMLSchema" xmlns:xs="http://www.w3.org/2001/XMLSchema" xmlns:p="http://schemas.microsoft.com/office/2006/metadata/properties" xmlns:ns3="e5b087ed-fd45-4b48-bae7-5ede8327259a" xmlns:ns4="009d2e54-86c4-4f39-be94-35164ff440f7" targetNamespace="http://schemas.microsoft.com/office/2006/metadata/properties" ma:root="true" ma:fieldsID="67a5e9501a26ff16762797b24e65f3c5" ns3:_="" ns4:_="">
    <xsd:import namespace="e5b087ed-fd45-4b48-bae7-5ede8327259a"/>
    <xsd:import namespace="009d2e54-86c4-4f39-be94-35164ff440f7"/>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9d2e54-86c4-4f39-be94-35164ff440f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408DD1-FEB3-4F12-B206-5A657FCB15E4}">
  <ds:schemaRefs>
    <ds:schemaRef ds:uri="http://schemas.microsoft.com/sharepoint/v3/contenttype/forms"/>
  </ds:schemaRefs>
</ds:datastoreItem>
</file>

<file path=customXml/itemProps2.xml><?xml version="1.0" encoding="utf-8"?>
<ds:datastoreItem xmlns:ds="http://schemas.openxmlformats.org/officeDocument/2006/customXml" ds:itemID="{B51AF2C2-9E3F-4246-8730-84744E2051F5}">
  <ds:schemaRefs>
    <ds:schemaRef ds:uri="http://schemas.microsoft.com/office/infopath/2007/PartnerControls"/>
    <ds:schemaRef ds:uri="http://schemas.microsoft.com/office/2006/metadata/properties"/>
    <ds:schemaRef ds:uri="http://purl.org/dc/terms/"/>
    <ds:schemaRef ds:uri="http://schemas.openxmlformats.org/package/2006/metadata/core-properties"/>
    <ds:schemaRef ds:uri="http://www.w3.org/XML/1998/namespace"/>
    <ds:schemaRef ds:uri="http://schemas.microsoft.com/office/2006/documentManagement/types"/>
    <ds:schemaRef ds:uri="009d2e54-86c4-4f39-be94-35164ff440f7"/>
    <ds:schemaRef ds:uri="e5b087ed-fd45-4b48-bae7-5ede8327259a"/>
    <ds:schemaRef ds:uri="http://purl.org/dc/dcmitype/"/>
    <ds:schemaRef ds:uri="http://purl.org/dc/elements/1.1/"/>
  </ds:schemaRefs>
</ds:datastoreItem>
</file>

<file path=customXml/itemProps3.xml><?xml version="1.0" encoding="utf-8"?>
<ds:datastoreItem xmlns:ds="http://schemas.openxmlformats.org/officeDocument/2006/customXml" ds:itemID="{58958568-8138-46CA-8CC2-058342655E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009d2e54-86c4-4f39-be94-35164ff440f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240</TotalTime>
  <Words>1559</Words>
  <Application>Microsoft Office PowerPoint</Application>
  <PresentationFormat>Widescreen</PresentationFormat>
  <Paragraphs>108</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ECGE6001Q  Skills for Employability and Future Pathways  Samantha moon</vt:lpstr>
      <vt:lpstr>This presentation is going to represent my skills/competencies and demonstrate how I can apply the necessary skills required to the chosen job description. It will briefly explain how this module has helped me.  I have used the required skills from the job description as the main focus throughout this presentation. You will see these skills in the headings section of this presentation. I will give examples of how I am competent when applying the required skills in a working environment.</vt:lpstr>
      <vt:lpstr>Good interpersonal skills, able to communicate effectively with a wide range of people. </vt:lpstr>
      <vt:lpstr> To be able to work on own as well as part of a team. </vt:lpstr>
      <vt:lpstr>To be able to establish and maintain professional working relationships</vt:lpstr>
      <vt:lpstr>To be discreet and able to maintain confidentiality. </vt:lpstr>
      <vt:lpstr>Able to work under pressure and apply consistent approaches</vt:lpstr>
      <vt:lpstr>To be able to maintain accurate records</vt:lpstr>
      <vt:lpstr>This module has helped me to…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ECGE6001Q  Skills for Employability and Future Pathways  Samantha moon</dc:title>
  <dc:creator>samanthamoon19@outlook.com</dc:creator>
  <cp:lastModifiedBy>samanthamoon19@outlook.com</cp:lastModifiedBy>
  <cp:revision>22</cp:revision>
  <dcterms:created xsi:type="dcterms:W3CDTF">2019-10-14T15:44:26Z</dcterms:created>
  <dcterms:modified xsi:type="dcterms:W3CDTF">2019-10-16T12:29:37Z</dcterms:modified>
</cp:coreProperties>
</file>