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 id="257" r:id="rId4"/>
    <p:sldId id="259" r:id="rId5"/>
    <p:sldId id="262" r:id="rId6"/>
    <p:sldId id="263" r:id="rId7"/>
    <p:sldId id="25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67"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0BE50409-5C55-4E74-9395-8F60312E043B}"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22251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spTree>
    <p:extLst>
      <p:ext uri="{BB962C8B-B14F-4D97-AF65-F5344CB8AC3E}">
        <p14:creationId xmlns:p14="http://schemas.microsoft.com/office/powerpoint/2010/main" val="3933924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4292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76EF1D-2D83-4044-95C0-C925C11FA6AE}" type="datetimeFigureOut">
              <a:rPr lang="en-GB" smtClean="0"/>
              <a:t>17/05/2019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E50409-5C55-4E74-9395-8F60312E043B}" type="slidenum">
              <a:rPr lang="en-GB" smtClean="0"/>
              <a:t>‹#›</a:t>
            </a:fld>
            <a:endParaRPr lang="en-GB"/>
          </a:p>
        </p:txBody>
      </p:sp>
    </p:spTree>
    <p:extLst>
      <p:ext uri="{BB962C8B-B14F-4D97-AF65-F5344CB8AC3E}">
        <p14:creationId xmlns:p14="http://schemas.microsoft.com/office/powerpoint/2010/main" val="3526111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76EF1D-2D83-4044-95C0-C925C11FA6AE}" type="datetimeFigureOut">
              <a:rPr lang="en-GB" smtClean="0"/>
              <a:t>17/05/2019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BE50409-5C55-4E74-9395-8F60312E043B}"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20397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76EF1D-2D83-4044-95C0-C925C11FA6AE}" type="datetimeFigureOut">
              <a:rPr lang="en-GB" smtClean="0"/>
              <a:t>17/05/2019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E50409-5C55-4E74-9395-8F60312E043B}"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0289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76EF1D-2D83-4044-95C0-C925C11FA6AE}" type="datetimeFigureOut">
              <a:rPr lang="en-GB" smtClean="0"/>
              <a:t>17/05/2019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E50409-5C55-4E74-9395-8F60312E043B}" type="slidenum">
              <a:rPr lang="en-GB" smtClean="0"/>
              <a:t>‹#›</a:t>
            </a:fld>
            <a:endParaRPr lang="en-GB"/>
          </a:p>
        </p:txBody>
      </p:sp>
    </p:spTree>
    <p:extLst>
      <p:ext uri="{BB962C8B-B14F-4D97-AF65-F5344CB8AC3E}">
        <p14:creationId xmlns:p14="http://schemas.microsoft.com/office/powerpoint/2010/main" val="2099489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76EF1D-2D83-4044-95C0-C925C11FA6AE}" type="datetimeFigureOut">
              <a:rPr lang="en-GB" smtClean="0"/>
              <a:t>17/05/2019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E50409-5C55-4E74-9395-8F60312E043B}"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937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76EF1D-2D83-4044-95C0-C925C11FA6AE}" type="datetimeFigureOut">
              <a:rPr lang="en-GB" smtClean="0"/>
              <a:t>17/05/2019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E50409-5C55-4E74-9395-8F60312E043B}" type="slidenum">
              <a:rPr lang="en-GB" smtClean="0"/>
              <a:t>‹#›</a:t>
            </a:fld>
            <a:endParaRPr lang="en-GB"/>
          </a:p>
        </p:txBody>
      </p:sp>
    </p:spTree>
    <p:extLst>
      <p:ext uri="{BB962C8B-B14F-4D97-AF65-F5344CB8AC3E}">
        <p14:creationId xmlns:p14="http://schemas.microsoft.com/office/powerpoint/2010/main" val="887251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76EF1D-2D83-4044-95C0-C925C11FA6AE}" type="datetimeFigureOut">
              <a:rPr lang="en-GB" smtClean="0"/>
              <a:t>17/05/2019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E50409-5C55-4E74-9395-8F60312E043B}" type="slidenum">
              <a:rPr lang="en-GB" smtClean="0"/>
              <a:t>‹#›</a:t>
            </a:fld>
            <a:endParaRPr lang="en-GB"/>
          </a:p>
        </p:txBody>
      </p:sp>
    </p:spTree>
    <p:extLst>
      <p:ext uri="{BB962C8B-B14F-4D97-AF65-F5344CB8AC3E}">
        <p14:creationId xmlns:p14="http://schemas.microsoft.com/office/powerpoint/2010/main" val="1705754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64425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0912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spTree>
    <p:extLst>
      <p:ext uri="{BB962C8B-B14F-4D97-AF65-F5344CB8AC3E}">
        <p14:creationId xmlns:p14="http://schemas.microsoft.com/office/powerpoint/2010/main" val="16709033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75609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0007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37851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6EF1D-2D83-4044-95C0-C925C11FA6AE}"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E50409-5C55-4E74-9395-8F60312E043B}"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34163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E76EF1D-2D83-4044-95C0-C925C11FA6AE}" type="datetimeFigureOut">
              <a:rPr lang="en-GB" smtClean="0"/>
              <a:t>17/05/2019</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BE50409-5C55-4E74-9395-8F60312E043B}" type="slidenum">
              <a:rPr lang="en-GB" smtClean="0"/>
              <a:t>‹#›</a:t>
            </a:fld>
            <a:endParaRPr lang="en-GB"/>
          </a:p>
        </p:txBody>
      </p:sp>
    </p:spTree>
    <p:extLst>
      <p:ext uri="{BB962C8B-B14F-4D97-AF65-F5344CB8AC3E}">
        <p14:creationId xmlns:p14="http://schemas.microsoft.com/office/powerpoint/2010/main" val="16591821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fullfact.org/immigration/why-do-international-migrants-come-uk/"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fullfact.org/immigration/why-do-international-migrants-come-uk/" TargetMode="External"/><Relationship Id="rId2" Type="http://schemas.openxmlformats.org/officeDocument/2006/relationships/hyperlink" Target="https://www.theguardian.com/news/reality-check/2014/mar/05/immigration-migration"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F24E8-8E95-4F75-AAD1-2C0E62042EA7}"/>
              </a:ext>
            </a:extLst>
          </p:cNvPr>
          <p:cNvSpPr>
            <a:spLocks noGrp="1"/>
          </p:cNvSpPr>
          <p:nvPr>
            <p:ph type="ctrTitle"/>
          </p:nvPr>
        </p:nvSpPr>
        <p:spPr/>
        <p:txBody>
          <a:bodyPr/>
          <a:lstStyle/>
          <a:p>
            <a:r>
              <a:rPr lang="en-GB" dirty="0"/>
              <a:t>What is a UK National group?</a:t>
            </a:r>
          </a:p>
        </p:txBody>
      </p:sp>
      <p:sp>
        <p:nvSpPr>
          <p:cNvPr id="3" name="Subtitle 2">
            <a:extLst>
              <a:ext uri="{FF2B5EF4-FFF2-40B4-BE49-F238E27FC236}">
                <a16:creationId xmlns:a16="http://schemas.microsoft.com/office/drawing/2014/main" id="{6D4035D2-41E6-4554-80B3-3256C2B74E69}"/>
              </a:ext>
            </a:extLst>
          </p:cNvPr>
          <p:cNvSpPr>
            <a:spLocks noGrp="1"/>
          </p:cNvSpPr>
          <p:nvPr>
            <p:ph type="subTitle" idx="1"/>
          </p:nvPr>
        </p:nvSpPr>
        <p:spPr/>
        <p:txBody>
          <a:bodyPr>
            <a:normAutofit fontScale="92500"/>
          </a:bodyPr>
          <a:lstStyle/>
          <a:p>
            <a:r>
              <a:rPr lang="en-GB" dirty="0"/>
              <a:t>UK Nationals are an identity of an individual’s nationality or origins.</a:t>
            </a:r>
          </a:p>
          <a:p>
            <a:r>
              <a:rPr lang="en-GB" dirty="0"/>
              <a:t>(UK and non- UK people in the labour market,15</a:t>
            </a:r>
            <a:r>
              <a:rPr lang="en-GB" baseline="30000" dirty="0"/>
              <a:t>th</a:t>
            </a:r>
            <a:r>
              <a:rPr lang="en-GB" dirty="0"/>
              <a:t> November 2017) </a:t>
            </a:r>
          </a:p>
          <a:p>
            <a:endParaRPr lang="en-GB" dirty="0"/>
          </a:p>
        </p:txBody>
      </p:sp>
    </p:spTree>
    <p:extLst>
      <p:ext uri="{BB962C8B-B14F-4D97-AF65-F5344CB8AC3E}">
        <p14:creationId xmlns:p14="http://schemas.microsoft.com/office/powerpoint/2010/main" val="343393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F0E2C-3631-466E-81AB-B48720E7F775}"/>
              </a:ext>
            </a:extLst>
          </p:cNvPr>
          <p:cNvSpPr>
            <a:spLocks noGrp="1"/>
          </p:cNvSpPr>
          <p:nvPr>
            <p:ph type="ctrTitle"/>
          </p:nvPr>
        </p:nvSpPr>
        <p:spPr/>
        <p:txBody>
          <a:bodyPr/>
          <a:lstStyle/>
          <a:p>
            <a:r>
              <a:rPr lang="en-GB" dirty="0"/>
              <a:t>What is UK non-National group?</a:t>
            </a:r>
          </a:p>
        </p:txBody>
      </p:sp>
      <p:sp>
        <p:nvSpPr>
          <p:cNvPr id="3" name="Subtitle 2">
            <a:extLst>
              <a:ext uri="{FF2B5EF4-FFF2-40B4-BE49-F238E27FC236}">
                <a16:creationId xmlns:a16="http://schemas.microsoft.com/office/drawing/2014/main" id="{55621091-76BB-496C-BF6A-FD0A63D3EBBA}"/>
              </a:ext>
            </a:extLst>
          </p:cNvPr>
          <p:cNvSpPr>
            <a:spLocks noGrp="1"/>
          </p:cNvSpPr>
          <p:nvPr>
            <p:ph type="subTitle" idx="1"/>
          </p:nvPr>
        </p:nvSpPr>
        <p:spPr/>
        <p:txBody>
          <a:bodyPr>
            <a:normAutofit fontScale="92500"/>
          </a:bodyPr>
          <a:lstStyle/>
          <a:p>
            <a:r>
              <a:rPr lang="en-GB" dirty="0"/>
              <a:t>UK non- National group belongs to individuals that immigrate to a different country, or living somewhere they were not born.</a:t>
            </a:r>
          </a:p>
          <a:p>
            <a:r>
              <a:rPr lang="en-GB" dirty="0"/>
              <a:t>(UK and non- UK people in the labour market,15</a:t>
            </a:r>
            <a:r>
              <a:rPr lang="en-GB" baseline="30000" dirty="0"/>
              <a:t>th</a:t>
            </a:r>
            <a:r>
              <a:rPr lang="en-GB" dirty="0"/>
              <a:t> November 2017) </a:t>
            </a:r>
          </a:p>
        </p:txBody>
      </p:sp>
    </p:spTree>
    <p:extLst>
      <p:ext uri="{BB962C8B-B14F-4D97-AF65-F5344CB8AC3E}">
        <p14:creationId xmlns:p14="http://schemas.microsoft.com/office/powerpoint/2010/main" val="3673024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792DD-D068-4DB2-8B00-3D8FBD302A7D}"/>
              </a:ext>
            </a:extLst>
          </p:cNvPr>
          <p:cNvSpPr>
            <a:spLocks noGrp="1"/>
          </p:cNvSpPr>
          <p:nvPr>
            <p:ph type="ctrTitle"/>
          </p:nvPr>
        </p:nvSpPr>
        <p:spPr/>
        <p:txBody>
          <a:bodyPr/>
          <a:lstStyle/>
          <a:p>
            <a:r>
              <a:rPr lang="en-GB" dirty="0"/>
              <a:t>Migrants – why do they come to the UK?</a:t>
            </a:r>
          </a:p>
        </p:txBody>
      </p:sp>
      <p:sp>
        <p:nvSpPr>
          <p:cNvPr id="3" name="Subtitle 2">
            <a:extLst>
              <a:ext uri="{FF2B5EF4-FFF2-40B4-BE49-F238E27FC236}">
                <a16:creationId xmlns:a16="http://schemas.microsoft.com/office/drawing/2014/main" id="{E19D163B-0FC5-4033-A838-0315CD42505A}"/>
              </a:ext>
            </a:extLst>
          </p:cNvPr>
          <p:cNvSpPr>
            <a:spLocks noGrp="1"/>
          </p:cNvSpPr>
          <p:nvPr>
            <p:ph type="subTitle" idx="1"/>
          </p:nvPr>
        </p:nvSpPr>
        <p:spPr/>
        <p:txBody>
          <a:bodyPr>
            <a:normAutofit fontScale="25000" lnSpcReduction="20000"/>
          </a:bodyPr>
          <a:lstStyle/>
          <a:p>
            <a:pPr marL="342900" indent="-342900">
              <a:buFontTx/>
              <a:buChar char="-"/>
            </a:pPr>
            <a:r>
              <a:rPr lang="en-GB" sz="4800" dirty="0">
                <a:latin typeface="Times New Roman" panose="02020603050405020304" pitchFamily="18" charset="0"/>
                <a:cs typeface="Times New Roman" panose="02020603050405020304" pitchFamily="18" charset="0"/>
              </a:rPr>
              <a:t>WORK</a:t>
            </a:r>
          </a:p>
          <a:p>
            <a:pPr marL="342900" indent="-342900">
              <a:buFontTx/>
              <a:buChar char="-"/>
            </a:pPr>
            <a:r>
              <a:rPr lang="en-GB" sz="4800" dirty="0">
                <a:latin typeface="Times New Roman" panose="02020603050405020304" pitchFamily="18" charset="0"/>
                <a:cs typeface="Times New Roman" panose="02020603050405020304" pitchFamily="18" charset="0"/>
              </a:rPr>
              <a:t>- LANGUAGE</a:t>
            </a:r>
          </a:p>
          <a:p>
            <a:pPr marL="342900" indent="-342900">
              <a:buFontTx/>
              <a:buChar char="-"/>
            </a:pPr>
            <a:r>
              <a:rPr lang="en-GB" sz="4800" dirty="0">
                <a:latin typeface="Times New Roman" panose="02020603050405020304" pitchFamily="18" charset="0"/>
                <a:cs typeface="Times New Roman" panose="02020603050405020304" pitchFamily="18" charset="0"/>
              </a:rPr>
              <a:t>-STUDY OPPORTUNITIES</a:t>
            </a:r>
          </a:p>
          <a:p>
            <a:pPr marL="342900" indent="-342900">
              <a:buFontTx/>
              <a:buChar char="-"/>
            </a:pPr>
            <a:r>
              <a:rPr lang="en-GB" sz="4800" dirty="0">
                <a:latin typeface="Times New Roman" panose="02020603050405020304" pitchFamily="18" charset="0"/>
                <a:cs typeface="Times New Roman" panose="02020603050405020304" pitchFamily="18" charset="0"/>
              </a:rPr>
              <a:t>- CONTACTS</a:t>
            </a:r>
          </a:p>
          <a:p>
            <a:pPr marL="342900" indent="-342900">
              <a:buFontTx/>
              <a:buChar char="-"/>
            </a:pPr>
            <a:r>
              <a:rPr lang="en-GB" sz="4800" i="1" dirty="0">
                <a:latin typeface="Times New Roman" panose="02020603050405020304" pitchFamily="18" charset="0"/>
                <a:cs typeface="Times New Roman" panose="02020603050405020304" pitchFamily="18" charset="0"/>
              </a:rPr>
              <a:t>(By </a:t>
            </a:r>
            <a:r>
              <a:rPr lang="en-GB" sz="4800" i="1" dirty="0" err="1">
                <a:latin typeface="Times New Roman" panose="02020603050405020304" pitchFamily="18" charset="0"/>
                <a:cs typeface="Times New Roman" panose="02020603050405020304" pitchFamily="18" charset="0"/>
              </a:rPr>
              <a:t>Zovanga</a:t>
            </a:r>
            <a:r>
              <a:rPr lang="en-GB" sz="4800" i="1" dirty="0">
                <a:latin typeface="Times New Roman" panose="02020603050405020304" pitchFamily="18" charset="0"/>
                <a:cs typeface="Times New Roman" panose="02020603050405020304" pitchFamily="18" charset="0"/>
              </a:rPr>
              <a:t> Kone and </a:t>
            </a:r>
            <a:r>
              <a:rPr lang="en-GB" sz="4800" i="1" dirty="0" err="1">
                <a:latin typeface="Times New Roman" panose="02020603050405020304" pitchFamily="18" charset="0"/>
                <a:cs typeface="Times New Roman" panose="02020603050405020304" pitchFamily="18" charset="0"/>
              </a:rPr>
              <a:t>Yvonni</a:t>
            </a:r>
            <a:r>
              <a:rPr lang="en-GB" sz="4800" i="1" dirty="0">
                <a:latin typeface="Times New Roman" panose="02020603050405020304" pitchFamily="18" charset="0"/>
                <a:cs typeface="Times New Roman" panose="02020603050405020304" pitchFamily="18" charset="0"/>
              </a:rPr>
              <a:t> </a:t>
            </a:r>
            <a:r>
              <a:rPr lang="en-GB" sz="4800" i="1" dirty="0" err="1">
                <a:latin typeface="Times New Roman" panose="02020603050405020304" pitchFamily="18" charset="0"/>
                <a:cs typeface="Times New Roman" panose="02020603050405020304" pitchFamily="18" charset="0"/>
              </a:rPr>
              <a:t>Markaki</a:t>
            </a:r>
            <a:r>
              <a:rPr lang="en-GB" sz="4800" i="1" dirty="0">
                <a:latin typeface="Times New Roman" panose="02020603050405020304" pitchFamily="18" charset="0"/>
                <a:cs typeface="Times New Roman" panose="02020603050405020304" pitchFamily="18" charset="0"/>
              </a:rPr>
              <a:t>, 7</a:t>
            </a:r>
            <a:r>
              <a:rPr lang="en-GB" sz="4800" i="1" baseline="30000" dirty="0">
                <a:latin typeface="Times New Roman" panose="02020603050405020304" pitchFamily="18" charset="0"/>
                <a:cs typeface="Times New Roman" panose="02020603050405020304" pitchFamily="18" charset="0"/>
              </a:rPr>
              <a:t>TH</a:t>
            </a:r>
            <a:r>
              <a:rPr lang="en-GB" sz="4800" i="1" dirty="0">
                <a:latin typeface="Times New Roman" panose="02020603050405020304" pitchFamily="18" charset="0"/>
                <a:cs typeface="Times New Roman" panose="02020603050405020304" pitchFamily="18" charset="0"/>
              </a:rPr>
              <a:t> of June 2017)</a:t>
            </a:r>
            <a:endParaRPr lang="en-GB" sz="4800" dirty="0">
              <a:latin typeface="Times New Roman" panose="02020603050405020304" pitchFamily="18" charset="0"/>
              <a:cs typeface="Times New Roman" panose="02020603050405020304" pitchFamily="18" charset="0"/>
            </a:endParaRPr>
          </a:p>
          <a:p>
            <a:pPr marL="342900" indent="-342900">
              <a:buFontTx/>
              <a:buChar char="-"/>
            </a:pPr>
            <a:endParaRPr lang="en-GB" dirty="0"/>
          </a:p>
        </p:txBody>
      </p:sp>
    </p:spTree>
    <p:extLst>
      <p:ext uri="{BB962C8B-B14F-4D97-AF65-F5344CB8AC3E}">
        <p14:creationId xmlns:p14="http://schemas.microsoft.com/office/powerpoint/2010/main" val="3344627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49909-A039-40BA-9DE0-A7E8C2A7C35A}"/>
              </a:ext>
            </a:extLst>
          </p:cNvPr>
          <p:cNvSpPr>
            <a:spLocks noGrp="1"/>
          </p:cNvSpPr>
          <p:nvPr>
            <p:ph type="ctrTitle"/>
          </p:nvPr>
        </p:nvSpPr>
        <p:spPr/>
        <p:txBody>
          <a:bodyPr/>
          <a:lstStyle/>
          <a:p>
            <a:r>
              <a:rPr lang="en-GB" dirty="0" err="1"/>
              <a:t>Uk</a:t>
            </a:r>
            <a:r>
              <a:rPr lang="en-GB" dirty="0"/>
              <a:t> nationals will not accept it</a:t>
            </a:r>
          </a:p>
        </p:txBody>
      </p:sp>
      <p:sp>
        <p:nvSpPr>
          <p:cNvPr id="3" name="Subtitle 2">
            <a:extLst>
              <a:ext uri="{FF2B5EF4-FFF2-40B4-BE49-F238E27FC236}">
                <a16:creationId xmlns:a16="http://schemas.microsoft.com/office/drawing/2014/main" id="{762B2D6D-9BAA-487C-B9F6-903F2F269181}"/>
              </a:ext>
            </a:extLst>
          </p:cNvPr>
          <p:cNvSpPr>
            <a:spLocks noGrp="1"/>
          </p:cNvSpPr>
          <p:nvPr>
            <p:ph type="subTitle" idx="1"/>
          </p:nvPr>
        </p:nvSpPr>
        <p:spPr/>
        <p:txBody>
          <a:bodyPr>
            <a:normAutofit fontScale="70000" lnSpcReduction="20000"/>
          </a:bodyPr>
          <a:lstStyle/>
          <a:p>
            <a:pPr marL="342900" indent="-342900">
              <a:buFontTx/>
              <a:buChar char="-"/>
            </a:pPr>
            <a:r>
              <a:rPr lang="en-GB" dirty="0"/>
              <a:t>Taking jobs</a:t>
            </a:r>
          </a:p>
          <a:p>
            <a:pPr marL="342900" indent="-342900">
              <a:buFontTx/>
              <a:buChar char="-"/>
            </a:pPr>
            <a:r>
              <a:rPr lang="en-GB" dirty="0"/>
              <a:t>- housing</a:t>
            </a:r>
          </a:p>
          <a:p>
            <a:pPr marL="342900" indent="-342900">
              <a:buFontTx/>
              <a:buChar char="-"/>
            </a:pPr>
            <a:r>
              <a:rPr lang="en-GB" dirty="0"/>
              <a:t>Benefits </a:t>
            </a:r>
          </a:p>
          <a:p>
            <a:r>
              <a:rPr lang="en-GB" u="sng" dirty="0">
                <a:hlinkClick r:id="rId2"/>
              </a:rPr>
              <a:t>(Why do immigrants come to the UK? - Full Fact</a:t>
            </a:r>
            <a:r>
              <a:rPr lang="en-GB" u="sng" dirty="0"/>
              <a:t>, published 7</a:t>
            </a:r>
            <a:r>
              <a:rPr lang="en-GB" u="sng" baseline="30000" dirty="0"/>
              <a:t>th</a:t>
            </a:r>
            <a:r>
              <a:rPr lang="en-GB" u="sng" dirty="0"/>
              <a:t> of June 2017)</a:t>
            </a:r>
            <a:endParaRPr lang="en-GB" dirty="0"/>
          </a:p>
          <a:p>
            <a:endParaRPr lang="en-GB" dirty="0"/>
          </a:p>
          <a:p>
            <a:pPr marL="342900" indent="-342900">
              <a:buFontTx/>
              <a:buChar char="-"/>
            </a:pPr>
            <a:endParaRPr lang="en-GB" b="1" dirty="0"/>
          </a:p>
          <a:p>
            <a:pPr marL="342900" indent="-342900">
              <a:buFontTx/>
              <a:buChar char="-"/>
            </a:pPr>
            <a:endParaRPr lang="en-GB" dirty="0"/>
          </a:p>
        </p:txBody>
      </p:sp>
    </p:spTree>
    <p:extLst>
      <p:ext uri="{BB962C8B-B14F-4D97-AF65-F5344CB8AC3E}">
        <p14:creationId xmlns:p14="http://schemas.microsoft.com/office/powerpoint/2010/main" val="1654582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698FB-DEA7-4276-94DD-E62CC3A01ECE}"/>
              </a:ext>
            </a:extLst>
          </p:cNvPr>
          <p:cNvSpPr>
            <a:spLocks noGrp="1"/>
          </p:cNvSpPr>
          <p:nvPr>
            <p:ph type="ctrTitle"/>
          </p:nvPr>
        </p:nvSpPr>
        <p:spPr/>
        <p:txBody>
          <a:bodyPr>
            <a:normAutofit/>
          </a:bodyPr>
          <a:lstStyle/>
          <a:p>
            <a:r>
              <a:rPr lang="en-GB" sz="2400" dirty="0"/>
              <a:t>Theresa may was accused to not want immigrants to come to the </a:t>
            </a:r>
            <a:r>
              <a:rPr lang="en-GB" sz="2400" dirty="0" err="1"/>
              <a:t>uk</a:t>
            </a:r>
            <a:r>
              <a:rPr lang="en-GB" sz="2400" dirty="0"/>
              <a:t> which was not true.</a:t>
            </a:r>
            <a:endParaRPr lang="en-GB" sz="1200" dirty="0"/>
          </a:p>
        </p:txBody>
      </p:sp>
      <p:sp>
        <p:nvSpPr>
          <p:cNvPr id="3" name="Subtitle 2">
            <a:extLst>
              <a:ext uri="{FF2B5EF4-FFF2-40B4-BE49-F238E27FC236}">
                <a16:creationId xmlns:a16="http://schemas.microsoft.com/office/drawing/2014/main" id="{63FB2F78-42BC-4C30-BCC1-F3A8E0345D31}"/>
              </a:ext>
            </a:extLst>
          </p:cNvPr>
          <p:cNvSpPr>
            <a:spLocks noGrp="1"/>
          </p:cNvSpPr>
          <p:nvPr>
            <p:ph type="subTitle" idx="1"/>
          </p:nvPr>
        </p:nvSpPr>
        <p:spPr/>
        <p:txBody>
          <a:bodyPr>
            <a:normAutofit fontScale="77500" lnSpcReduction="20000"/>
          </a:bodyPr>
          <a:lstStyle/>
          <a:p>
            <a:r>
              <a:rPr lang="en-GB" dirty="0"/>
              <a:t>“In its latest </a:t>
            </a:r>
            <a:r>
              <a:rPr lang="en-GB" b="1" dirty="0"/>
              <a:t>Labour Market Statistics </a:t>
            </a:r>
            <a:r>
              <a:rPr lang="en-GB" dirty="0"/>
              <a:t>report, published in February, the ONS reports that in the previous year the number of people in jobs rose by 425,000 to just over 30m. Of those, 276,000 jobs were filled by UK-born people, 141,000 by people born outside the UK.”</a:t>
            </a:r>
          </a:p>
          <a:p>
            <a:r>
              <a:rPr lang="en-GB" dirty="0"/>
              <a:t>(The Guardian, 5</a:t>
            </a:r>
            <a:r>
              <a:rPr lang="en-GB" baseline="30000" dirty="0"/>
              <a:t>th</a:t>
            </a:r>
            <a:r>
              <a:rPr lang="en-GB" dirty="0"/>
              <a:t> of March 2014)</a:t>
            </a:r>
          </a:p>
        </p:txBody>
      </p:sp>
    </p:spTree>
    <p:extLst>
      <p:ext uri="{BB962C8B-B14F-4D97-AF65-F5344CB8AC3E}">
        <p14:creationId xmlns:p14="http://schemas.microsoft.com/office/powerpoint/2010/main" val="3465970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B7A2C-C99D-41A6-9DAA-40086E0494E5}"/>
              </a:ext>
            </a:extLst>
          </p:cNvPr>
          <p:cNvSpPr>
            <a:spLocks noGrp="1"/>
          </p:cNvSpPr>
          <p:nvPr>
            <p:ph type="ctrTitle"/>
          </p:nvPr>
        </p:nvSpPr>
        <p:spPr/>
        <p:txBody>
          <a:bodyPr/>
          <a:lstStyle/>
          <a:p>
            <a:r>
              <a:rPr lang="en-GB" sz="2800" dirty="0">
                <a:latin typeface="Times New Roman" panose="02020603050405020304" pitchFamily="18" charset="0"/>
                <a:cs typeface="Times New Roman" panose="02020603050405020304" pitchFamily="18" charset="0"/>
              </a:rPr>
              <a:t>What are foreigners opinions with the British?</a:t>
            </a:r>
          </a:p>
        </p:txBody>
      </p:sp>
      <p:sp>
        <p:nvSpPr>
          <p:cNvPr id="3" name="Subtitle 2">
            <a:extLst>
              <a:ext uri="{FF2B5EF4-FFF2-40B4-BE49-F238E27FC236}">
                <a16:creationId xmlns:a16="http://schemas.microsoft.com/office/drawing/2014/main" id="{65E82C97-D362-446D-A25E-790367A80BCF}"/>
              </a:ext>
            </a:extLst>
          </p:cNvPr>
          <p:cNvSpPr>
            <a:spLocks noGrp="1"/>
          </p:cNvSpPr>
          <p:nvPr>
            <p:ph type="subTitle" idx="1"/>
          </p:nvPr>
        </p:nvSpPr>
        <p:spPr/>
        <p:txBody>
          <a:bodyPr>
            <a:normAutofit fontScale="92500"/>
          </a:bodyPr>
          <a:lstStyle/>
          <a:p>
            <a:r>
              <a:rPr lang="en-GB" dirty="0"/>
              <a:t>Foreigners who come to work here believe that British have not got the same morals and care when it comes to employability, for example they believe the as soon as the British finish their shift, work is out of their mind. (The Guardian, 5</a:t>
            </a:r>
            <a:r>
              <a:rPr lang="en-GB" baseline="30000" dirty="0"/>
              <a:t>th</a:t>
            </a:r>
            <a:r>
              <a:rPr lang="en-GB" dirty="0"/>
              <a:t> of March 2014)</a:t>
            </a:r>
          </a:p>
        </p:txBody>
      </p:sp>
    </p:spTree>
    <p:extLst>
      <p:ext uri="{BB962C8B-B14F-4D97-AF65-F5344CB8AC3E}">
        <p14:creationId xmlns:p14="http://schemas.microsoft.com/office/powerpoint/2010/main" val="2996532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62D03-0E58-4DD3-9A06-9C2EFF2FBFBC}"/>
              </a:ext>
            </a:extLst>
          </p:cNvPr>
          <p:cNvSpPr>
            <a:spLocks noGrp="1"/>
          </p:cNvSpPr>
          <p:nvPr>
            <p:ph type="ctrTitle"/>
          </p:nvPr>
        </p:nvSpPr>
        <p:spPr>
          <a:xfrm>
            <a:off x="2692398" y="805903"/>
            <a:ext cx="6815669" cy="1515533"/>
          </a:xfrm>
        </p:spPr>
        <p:txBody>
          <a:bodyPr/>
          <a:lstStyle/>
          <a:p>
            <a:r>
              <a:rPr lang="en-GB" dirty="0"/>
              <a:t>REFERENCES</a:t>
            </a:r>
          </a:p>
        </p:txBody>
      </p:sp>
      <p:sp>
        <p:nvSpPr>
          <p:cNvPr id="3" name="Subtitle 2">
            <a:extLst>
              <a:ext uri="{FF2B5EF4-FFF2-40B4-BE49-F238E27FC236}">
                <a16:creationId xmlns:a16="http://schemas.microsoft.com/office/drawing/2014/main" id="{3AA908FC-8F56-41E6-8D8E-0364E747C318}"/>
              </a:ext>
            </a:extLst>
          </p:cNvPr>
          <p:cNvSpPr>
            <a:spLocks noGrp="1"/>
          </p:cNvSpPr>
          <p:nvPr>
            <p:ph type="subTitle" idx="1"/>
          </p:nvPr>
        </p:nvSpPr>
        <p:spPr>
          <a:xfrm>
            <a:off x="2560422" y="2321436"/>
            <a:ext cx="6815669" cy="1320802"/>
          </a:xfrm>
        </p:spPr>
        <p:txBody>
          <a:bodyPr>
            <a:normAutofit fontScale="25000" lnSpcReduction="20000"/>
          </a:bodyPr>
          <a:lstStyle/>
          <a:p>
            <a:r>
              <a:rPr lang="en-GB" sz="4400" i="1" dirty="0"/>
              <a:t>- (Why Do Immigrants Come to the </a:t>
            </a:r>
            <a:r>
              <a:rPr lang="en-GB" sz="4400" i="1" dirty="0" err="1"/>
              <a:t>UK?By</a:t>
            </a:r>
            <a:r>
              <a:rPr lang="en-GB" sz="4400" i="1" dirty="0"/>
              <a:t> </a:t>
            </a:r>
            <a:r>
              <a:rPr lang="en-GB" sz="4400" i="1" dirty="0" err="1"/>
              <a:t>Zovanga</a:t>
            </a:r>
            <a:r>
              <a:rPr lang="en-GB" sz="4400" i="1" dirty="0"/>
              <a:t> Kone and </a:t>
            </a:r>
            <a:r>
              <a:rPr lang="en-GB" sz="4400" i="1" dirty="0" err="1"/>
              <a:t>Yvonni</a:t>
            </a:r>
            <a:r>
              <a:rPr lang="en-GB" sz="4400" i="1" dirty="0"/>
              <a:t> </a:t>
            </a:r>
            <a:r>
              <a:rPr lang="en-GB" sz="4400" i="1" dirty="0" err="1"/>
              <a:t>Markaki</a:t>
            </a:r>
            <a:r>
              <a:rPr lang="en-GB" sz="4400" i="1" dirty="0"/>
              <a:t> (7</a:t>
            </a:r>
            <a:r>
              <a:rPr lang="en-GB" sz="4400" i="1" baseline="30000" dirty="0"/>
              <a:t>TH</a:t>
            </a:r>
            <a:r>
              <a:rPr lang="en-GB" sz="4400" i="1" dirty="0"/>
              <a:t> of June 2017) https://fullfact.org/immigration/why-do-international-migrants-come-uk/)</a:t>
            </a:r>
            <a:endParaRPr lang="en-GB" sz="4400" dirty="0"/>
          </a:p>
          <a:p>
            <a:pPr marL="342900" indent="-342900">
              <a:buFontTx/>
              <a:buChar char="-"/>
            </a:pPr>
            <a:r>
              <a:rPr lang="en-GB" sz="4400" dirty="0"/>
              <a:t>“In its latest </a:t>
            </a:r>
            <a:r>
              <a:rPr lang="en-GB" sz="4400" b="1" dirty="0"/>
              <a:t>Labour Market Statistics </a:t>
            </a:r>
            <a:r>
              <a:rPr lang="en-GB" sz="4400" dirty="0"/>
              <a:t>report, published in February, the ONS reports that in the previous year the number of people in jobs rose by 425,000 to just over 30m. Of those, 276,000 jobs were filled by UK-born people, 141,000 by people born outside the UK.”(The Guardian, 5</a:t>
            </a:r>
            <a:r>
              <a:rPr lang="en-GB" sz="4400" baseline="30000" dirty="0"/>
              <a:t>th</a:t>
            </a:r>
            <a:r>
              <a:rPr lang="en-GB" sz="4400" dirty="0"/>
              <a:t> of March 2014, https://www.theguardian.com/news/reality-check/2014/mar/05/immigration-migration-british-jobs-economy-newsnight- )</a:t>
            </a:r>
          </a:p>
          <a:p>
            <a:pPr marL="342900" indent="-342900">
              <a:buFontTx/>
              <a:buChar char="-"/>
            </a:pPr>
            <a:r>
              <a:rPr lang="en-GB" sz="4400" u="sng" dirty="0"/>
              <a:t>(The Guardian, 5</a:t>
            </a:r>
            <a:r>
              <a:rPr lang="en-GB" sz="4400" u="sng" baseline="30000" dirty="0"/>
              <a:t>th</a:t>
            </a:r>
            <a:r>
              <a:rPr lang="en-GB" sz="4400" u="sng" dirty="0"/>
              <a:t> of March 2014) </a:t>
            </a:r>
            <a:r>
              <a:rPr lang="en-GB" sz="4400" dirty="0">
                <a:hlinkClick r:id="rId2"/>
              </a:rPr>
              <a:t>https://</a:t>
            </a:r>
            <a:r>
              <a:rPr lang="en-GB" sz="4400" b="1" dirty="0">
                <a:hlinkClick r:id="rId2"/>
              </a:rPr>
              <a:t>www.theguardian.com</a:t>
            </a:r>
            <a:r>
              <a:rPr lang="en-GB" sz="4400" dirty="0">
                <a:hlinkClick r:id="rId2"/>
              </a:rPr>
              <a:t>/news/reality-check/2014/mar/05/immigration-migration</a:t>
            </a:r>
            <a:r>
              <a:rPr lang="en-GB" sz="4400" dirty="0"/>
              <a:t>.)</a:t>
            </a:r>
          </a:p>
          <a:p>
            <a:pPr marL="342900" indent="-342900">
              <a:buFontTx/>
              <a:buChar char="-"/>
            </a:pPr>
            <a:r>
              <a:rPr lang="en-GB" sz="4400" dirty="0"/>
              <a:t>(UK and non- UK people in the labour market,15</a:t>
            </a:r>
            <a:r>
              <a:rPr lang="en-GB" sz="4400" baseline="30000" dirty="0"/>
              <a:t>th</a:t>
            </a:r>
            <a:r>
              <a:rPr lang="en-GB" sz="4400" dirty="0"/>
              <a:t> November 2017https://www.ons.gov.uk/employmentandlabourmarket/peopleinwork/employmentandemployeetypes/articles/ukandnonukpeopleinthelabourmarket/august2017</a:t>
            </a:r>
          </a:p>
          <a:p>
            <a:r>
              <a:rPr lang="en-GB" sz="4400" u="sng" dirty="0">
                <a:hlinkClick r:id="rId3"/>
              </a:rPr>
              <a:t>(Why do immigrants come to the UK? - Full Fact</a:t>
            </a:r>
            <a:r>
              <a:rPr lang="en-GB" sz="4400" u="sng" dirty="0"/>
              <a:t>, published 7</a:t>
            </a:r>
            <a:r>
              <a:rPr lang="en-GB" sz="4400" u="sng" baseline="30000" dirty="0"/>
              <a:t>th</a:t>
            </a:r>
            <a:r>
              <a:rPr lang="en-GB" sz="4400" u="sng" dirty="0"/>
              <a:t> of June 2017, </a:t>
            </a:r>
            <a:r>
              <a:rPr lang="en-GB" sz="4400" dirty="0"/>
              <a:t>fullfact.org/</a:t>
            </a:r>
            <a:r>
              <a:rPr lang="en-GB" sz="4400" b="1" dirty="0"/>
              <a:t>immigration</a:t>
            </a:r>
            <a:r>
              <a:rPr lang="en-GB" sz="4400" dirty="0"/>
              <a:t>/</a:t>
            </a:r>
            <a:r>
              <a:rPr lang="en-GB" sz="4400" b="1" dirty="0"/>
              <a:t>why</a:t>
            </a:r>
            <a:r>
              <a:rPr lang="en-GB" sz="4400" dirty="0"/>
              <a:t>-</a:t>
            </a:r>
            <a:r>
              <a:rPr lang="en-GB" sz="4400" b="1" dirty="0"/>
              <a:t>do</a:t>
            </a:r>
            <a:r>
              <a:rPr lang="en-GB" sz="4400" dirty="0"/>
              <a:t>-inter</a:t>
            </a:r>
            <a:r>
              <a:rPr lang="en-GB" sz="4400" b="1" dirty="0"/>
              <a:t>national</a:t>
            </a:r>
            <a:r>
              <a:rPr lang="en-GB" sz="4400" dirty="0"/>
              <a:t>-migrants-come-</a:t>
            </a:r>
            <a:r>
              <a:rPr lang="en-GB" sz="4400" b="1" dirty="0" err="1"/>
              <a:t>uk</a:t>
            </a:r>
            <a:r>
              <a:rPr lang="en-GB" sz="4400" b="1" dirty="0"/>
              <a:t>)</a:t>
            </a:r>
            <a:endParaRPr lang="en-GB" sz="4400" dirty="0"/>
          </a:p>
          <a:p>
            <a:pPr marL="342900" indent="-342900">
              <a:buFontTx/>
              <a:buChar char="-"/>
            </a:pPr>
            <a:endParaRPr lang="en-GB" sz="4400" dirty="0"/>
          </a:p>
          <a:p>
            <a:pPr marL="342900" indent="-342900">
              <a:buFontTx/>
              <a:buChar char="-"/>
            </a:pPr>
            <a:r>
              <a:rPr lang="en-GB" sz="4400" dirty="0"/>
              <a:t> ) </a:t>
            </a:r>
          </a:p>
          <a:p>
            <a:pPr marL="342900" indent="-342900">
              <a:buFontTx/>
              <a:buChar char="-"/>
            </a:pPr>
            <a:endParaRPr lang="en-GB" dirty="0"/>
          </a:p>
          <a:p>
            <a:pPr marL="342900" indent="-342900">
              <a:buFontTx/>
              <a:buChar char="-"/>
            </a:pPr>
            <a:endParaRPr lang="en-GB" dirty="0"/>
          </a:p>
          <a:p>
            <a:endParaRPr lang="en-GB" dirty="0"/>
          </a:p>
        </p:txBody>
      </p:sp>
    </p:spTree>
    <p:extLst>
      <p:ext uri="{BB962C8B-B14F-4D97-AF65-F5344CB8AC3E}">
        <p14:creationId xmlns:p14="http://schemas.microsoft.com/office/powerpoint/2010/main" val="80575266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121</TotalTime>
  <Words>487</Words>
  <Application>Microsoft Office PowerPoint</Application>
  <PresentationFormat>Widescreen</PresentationFormat>
  <Paragraphs>32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Garamond</vt:lpstr>
      <vt:lpstr>Times New Roman</vt:lpstr>
      <vt:lpstr>Organic</vt:lpstr>
      <vt:lpstr>What is a UK National group?</vt:lpstr>
      <vt:lpstr>What is UK non-National group?</vt:lpstr>
      <vt:lpstr>Migrants – why do they come to the UK?</vt:lpstr>
      <vt:lpstr>Uk nationals will not accept it</vt:lpstr>
      <vt:lpstr>Theresa may was accused to not want immigrants to come to the uk which was not true.</vt:lpstr>
      <vt:lpstr>What are foreigners opinions with the British?</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 a non-UK national group of your choice describe why some UK Nationals might not accept their inclusion in UK society. 10min presentation – due 17/5/19</dc:title>
  <dc:creator>craig sims</dc:creator>
  <cp:lastModifiedBy>craig sims</cp:lastModifiedBy>
  <cp:revision>14</cp:revision>
  <dcterms:created xsi:type="dcterms:W3CDTF">2019-05-13T13:01:07Z</dcterms:created>
  <dcterms:modified xsi:type="dcterms:W3CDTF">2019-05-17T11:35:32Z</dcterms:modified>
</cp:coreProperties>
</file>