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119" r:id="rId1"/>
  </p:sldMasterIdLst>
  <p:notesMasterIdLst>
    <p:notesMasterId r:id="rId18"/>
  </p:notesMasterIdLst>
  <p:sldIdLst>
    <p:sldId id="256" r:id="rId2"/>
    <p:sldId id="257" r:id="rId3"/>
    <p:sldId id="258" r:id="rId4"/>
    <p:sldId id="270" r:id="rId5"/>
    <p:sldId id="259" r:id="rId6"/>
    <p:sldId id="268" r:id="rId7"/>
    <p:sldId id="260" r:id="rId8"/>
    <p:sldId id="261" r:id="rId9"/>
    <p:sldId id="269" r:id="rId10"/>
    <p:sldId id="262" r:id="rId11"/>
    <p:sldId id="263" r:id="rId12"/>
    <p:sldId id="264" r:id="rId13"/>
    <p:sldId id="265" r:id="rId14"/>
    <p:sldId id="266" r:id="rId15"/>
    <p:sldId id="267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397" autoAdjust="0"/>
    <p:restoredTop sz="94061" autoAdjust="0"/>
  </p:normalViewPr>
  <p:slideViewPr>
    <p:cSldViewPr snapToGrid="0">
      <p:cViewPr varScale="1">
        <p:scale>
          <a:sx n="70" d="100"/>
          <a:sy n="70" d="100"/>
        </p:scale>
        <p:origin x="88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4E8A4B-1439-4A82-98CA-113AAFDC660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9A46E4-B2DC-4659-859E-FD1173C205D0}">
      <dgm:prSet/>
      <dgm:spPr/>
      <dgm:t>
        <a:bodyPr/>
        <a:lstStyle/>
        <a:p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Integrating Health, Wellbeing and Sustainable Development in Health and Social Care: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505AEB8-719F-44EE-A8F5-EF2AD1DADD6D}" type="parTrans" cxnId="{37114BD9-6143-4FDA-B1A1-D4AC242B1F1C}">
      <dgm:prSet/>
      <dgm:spPr/>
      <dgm:t>
        <a:bodyPr/>
        <a:lstStyle/>
        <a:p>
          <a:endParaRPr lang="en-US"/>
        </a:p>
      </dgm:t>
    </dgm:pt>
    <dgm:pt modelId="{1676E9FC-6274-43BE-8D37-A225BE463E74}" type="sibTrans" cxnId="{37114BD9-6143-4FDA-B1A1-D4AC242B1F1C}">
      <dgm:prSet/>
      <dgm:spPr/>
      <dgm:t>
        <a:bodyPr/>
        <a:lstStyle/>
        <a:p>
          <a:endParaRPr lang="en-US"/>
        </a:p>
      </dgm:t>
    </dgm:pt>
    <dgm:pt modelId="{4BDF1BC0-9D66-4CF8-A513-2654A2CB2E8D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Student Name: Parveen Akhtar</a:t>
          </a:r>
          <a:b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Student ID: 2309185</a:t>
          </a:r>
          <a:b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BMHP6030 </a:t>
          </a:r>
          <a:b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Lecturer: Hamdi Hussain</a:t>
          </a:r>
        </a:p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Assignment 1 Presentation</a:t>
          </a:r>
        </a:p>
      </dgm:t>
    </dgm:pt>
    <dgm:pt modelId="{C4783B4E-76EE-41FE-9991-BFCE4E5B9A1E}" type="parTrans" cxnId="{16B37052-B84F-4189-81C4-5865E6A14BA0}">
      <dgm:prSet/>
      <dgm:spPr/>
      <dgm:t>
        <a:bodyPr/>
        <a:lstStyle/>
        <a:p>
          <a:endParaRPr lang="en-US"/>
        </a:p>
      </dgm:t>
    </dgm:pt>
    <dgm:pt modelId="{F9035254-36AE-42EF-BFB4-3C23E6EA3D45}" type="sibTrans" cxnId="{16B37052-B84F-4189-81C4-5865E6A14BA0}">
      <dgm:prSet/>
      <dgm:spPr/>
      <dgm:t>
        <a:bodyPr/>
        <a:lstStyle/>
        <a:p>
          <a:endParaRPr lang="en-US"/>
        </a:p>
      </dgm:t>
    </dgm:pt>
    <dgm:pt modelId="{E661B042-5ECA-E443-8949-56B77507203A}" type="pres">
      <dgm:prSet presAssocID="{BF4E8A4B-1439-4A82-98CA-113AAFDC660F}" presName="vert0" presStyleCnt="0">
        <dgm:presLayoutVars>
          <dgm:dir/>
          <dgm:animOne val="branch"/>
          <dgm:animLvl val="lvl"/>
        </dgm:presLayoutVars>
      </dgm:prSet>
      <dgm:spPr/>
    </dgm:pt>
    <dgm:pt modelId="{EBE44B4B-9825-BC4F-B16B-BB45C739C124}" type="pres">
      <dgm:prSet presAssocID="{089A46E4-B2DC-4659-859E-FD1173C205D0}" presName="thickLine" presStyleLbl="alignNode1" presStyleIdx="0" presStyleCnt="2"/>
      <dgm:spPr/>
    </dgm:pt>
    <dgm:pt modelId="{46400404-CB1A-D549-834D-10081AB18D86}" type="pres">
      <dgm:prSet presAssocID="{089A46E4-B2DC-4659-859E-FD1173C205D0}" presName="horz1" presStyleCnt="0"/>
      <dgm:spPr/>
    </dgm:pt>
    <dgm:pt modelId="{234D2C5A-80FF-BE46-91BA-1205B0FF2AFC}" type="pres">
      <dgm:prSet presAssocID="{089A46E4-B2DC-4659-859E-FD1173C205D0}" presName="tx1" presStyleLbl="revTx" presStyleIdx="0" presStyleCnt="2"/>
      <dgm:spPr/>
    </dgm:pt>
    <dgm:pt modelId="{6F13E31B-052B-F644-9869-C8EBEAB4992C}" type="pres">
      <dgm:prSet presAssocID="{089A46E4-B2DC-4659-859E-FD1173C205D0}" presName="vert1" presStyleCnt="0"/>
      <dgm:spPr/>
    </dgm:pt>
    <dgm:pt modelId="{D60E86B5-A1DA-CC48-80B7-78BADA0BBC00}" type="pres">
      <dgm:prSet presAssocID="{4BDF1BC0-9D66-4CF8-A513-2654A2CB2E8D}" presName="thickLine" presStyleLbl="alignNode1" presStyleIdx="1" presStyleCnt="2"/>
      <dgm:spPr/>
    </dgm:pt>
    <dgm:pt modelId="{578FEEEA-9F99-1448-AD1D-FB94B6C8F4BE}" type="pres">
      <dgm:prSet presAssocID="{4BDF1BC0-9D66-4CF8-A513-2654A2CB2E8D}" presName="horz1" presStyleCnt="0"/>
      <dgm:spPr/>
    </dgm:pt>
    <dgm:pt modelId="{3F6E91E4-0E6C-9242-90C4-DBB73A33E2B6}" type="pres">
      <dgm:prSet presAssocID="{4BDF1BC0-9D66-4CF8-A513-2654A2CB2E8D}" presName="tx1" presStyleLbl="revTx" presStyleIdx="1" presStyleCnt="2"/>
      <dgm:spPr/>
    </dgm:pt>
    <dgm:pt modelId="{043613DF-8A92-444D-A316-EAF257D103EB}" type="pres">
      <dgm:prSet presAssocID="{4BDF1BC0-9D66-4CF8-A513-2654A2CB2E8D}" presName="vert1" presStyleCnt="0"/>
      <dgm:spPr/>
    </dgm:pt>
  </dgm:ptLst>
  <dgm:cxnLst>
    <dgm:cxn modelId="{E216732B-31AF-DF4C-A2C8-0A8C8EA674D0}" type="presOf" srcId="{4BDF1BC0-9D66-4CF8-A513-2654A2CB2E8D}" destId="{3F6E91E4-0E6C-9242-90C4-DBB73A33E2B6}" srcOrd="0" destOrd="0" presId="urn:microsoft.com/office/officeart/2008/layout/LinedList"/>
    <dgm:cxn modelId="{FF303B4A-C57B-9144-ABFD-E09F45B6B2CE}" type="presOf" srcId="{089A46E4-B2DC-4659-859E-FD1173C205D0}" destId="{234D2C5A-80FF-BE46-91BA-1205B0FF2AFC}" srcOrd="0" destOrd="0" presId="urn:microsoft.com/office/officeart/2008/layout/LinedList"/>
    <dgm:cxn modelId="{16B37052-B84F-4189-81C4-5865E6A14BA0}" srcId="{BF4E8A4B-1439-4A82-98CA-113AAFDC660F}" destId="{4BDF1BC0-9D66-4CF8-A513-2654A2CB2E8D}" srcOrd="1" destOrd="0" parTransId="{C4783B4E-76EE-41FE-9991-BFCE4E5B9A1E}" sibTransId="{F9035254-36AE-42EF-BFB4-3C23E6EA3D45}"/>
    <dgm:cxn modelId="{0955EBD0-5F4D-A344-90DD-81C7A2DFCE73}" type="presOf" srcId="{BF4E8A4B-1439-4A82-98CA-113AAFDC660F}" destId="{E661B042-5ECA-E443-8949-56B77507203A}" srcOrd="0" destOrd="0" presId="urn:microsoft.com/office/officeart/2008/layout/LinedList"/>
    <dgm:cxn modelId="{37114BD9-6143-4FDA-B1A1-D4AC242B1F1C}" srcId="{BF4E8A4B-1439-4A82-98CA-113AAFDC660F}" destId="{089A46E4-B2DC-4659-859E-FD1173C205D0}" srcOrd="0" destOrd="0" parTransId="{A505AEB8-719F-44EE-A8F5-EF2AD1DADD6D}" sibTransId="{1676E9FC-6274-43BE-8D37-A225BE463E74}"/>
    <dgm:cxn modelId="{91596494-9081-B043-85F8-43838F98E4EE}" type="presParOf" srcId="{E661B042-5ECA-E443-8949-56B77507203A}" destId="{EBE44B4B-9825-BC4F-B16B-BB45C739C124}" srcOrd="0" destOrd="0" presId="urn:microsoft.com/office/officeart/2008/layout/LinedList"/>
    <dgm:cxn modelId="{6B8D4BD6-79E5-DC45-B843-2BF5B8BEA9EE}" type="presParOf" srcId="{E661B042-5ECA-E443-8949-56B77507203A}" destId="{46400404-CB1A-D549-834D-10081AB18D86}" srcOrd="1" destOrd="0" presId="urn:microsoft.com/office/officeart/2008/layout/LinedList"/>
    <dgm:cxn modelId="{48EED7FB-6F2E-EB4B-A2B5-0642DFA9DDC6}" type="presParOf" srcId="{46400404-CB1A-D549-834D-10081AB18D86}" destId="{234D2C5A-80FF-BE46-91BA-1205B0FF2AFC}" srcOrd="0" destOrd="0" presId="urn:microsoft.com/office/officeart/2008/layout/LinedList"/>
    <dgm:cxn modelId="{906D28A5-2541-9D42-9A5A-80B55A1A5F27}" type="presParOf" srcId="{46400404-CB1A-D549-834D-10081AB18D86}" destId="{6F13E31B-052B-F644-9869-C8EBEAB4992C}" srcOrd="1" destOrd="0" presId="urn:microsoft.com/office/officeart/2008/layout/LinedList"/>
    <dgm:cxn modelId="{72D31593-6427-B84C-A8C0-E5FBBCFE31F9}" type="presParOf" srcId="{E661B042-5ECA-E443-8949-56B77507203A}" destId="{D60E86B5-A1DA-CC48-80B7-78BADA0BBC00}" srcOrd="2" destOrd="0" presId="urn:microsoft.com/office/officeart/2008/layout/LinedList"/>
    <dgm:cxn modelId="{A823FAB8-15FA-A245-843D-BE2A58812331}" type="presParOf" srcId="{E661B042-5ECA-E443-8949-56B77507203A}" destId="{578FEEEA-9F99-1448-AD1D-FB94B6C8F4BE}" srcOrd="3" destOrd="0" presId="urn:microsoft.com/office/officeart/2008/layout/LinedList"/>
    <dgm:cxn modelId="{E04C4816-DCE9-D44B-AFC0-8C6D96701A23}" type="presParOf" srcId="{578FEEEA-9F99-1448-AD1D-FB94B6C8F4BE}" destId="{3F6E91E4-0E6C-9242-90C4-DBB73A33E2B6}" srcOrd="0" destOrd="0" presId="urn:microsoft.com/office/officeart/2008/layout/LinedList"/>
    <dgm:cxn modelId="{78F1BA91-7F64-5941-AEFD-0A5CF424AFEA}" type="presParOf" srcId="{578FEEEA-9F99-1448-AD1D-FB94B6C8F4BE}" destId="{043613DF-8A92-444D-A316-EAF257D103E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D72FDB-04B0-4BEB-9142-2C6B5C3C665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E16E47-A784-4E44-95C8-65A92FC50265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Health, wellbeing, and sustainable development are closely linked in health and social care </a:t>
          </a:r>
        </a:p>
      </dgm:t>
    </dgm:pt>
    <dgm:pt modelId="{0CC7E491-595D-483E-8C76-E1ABD51EBBD0}" type="parTrans" cxnId="{40E47058-2637-4CB0-8472-FB2CB237016E}">
      <dgm:prSet/>
      <dgm:spPr/>
      <dgm:t>
        <a:bodyPr/>
        <a:lstStyle/>
        <a:p>
          <a:endParaRPr lang="en-US"/>
        </a:p>
      </dgm:t>
    </dgm:pt>
    <dgm:pt modelId="{EEF8BF1F-6C5F-4A04-8ECD-8F6E4FFA3100}" type="sibTrans" cxnId="{40E47058-2637-4CB0-8472-FB2CB237016E}">
      <dgm:prSet/>
      <dgm:spPr/>
      <dgm:t>
        <a:bodyPr/>
        <a:lstStyle/>
        <a:p>
          <a:endParaRPr lang="en-US"/>
        </a:p>
      </dgm:t>
    </dgm:pt>
    <dgm:pt modelId="{488C2977-96CB-4FAD-8C22-04D506DEA86B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Focus is shifting from treatment to </a:t>
          </a:r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prevention and population wellbeing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gm:t>
    </dgm:pt>
    <dgm:pt modelId="{5742B3AA-05FB-47DD-947A-66AECD2AE618}" type="parTrans" cxnId="{1D4E8EFF-9FF4-423F-A9A0-8630454B0F59}">
      <dgm:prSet/>
      <dgm:spPr/>
      <dgm:t>
        <a:bodyPr/>
        <a:lstStyle/>
        <a:p>
          <a:endParaRPr lang="en-US"/>
        </a:p>
      </dgm:t>
    </dgm:pt>
    <dgm:pt modelId="{42179D83-93D8-47C4-BE01-5F267D5748ED}" type="sibTrans" cxnId="{1D4E8EFF-9FF4-423F-A9A0-8630454B0F59}">
      <dgm:prSet/>
      <dgm:spPr/>
      <dgm:t>
        <a:bodyPr/>
        <a:lstStyle/>
        <a:p>
          <a:endParaRPr lang="en-US"/>
        </a:p>
      </dgm:t>
    </dgm:pt>
    <dgm:pt modelId="{BD4D095F-2877-4B42-84EC-1052C0D17EB3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Health is influenced by </a:t>
          </a:r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social, economic, and environmental factors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gm:t>
    </dgm:pt>
    <dgm:pt modelId="{F021DDD2-963C-4B21-BD10-3BF227A19B88}" type="parTrans" cxnId="{017B0A84-782D-40F7-A542-A41B6746BCC2}">
      <dgm:prSet/>
      <dgm:spPr/>
      <dgm:t>
        <a:bodyPr/>
        <a:lstStyle/>
        <a:p>
          <a:endParaRPr lang="en-US"/>
        </a:p>
      </dgm:t>
    </dgm:pt>
    <dgm:pt modelId="{06FDD6F6-8994-40E2-BCA2-E0175DE2A942}" type="sibTrans" cxnId="{017B0A84-782D-40F7-A542-A41B6746BCC2}">
      <dgm:prSet/>
      <dgm:spPr/>
      <dgm:t>
        <a:bodyPr/>
        <a:lstStyle/>
        <a:p>
          <a:endParaRPr lang="en-US"/>
        </a:p>
      </dgm:t>
    </dgm:pt>
    <dgm:pt modelId="{4F6C9B01-4F98-4A10-AA8B-CEF18C88D9FC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Integration helps reduce </a:t>
          </a:r>
          <a:r>
            <a:rPr lang="en-US" b="1" dirty="0">
              <a:latin typeface="Calibri" panose="020F0502020204030204" pitchFamily="34" charset="0"/>
              <a:cs typeface="Calibri" panose="020F0502020204030204" pitchFamily="34" charset="0"/>
            </a:rPr>
            <a:t>health inequalities and improve long-term outcomes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gm:t>
    </dgm:pt>
    <dgm:pt modelId="{571C14C1-A1FB-4854-94CA-D6130B9C95BE}" type="parTrans" cxnId="{B39A61E2-CE69-4D37-A987-F393F59B0DFE}">
      <dgm:prSet/>
      <dgm:spPr/>
      <dgm:t>
        <a:bodyPr/>
        <a:lstStyle/>
        <a:p>
          <a:endParaRPr lang="en-US"/>
        </a:p>
      </dgm:t>
    </dgm:pt>
    <dgm:pt modelId="{75796A43-62CB-43B2-A4EA-F88B7126BB0F}" type="sibTrans" cxnId="{B39A61E2-CE69-4D37-A987-F393F59B0DFE}">
      <dgm:prSet/>
      <dgm:spPr/>
      <dgm:t>
        <a:bodyPr/>
        <a:lstStyle/>
        <a:p>
          <a:endParaRPr lang="en-US"/>
        </a:p>
      </dgm:t>
    </dgm:pt>
    <dgm:pt modelId="{2CEFB318-6B10-A24E-8013-8359B4085C6A}" type="pres">
      <dgm:prSet presAssocID="{84D72FDB-04B0-4BEB-9142-2C6B5C3C6654}" presName="linear" presStyleCnt="0">
        <dgm:presLayoutVars>
          <dgm:animLvl val="lvl"/>
          <dgm:resizeHandles val="exact"/>
        </dgm:presLayoutVars>
      </dgm:prSet>
      <dgm:spPr/>
    </dgm:pt>
    <dgm:pt modelId="{05AA9A5A-6BDF-DF40-BAD7-42CDCD859FAE}" type="pres">
      <dgm:prSet presAssocID="{3EE16E47-A784-4E44-95C8-65A92FC502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028383-4AAD-AB49-B7BB-295E0E641240}" type="pres">
      <dgm:prSet presAssocID="{EEF8BF1F-6C5F-4A04-8ECD-8F6E4FFA3100}" presName="spacer" presStyleCnt="0"/>
      <dgm:spPr/>
    </dgm:pt>
    <dgm:pt modelId="{E92C738A-236B-4E4D-9D0C-37DDA6AAF525}" type="pres">
      <dgm:prSet presAssocID="{488C2977-96CB-4FAD-8C22-04D506DEA86B}" presName="parentText" presStyleLbl="node1" presStyleIdx="1" presStyleCnt="4" custLinFactNeighborX="4574" custLinFactNeighborY="50002">
        <dgm:presLayoutVars>
          <dgm:chMax val="0"/>
          <dgm:bulletEnabled val="1"/>
        </dgm:presLayoutVars>
      </dgm:prSet>
      <dgm:spPr/>
    </dgm:pt>
    <dgm:pt modelId="{38E2687A-5A43-BD4E-99EC-92105405A9E6}" type="pres">
      <dgm:prSet presAssocID="{42179D83-93D8-47C4-BE01-5F267D5748ED}" presName="spacer" presStyleCnt="0"/>
      <dgm:spPr/>
    </dgm:pt>
    <dgm:pt modelId="{7AFB6DD5-0483-AC48-AD9D-83891B12C108}" type="pres">
      <dgm:prSet presAssocID="{BD4D095F-2877-4B42-84EC-1052C0D17E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6DFC307-2DBF-D349-AC89-1991C6F1D8C3}" type="pres">
      <dgm:prSet presAssocID="{06FDD6F6-8994-40E2-BCA2-E0175DE2A942}" presName="spacer" presStyleCnt="0"/>
      <dgm:spPr/>
    </dgm:pt>
    <dgm:pt modelId="{1A2175D0-9E9C-FE46-A81F-59ABB8E745DB}" type="pres">
      <dgm:prSet presAssocID="{4F6C9B01-4F98-4A10-AA8B-CEF18C88D9FC}" presName="parentText" presStyleLbl="node1" presStyleIdx="3" presStyleCnt="4" custLinFactNeighborX="0">
        <dgm:presLayoutVars>
          <dgm:chMax val="0"/>
          <dgm:bulletEnabled val="1"/>
        </dgm:presLayoutVars>
      </dgm:prSet>
      <dgm:spPr/>
    </dgm:pt>
  </dgm:ptLst>
  <dgm:cxnLst>
    <dgm:cxn modelId="{E2855619-F531-374D-BB93-2E35A92DD4EA}" type="presOf" srcId="{3EE16E47-A784-4E44-95C8-65A92FC50265}" destId="{05AA9A5A-6BDF-DF40-BAD7-42CDCD859FAE}" srcOrd="0" destOrd="0" presId="urn:microsoft.com/office/officeart/2005/8/layout/vList2"/>
    <dgm:cxn modelId="{64789836-1971-3F4C-92AA-18FCC06C794C}" type="presOf" srcId="{488C2977-96CB-4FAD-8C22-04D506DEA86B}" destId="{E92C738A-236B-4E4D-9D0C-37DDA6AAF525}" srcOrd="0" destOrd="0" presId="urn:microsoft.com/office/officeart/2005/8/layout/vList2"/>
    <dgm:cxn modelId="{7A3C8266-41F3-B342-AEF6-87793A88DA02}" type="presOf" srcId="{4F6C9B01-4F98-4A10-AA8B-CEF18C88D9FC}" destId="{1A2175D0-9E9C-FE46-A81F-59ABB8E745DB}" srcOrd="0" destOrd="0" presId="urn:microsoft.com/office/officeart/2005/8/layout/vList2"/>
    <dgm:cxn modelId="{40E47058-2637-4CB0-8472-FB2CB237016E}" srcId="{84D72FDB-04B0-4BEB-9142-2C6B5C3C6654}" destId="{3EE16E47-A784-4E44-95C8-65A92FC50265}" srcOrd="0" destOrd="0" parTransId="{0CC7E491-595D-483E-8C76-E1ABD51EBBD0}" sibTransId="{EEF8BF1F-6C5F-4A04-8ECD-8F6E4FFA3100}"/>
    <dgm:cxn modelId="{017B0A84-782D-40F7-A542-A41B6746BCC2}" srcId="{84D72FDB-04B0-4BEB-9142-2C6B5C3C6654}" destId="{BD4D095F-2877-4B42-84EC-1052C0D17EB3}" srcOrd="2" destOrd="0" parTransId="{F021DDD2-963C-4B21-BD10-3BF227A19B88}" sibTransId="{06FDD6F6-8994-40E2-BCA2-E0175DE2A942}"/>
    <dgm:cxn modelId="{49BBA8C4-ACC4-EF4C-A765-EDB1FD4624DE}" type="presOf" srcId="{84D72FDB-04B0-4BEB-9142-2C6B5C3C6654}" destId="{2CEFB318-6B10-A24E-8013-8359B4085C6A}" srcOrd="0" destOrd="0" presId="urn:microsoft.com/office/officeart/2005/8/layout/vList2"/>
    <dgm:cxn modelId="{B39A61E2-CE69-4D37-A987-F393F59B0DFE}" srcId="{84D72FDB-04B0-4BEB-9142-2C6B5C3C6654}" destId="{4F6C9B01-4F98-4A10-AA8B-CEF18C88D9FC}" srcOrd="3" destOrd="0" parTransId="{571C14C1-A1FB-4854-94CA-D6130B9C95BE}" sibTransId="{75796A43-62CB-43B2-A4EA-F88B7126BB0F}"/>
    <dgm:cxn modelId="{67F571E7-C44B-8447-B8B6-9D2EB8CB2F45}" type="presOf" srcId="{BD4D095F-2877-4B42-84EC-1052C0D17EB3}" destId="{7AFB6DD5-0483-AC48-AD9D-83891B12C108}" srcOrd="0" destOrd="0" presId="urn:microsoft.com/office/officeart/2005/8/layout/vList2"/>
    <dgm:cxn modelId="{1D4E8EFF-9FF4-423F-A9A0-8630454B0F59}" srcId="{84D72FDB-04B0-4BEB-9142-2C6B5C3C6654}" destId="{488C2977-96CB-4FAD-8C22-04D506DEA86B}" srcOrd="1" destOrd="0" parTransId="{5742B3AA-05FB-47DD-947A-66AECD2AE618}" sibTransId="{42179D83-93D8-47C4-BE01-5F267D5748ED}"/>
    <dgm:cxn modelId="{3FE19322-0DE7-B349-A37E-78D6EDA439B0}" type="presParOf" srcId="{2CEFB318-6B10-A24E-8013-8359B4085C6A}" destId="{05AA9A5A-6BDF-DF40-BAD7-42CDCD859FAE}" srcOrd="0" destOrd="0" presId="urn:microsoft.com/office/officeart/2005/8/layout/vList2"/>
    <dgm:cxn modelId="{EF1F0C30-9231-884C-9C14-A4C52B0D3443}" type="presParOf" srcId="{2CEFB318-6B10-A24E-8013-8359B4085C6A}" destId="{AE028383-4AAD-AB49-B7BB-295E0E641240}" srcOrd="1" destOrd="0" presId="urn:microsoft.com/office/officeart/2005/8/layout/vList2"/>
    <dgm:cxn modelId="{A582AD0D-BBAD-2C4B-8EB8-4C9E58B940CB}" type="presParOf" srcId="{2CEFB318-6B10-A24E-8013-8359B4085C6A}" destId="{E92C738A-236B-4E4D-9D0C-37DDA6AAF525}" srcOrd="2" destOrd="0" presId="urn:microsoft.com/office/officeart/2005/8/layout/vList2"/>
    <dgm:cxn modelId="{A8D43809-5CAD-314C-886E-B2589EBF2839}" type="presParOf" srcId="{2CEFB318-6B10-A24E-8013-8359B4085C6A}" destId="{38E2687A-5A43-BD4E-99EC-92105405A9E6}" srcOrd="3" destOrd="0" presId="urn:microsoft.com/office/officeart/2005/8/layout/vList2"/>
    <dgm:cxn modelId="{AFA4B0D9-11A1-F748-AACB-71399E4FB346}" type="presParOf" srcId="{2CEFB318-6B10-A24E-8013-8359B4085C6A}" destId="{7AFB6DD5-0483-AC48-AD9D-83891B12C108}" srcOrd="4" destOrd="0" presId="urn:microsoft.com/office/officeart/2005/8/layout/vList2"/>
    <dgm:cxn modelId="{FB3EFDCF-AFF9-094C-B612-696F4DEFEE66}" type="presParOf" srcId="{2CEFB318-6B10-A24E-8013-8359B4085C6A}" destId="{76DFC307-2DBF-D349-AC89-1991C6F1D8C3}" srcOrd="5" destOrd="0" presId="urn:microsoft.com/office/officeart/2005/8/layout/vList2"/>
    <dgm:cxn modelId="{77787891-A0BD-AB4E-BBF3-AE44A2C3443E}" type="presParOf" srcId="{2CEFB318-6B10-A24E-8013-8359B4085C6A}" destId="{1A2175D0-9E9C-FE46-A81F-59ABB8E745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838FC0-0C3B-44D1-89F4-3DC36810D484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B11637-ABF2-4D3F-8941-C3057605862C}">
      <dgm:prSet/>
      <dgm:spPr/>
      <dgm:t>
        <a:bodyPr/>
        <a:lstStyle/>
        <a:p>
          <a:r>
            <a:rPr lang="en-GB"/>
            <a:t>Increase community outreach programmes.</a:t>
          </a:r>
          <a:endParaRPr lang="en-US"/>
        </a:p>
      </dgm:t>
    </dgm:pt>
    <dgm:pt modelId="{5F89BD11-F7FA-4056-8B46-305FD8C9083F}" type="parTrans" cxnId="{59D3F00C-7B01-4E23-8977-ED4F131AA410}">
      <dgm:prSet/>
      <dgm:spPr/>
      <dgm:t>
        <a:bodyPr/>
        <a:lstStyle/>
        <a:p>
          <a:endParaRPr lang="en-US"/>
        </a:p>
      </dgm:t>
    </dgm:pt>
    <dgm:pt modelId="{3A35E74E-63D0-4FBB-8C69-496F42EF0C1E}" type="sibTrans" cxnId="{59D3F00C-7B01-4E23-8977-ED4F131AA41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7970694-0415-47B1-867F-48BA5E3C08D5}">
      <dgm:prSet/>
      <dgm:spPr/>
      <dgm:t>
        <a:bodyPr/>
        <a:lstStyle/>
        <a:p>
          <a:r>
            <a:rPr lang="en-GB"/>
            <a:t>Develop culturally tailored interventions.</a:t>
          </a:r>
          <a:endParaRPr lang="en-US"/>
        </a:p>
      </dgm:t>
    </dgm:pt>
    <dgm:pt modelId="{4AF51E18-9C9A-417B-BB4C-6D2B837E979F}" type="parTrans" cxnId="{4BBE9347-3364-4B2C-AC5B-96E57CD91C75}">
      <dgm:prSet/>
      <dgm:spPr/>
      <dgm:t>
        <a:bodyPr/>
        <a:lstStyle/>
        <a:p>
          <a:endParaRPr lang="en-US"/>
        </a:p>
      </dgm:t>
    </dgm:pt>
    <dgm:pt modelId="{5B484546-99D8-47AF-89FE-FEB1B37C5D50}" type="sibTrans" cxnId="{4BBE9347-3364-4B2C-AC5B-96E57CD91C7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8A5E412-4C8E-4150-81F1-DD2ED7F125AE}">
      <dgm:prSet/>
      <dgm:spPr/>
      <dgm:t>
        <a:bodyPr/>
        <a:lstStyle/>
        <a:p>
          <a:r>
            <a:rPr lang="en-GB"/>
            <a:t>Improve digital inclusion initiatives.</a:t>
          </a:r>
          <a:endParaRPr lang="en-US"/>
        </a:p>
      </dgm:t>
    </dgm:pt>
    <dgm:pt modelId="{41C9203D-3055-4636-8DCA-92827DB67F01}" type="parTrans" cxnId="{EDB073E4-94CC-4D45-94A8-C238DC6CFA89}">
      <dgm:prSet/>
      <dgm:spPr/>
      <dgm:t>
        <a:bodyPr/>
        <a:lstStyle/>
        <a:p>
          <a:endParaRPr lang="en-US"/>
        </a:p>
      </dgm:t>
    </dgm:pt>
    <dgm:pt modelId="{6A4EAF03-6D60-4A9B-A564-FDB05196C470}" type="sibTrans" cxnId="{EDB073E4-94CC-4D45-94A8-C238DC6CFA8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18832C3-6CBA-4D00-9F77-BB1113965A45}">
      <dgm:prSet/>
      <dgm:spPr/>
      <dgm:t>
        <a:bodyPr/>
        <a:lstStyle/>
        <a:p>
          <a:r>
            <a:rPr lang="en-GB"/>
            <a:t>Increase investment in preventative healthcare</a:t>
          </a:r>
          <a:endParaRPr lang="en-US"/>
        </a:p>
      </dgm:t>
    </dgm:pt>
    <dgm:pt modelId="{3AF32A74-3A09-4438-9FF5-15A849B3E54B}" type="parTrans" cxnId="{B0F7362D-4044-4E6C-A006-6A7F15EE2A78}">
      <dgm:prSet/>
      <dgm:spPr/>
      <dgm:t>
        <a:bodyPr/>
        <a:lstStyle/>
        <a:p>
          <a:endParaRPr lang="en-US"/>
        </a:p>
      </dgm:t>
    </dgm:pt>
    <dgm:pt modelId="{DC6952CF-8FDC-466D-87C3-EBA4AC2755D9}" type="sibTrans" cxnId="{B0F7362D-4044-4E6C-A006-6A7F15EE2A7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B5EDA20-D6E2-4E89-A10C-771F804EEE3F}">
      <dgm:prSet/>
      <dgm:spPr/>
      <dgm:t>
        <a:bodyPr/>
        <a:lstStyle/>
        <a:p>
          <a:r>
            <a:rPr lang="en-GB" dirty="0"/>
            <a:t>Strengthen partnership working across health and social care sectors.</a:t>
          </a:r>
          <a:endParaRPr lang="en-US" dirty="0"/>
        </a:p>
      </dgm:t>
    </dgm:pt>
    <dgm:pt modelId="{AFD956A1-67E9-40A8-82A6-215B83AFE30A}" type="parTrans" cxnId="{A2F5F528-35D4-4331-BE5E-C7FC5F847A37}">
      <dgm:prSet/>
      <dgm:spPr/>
      <dgm:t>
        <a:bodyPr/>
        <a:lstStyle/>
        <a:p>
          <a:endParaRPr lang="en-US"/>
        </a:p>
      </dgm:t>
    </dgm:pt>
    <dgm:pt modelId="{124C2179-43B4-4D98-8855-C35B42379639}" type="sibTrans" cxnId="{A2F5F528-35D4-4331-BE5E-C7FC5F847A37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18C0D91-A053-3D4B-AB7D-3734EFD03710}" type="pres">
      <dgm:prSet presAssocID="{BF838FC0-0C3B-44D1-89F4-3DC36810D484}" presName="Name0" presStyleCnt="0">
        <dgm:presLayoutVars>
          <dgm:animLvl val="lvl"/>
          <dgm:resizeHandles val="exact"/>
        </dgm:presLayoutVars>
      </dgm:prSet>
      <dgm:spPr/>
    </dgm:pt>
    <dgm:pt modelId="{DFD1A020-9BDD-1842-8A6E-F045D8DB5CB7}" type="pres">
      <dgm:prSet presAssocID="{FDB11637-ABF2-4D3F-8941-C3057605862C}" presName="compositeNode" presStyleCnt="0">
        <dgm:presLayoutVars>
          <dgm:bulletEnabled val="1"/>
        </dgm:presLayoutVars>
      </dgm:prSet>
      <dgm:spPr/>
    </dgm:pt>
    <dgm:pt modelId="{5A19AA05-0EDF-CF4F-A9BF-92CB0F935245}" type="pres">
      <dgm:prSet presAssocID="{FDB11637-ABF2-4D3F-8941-C3057605862C}" presName="bgRect" presStyleLbl="bgAccFollowNode1" presStyleIdx="0" presStyleCnt="5"/>
      <dgm:spPr/>
    </dgm:pt>
    <dgm:pt modelId="{07C88DF2-4931-0745-871D-90E9286B2FCE}" type="pres">
      <dgm:prSet presAssocID="{3A35E74E-63D0-4FBB-8C69-496F42EF0C1E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9C3209CB-9C5E-9E49-8584-C23100CBB4C4}" type="pres">
      <dgm:prSet presAssocID="{FDB11637-ABF2-4D3F-8941-C3057605862C}" presName="bottomLine" presStyleLbl="alignNode1" presStyleIdx="1" presStyleCnt="10">
        <dgm:presLayoutVars/>
      </dgm:prSet>
      <dgm:spPr/>
    </dgm:pt>
    <dgm:pt modelId="{766E09D2-3CE0-4A4B-A0B6-0DB557378B12}" type="pres">
      <dgm:prSet presAssocID="{FDB11637-ABF2-4D3F-8941-C3057605862C}" presName="nodeText" presStyleLbl="bgAccFollowNode1" presStyleIdx="0" presStyleCnt="5">
        <dgm:presLayoutVars>
          <dgm:bulletEnabled val="1"/>
        </dgm:presLayoutVars>
      </dgm:prSet>
      <dgm:spPr/>
    </dgm:pt>
    <dgm:pt modelId="{C51348E2-FEC4-D544-A39E-8F0B965DB21C}" type="pres">
      <dgm:prSet presAssocID="{3A35E74E-63D0-4FBB-8C69-496F42EF0C1E}" presName="sibTrans" presStyleCnt="0"/>
      <dgm:spPr/>
    </dgm:pt>
    <dgm:pt modelId="{35BA3FEA-8E11-E844-8FB0-7E92815EE6ED}" type="pres">
      <dgm:prSet presAssocID="{57970694-0415-47B1-867F-48BA5E3C08D5}" presName="compositeNode" presStyleCnt="0">
        <dgm:presLayoutVars>
          <dgm:bulletEnabled val="1"/>
        </dgm:presLayoutVars>
      </dgm:prSet>
      <dgm:spPr/>
    </dgm:pt>
    <dgm:pt modelId="{5A6E218F-2F81-3A4B-ADCC-838241A57F4C}" type="pres">
      <dgm:prSet presAssocID="{57970694-0415-47B1-867F-48BA5E3C08D5}" presName="bgRect" presStyleLbl="bgAccFollowNode1" presStyleIdx="1" presStyleCnt="5"/>
      <dgm:spPr/>
    </dgm:pt>
    <dgm:pt modelId="{5F040305-2F47-094F-AE2A-E604F7377D86}" type="pres">
      <dgm:prSet presAssocID="{5B484546-99D8-47AF-89FE-FEB1B37C5D50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710F73E6-E3BC-1642-A7C4-EF6CA66DA06B}" type="pres">
      <dgm:prSet presAssocID="{57970694-0415-47B1-867F-48BA5E3C08D5}" presName="bottomLine" presStyleLbl="alignNode1" presStyleIdx="3" presStyleCnt="10">
        <dgm:presLayoutVars/>
      </dgm:prSet>
      <dgm:spPr/>
    </dgm:pt>
    <dgm:pt modelId="{82BE65A5-6E6A-EC4C-B9CA-42E56363D6B0}" type="pres">
      <dgm:prSet presAssocID="{57970694-0415-47B1-867F-48BA5E3C08D5}" presName="nodeText" presStyleLbl="bgAccFollowNode1" presStyleIdx="1" presStyleCnt="5">
        <dgm:presLayoutVars>
          <dgm:bulletEnabled val="1"/>
        </dgm:presLayoutVars>
      </dgm:prSet>
      <dgm:spPr/>
    </dgm:pt>
    <dgm:pt modelId="{551D774E-4B45-5D4D-8C43-8EFDD2846E01}" type="pres">
      <dgm:prSet presAssocID="{5B484546-99D8-47AF-89FE-FEB1B37C5D50}" presName="sibTrans" presStyleCnt="0"/>
      <dgm:spPr/>
    </dgm:pt>
    <dgm:pt modelId="{83185F34-738F-484B-9F40-F0253D9D7AB5}" type="pres">
      <dgm:prSet presAssocID="{48A5E412-4C8E-4150-81F1-DD2ED7F125AE}" presName="compositeNode" presStyleCnt="0">
        <dgm:presLayoutVars>
          <dgm:bulletEnabled val="1"/>
        </dgm:presLayoutVars>
      </dgm:prSet>
      <dgm:spPr/>
    </dgm:pt>
    <dgm:pt modelId="{C17FAE64-BB40-1340-9CD4-0656478BB432}" type="pres">
      <dgm:prSet presAssocID="{48A5E412-4C8E-4150-81F1-DD2ED7F125AE}" presName="bgRect" presStyleLbl="bgAccFollowNode1" presStyleIdx="2" presStyleCnt="5"/>
      <dgm:spPr/>
    </dgm:pt>
    <dgm:pt modelId="{6DFA3B27-79FA-2F42-9AFA-F432F6338634}" type="pres">
      <dgm:prSet presAssocID="{6A4EAF03-6D60-4A9B-A564-FDB05196C47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C50198AD-483D-D447-AE07-914F6F183612}" type="pres">
      <dgm:prSet presAssocID="{48A5E412-4C8E-4150-81F1-DD2ED7F125AE}" presName="bottomLine" presStyleLbl="alignNode1" presStyleIdx="5" presStyleCnt="10">
        <dgm:presLayoutVars/>
      </dgm:prSet>
      <dgm:spPr/>
    </dgm:pt>
    <dgm:pt modelId="{4BC81B9B-2067-E64E-871E-2A7C8AACD975}" type="pres">
      <dgm:prSet presAssocID="{48A5E412-4C8E-4150-81F1-DD2ED7F125AE}" presName="nodeText" presStyleLbl="bgAccFollowNode1" presStyleIdx="2" presStyleCnt="5">
        <dgm:presLayoutVars>
          <dgm:bulletEnabled val="1"/>
        </dgm:presLayoutVars>
      </dgm:prSet>
      <dgm:spPr/>
    </dgm:pt>
    <dgm:pt modelId="{B51DB840-4693-744A-8B92-91008981F5B8}" type="pres">
      <dgm:prSet presAssocID="{6A4EAF03-6D60-4A9B-A564-FDB05196C470}" presName="sibTrans" presStyleCnt="0"/>
      <dgm:spPr/>
    </dgm:pt>
    <dgm:pt modelId="{29834654-A654-4945-A2D7-A5E24F2B3EA8}" type="pres">
      <dgm:prSet presAssocID="{B18832C3-6CBA-4D00-9F77-BB1113965A45}" presName="compositeNode" presStyleCnt="0">
        <dgm:presLayoutVars>
          <dgm:bulletEnabled val="1"/>
        </dgm:presLayoutVars>
      </dgm:prSet>
      <dgm:spPr/>
    </dgm:pt>
    <dgm:pt modelId="{EF4E3BB3-1C23-3642-88C0-9BDB40078D75}" type="pres">
      <dgm:prSet presAssocID="{B18832C3-6CBA-4D00-9F77-BB1113965A45}" presName="bgRect" presStyleLbl="bgAccFollowNode1" presStyleIdx="3" presStyleCnt="5"/>
      <dgm:spPr/>
    </dgm:pt>
    <dgm:pt modelId="{EF7E891A-35CB-8A4D-97E9-47CF51D15C6D}" type="pres">
      <dgm:prSet presAssocID="{DC6952CF-8FDC-466D-87C3-EBA4AC2755D9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12A4B4BA-80AF-0C4B-BCB7-19F71D62D9D0}" type="pres">
      <dgm:prSet presAssocID="{B18832C3-6CBA-4D00-9F77-BB1113965A45}" presName="bottomLine" presStyleLbl="alignNode1" presStyleIdx="7" presStyleCnt="10">
        <dgm:presLayoutVars/>
      </dgm:prSet>
      <dgm:spPr/>
    </dgm:pt>
    <dgm:pt modelId="{D7A42529-A196-124D-8F4B-071BC517E3A7}" type="pres">
      <dgm:prSet presAssocID="{B18832C3-6CBA-4D00-9F77-BB1113965A45}" presName="nodeText" presStyleLbl="bgAccFollowNode1" presStyleIdx="3" presStyleCnt="5">
        <dgm:presLayoutVars>
          <dgm:bulletEnabled val="1"/>
        </dgm:presLayoutVars>
      </dgm:prSet>
      <dgm:spPr/>
    </dgm:pt>
    <dgm:pt modelId="{440D8A6A-B1D1-8F41-AEA7-50BA7B5314E4}" type="pres">
      <dgm:prSet presAssocID="{DC6952CF-8FDC-466D-87C3-EBA4AC2755D9}" presName="sibTrans" presStyleCnt="0"/>
      <dgm:spPr/>
    </dgm:pt>
    <dgm:pt modelId="{9FFEB216-889D-ED4C-ADEF-EAA36175D1B9}" type="pres">
      <dgm:prSet presAssocID="{1B5EDA20-D6E2-4E89-A10C-771F804EEE3F}" presName="compositeNode" presStyleCnt="0">
        <dgm:presLayoutVars>
          <dgm:bulletEnabled val="1"/>
        </dgm:presLayoutVars>
      </dgm:prSet>
      <dgm:spPr/>
    </dgm:pt>
    <dgm:pt modelId="{A6D58A2C-C223-9A45-BA8C-3E3402853DB8}" type="pres">
      <dgm:prSet presAssocID="{1B5EDA20-D6E2-4E89-A10C-771F804EEE3F}" presName="bgRect" presStyleLbl="bgAccFollowNode1" presStyleIdx="4" presStyleCnt="5"/>
      <dgm:spPr/>
    </dgm:pt>
    <dgm:pt modelId="{B3660F6A-B0C1-FC46-9844-4875FAF39A5C}" type="pres">
      <dgm:prSet presAssocID="{124C2179-43B4-4D98-8855-C35B42379639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82390E3D-C7F2-0447-AC1F-C6B5263DB604}" type="pres">
      <dgm:prSet presAssocID="{1B5EDA20-D6E2-4E89-A10C-771F804EEE3F}" presName="bottomLine" presStyleLbl="alignNode1" presStyleIdx="9" presStyleCnt="10">
        <dgm:presLayoutVars/>
      </dgm:prSet>
      <dgm:spPr/>
    </dgm:pt>
    <dgm:pt modelId="{7CD3BDCC-7F59-CF42-9B04-E251D20AA40C}" type="pres">
      <dgm:prSet presAssocID="{1B5EDA20-D6E2-4E89-A10C-771F804EEE3F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4068490A-30B2-6E47-AE37-6A678AA46D93}" type="presOf" srcId="{BF838FC0-0C3B-44D1-89F4-3DC36810D484}" destId="{C18C0D91-A053-3D4B-AB7D-3734EFD03710}" srcOrd="0" destOrd="0" presId="urn:microsoft.com/office/officeart/2016/7/layout/BasicLinearProcessNumbered"/>
    <dgm:cxn modelId="{59D3F00C-7B01-4E23-8977-ED4F131AA410}" srcId="{BF838FC0-0C3B-44D1-89F4-3DC36810D484}" destId="{FDB11637-ABF2-4D3F-8941-C3057605862C}" srcOrd="0" destOrd="0" parTransId="{5F89BD11-F7FA-4056-8B46-305FD8C9083F}" sibTransId="{3A35E74E-63D0-4FBB-8C69-496F42EF0C1E}"/>
    <dgm:cxn modelId="{5E68F40C-C9C2-8C41-8F48-6ED808CA8EC0}" type="presOf" srcId="{124C2179-43B4-4D98-8855-C35B42379639}" destId="{B3660F6A-B0C1-FC46-9844-4875FAF39A5C}" srcOrd="0" destOrd="0" presId="urn:microsoft.com/office/officeart/2016/7/layout/BasicLinearProcessNumbered"/>
    <dgm:cxn modelId="{5D425B17-541A-3145-82FB-FA3D974E7B9C}" type="presOf" srcId="{FDB11637-ABF2-4D3F-8941-C3057605862C}" destId="{5A19AA05-0EDF-CF4F-A9BF-92CB0F935245}" srcOrd="0" destOrd="0" presId="urn:microsoft.com/office/officeart/2016/7/layout/BasicLinearProcessNumbered"/>
    <dgm:cxn modelId="{A2F5F528-35D4-4331-BE5E-C7FC5F847A37}" srcId="{BF838FC0-0C3B-44D1-89F4-3DC36810D484}" destId="{1B5EDA20-D6E2-4E89-A10C-771F804EEE3F}" srcOrd="4" destOrd="0" parTransId="{AFD956A1-67E9-40A8-82A6-215B83AFE30A}" sibTransId="{124C2179-43B4-4D98-8855-C35B42379639}"/>
    <dgm:cxn modelId="{B0F7362D-4044-4E6C-A006-6A7F15EE2A78}" srcId="{BF838FC0-0C3B-44D1-89F4-3DC36810D484}" destId="{B18832C3-6CBA-4D00-9F77-BB1113965A45}" srcOrd="3" destOrd="0" parTransId="{3AF32A74-3A09-4438-9FF5-15A849B3E54B}" sibTransId="{DC6952CF-8FDC-466D-87C3-EBA4AC2755D9}"/>
    <dgm:cxn modelId="{459AB43C-710B-CD4D-8D9D-2B907A61E9E1}" type="presOf" srcId="{57970694-0415-47B1-867F-48BA5E3C08D5}" destId="{82BE65A5-6E6A-EC4C-B9CA-42E56363D6B0}" srcOrd="1" destOrd="0" presId="urn:microsoft.com/office/officeart/2016/7/layout/BasicLinearProcessNumbered"/>
    <dgm:cxn modelId="{0630BA40-CF3D-6F4B-8BBE-F607F919E328}" type="presOf" srcId="{FDB11637-ABF2-4D3F-8941-C3057605862C}" destId="{766E09D2-3CE0-4A4B-A0B6-0DB557378B12}" srcOrd="1" destOrd="0" presId="urn:microsoft.com/office/officeart/2016/7/layout/BasicLinearProcessNumbered"/>
    <dgm:cxn modelId="{4BBE9347-3364-4B2C-AC5B-96E57CD91C75}" srcId="{BF838FC0-0C3B-44D1-89F4-3DC36810D484}" destId="{57970694-0415-47B1-867F-48BA5E3C08D5}" srcOrd="1" destOrd="0" parTransId="{4AF51E18-9C9A-417B-BB4C-6D2B837E979F}" sibTransId="{5B484546-99D8-47AF-89FE-FEB1B37C5D50}"/>
    <dgm:cxn modelId="{E9DD734F-EB9E-BF4C-9010-256696DD220E}" type="presOf" srcId="{1B5EDA20-D6E2-4E89-A10C-771F804EEE3F}" destId="{A6D58A2C-C223-9A45-BA8C-3E3402853DB8}" srcOrd="0" destOrd="0" presId="urn:microsoft.com/office/officeart/2016/7/layout/BasicLinearProcessNumbered"/>
    <dgm:cxn modelId="{339DC850-93B5-D245-B0E6-C92D66462DBB}" type="presOf" srcId="{5B484546-99D8-47AF-89FE-FEB1B37C5D50}" destId="{5F040305-2F47-094F-AE2A-E604F7377D86}" srcOrd="0" destOrd="0" presId="urn:microsoft.com/office/officeart/2016/7/layout/BasicLinearProcessNumbered"/>
    <dgm:cxn modelId="{DDC9CE75-CAFB-B645-942A-F3F2414C257F}" type="presOf" srcId="{57970694-0415-47B1-867F-48BA5E3C08D5}" destId="{5A6E218F-2F81-3A4B-ADCC-838241A57F4C}" srcOrd="0" destOrd="0" presId="urn:microsoft.com/office/officeart/2016/7/layout/BasicLinearProcessNumbered"/>
    <dgm:cxn modelId="{A24FBD78-88D7-2847-AFEA-43E50E2AAD25}" type="presOf" srcId="{B18832C3-6CBA-4D00-9F77-BB1113965A45}" destId="{EF4E3BB3-1C23-3642-88C0-9BDB40078D75}" srcOrd="0" destOrd="0" presId="urn:microsoft.com/office/officeart/2016/7/layout/BasicLinearProcessNumbered"/>
    <dgm:cxn modelId="{3CEAF392-B35C-1F49-A4CC-6AA860D5573D}" type="presOf" srcId="{DC6952CF-8FDC-466D-87C3-EBA4AC2755D9}" destId="{EF7E891A-35CB-8A4D-97E9-47CF51D15C6D}" srcOrd="0" destOrd="0" presId="urn:microsoft.com/office/officeart/2016/7/layout/BasicLinearProcessNumbered"/>
    <dgm:cxn modelId="{9F39D4A4-17B4-BC42-9B5F-69DF1240E014}" type="presOf" srcId="{48A5E412-4C8E-4150-81F1-DD2ED7F125AE}" destId="{C17FAE64-BB40-1340-9CD4-0656478BB432}" srcOrd="0" destOrd="0" presId="urn:microsoft.com/office/officeart/2016/7/layout/BasicLinearProcessNumbered"/>
    <dgm:cxn modelId="{044668B8-0EAA-034F-B718-B0061ABF310B}" type="presOf" srcId="{3A35E74E-63D0-4FBB-8C69-496F42EF0C1E}" destId="{07C88DF2-4931-0745-871D-90E9286B2FCE}" srcOrd="0" destOrd="0" presId="urn:microsoft.com/office/officeart/2016/7/layout/BasicLinearProcessNumbered"/>
    <dgm:cxn modelId="{D47F22BC-2112-A044-83D6-761610991ED7}" type="presOf" srcId="{48A5E412-4C8E-4150-81F1-DD2ED7F125AE}" destId="{4BC81B9B-2067-E64E-871E-2A7C8AACD975}" srcOrd="1" destOrd="0" presId="urn:microsoft.com/office/officeart/2016/7/layout/BasicLinearProcessNumbered"/>
    <dgm:cxn modelId="{8C3161C1-EC83-A547-A926-84D2B2C2D22F}" type="presOf" srcId="{6A4EAF03-6D60-4A9B-A564-FDB05196C470}" destId="{6DFA3B27-79FA-2F42-9AFA-F432F6338634}" srcOrd="0" destOrd="0" presId="urn:microsoft.com/office/officeart/2016/7/layout/BasicLinearProcessNumbered"/>
    <dgm:cxn modelId="{EDB073E4-94CC-4D45-94A8-C238DC6CFA89}" srcId="{BF838FC0-0C3B-44D1-89F4-3DC36810D484}" destId="{48A5E412-4C8E-4150-81F1-DD2ED7F125AE}" srcOrd="2" destOrd="0" parTransId="{41C9203D-3055-4636-8DCA-92827DB67F01}" sibTransId="{6A4EAF03-6D60-4A9B-A564-FDB05196C470}"/>
    <dgm:cxn modelId="{49C28BF2-AB59-4C4E-A734-E9CD7A154565}" type="presOf" srcId="{B18832C3-6CBA-4D00-9F77-BB1113965A45}" destId="{D7A42529-A196-124D-8F4B-071BC517E3A7}" srcOrd="1" destOrd="0" presId="urn:microsoft.com/office/officeart/2016/7/layout/BasicLinearProcessNumbered"/>
    <dgm:cxn modelId="{51FFA5FE-7039-D041-AEB0-313B5042F3CB}" type="presOf" srcId="{1B5EDA20-D6E2-4E89-A10C-771F804EEE3F}" destId="{7CD3BDCC-7F59-CF42-9B04-E251D20AA40C}" srcOrd="1" destOrd="0" presId="urn:microsoft.com/office/officeart/2016/7/layout/BasicLinearProcessNumbered"/>
    <dgm:cxn modelId="{CFFB867A-55DA-514A-8D0E-849CAD5D477A}" type="presParOf" srcId="{C18C0D91-A053-3D4B-AB7D-3734EFD03710}" destId="{DFD1A020-9BDD-1842-8A6E-F045D8DB5CB7}" srcOrd="0" destOrd="0" presId="urn:microsoft.com/office/officeart/2016/7/layout/BasicLinearProcessNumbered"/>
    <dgm:cxn modelId="{9597A892-896C-DE40-B7CF-C4FCD6A39FFF}" type="presParOf" srcId="{DFD1A020-9BDD-1842-8A6E-F045D8DB5CB7}" destId="{5A19AA05-0EDF-CF4F-A9BF-92CB0F935245}" srcOrd="0" destOrd="0" presId="urn:microsoft.com/office/officeart/2016/7/layout/BasicLinearProcessNumbered"/>
    <dgm:cxn modelId="{BF229440-F71B-1142-9742-B2936EA6E21F}" type="presParOf" srcId="{DFD1A020-9BDD-1842-8A6E-F045D8DB5CB7}" destId="{07C88DF2-4931-0745-871D-90E9286B2FCE}" srcOrd="1" destOrd="0" presId="urn:microsoft.com/office/officeart/2016/7/layout/BasicLinearProcessNumbered"/>
    <dgm:cxn modelId="{E7A8BEB4-A637-1D4A-991C-607E94FD5F4D}" type="presParOf" srcId="{DFD1A020-9BDD-1842-8A6E-F045D8DB5CB7}" destId="{9C3209CB-9C5E-9E49-8584-C23100CBB4C4}" srcOrd="2" destOrd="0" presId="urn:microsoft.com/office/officeart/2016/7/layout/BasicLinearProcessNumbered"/>
    <dgm:cxn modelId="{7AE83AE3-DCC5-8441-965F-E08FDC3DBFE4}" type="presParOf" srcId="{DFD1A020-9BDD-1842-8A6E-F045D8DB5CB7}" destId="{766E09D2-3CE0-4A4B-A0B6-0DB557378B12}" srcOrd="3" destOrd="0" presId="urn:microsoft.com/office/officeart/2016/7/layout/BasicLinearProcessNumbered"/>
    <dgm:cxn modelId="{0B994B32-2FF7-AF4C-AE48-158796E33B19}" type="presParOf" srcId="{C18C0D91-A053-3D4B-AB7D-3734EFD03710}" destId="{C51348E2-FEC4-D544-A39E-8F0B965DB21C}" srcOrd="1" destOrd="0" presId="urn:microsoft.com/office/officeart/2016/7/layout/BasicLinearProcessNumbered"/>
    <dgm:cxn modelId="{6BFF6FE2-A5CE-DC48-90D0-39F71586C7F7}" type="presParOf" srcId="{C18C0D91-A053-3D4B-AB7D-3734EFD03710}" destId="{35BA3FEA-8E11-E844-8FB0-7E92815EE6ED}" srcOrd="2" destOrd="0" presId="urn:microsoft.com/office/officeart/2016/7/layout/BasicLinearProcessNumbered"/>
    <dgm:cxn modelId="{EF67AB7C-1325-9744-8BF5-77DBE62817B6}" type="presParOf" srcId="{35BA3FEA-8E11-E844-8FB0-7E92815EE6ED}" destId="{5A6E218F-2F81-3A4B-ADCC-838241A57F4C}" srcOrd="0" destOrd="0" presId="urn:microsoft.com/office/officeart/2016/7/layout/BasicLinearProcessNumbered"/>
    <dgm:cxn modelId="{29E12546-7619-CA4E-9144-0B81BE54C22D}" type="presParOf" srcId="{35BA3FEA-8E11-E844-8FB0-7E92815EE6ED}" destId="{5F040305-2F47-094F-AE2A-E604F7377D86}" srcOrd="1" destOrd="0" presId="urn:microsoft.com/office/officeart/2016/7/layout/BasicLinearProcessNumbered"/>
    <dgm:cxn modelId="{C18D90C1-815E-2D4B-8DBD-DF678FE9467F}" type="presParOf" srcId="{35BA3FEA-8E11-E844-8FB0-7E92815EE6ED}" destId="{710F73E6-E3BC-1642-A7C4-EF6CA66DA06B}" srcOrd="2" destOrd="0" presId="urn:microsoft.com/office/officeart/2016/7/layout/BasicLinearProcessNumbered"/>
    <dgm:cxn modelId="{56F7328B-EA6F-4F4A-8FF6-CAF7B33A16D9}" type="presParOf" srcId="{35BA3FEA-8E11-E844-8FB0-7E92815EE6ED}" destId="{82BE65A5-6E6A-EC4C-B9CA-42E56363D6B0}" srcOrd="3" destOrd="0" presId="urn:microsoft.com/office/officeart/2016/7/layout/BasicLinearProcessNumbered"/>
    <dgm:cxn modelId="{48E8EEBC-D7BD-A242-8C66-A2A00D5FB0C7}" type="presParOf" srcId="{C18C0D91-A053-3D4B-AB7D-3734EFD03710}" destId="{551D774E-4B45-5D4D-8C43-8EFDD2846E01}" srcOrd="3" destOrd="0" presId="urn:microsoft.com/office/officeart/2016/7/layout/BasicLinearProcessNumbered"/>
    <dgm:cxn modelId="{7CDB7189-2F2B-C44E-80A7-17F780D5594A}" type="presParOf" srcId="{C18C0D91-A053-3D4B-AB7D-3734EFD03710}" destId="{83185F34-738F-484B-9F40-F0253D9D7AB5}" srcOrd="4" destOrd="0" presId="urn:microsoft.com/office/officeart/2016/7/layout/BasicLinearProcessNumbered"/>
    <dgm:cxn modelId="{AC985534-B09C-4F4F-A840-C8A92D1AF026}" type="presParOf" srcId="{83185F34-738F-484B-9F40-F0253D9D7AB5}" destId="{C17FAE64-BB40-1340-9CD4-0656478BB432}" srcOrd="0" destOrd="0" presId="urn:microsoft.com/office/officeart/2016/7/layout/BasicLinearProcessNumbered"/>
    <dgm:cxn modelId="{D83F23F9-B41D-C945-A1E4-DFF8C885A974}" type="presParOf" srcId="{83185F34-738F-484B-9F40-F0253D9D7AB5}" destId="{6DFA3B27-79FA-2F42-9AFA-F432F6338634}" srcOrd="1" destOrd="0" presId="urn:microsoft.com/office/officeart/2016/7/layout/BasicLinearProcessNumbered"/>
    <dgm:cxn modelId="{311A644A-3132-0A47-B415-76E924F63F6A}" type="presParOf" srcId="{83185F34-738F-484B-9F40-F0253D9D7AB5}" destId="{C50198AD-483D-D447-AE07-914F6F183612}" srcOrd="2" destOrd="0" presId="urn:microsoft.com/office/officeart/2016/7/layout/BasicLinearProcessNumbered"/>
    <dgm:cxn modelId="{8A8A78CD-E223-6642-86D6-62D9CB005003}" type="presParOf" srcId="{83185F34-738F-484B-9F40-F0253D9D7AB5}" destId="{4BC81B9B-2067-E64E-871E-2A7C8AACD975}" srcOrd="3" destOrd="0" presId="urn:microsoft.com/office/officeart/2016/7/layout/BasicLinearProcessNumbered"/>
    <dgm:cxn modelId="{CB71DEEC-446B-C447-B11D-D46859C70CDC}" type="presParOf" srcId="{C18C0D91-A053-3D4B-AB7D-3734EFD03710}" destId="{B51DB840-4693-744A-8B92-91008981F5B8}" srcOrd="5" destOrd="0" presId="urn:microsoft.com/office/officeart/2016/7/layout/BasicLinearProcessNumbered"/>
    <dgm:cxn modelId="{FF021E23-287F-7743-BAF3-B0B81333C69A}" type="presParOf" srcId="{C18C0D91-A053-3D4B-AB7D-3734EFD03710}" destId="{29834654-A654-4945-A2D7-A5E24F2B3EA8}" srcOrd="6" destOrd="0" presId="urn:microsoft.com/office/officeart/2016/7/layout/BasicLinearProcessNumbered"/>
    <dgm:cxn modelId="{90BD018A-ECB8-7F41-8C80-5416DB2E17F2}" type="presParOf" srcId="{29834654-A654-4945-A2D7-A5E24F2B3EA8}" destId="{EF4E3BB3-1C23-3642-88C0-9BDB40078D75}" srcOrd="0" destOrd="0" presId="urn:microsoft.com/office/officeart/2016/7/layout/BasicLinearProcessNumbered"/>
    <dgm:cxn modelId="{739BBBC4-2C9B-CC4B-BB05-149CDBC39176}" type="presParOf" srcId="{29834654-A654-4945-A2D7-A5E24F2B3EA8}" destId="{EF7E891A-35CB-8A4D-97E9-47CF51D15C6D}" srcOrd="1" destOrd="0" presId="urn:microsoft.com/office/officeart/2016/7/layout/BasicLinearProcessNumbered"/>
    <dgm:cxn modelId="{3D5F21FB-72FD-E342-80AB-AA95526AE965}" type="presParOf" srcId="{29834654-A654-4945-A2D7-A5E24F2B3EA8}" destId="{12A4B4BA-80AF-0C4B-BCB7-19F71D62D9D0}" srcOrd="2" destOrd="0" presId="urn:microsoft.com/office/officeart/2016/7/layout/BasicLinearProcessNumbered"/>
    <dgm:cxn modelId="{81424DF3-917A-564D-8FB0-B46902E3DCF5}" type="presParOf" srcId="{29834654-A654-4945-A2D7-A5E24F2B3EA8}" destId="{D7A42529-A196-124D-8F4B-071BC517E3A7}" srcOrd="3" destOrd="0" presId="urn:microsoft.com/office/officeart/2016/7/layout/BasicLinearProcessNumbered"/>
    <dgm:cxn modelId="{7AD9B7A9-A327-0140-9177-9F383E6EBC7B}" type="presParOf" srcId="{C18C0D91-A053-3D4B-AB7D-3734EFD03710}" destId="{440D8A6A-B1D1-8F41-AEA7-50BA7B5314E4}" srcOrd="7" destOrd="0" presId="urn:microsoft.com/office/officeart/2016/7/layout/BasicLinearProcessNumbered"/>
    <dgm:cxn modelId="{6BE07670-30DF-2A4B-A88D-852F2D0CA66C}" type="presParOf" srcId="{C18C0D91-A053-3D4B-AB7D-3734EFD03710}" destId="{9FFEB216-889D-ED4C-ADEF-EAA36175D1B9}" srcOrd="8" destOrd="0" presId="urn:microsoft.com/office/officeart/2016/7/layout/BasicLinearProcessNumbered"/>
    <dgm:cxn modelId="{4B394A81-038B-584A-81FB-2A47A1CA2D68}" type="presParOf" srcId="{9FFEB216-889D-ED4C-ADEF-EAA36175D1B9}" destId="{A6D58A2C-C223-9A45-BA8C-3E3402853DB8}" srcOrd="0" destOrd="0" presId="urn:microsoft.com/office/officeart/2016/7/layout/BasicLinearProcessNumbered"/>
    <dgm:cxn modelId="{694C783D-1291-744C-9B93-DFC57E4F9603}" type="presParOf" srcId="{9FFEB216-889D-ED4C-ADEF-EAA36175D1B9}" destId="{B3660F6A-B0C1-FC46-9844-4875FAF39A5C}" srcOrd="1" destOrd="0" presId="urn:microsoft.com/office/officeart/2016/7/layout/BasicLinearProcessNumbered"/>
    <dgm:cxn modelId="{B1B5D723-9507-7C42-9896-C6DB81775BE6}" type="presParOf" srcId="{9FFEB216-889D-ED4C-ADEF-EAA36175D1B9}" destId="{82390E3D-C7F2-0447-AC1F-C6B5263DB604}" srcOrd="2" destOrd="0" presId="urn:microsoft.com/office/officeart/2016/7/layout/BasicLinearProcessNumbered"/>
    <dgm:cxn modelId="{1F389135-D337-1D46-AEE5-2ECD5520E7AA}" type="presParOf" srcId="{9FFEB216-889D-ED4C-ADEF-EAA36175D1B9}" destId="{7CD3BDCC-7F59-CF42-9B04-E251D20AA40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44B4B-9825-BC4F-B16B-BB45C739C124}">
      <dsp:nvSpPr>
        <dsp:cNvPr id="0" name=""/>
        <dsp:cNvSpPr/>
      </dsp:nvSpPr>
      <dsp:spPr>
        <a:xfrm>
          <a:off x="0" y="0"/>
          <a:ext cx="7764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D2C5A-80FF-BE46-91BA-1205B0FF2AFC}">
      <dsp:nvSpPr>
        <dsp:cNvPr id="0" name=""/>
        <dsp:cNvSpPr/>
      </dsp:nvSpPr>
      <dsp:spPr>
        <a:xfrm>
          <a:off x="0" y="0"/>
          <a:ext cx="7764077" cy="2046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Integrating Health, Wellbeing and Sustainable Development in Health and Social Care:</a:t>
          </a:r>
          <a:endParaRPr lang="en-US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0"/>
        <a:ext cx="7764077" cy="2046741"/>
      </dsp:txXfrm>
    </dsp:sp>
    <dsp:sp modelId="{D60E86B5-A1DA-CC48-80B7-78BADA0BBC00}">
      <dsp:nvSpPr>
        <dsp:cNvPr id="0" name=""/>
        <dsp:cNvSpPr/>
      </dsp:nvSpPr>
      <dsp:spPr>
        <a:xfrm>
          <a:off x="0" y="2046741"/>
          <a:ext cx="77640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E91E4-0E6C-9242-90C4-DBB73A33E2B6}">
      <dsp:nvSpPr>
        <dsp:cNvPr id="0" name=""/>
        <dsp:cNvSpPr/>
      </dsp:nvSpPr>
      <dsp:spPr>
        <a:xfrm>
          <a:off x="0" y="2046741"/>
          <a:ext cx="7764077" cy="2046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Student Name: Parveen Akhtar</a:t>
          </a:r>
          <a:b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Student ID: 2309185</a:t>
          </a:r>
          <a:b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BMHP6030 </a:t>
          </a:r>
          <a:b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</a:b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Lecturer: Hamdi Hussain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Assignment 1 Presentation</a:t>
          </a:r>
        </a:p>
      </dsp:txBody>
      <dsp:txXfrm>
        <a:off x="0" y="2046741"/>
        <a:ext cx="7764077" cy="2046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A9A5A-6BDF-DF40-BAD7-42CDCD859FAE}">
      <dsp:nvSpPr>
        <dsp:cNvPr id="0" name=""/>
        <dsp:cNvSpPr/>
      </dsp:nvSpPr>
      <dsp:spPr>
        <a:xfrm>
          <a:off x="0" y="316226"/>
          <a:ext cx="4207516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Health, wellbeing, and sustainable development are closely linked in health and social care </a:t>
          </a:r>
        </a:p>
      </dsp:txBody>
      <dsp:txXfrm>
        <a:off x="59057" y="375283"/>
        <a:ext cx="4089402" cy="1091666"/>
      </dsp:txXfrm>
    </dsp:sp>
    <dsp:sp modelId="{E92C738A-236B-4E4D-9D0C-37DDA6AAF525}">
      <dsp:nvSpPr>
        <dsp:cNvPr id="0" name=""/>
        <dsp:cNvSpPr/>
      </dsp:nvSpPr>
      <dsp:spPr>
        <a:xfrm>
          <a:off x="0" y="1621048"/>
          <a:ext cx="4207516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Focus is shifting from treatment to </a:t>
          </a:r>
          <a:r>
            <a:rPr lang="en-US" sz="2200" b="1" kern="1200" dirty="0">
              <a:latin typeface="Calibri" panose="020F0502020204030204" pitchFamily="34" charset="0"/>
              <a:cs typeface="Calibri" panose="020F0502020204030204" pitchFamily="34" charset="0"/>
            </a:rPr>
            <a:t>prevention and population wellbeing</a:t>
          </a: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sp:txBody>
      <dsp:txXfrm>
        <a:off x="59057" y="1680105"/>
        <a:ext cx="4089402" cy="1091666"/>
      </dsp:txXfrm>
    </dsp:sp>
    <dsp:sp modelId="{7AFB6DD5-0483-AC48-AD9D-83891B12C108}">
      <dsp:nvSpPr>
        <dsp:cNvPr id="0" name=""/>
        <dsp:cNvSpPr/>
      </dsp:nvSpPr>
      <dsp:spPr>
        <a:xfrm>
          <a:off x="0" y="2862507"/>
          <a:ext cx="4207516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Health is influenced by </a:t>
          </a:r>
          <a:r>
            <a:rPr lang="en-US" sz="2200" b="1" kern="1200" dirty="0">
              <a:latin typeface="Calibri" panose="020F0502020204030204" pitchFamily="34" charset="0"/>
              <a:cs typeface="Calibri" panose="020F0502020204030204" pitchFamily="34" charset="0"/>
            </a:rPr>
            <a:t>social, economic, and environmental factors</a:t>
          </a: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sp:txBody>
      <dsp:txXfrm>
        <a:off x="59057" y="2921564"/>
        <a:ext cx="4089402" cy="1091666"/>
      </dsp:txXfrm>
    </dsp:sp>
    <dsp:sp modelId="{1A2175D0-9E9C-FE46-A81F-59ABB8E745DB}">
      <dsp:nvSpPr>
        <dsp:cNvPr id="0" name=""/>
        <dsp:cNvSpPr/>
      </dsp:nvSpPr>
      <dsp:spPr>
        <a:xfrm>
          <a:off x="0" y="4135647"/>
          <a:ext cx="4207516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Integration helps reduce </a:t>
          </a:r>
          <a:r>
            <a:rPr lang="en-US" sz="2200" b="1" kern="1200" dirty="0">
              <a:latin typeface="Calibri" panose="020F0502020204030204" pitchFamily="34" charset="0"/>
              <a:cs typeface="Calibri" panose="020F0502020204030204" pitchFamily="34" charset="0"/>
            </a:rPr>
            <a:t>health inequalities and improve long-term outcomes</a:t>
          </a:r>
          <a:r>
            <a:rPr lang="en-US" sz="22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</a:p>
      </dsp:txBody>
      <dsp:txXfrm>
        <a:off x="59057" y="4194704"/>
        <a:ext cx="4089402" cy="1091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9AA05-0EDF-CF4F-A9BF-92CB0F935245}">
      <dsp:nvSpPr>
        <dsp:cNvPr id="0" name=""/>
        <dsp:cNvSpPr/>
      </dsp:nvSpPr>
      <dsp:spPr>
        <a:xfrm>
          <a:off x="3098" y="1571459"/>
          <a:ext cx="1677831" cy="234896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10" tIns="330200" rIns="13081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community outreach programmes.</a:t>
          </a:r>
          <a:endParaRPr lang="en-US" sz="1200" kern="1200"/>
        </a:p>
      </dsp:txBody>
      <dsp:txXfrm>
        <a:off x="3098" y="2464065"/>
        <a:ext cx="1677831" cy="1409378"/>
      </dsp:txXfrm>
    </dsp:sp>
    <dsp:sp modelId="{07C88DF2-4931-0745-871D-90E9286B2FCE}">
      <dsp:nvSpPr>
        <dsp:cNvPr id="0" name=""/>
        <dsp:cNvSpPr/>
      </dsp:nvSpPr>
      <dsp:spPr>
        <a:xfrm>
          <a:off x="489669" y="1806355"/>
          <a:ext cx="704689" cy="7046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940" tIns="12700" rIns="54940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1</a:t>
          </a:r>
        </a:p>
      </dsp:txBody>
      <dsp:txXfrm>
        <a:off x="592868" y="1909554"/>
        <a:ext cx="498291" cy="498291"/>
      </dsp:txXfrm>
    </dsp:sp>
    <dsp:sp modelId="{9C3209CB-9C5E-9E49-8584-C23100CBB4C4}">
      <dsp:nvSpPr>
        <dsp:cNvPr id="0" name=""/>
        <dsp:cNvSpPr/>
      </dsp:nvSpPr>
      <dsp:spPr>
        <a:xfrm>
          <a:off x="3098" y="3920351"/>
          <a:ext cx="1677831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6E218F-2F81-3A4B-ADCC-838241A57F4C}">
      <dsp:nvSpPr>
        <dsp:cNvPr id="0" name=""/>
        <dsp:cNvSpPr/>
      </dsp:nvSpPr>
      <dsp:spPr>
        <a:xfrm>
          <a:off x="1848713" y="1571459"/>
          <a:ext cx="1677831" cy="234896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10" tIns="330200" rIns="13081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Develop culturally tailored interventions.</a:t>
          </a:r>
          <a:endParaRPr lang="en-US" sz="1200" kern="1200"/>
        </a:p>
      </dsp:txBody>
      <dsp:txXfrm>
        <a:off x="1848713" y="2464065"/>
        <a:ext cx="1677831" cy="1409378"/>
      </dsp:txXfrm>
    </dsp:sp>
    <dsp:sp modelId="{5F040305-2F47-094F-AE2A-E604F7377D86}">
      <dsp:nvSpPr>
        <dsp:cNvPr id="0" name=""/>
        <dsp:cNvSpPr/>
      </dsp:nvSpPr>
      <dsp:spPr>
        <a:xfrm>
          <a:off x="2335284" y="1806355"/>
          <a:ext cx="704689" cy="7046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940" tIns="12700" rIns="54940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2</a:t>
          </a:r>
        </a:p>
      </dsp:txBody>
      <dsp:txXfrm>
        <a:off x="2438483" y="1909554"/>
        <a:ext cx="498291" cy="498291"/>
      </dsp:txXfrm>
    </dsp:sp>
    <dsp:sp modelId="{710F73E6-E3BC-1642-A7C4-EF6CA66DA06B}">
      <dsp:nvSpPr>
        <dsp:cNvPr id="0" name=""/>
        <dsp:cNvSpPr/>
      </dsp:nvSpPr>
      <dsp:spPr>
        <a:xfrm>
          <a:off x="1848713" y="3920351"/>
          <a:ext cx="1677831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7FAE64-BB40-1340-9CD4-0656478BB432}">
      <dsp:nvSpPr>
        <dsp:cNvPr id="0" name=""/>
        <dsp:cNvSpPr/>
      </dsp:nvSpPr>
      <dsp:spPr>
        <a:xfrm>
          <a:off x="3694327" y="1571459"/>
          <a:ext cx="1677831" cy="234896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10" tIns="330200" rIns="13081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 digital inclusion initiatives.</a:t>
          </a:r>
          <a:endParaRPr lang="en-US" sz="1200" kern="1200"/>
        </a:p>
      </dsp:txBody>
      <dsp:txXfrm>
        <a:off x="3694327" y="2464065"/>
        <a:ext cx="1677831" cy="1409378"/>
      </dsp:txXfrm>
    </dsp:sp>
    <dsp:sp modelId="{6DFA3B27-79FA-2F42-9AFA-F432F6338634}">
      <dsp:nvSpPr>
        <dsp:cNvPr id="0" name=""/>
        <dsp:cNvSpPr/>
      </dsp:nvSpPr>
      <dsp:spPr>
        <a:xfrm>
          <a:off x="4180898" y="1806355"/>
          <a:ext cx="704689" cy="7046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940" tIns="12700" rIns="54940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3</a:t>
          </a:r>
        </a:p>
      </dsp:txBody>
      <dsp:txXfrm>
        <a:off x="4284097" y="1909554"/>
        <a:ext cx="498291" cy="498291"/>
      </dsp:txXfrm>
    </dsp:sp>
    <dsp:sp modelId="{C50198AD-483D-D447-AE07-914F6F183612}">
      <dsp:nvSpPr>
        <dsp:cNvPr id="0" name=""/>
        <dsp:cNvSpPr/>
      </dsp:nvSpPr>
      <dsp:spPr>
        <a:xfrm>
          <a:off x="3694327" y="3920351"/>
          <a:ext cx="1677831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4E3BB3-1C23-3642-88C0-9BDB40078D75}">
      <dsp:nvSpPr>
        <dsp:cNvPr id="0" name=""/>
        <dsp:cNvSpPr/>
      </dsp:nvSpPr>
      <dsp:spPr>
        <a:xfrm>
          <a:off x="5539942" y="1571459"/>
          <a:ext cx="1677831" cy="234896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10" tIns="330200" rIns="13081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investment in preventative healthcare</a:t>
          </a:r>
          <a:endParaRPr lang="en-US" sz="1200" kern="1200"/>
        </a:p>
      </dsp:txBody>
      <dsp:txXfrm>
        <a:off x="5539942" y="2464065"/>
        <a:ext cx="1677831" cy="1409378"/>
      </dsp:txXfrm>
    </dsp:sp>
    <dsp:sp modelId="{EF7E891A-35CB-8A4D-97E9-47CF51D15C6D}">
      <dsp:nvSpPr>
        <dsp:cNvPr id="0" name=""/>
        <dsp:cNvSpPr/>
      </dsp:nvSpPr>
      <dsp:spPr>
        <a:xfrm>
          <a:off x="6026513" y="1806355"/>
          <a:ext cx="704689" cy="7046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940" tIns="12700" rIns="54940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4</a:t>
          </a:r>
        </a:p>
      </dsp:txBody>
      <dsp:txXfrm>
        <a:off x="6129712" y="1909554"/>
        <a:ext cx="498291" cy="498291"/>
      </dsp:txXfrm>
    </dsp:sp>
    <dsp:sp modelId="{12A4B4BA-80AF-0C4B-BCB7-19F71D62D9D0}">
      <dsp:nvSpPr>
        <dsp:cNvPr id="0" name=""/>
        <dsp:cNvSpPr/>
      </dsp:nvSpPr>
      <dsp:spPr>
        <a:xfrm>
          <a:off x="5539942" y="3920351"/>
          <a:ext cx="1677831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D58A2C-C223-9A45-BA8C-3E3402853DB8}">
      <dsp:nvSpPr>
        <dsp:cNvPr id="0" name=""/>
        <dsp:cNvSpPr/>
      </dsp:nvSpPr>
      <dsp:spPr>
        <a:xfrm>
          <a:off x="7385556" y="1571459"/>
          <a:ext cx="1677831" cy="234896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10" tIns="330200" rIns="13081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Strengthen partnership working across health and social care sectors.</a:t>
          </a:r>
          <a:endParaRPr lang="en-US" sz="1200" kern="1200" dirty="0"/>
        </a:p>
      </dsp:txBody>
      <dsp:txXfrm>
        <a:off x="7385556" y="2464065"/>
        <a:ext cx="1677831" cy="1409378"/>
      </dsp:txXfrm>
    </dsp:sp>
    <dsp:sp modelId="{B3660F6A-B0C1-FC46-9844-4875FAF39A5C}">
      <dsp:nvSpPr>
        <dsp:cNvPr id="0" name=""/>
        <dsp:cNvSpPr/>
      </dsp:nvSpPr>
      <dsp:spPr>
        <a:xfrm>
          <a:off x="7872127" y="1806355"/>
          <a:ext cx="704689" cy="7046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940" tIns="12700" rIns="54940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5</a:t>
          </a:r>
        </a:p>
      </dsp:txBody>
      <dsp:txXfrm>
        <a:off x="7975326" y="1909554"/>
        <a:ext cx="498291" cy="498291"/>
      </dsp:txXfrm>
    </dsp:sp>
    <dsp:sp modelId="{82390E3D-C7F2-0447-AC1F-C6B5263DB604}">
      <dsp:nvSpPr>
        <dsp:cNvPr id="0" name=""/>
        <dsp:cNvSpPr/>
      </dsp:nvSpPr>
      <dsp:spPr>
        <a:xfrm>
          <a:off x="7385556" y="3920351"/>
          <a:ext cx="1677831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D71AEF-A1B2-1845-85D2-3CFCC800C7B1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75349-3515-B241-A626-FBDC62CEDC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459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023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869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876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052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563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5240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167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28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5302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03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630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921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581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4768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75349-3515-B241-A626-FBDC62CEDC4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619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667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65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547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10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375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528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607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541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132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904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9799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9695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5224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830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804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853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6F2BA-2FD2-7740-A2E5-FA1F379E3BE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3A55E1C2-00A6-FE4A-9AA9-8EA06BB14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189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20" r:id="rId1"/>
    <p:sldLayoutId id="2147485121" r:id="rId2"/>
    <p:sldLayoutId id="2147485122" r:id="rId3"/>
    <p:sldLayoutId id="2147485123" r:id="rId4"/>
    <p:sldLayoutId id="2147485124" r:id="rId5"/>
    <p:sldLayoutId id="2147485125" r:id="rId6"/>
    <p:sldLayoutId id="2147485126" r:id="rId7"/>
    <p:sldLayoutId id="2147485127" r:id="rId8"/>
    <p:sldLayoutId id="2147485128" r:id="rId9"/>
    <p:sldLayoutId id="2147485129" r:id="rId10"/>
    <p:sldLayoutId id="2147485130" r:id="rId11"/>
    <p:sldLayoutId id="2147485131" r:id="rId12"/>
    <p:sldLayoutId id="2147485132" r:id="rId13"/>
    <p:sldLayoutId id="2147485133" r:id="rId14"/>
    <p:sldLayoutId id="2147485134" r:id="rId15"/>
    <p:sldLayoutId id="214748513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7482631.2025.245830" TargetMode="External"/><Relationship Id="rId3" Type="http://schemas.openxmlformats.org/officeDocument/2006/relationships/hyperlink" Target="https://doi.org/10.1017/s0033291723002660" TargetMode="External"/><Relationship Id="rId7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ublication/230687397_Engaging_Patients_in_Health_Care" TargetMode="External"/><Relationship Id="rId11" Type="http://schemas.openxmlformats.org/officeDocument/2006/relationships/hyperlink" Target="https://www.instituteofhealthequity.org/resources-reports/marmot-review-10-years-on/the-marmot-review-10-years-on-full-report.pdf" TargetMode="External"/><Relationship Id="rId5" Type="http://schemas.openxmlformats.org/officeDocument/2006/relationships/hyperlink" Target="https://acarepro.abbott.com/articles/cardio-metabolic/health-belief-model-examples-diabetes/" TargetMode="External"/><Relationship Id="rId10" Type="http://schemas.openxmlformats.org/officeDocument/2006/relationships/hyperlink" Target="https://doi.org/10.1177/27536130251364869" TargetMode="External"/><Relationship Id="rId4" Type="http://schemas.openxmlformats.org/officeDocument/2006/relationships/hyperlink" Target="https://doi.org/10.5334/ijic.icic21055" TargetMode="External"/><Relationship Id="rId9" Type="http://schemas.openxmlformats.org/officeDocument/2006/relationships/hyperlink" Target="https://www.legislation.gov.uk/ukpga/2022/31/content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about/governance/constitution" TargetMode="External"/><Relationship Id="rId3" Type="http://schemas.openxmlformats.org/officeDocument/2006/relationships/hyperlink" Target="https://doi.org/10.1136/bmjopen-2017-019467" TargetMode="External"/><Relationship Id="rId7" Type="http://schemas.openxmlformats.org/officeDocument/2006/relationships/hyperlink" Target="https://doi.org/10.3389/ijph.2023.1606901" TargetMode="External"/><Relationship Id="rId2" Type="http://schemas.openxmlformats.org/officeDocument/2006/relationships/hyperlink" Target="https://www.england.nhs.uk/long-read/inclusive-digital-healthcare-a-framework-for-nhs-action-on-digital-inclus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337/dc19-1425" TargetMode="External"/><Relationship Id="rId5" Type="http://schemas.openxmlformats.org/officeDocument/2006/relationships/hyperlink" Target="https://www.un.org/sustainabledevelopment/development-goals/" TargetMode="External"/><Relationship Id="rId4" Type="http://schemas.openxmlformats.org/officeDocument/2006/relationships/hyperlink" Target="https://www.un.org/sustainabledevelopment/health/" TargetMode="External"/><Relationship Id="rId9" Type="http://schemas.openxmlformats.org/officeDocument/2006/relationships/hyperlink" Target="https://www.emro.who.int/about-who/public-health-functions/health-promotion-disease-preventi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04B6F-5E31-429E-4CC1-2FEA3D8F3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933" y="609600"/>
            <a:ext cx="10197494" cy="1099457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br>
              <a:rPr lang="en-US" sz="1200" spc="100"/>
            </a:br>
            <a:br>
              <a:rPr lang="en-US" sz="1200" spc="100"/>
            </a:br>
            <a:br>
              <a:rPr lang="en-US" sz="1200" spc="100"/>
            </a:br>
            <a:endParaRPr lang="en-US" sz="1200" spc="100"/>
          </a:p>
        </p:txBody>
      </p:sp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5C21E677-FA33-D8CD-77C3-8D9E0203C4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7722130"/>
              </p:ext>
            </p:extLst>
          </p:nvPr>
        </p:nvGraphicFramePr>
        <p:xfrm>
          <a:off x="1519408" y="1709057"/>
          <a:ext cx="7764077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57384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8C6930-1505-4B08-7955-B30C8DFA77D6}"/>
              </a:ext>
            </a:extLst>
          </p:cNvPr>
          <p:cNvSpPr txBox="1"/>
          <p:nvPr/>
        </p:nvSpPr>
        <p:spPr>
          <a:xfrm>
            <a:off x="-487909" y="-2122677"/>
            <a:ext cx="7477645" cy="522472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cap="all" spc="100" dirty="0">
                <a:latin typeface="Lucida Handwriting" panose="03010101010101010101" pitchFamily="66" charset="77"/>
                <a:ea typeface="+mj-ea"/>
                <a:cs typeface="Apple Chancery" panose="03020702040506060504" pitchFamily="66" charset="-79"/>
              </a:rPr>
              <a:t>introduction</a:t>
            </a:r>
            <a:endParaRPr lang="en-US" sz="2800" cap="all" spc="100" dirty="0">
              <a:latin typeface="Lucida Handwriting" panose="03010101010101010101" pitchFamily="66" charset="77"/>
              <a:ea typeface="+mj-ea"/>
              <a:cs typeface="Apple Chancery" panose="03020702040506060504" pitchFamily="66" charset="-79"/>
            </a:endParaRPr>
          </a:p>
        </p:txBody>
      </p:sp>
      <p:graphicFrame>
        <p:nvGraphicFramePr>
          <p:cNvPr id="58" name="Content Placeholder 2">
            <a:extLst>
              <a:ext uri="{FF2B5EF4-FFF2-40B4-BE49-F238E27FC236}">
                <a16:creationId xmlns:a16="http://schemas.microsoft.com/office/drawing/2014/main" id="{169515B1-28A0-44B7-8540-B15076070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7069594"/>
              </p:ext>
            </p:extLst>
          </p:nvPr>
        </p:nvGraphicFramePr>
        <p:xfrm>
          <a:off x="536266" y="925127"/>
          <a:ext cx="4207516" cy="5661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CBEE915E-8F3C-640E-52DB-FEB86C99E2A8}"/>
              </a:ext>
            </a:extLst>
          </p:cNvPr>
          <p:cNvSpPr txBox="1"/>
          <p:nvPr/>
        </p:nvSpPr>
        <p:spPr>
          <a:xfrm>
            <a:off x="5127485" y="1056042"/>
            <a:ext cx="4207516" cy="4745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Relevance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Supports holistic and person-centered care 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Reduces pressure on NHS and social care services </a:t>
            </a:r>
          </a:p>
          <a:p>
            <a:pPr>
              <a:lnSpc>
                <a:spcPct val="90000"/>
              </a:lnSpc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Aligns with: </a:t>
            </a:r>
            <a:endParaRPr lang="en-US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08585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Sustainable Development Goal 3 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(United Nations, 2023)</a:t>
            </a:r>
            <a:endParaRPr lang="en-US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08585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NHS Long Term Plan 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(Department of Health and Social Care, 2025)</a:t>
            </a:r>
            <a:endParaRPr lang="en-US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9815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D685B-AAF6-2864-D2B3-435B1D07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55469" y="144814"/>
            <a:ext cx="10434950" cy="1320800"/>
          </a:xfrm>
          <a:prstGeom prst="ellipse">
            <a:avLst/>
          </a:prstGeo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chemeClr val="tx1"/>
                </a:solidFill>
                <a:latin typeface="Lucida Handwriting" panose="03010101010101010101" pitchFamily="66" charset="77"/>
              </a:rPr>
              <a:t>DEFINITIONS AND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F02EE-FCA5-A4F8-78BE-668D6D678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853" y="920725"/>
            <a:ext cx="6487506" cy="532509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Health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According to the World Health Organization: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Health is a state of complete physical, mental and social wellbeing and not merely the absence of disease. </a:t>
            </a:r>
            <a:r>
              <a:rPr lang="en-GB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(World Health Organization, 1948)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Wellbeing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Subjective wellbeing (life satisfaction)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Objective wellbeing (income, housing, education and health)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(Stone and Mackie, 2013)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Sustainable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According to the United Nations: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Development that meets present needs without compromising future generations. </a:t>
            </a:r>
            <a:r>
              <a:rPr lang="en-GB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(United Nations, 2025)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Health outcomes are strongly influenced by social and environmental factors, demonstrating the need for integrated approaches.</a:t>
            </a:r>
          </a:p>
          <a:p>
            <a:pPr>
              <a:lnSpc>
                <a:spcPct val="90000"/>
              </a:lnSpc>
            </a:pPr>
            <a:endParaRPr lang="en-US" sz="11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291D28B1-9613-35B2-5390-19CEDC13AC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98580" y="3810591"/>
            <a:ext cx="2126684" cy="2126684"/>
          </a:xfrm>
          <a:prstGeom prst="rect">
            <a:avLst/>
          </a:prstGeom>
        </p:spPr>
      </p:pic>
      <p:pic>
        <p:nvPicPr>
          <p:cNvPr id="4" name="Picture 3" descr="World Health Organization (WHO)">
            <a:extLst>
              <a:ext uri="{FF2B5EF4-FFF2-40B4-BE49-F238E27FC236}">
                <a16:creationId xmlns:a16="http://schemas.microsoft.com/office/drawing/2014/main" id="{068BCF76-5166-446C-F739-8FD10B7FB9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0821" y="920725"/>
            <a:ext cx="4197915" cy="16791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4C19F1-F63F-C3CE-0ECD-C9B22133D5CF}"/>
              </a:ext>
            </a:extLst>
          </p:cNvPr>
          <p:cNvSpPr txBox="1"/>
          <p:nvPr/>
        </p:nvSpPr>
        <p:spPr>
          <a:xfrm>
            <a:off x="7359315" y="2676314"/>
            <a:ext cx="66334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(World Health Organization, 2025)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46156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10562-F6E8-6661-F45A-0E6BC29E5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52" y="248544"/>
            <a:ext cx="8519214" cy="648730"/>
          </a:xfr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>
                <a:latin typeface="Lucida Handwriting" panose="03010101010101010101" pitchFamily="66" charset="77"/>
                <a:cs typeface="Calibri" panose="020F0502020204030204" pitchFamily="34" charset="0"/>
              </a:rPr>
              <a:t>THE BIOPSYCHOSOCIAL MODEL</a:t>
            </a:r>
            <a:br>
              <a:rPr lang="en-GB" dirty="0">
                <a:latin typeface="Lucida Handwriting" panose="03010101010101010101" pitchFamily="66" charset="77"/>
                <a:cs typeface="Calibri" panose="020F0502020204030204" pitchFamily="34" charset="0"/>
              </a:rPr>
            </a:br>
            <a:endParaRPr lang="en-US" dirty="0">
              <a:solidFill>
                <a:schemeClr val="tx1"/>
              </a:solidFill>
              <a:latin typeface="Lucida Handwriting" panose="03010101010101010101" pitchFamily="66" charset="77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A1E7D7-11D5-5E0F-A488-29ABF8A00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783" y="1315878"/>
            <a:ext cx="3218794" cy="4226244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200" dirty="0">
                <a:latin typeface="Calibri" panose="020F0502020204030204" pitchFamily="34" charset="0"/>
                <a:cs typeface="Calibri" panose="020F0502020204030204" pitchFamily="34" charset="0"/>
              </a:rPr>
              <a:t>Biological factors (genetics, illness, physical health)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200" dirty="0">
                <a:latin typeface="Calibri" panose="020F0502020204030204" pitchFamily="34" charset="0"/>
                <a:cs typeface="Calibri" panose="020F0502020204030204" pitchFamily="34" charset="0"/>
              </a:rPr>
              <a:t>Psychological factors (beliefs, attitudes, behaviours)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200" dirty="0">
                <a:latin typeface="Calibri" panose="020F0502020204030204" pitchFamily="34" charset="0"/>
                <a:cs typeface="Calibri" panose="020F0502020204030204" pitchFamily="34" charset="0"/>
              </a:rPr>
              <a:t>Social factors (income, education, housing, culture) </a:t>
            </a:r>
          </a:p>
          <a:p>
            <a:pPr marL="0" indent="0">
              <a:buNone/>
            </a:pPr>
            <a:r>
              <a:rPr lang="en-GB" sz="1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(Bolton, 2023)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8C5E99-60D8-0564-5D98-FA9D2B1962FC}"/>
              </a:ext>
            </a:extLst>
          </p:cNvPr>
          <p:cNvSpPr txBox="1"/>
          <p:nvPr/>
        </p:nvSpPr>
        <p:spPr>
          <a:xfrm>
            <a:off x="4118675" y="1009888"/>
            <a:ext cx="545927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Application: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NHS Diabetes Prevention Programme addresses all three dimensions through lifestyle education, behaviour change support and community-based interventions.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(Penn et al., 2018)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050" name="Picture 2" descr="The Biopsychosocial Model: 3 Factors Transforming Care">
            <a:extLst>
              <a:ext uri="{FF2B5EF4-FFF2-40B4-BE49-F238E27FC236}">
                <a16:creationId xmlns:a16="http://schemas.microsoft.com/office/drawing/2014/main" id="{230CAE2D-09CA-FAE3-5A44-E4D8ECB7F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893" y="3876022"/>
            <a:ext cx="3458214" cy="23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F3D866-16F5-1F1E-E019-4A6705BFB347}"/>
              </a:ext>
            </a:extLst>
          </p:cNvPr>
          <p:cNvSpPr txBox="1"/>
          <p:nvPr/>
        </p:nvSpPr>
        <p:spPr>
          <a:xfrm>
            <a:off x="5947475" y="6185310"/>
            <a:ext cx="60985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</a:rPr>
              <a:t>(Friedman,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050467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F6B2087-054C-B232-9FF7-3F34191C2CB7}"/>
              </a:ext>
            </a:extLst>
          </p:cNvPr>
          <p:cNvSpPr txBox="1"/>
          <p:nvPr/>
        </p:nvSpPr>
        <p:spPr>
          <a:xfrm>
            <a:off x="774916" y="1352384"/>
            <a:ext cx="4477406" cy="440120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Health is influenced by multiple interconnected levels: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Individual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Interpersonal </a:t>
            </a:r>
            <a:endParaRPr lang="en-GB" sz="2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Community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Organisational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Policy </a:t>
            </a:r>
          </a:p>
          <a:p>
            <a:r>
              <a:rPr lang="en-GB" sz="28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(Eriksson et al., 2025)</a:t>
            </a:r>
          </a:p>
          <a:p>
            <a:endParaRPr lang="en-GB" sz="2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787BF6-EF93-AD5A-4CB4-E615E5C4EC33}"/>
              </a:ext>
            </a:extLst>
          </p:cNvPr>
          <p:cNvSpPr txBox="1"/>
          <p:nvPr/>
        </p:nvSpPr>
        <p:spPr>
          <a:xfrm>
            <a:off x="433953" y="243512"/>
            <a:ext cx="9409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Lucida Handwriting" panose="03010101010101010101" pitchFamily="66" charset="77"/>
                <a:cs typeface="Calibri" panose="020F0502020204030204" pitchFamily="34" charset="0"/>
              </a:rPr>
              <a:t>THE SOCIAL ECOLOGICAL MODEL</a:t>
            </a:r>
          </a:p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403DD6F-2DB3-8AAB-B4DE-1F8EE3B381D0}"/>
              </a:ext>
            </a:extLst>
          </p:cNvPr>
          <p:cNvSpPr txBox="1"/>
          <p:nvPr/>
        </p:nvSpPr>
        <p:spPr>
          <a:xfrm>
            <a:off x="4697720" y="1040173"/>
            <a:ext cx="478478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Application: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Prevention programmes require action not only from individuals but also from healthcare providers, local authorities and national policies.</a:t>
            </a:r>
          </a:p>
          <a:p>
            <a:endParaRPr lang="en-US" dirty="0"/>
          </a:p>
        </p:txBody>
      </p:sp>
      <p:pic>
        <p:nvPicPr>
          <p:cNvPr id="2" name="Picture 1" descr="Social Ecological Model and Underage Drinking: A Theoretical Review and  Evaluation">
            <a:extLst>
              <a:ext uri="{FF2B5EF4-FFF2-40B4-BE49-F238E27FC236}">
                <a16:creationId xmlns:a16="http://schemas.microsoft.com/office/drawing/2014/main" id="{8EBF6C30-E0F0-D6B4-B12B-AD4B022562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735" y="4176215"/>
            <a:ext cx="3933929" cy="23154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C3FFE1-7E38-67A8-F6B4-3FA1609E786E}"/>
              </a:ext>
            </a:extLst>
          </p:cNvPr>
          <p:cNvSpPr txBox="1"/>
          <p:nvPr/>
        </p:nvSpPr>
        <p:spPr>
          <a:xfrm>
            <a:off x="5390147" y="6491658"/>
            <a:ext cx="234214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(Alghzawi and Ghanem, 2021)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552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B40059F-17A7-4C37-94A7-DA6DB7CA2985}"/>
              </a:ext>
            </a:extLst>
          </p:cNvPr>
          <p:cNvSpPr txBox="1"/>
          <p:nvPr/>
        </p:nvSpPr>
        <p:spPr>
          <a:xfrm>
            <a:off x="402957" y="429272"/>
            <a:ext cx="4556502" cy="538609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Lucida Handwriting" panose="03010101010101010101" pitchFamily="66" charset="77"/>
                <a:cs typeface="Calibri" panose="020F0502020204030204" pitchFamily="34" charset="0"/>
              </a:rPr>
              <a:t>THE HOLISTIC MODEL OF HEALTH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Views people as whole individuals, not just their illness.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considers: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Physical wellbeing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Mental wellbeing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Social wellbeing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Environmental influences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(Keever, 2025)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Application: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Supports sustainable healthcare by improving quality of life and reducing future health risks.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D31601-9E93-FFA2-A980-9BC2413C8D19}"/>
              </a:ext>
            </a:extLst>
          </p:cNvPr>
          <p:cNvSpPr txBox="1"/>
          <p:nvPr/>
        </p:nvSpPr>
        <p:spPr>
          <a:xfrm>
            <a:off x="5114442" y="429272"/>
            <a:ext cx="4786393" cy="50783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>
                <a:latin typeface="Lucida Handwriting" panose="03010101010101010101" pitchFamily="66" charset="77"/>
                <a:cs typeface="Calibri" panose="020F0502020204030204" pitchFamily="34" charset="0"/>
              </a:rPr>
              <a:t>CRITICAL ANALYSIS 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Strengths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Recognises wider determinants of health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Supports person-centred and preventative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Aligns with SDG 3 and long-term wellbeing 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Encourages multi-agency working 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Can oversimplify complex inequalities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Difficult to coordinate across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Affected by poverty, deprivation, and funding limits 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(Keever, 2025)</a:t>
            </a:r>
          </a:p>
        </p:txBody>
      </p:sp>
    </p:spTree>
    <p:extLst>
      <p:ext uri="{BB962C8B-B14F-4D97-AF65-F5344CB8AC3E}">
        <p14:creationId xmlns:p14="http://schemas.microsoft.com/office/powerpoint/2010/main" val="3519712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4769-797B-C126-4165-964CD57DD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130" y="-533204"/>
            <a:ext cx="10295293" cy="1983783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3200" dirty="0">
                <a:latin typeface="Lucida Handwriting" panose="03010101010101010101" pitchFamily="66" charset="77"/>
              </a:rPr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82BEB-6137-9123-7EE7-5A928320A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44" y="908139"/>
            <a:ext cx="4401519" cy="5754643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SDG 3: Good Health and Wellbeing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Aim: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Ensure healthy lives and promote wellbeing for all at all ages.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Priorities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Disease prevention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Health promotion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Mental wellbeing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Universal healthcare access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Reducing health inequalities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C1F348-96CA-9FE1-5E20-07C142C64B1A}"/>
              </a:ext>
            </a:extLst>
          </p:cNvPr>
          <p:cNvSpPr txBox="1"/>
          <p:nvPr/>
        </p:nvSpPr>
        <p:spPr>
          <a:xfrm>
            <a:off x="4652076" y="1004484"/>
            <a:ext cx="5253926" cy="308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Relevance to UK Health &amp; Social Care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Supports preventative healthcare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Encourages integrated care services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Promotes health equity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Improves long-term sustainability of the NHS </a:t>
            </a:r>
          </a:p>
          <a:p>
            <a:pPr>
              <a:lnSpc>
                <a:spcPct val="9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(Weeks, James Neil Weinstein and Lavista, 2023)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SDG 3 : Good Health and Well-Being">
            <a:extLst>
              <a:ext uri="{FF2B5EF4-FFF2-40B4-BE49-F238E27FC236}">
                <a16:creationId xmlns:a16="http://schemas.microsoft.com/office/drawing/2014/main" id="{B18E6D76-9D94-C414-BA6A-1572E35D7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776" y="4550304"/>
            <a:ext cx="2327165" cy="130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5ACD8F9-4E62-C492-D34A-F9C280C24046}"/>
              </a:ext>
            </a:extLst>
          </p:cNvPr>
          <p:cNvSpPr txBox="1"/>
          <p:nvPr/>
        </p:nvSpPr>
        <p:spPr>
          <a:xfrm>
            <a:off x="6257442" y="5959125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</a:rPr>
              <a:t>(Nations,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304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36F71-9199-9CFE-AF38-A1D281963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7632" y="-136040"/>
            <a:ext cx="9937131" cy="1441342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cap="all" spc="200" baseline="0" dirty="0">
                <a:solidFill>
                  <a:schemeClr val="tx1"/>
                </a:solidFill>
                <a:latin typeface="Lucida Handwriting" panose="03010101010101010101" pitchFamily="66" charset="77"/>
              </a:rPr>
              <a:t>Policy and Governance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6378D1-8FB6-85CF-4A7C-3D8CFBC567CF}"/>
              </a:ext>
            </a:extLst>
          </p:cNvPr>
          <p:cNvSpPr txBox="1"/>
          <p:nvPr/>
        </p:nvSpPr>
        <p:spPr>
          <a:xfrm>
            <a:off x="685168" y="1037674"/>
            <a:ext cx="6100644" cy="47826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Key Policies &amp; Frameworks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World Health Organization – Health in All Policies  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(World Health Organization, 1948)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NHS Long Term Plan 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(Department of Health and Social Care, 2025)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Health and Care Act 2022  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(Health and Care Act, 2022)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Social Processes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Health promotion and prevention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Partnership working across agencies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Addressing social determinants of health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Reducing health inequalities </a:t>
            </a:r>
          </a:p>
        </p:txBody>
      </p:sp>
      <p:pic>
        <p:nvPicPr>
          <p:cNvPr id="3" name="Picture 2" descr="NHS Long Term Plan-version – Specialist Language Courses">
            <a:extLst>
              <a:ext uri="{FF2B5EF4-FFF2-40B4-BE49-F238E27FC236}">
                <a16:creationId xmlns:a16="http://schemas.microsoft.com/office/drawing/2014/main" id="{46E33352-7389-535E-F1D8-1D5C26615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6233" y="940442"/>
            <a:ext cx="2353928" cy="21192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7CA96B-57C2-48C2-16ED-96E1250D0630}"/>
              </a:ext>
            </a:extLst>
          </p:cNvPr>
          <p:cNvSpPr txBox="1"/>
          <p:nvPr/>
        </p:nvSpPr>
        <p:spPr>
          <a:xfrm>
            <a:off x="7624011" y="3059668"/>
            <a:ext cx="64890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(Morante,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843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36F71-9199-9CFE-AF38-A1D281963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39626" y="-182536"/>
            <a:ext cx="9828643" cy="1441342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cap="all" spc="200" baseline="0" dirty="0">
                <a:solidFill>
                  <a:schemeClr val="tx1"/>
                </a:solidFill>
                <a:latin typeface="Lucida Handwriting" panose="03010101010101010101" pitchFamily="66" charset="77"/>
              </a:rPr>
              <a:t>Policy and Governance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6378D1-8FB6-85CF-4A7C-3D8CFBC567CF}"/>
              </a:ext>
            </a:extLst>
          </p:cNvPr>
          <p:cNvSpPr txBox="1"/>
          <p:nvPr/>
        </p:nvSpPr>
        <p:spPr>
          <a:xfrm>
            <a:off x="685167" y="1037674"/>
            <a:ext cx="8167607" cy="47826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Prevailing Ideologies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Person-centered care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 involving individuals in decisions  </a:t>
            </a: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(Coulter, 2011)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Prevention-first approach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 reducing future disease burden  </a:t>
            </a: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(World Health Organization, 2024)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Equity and social justice</a:t>
            </a: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 improving access for disadvantaged groups </a:t>
            </a:r>
            <a:endParaRPr 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Critical Evaluation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✔ Supports integrated and sustainable care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✔ Promotes population health and wellbeing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✘ Resource pressures can limit implementation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✘ Health inequalities persist despite policy commitments </a:t>
            </a: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(Burdett and Inman, 2022)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474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9DE9-D65A-DE3A-7ED4-401D4BEC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04450" y="0"/>
            <a:ext cx="15565467" cy="1320800"/>
          </a:xfrm>
          <a:prstGeom prst="ellipse">
            <a:avLst/>
          </a:prstGeo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  <a:latin typeface="Lucida Handwriting" panose="03010101010101010101" pitchFamily="66" charset="77"/>
              </a:rPr>
              <a:t>NHS DIABETES PREVENTION PROGRAMME </a:t>
            </a:r>
            <a:endParaRPr lang="en-US" sz="2400" dirty="0">
              <a:solidFill>
                <a:schemeClr val="tx1"/>
              </a:solidFill>
              <a:latin typeface="Lucida Handwriting" panose="03010101010101010101" pitchFamily="66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59DF8-439F-93CC-5571-FBED43B09A59}"/>
              </a:ext>
            </a:extLst>
          </p:cNvPr>
          <p:cNvSpPr txBox="1"/>
          <p:nvPr/>
        </p:nvSpPr>
        <p:spPr>
          <a:xfrm>
            <a:off x="459784" y="853718"/>
            <a:ext cx="33373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Prevents Type 2 diabetes in high-risk adults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Healthy diet, exercise &amp; behaviour support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Supports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SDG 3: Good Health &amp; Wellbeing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(Penn et al, 2018)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A85444-BEFC-0847-10BF-BE4212E2E7AE}"/>
              </a:ext>
            </a:extLst>
          </p:cNvPr>
          <p:cNvSpPr txBox="1"/>
          <p:nvPr/>
        </p:nvSpPr>
        <p:spPr>
          <a:xfrm>
            <a:off x="4091553" y="853718"/>
            <a:ext cx="7175714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Health, Wellbeing &amp; Sustainability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Health: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Reduces diabetes risk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Wellbeing: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Improves confidence &amp; self-care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Sustainability: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Lowers future NHS demand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Health Belief Model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Risk awareness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(susceptibility)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Complication education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(severity)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Health benefits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Barrier support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GP referral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(cue to action)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Coaching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(self-efficacy)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(</a:t>
            </a:r>
            <a:r>
              <a:rPr lang="en-GB" sz="2400" dirty="0">
                <a:solidFill>
                  <a:srgbClr val="2C3E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Cedriclicorn</a:t>
            </a:r>
            <a:r>
              <a:rPr lang="en-GB" sz="2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2023)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254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E55CA-A5CA-5F56-C908-D7BD6DE1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37" y="-393154"/>
            <a:ext cx="10678610" cy="1065276"/>
          </a:xfrm>
          <a:noFill/>
          <a:ln>
            <a:noFill/>
          </a:ln>
        </p:spPr>
        <p:txBody>
          <a:bodyPr>
            <a:noAutofit/>
          </a:bodyPr>
          <a:lstStyle/>
          <a:p>
            <a:br>
              <a:rPr lang="en-GB" b="1" dirty="0">
                <a:solidFill>
                  <a:schemeClr val="bg1"/>
                </a:solidFill>
                <a:latin typeface="Andale Mono" panose="020B0509000000000004" pitchFamily="49" charset="0"/>
              </a:rPr>
            </a:br>
            <a:r>
              <a:rPr lang="en-GB" sz="3200" dirty="0">
                <a:solidFill>
                  <a:schemeClr val="tx1"/>
                </a:solidFill>
                <a:latin typeface="Lucida Handwriting" panose="03010101010101010101" pitchFamily="66" charset="77"/>
              </a:rPr>
              <a:t>EVALUATION</a:t>
            </a:r>
            <a:r>
              <a:rPr lang="en-GB" b="1" dirty="0">
                <a:solidFill>
                  <a:schemeClr val="bg1"/>
                </a:solidFill>
                <a:latin typeface="Andale Mono" panose="020B0509000000000004" pitchFamily="49" charset="0"/>
              </a:rPr>
              <a:t> </a:t>
            </a:r>
            <a:br>
              <a:rPr lang="en-GB" b="1" dirty="0">
                <a:solidFill>
                  <a:schemeClr val="bg1"/>
                </a:solidFill>
                <a:latin typeface="Andale Mono" panose="020B0509000000000004" pitchFamily="49" charset="0"/>
              </a:rPr>
            </a:br>
            <a:endParaRPr lang="en-US" dirty="0">
              <a:solidFill>
                <a:schemeClr val="bg1"/>
              </a:solidFill>
              <a:latin typeface="Andale Mono" panose="020B0509000000000004" pitchFamily="49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C2A1B-3DA8-64DC-E21A-78F00803A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20" y="832249"/>
            <a:ext cx="4524214" cy="4940967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cs typeface="Calibri" panose="020F0502020204030204" pitchFamily="34" charset="0"/>
              </a:rPr>
              <a:t>Quantitative Evidence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Over </a:t>
            </a:r>
            <a:r>
              <a:rPr lang="en-GB" sz="8000" b="1" dirty="0">
                <a:latin typeface="Calibri" panose="020F0502020204030204" pitchFamily="34" charset="0"/>
                <a:cs typeface="Calibri" panose="020F0502020204030204" pitchFamily="34" charset="0"/>
              </a:rPr>
              <a:t>1 million people referred</a:t>
            </a: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 to the programme (NHS England, 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Average </a:t>
            </a:r>
            <a:r>
              <a:rPr lang="en-GB" sz="8000" b="1" dirty="0">
                <a:latin typeface="Calibri" panose="020F0502020204030204" pitchFamily="34" charset="0"/>
                <a:cs typeface="Calibri" panose="020F0502020204030204" pitchFamily="34" charset="0"/>
              </a:rPr>
              <a:t>weight loss ~3 kg</a:t>
            </a: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 among participants completing the programme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Studies show </a:t>
            </a:r>
            <a:r>
              <a:rPr lang="en-GB" sz="8000" b="1" dirty="0">
                <a:latin typeface="Calibri" panose="020F0502020204030204" pitchFamily="34" charset="0"/>
                <a:cs typeface="Calibri" panose="020F0502020204030204" pitchFamily="34" charset="0"/>
              </a:rPr>
              <a:t>reduced risk of Type 2 diabetes by up to ~30–40%</a:t>
            </a:r>
          </a:p>
          <a:p>
            <a:pPr marL="0" indent="0">
              <a:buNone/>
            </a:pPr>
            <a:r>
              <a:rPr lang="en-GB" sz="8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(Valabhji et al., 2020)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cs typeface="Calibri" panose="020F0502020204030204" pitchFamily="34" charset="0"/>
              </a:rPr>
              <a:t>Qualitative Evidence</a:t>
            </a:r>
          </a:p>
          <a:p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Participants report: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Improved understanding of healthy lifestyles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Increased confidence in managing health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Positive experience of group support and coaching 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  <a:cs typeface="Calibri" panose="020F0502020204030204" pitchFamily="34" charset="0"/>
              </a:rPr>
              <a:t>Penn et al. (2018)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73D5A6-C7A3-152B-40C9-9A301F8EAEF5}"/>
              </a:ext>
            </a:extLst>
          </p:cNvPr>
          <p:cNvSpPr txBox="1"/>
          <p:nvPr/>
        </p:nvSpPr>
        <p:spPr>
          <a:xfrm>
            <a:off x="5460570" y="1228397"/>
            <a:ext cx="3931403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Successes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Evidence-based prevention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Reduces healthcare 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Supports SDG 3 &amp; NHS Long Term Plan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Encourages early intervention 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Unequal uptake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Participant drop-out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Difficult long-term behaviour 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Impact of social inequalities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(Valabhji et al., 2020; Penn et al., 2018)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023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768C8-C91A-3332-C9D1-9BE369A05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491" y="816638"/>
            <a:ext cx="3584335" cy="5224724"/>
          </a:xfrm>
          <a:prstGeom prst="ellipse">
            <a:avLst/>
          </a:prstGeom>
        </p:spPr>
        <p:txBody>
          <a:bodyPr anchor="ctr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Lucida Handwriting" panose="03010101010101010101" pitchFamily="66" charset="77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B2ED2-C171-33DC-DA5C-D2031FFA1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0826" y="599660"/>
            <a:ext cx="5218123" cy="600261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Health Inequalities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Barriers include: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Socioeconomic deprivation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Ethnic disparities (Valabhji et al., 2020).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Rural access difficulties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Digital exclusion </a:t>
            </a:r>
            <a: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(NHS England, 2023)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Those most at risk may be least likely to access services. </a:t>
            </a:r>
            <a:endParaRPr lang="en-GB" sz="20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Critical Analysis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Although prevention programmes improve health outcomes, unequal access limits their effectiveness in reducing health inequalities.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Penn et al. (2018)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37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84AAC-D6F2-EE6B-CC12-D4D09D955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2773" y="-1261583"/>
            <a:ext cx="7220637" cy="4093028"/>
          </a:xfrm>
          <a:prstGeom prst="ellipse">
            <a:avLst/>
          </a:prstGeo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Lucida Handwriting" panose="03010101010101010101" pitchFamily="66" charset="77"/>
              </a:rPr>
              <a:t>RECOMMENDATIONS</a:t>
            </a:r>
            <a:endParaRPr lang="en-US" sz="2000" dirty="0">
              <a:solidFill>
                <a:schemeClr val="tx1"/>
              </a:solidFill>
              <a:latin typeface="Lucida Handwriting" panose="03010101010101010101" pitchFamily="66" charset="77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ABCEC3C-6888-E870-39B5-8DBDE5CE2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6050495"/>
              </p:ext>
            </p:extLst>
          </p:nvPr>
        </p:nvGraphicFramePr>
        <p:xfrm>
          <a:off x="449472" y="784931"/>
          <a:ext cx="9066487" cy="5491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33A4CE5-B85B-FA2B-7E10-C3BDE33F881E}"/>
              </a:ext>
            </a:extLst>
          </p:cNvPr>
          <p:cNvSpPr txBox="1"/>
          <p:nvPr/>
        </p:nvSpPr>
        <p:spPr>
          <a:xfrm>
            <a:off x="7349981" y="4773477"/>
            <a:ext cx="2193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(Marmot et al., 2020)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966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E6ACC-87F8-986C-C76C-D3127698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16638"/>
            <a:ext cx="5028913" cy="5224724"/>
          </a:xfrm>
          <a:prstGeom prst="ellipse">
            <a:avLst/>
          </a:prstGeo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Lucida Handwriting" panose="03010101010101010101" pitchFamily="66" charset="77"/>
              </a:rPr>
              <a:t>CONCLUSION</a:t>
            </a:r>
            <a:endParaRPr lang="en-US" sz="2800" dirty="0">
              <a:solidFill>
                <a:schemeClr val="tx1"/>
              </a:solidFill>
              <a:latin typeface="Lucida Handwriting" panose="03010101010101010101" pitchFamily="66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87AB0-89AF-EA1A-87AB-DB6020FAF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9524" y="971621"/>
            <a:ext cx="5187129" cy="52247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Key Findings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Health, wellbeing and sustainable development are interconnected.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Theoretical models support integrated approaches to care.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SDG 3 provides a framework for improving population health.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NHS Diabetes Prevention Programme demonstrates successful integration of these concepts.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Health inequalities remain a major challenge.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177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0EDD2-4D2A-BDA4-BBA1-6362AD63F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27738" y="-1326918"/>
            <a:ext cx="7766936" cy="2653836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dirty="0">
                <a:solidFill>
                  <a:schemeClr val="tx1"/>
                </a:solidFill>
                <a:latin typeface="Lucida Handwriting" panose="03010101010101010101" pitchFamily="66" charset="77"/>
              </a:rPr>
              <a:t>REFERENCES</a:t>
            </a:r>
            <a:endParaRPr lang="en-US" sz="4400" dirty="0">
              <a:solidFill>
                <a:schemeClr val="tx1"/>
              </a:solidFill>
              <a:latin typeface="Lucida Handwriting" panose="03010101010101010101" pitchFamily="66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B671A1-024D-0CC6-B1BB-4E0D7BD619AB}"/>
              </a:ext>
            </a:extLst>
          </p:cNvPr>
          <p:cNvSpPr txBox="1"/>
          <p:nvPr/>
        </p:nvSpPr>
        <p:spPr>
          <a:xfrm>
            <a:off x="522922" y="983485"/>
            <a:ext cx="933400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Alghzawi, H.M. and Ghanem, F.K. (2021)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Social Ecological Model and Underage Drinking: A Theoretical Review and Evaluation. 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Psychology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12(05), pp.817–828. doi:https://doi.org/10.4236/psych.2021.12505</a:t>
            </a: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Bolton, D. (2023).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A revitalized biopsychosocial model: Core theory, research paradigms, and clinical implications.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Psychological Medicine, 53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(16), 1–8.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https://doi.org/10.1017/s0033291723002660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Burdett, T., &amp; Inman, J. (2022).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Person-centred integrated care with a public health approach to improve population health and wellbeing: A systematic literature review.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Integrated Care, 22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(S1), 96.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https://doi.org/10.5334/ijic.icic21055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 err="1">
                <a:latin typeface="Calibri" panose="020F0502020204030204" pitchFamily="34" charset="0"/>
                <a:cs typeface="Calibri" panose="020F0502020204030204" pitchFamily="34" charset="0"/>
              </a:rPr>
              <a:t>cedriclicorn</a:t>
            </a: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 (2023).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Health belief model examples for diabetes. </a:t>
            </a:r>
            <a:r>
              <a:rPr lang="en-GB" sz="1400" i="1" dirty="0" err="1">
                <a:latin typeface="Calibri" panose="020F0502020204030204" pitchFamily="34" charset="0"/>
                <a:cs typeface="Calibri" panose="020F0502020204030204" pitchFamily="34" charset="0"/>
              </a:rPr>
              <a:t>Acare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 HCP Global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https://acarepro.abbott.com/articles/cardio-metabolic/health-belief-model-examples-diabetes/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Coulter, A. (2011).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Engaging patients in health care. ResearchGate.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https://www.researchgate.net/publication/230687397_Engaging_Patients_in_Health_Care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Department of Health and Social Care (2025).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Fit for the future: 10 Year Health Plan for England – Executive Summary. GOV.UK.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https://www.gov.uk/government/publications/10-year-health-plan-for-england-fit-for-the-future/fit-for-the-future-10-year-health-plan-for-england-executive-summary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Eriksson, M., Sundberg, L. R., </a:t>
            </a:r>
            <a:r>
              <a:rPr lang="en-GB" sz="1400" b="1" dirty="0" err="1">
                <a:latin typeface="Calibri" panose="020F0502020204030204" pitchFamily="34" charset="0"/>
                <a:cs typeface="Calibri" panose="020F0502020204030204" pitchFamily="34" charset="0"/>
              </a:rPr>
              <a:t>Santosa</a:t>
            </a: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, A., Lindgren, H., Ng, N., &amp; </a:t>
            </a:r>
            <a:r>
              <a:rPr lang="en-GB" sz="1400" b="1" dirty="0" err="1">
                <a:latin typeface="Calibri" panose="020F0502020204030204" pitchFamily="34" charset="0"/>
                <a:cs typeface="Calibri" panose="020F0502020204030204" pitchFamily="34" charset="0"/>
              </a:rPr>
              <a:t>Lindvall</a:t>
            </a:r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, K. (2025).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Health behavioural change – the influence of social-ecological factors and health identity.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Qualitative Studies on Health and Well-being, 20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(1).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https://doi.org/10.1080/17482631.2025.245830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Friedman, H. (2023). </a:t>
            </a:r>
            <a:r>
              <a:rPr lang="en-GB" sz="14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Guide to the Biopsychosocial Model of Mental Health - Understanding Rehab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[online] </a:t>
            </a:r>
            <a:r>
              <a:rPr lang="en-GB" sz="14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RehabPath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Available at: https://</a:t>
            </a:r>
            <a:r>
              <a:rPr lang="en-GB" sz="14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recovery.com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/resources/</a:t>
            </a:r>
            <a:r>
              <a:rPr lang="en-GB" sz="1400" b="0" i="0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bioppsychosocial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-model-of-mental-health/.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Health and Care Act 2022.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(2022).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Legislation.gov.uk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https://www.legislation.gov.uk/ukpga/2022/31/contents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Keever, T. (2025).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The whole well-being model: A layered framework for thriving people, systems, and planet.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Global Advances in Integrative Medicine and Health, 14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https://doi.org/10.1177/27536130251364869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Marmot, M., Allen, J., Boyce, T., Goldblatt, P., &amp; Morrison, J. (2020).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Health equity in England: The Marmot Review 10 years on. Institute of Health Equity.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https://www.instituteofhealthequity.org/resources-reports/marmot-review-10-years-on/the-marmot-review-10-years-on-full-report.pdf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Morante, C. (2021). 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NHS Long Term Plan-version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[online] Specialist Language Courses. Available at: https://specialistlanguagecourses.com/nhs-nhs-long-term-plan-version/.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387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28B2F-2E42-1F41-5ECD-4935E5975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364" y="284135"/>
            <a:ext cx="8596668" cy="13208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Lucida Handwriting" panose="03010101010101010101" pitchFamily="66" charset="77"/>
              </a:rPr>
              <a:t>REFERENCES</a:t>
            </a:r>
            <a:endParaRPr lang="en-US" sz="3200" dirty="0">
              <a:latin typeface="Lucida Handwriting" panose="03010101010101010101" pitchFamily="66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20F0C-D7FF-338D-D379-161256ED4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010" y="1083456"/>
            <a:ext cx="8097970" cy="5490409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600" b="1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Nations, U. (n.d.). </a:t>
            </a:r>
            <a:r>
              <a:rPr lang="en-GB" sz="5600" b="1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Goal 3</a:t>
            </a:r>
            <a:r>
              <a:rPr lang="en-GB" sz="56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—The SDGs and a Healthier 2030</a:t>
            </a:r>
            <a:r>
              <a:rPr lang="en-GB" sz="56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[online] United Nations. Available at: https://</a:t>
            </a:r>
            <a:r>
              <a:rPr lang="en-GB" sz="56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www.un.org</a:t>
            </a:r>
            <a:r>
              <a:rPr lang="en-GB" sz="56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56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</a:t>
            </a:r>
            <a:r>
              <a:rPr lang="en-GB" sz="56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/chronicle/article/goal-3-sdgs-and-healthier-2030.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NHS England (2023).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Inclusive digital healthcare: a framework for NHS action on digital inclusion.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https://www.england.nhs.uk/long-read/inclusive-digital-healthcare-a-framework-for-nhs-action-on-digital-inclusion/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Penn, L., Rodrigues, A., Haste, A., et al. (2018).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NHS Diabetes Prevention Programme in England: Formative evaluation of the programme in early phase implementation. </a:t>
            </a:r>
            <a:r>
              <a:rPr lang="en-GB" sz="56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BMJ Open, 8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(2), e019467.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https://doi.org/10.1136/bmjopen-2017-019467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United Nations (2023).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Goal 3: Ensure healthy lives and promote well-being for all at all ages. United Nations Sustainable Development Goals.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https://www.un.org/sustainabledevelopment/health/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United Nations (2025).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Sustainable Development Goals – United Nations Sustainable Development.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https://www.un.org/sustainabledevelopment/development-goals/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Valabhji, J., Barron, E., Bradley, D., et al. (2020).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Early outcomes from the English National Health Service Diabetes Prevention Programme. </a:t>
            </a:r>
            <a:r>
              <a:rPr lang="en-GB" sz="56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Diabetes Care, 43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(1), 152–160.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https://doi.org/10.2337/dc19-1425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Weeks, W. B., Weinstein, J. N., &amp; Lavista, J. M. (2023).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All Sustainable Development Goals support good health and well-being. </a:t>
            </a:r>
            <a:r>
              <a:rPr lang="en-GB" sz="56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Journal of Public Health, 68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https://doi.org/10.3389/ijph.2023.1606901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 Health Organization (1948).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Constitution of the World Health Organization.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https://www.who.int/about/governance/constitution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 Health Organization (2024).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Health promotion and disease prevention through population-based interventions, including action to address social determinants and health inequity. </a:t>
            </a:r>
            <a:r>
              <a:rPr lang="en-GB" sz="5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https://www.emro.who.int/about-who/public-health-functions/health-promotion-disease-prevention.html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5600" b="1" dirty="0">
                <a:latin typeface="Calibri" panose="020F0502020204030204" pitchFamily="34" charset="0"/>
                <a:cs typeface="Calibri" panose="020F0502020204030204" pitchFamily="34" charset="0"/>
              </a:rPr>
              <a:t>World Health Organization (2025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). </a:t>
            </a:r>
            <a:r>
              <a:rPr lang="en-GB" sz="5600" i="1" dirty="0">
                <a:latin typeface="Calibri" panose="020F0502020204030204" pitchFamily="34" charset="0"/>
                <a:cs typeface="Calibri" panose="020F0502020204030204" pitchFamily="34" charset="0"/>
              </a:rPr>
              <a:t>World Health Organization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. [online] Who.int. Available at: https://www.who.int/.</a:t>
            </a:r>
            <a:endParaRPr lang="en-GB" sz="56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8167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{86D9E471-E638-504B-A1E6-08AFBEAC345E}tf10001060</Template>
  <TotalTime>18178</TotalTime>
  <Words>1973</Words>
  <Application>Microsoft Office PowerPoint</Application>
  <PresentationFormat>Widescreen</PresentationFormat>
  <Paragraphs>232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Andale Mono</vt:lpstr>
      <vt:lpstr>Arial</vt:lpstr>
      <vt:lpstr>Calibri</vt:lpstr>
      <vt:lpstr>Lucida Handwriting</vt:lpstr>
      <vt:lpstr>Roboto</vt:lpstr>
      <vt:lpstr>Times New Roman</vt:lpstr>
      <vt:lpstr>Trebuchet MS</vt:lpstr>
      <vt:lpstr>Wingdings</vt:lpstr>
      <vt:lpstr>Wingdings 3</vt:lpstr>
      <vt:lpstr>Facet</vt:lpstr>
      <vt:lpstr>   </vt:lpstr>
      <vt:lpstr>PowerPoint Presentation</vt:lpstr>
      <vt:lpstr>DEFINITIONS AND KEY CONCEPTS</vt:lpstr>
      <vt:lpstr>THE BIOPSYCHOSOCIAL MODEL </vt:lpstr>
      <vt:lpstr>PowerPoint Presentation</vt:lpstr>
      <vt:lpstr>PowerPoint Presentation</vt:lpstr>
      <vt:lpstr>SUSTAINABLE DEVELOPMENT GOALS</vt:lpstr>
      <vt:lpstr>Policy and Governance</vt:lpstr>
      <vt:lpstr>Policy and Governance</vt:lpstr>
      <vt:lpstr>NHS DIABETES PREVENTION PROGRAMME </vt:lpstr>
      <vt:lpstr> EVALUATION  </vt:lpstr>
      <vt:lpstr>EQUITY AND ACCESS</vt:lpstr>
      <vt:lpstr>RECOMMENDATIONS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</dc:title>
  <dc:creator>Natasha Hussain (BDS Dentistry - Clinical)</dc:creator>
  <cp:lastModifiedBy>Parveen Akhtar (2309185)</cp:lastModifiedBy>
  <cp:revision>8</cp:revision>
  <dcterms:created xsi:type="dcterms:W3CDTF">2026-06-08T10:31:30Z</dcterms:created>
  <dcterms:modified xsi:type="dcterms:W3CDTF">2026-06-21T11:16:20Z</dcterms:modified>
</cp:coreProperties>
</file>