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0" r:id="rId3"/>
    <p:sldId id="256" r:id="rId4"/>
    <p:sldId id="258" r:id="rId5"/>
    <p:sldId id="257" r:id="rId6"/>
    <p:sldId id="265" r:id="rId7"/>
    <p:sldId id="259" r:id="rId8"/>
    <p:sldId id="261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7" r:id="rId19"/>
    <p:sldId id="278" r:id="rId20"/>
    <p:sldId id="279" r:id="rId21"/>
    <p:sldId id="297" r:id="rId22"/>
    <p:sldId id="280" r:id="rId23"/>
    <p:sldId id="298" r:id="rId24"/>
    <p:sldId id="281" r:id="rId25"/>
    <p:sldId id="276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64" r:id="rId4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15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0692B-3081-42F5-BA85-96CF8A15B107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78648-5318-4913-90D0-65D2040762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17C74-D32A-4453-A4EA-3A1831EB4E3B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B7054-694D-4E66-841A-65DF05E857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3F5F7-1FD9-4A06-809A-D24492F50539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D5810-676C-4C67-8CF1-56B7F3CDD9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238E3-9EAD-4101-AD90-887B303A459A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173A0-030C-4056-985C-A5BD9BE0FAC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43CDB-E83D-4969-A322-315666B9F863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FDDD0-873E-4E44-97B3-9AFB9B9737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BB7ED-EDB0-4283-A8D3-2ABC7B4B7831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4EC44-AD34-457A-8258-255D7651F6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0ECB9-4C51-4E2F-A427-A068C78A513D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FC292-8D3C-41B4-8BA4-9E3B730F00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8B999-C837-4CE6-B6FA-2FFA2BF85FA5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13E4D-5A8C-4FC0-A037-56C8F33EEE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en-US" noProof="0" smtClean="0"/>
              <a:t>Click icon to add picture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FDEB4-47BA-4898-92CC-2ED6533B10F5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E030B-0CB9-40D6-B565-64206D749D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CD63C-2C6A-480B-98CF-E20BE879D62A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47A53-6B6F-4A3A-B136-D9972F64B3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76D3-1235-4B16-8C04-0D40CB5BA9D1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E338C-FA87-45DD-AFC1-660E392438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DED53B-6084-46A9-A6AB-8A256787E1AC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E74F14-FBA5-4E7F-B79A-3655DF9965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4" r:id="rId9"/>
    <p:sldLayoutId id="2147483682" r:id="rId10"/>
    <p:sldLayoutId id="2147483683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Trebuchet MS" pitchFamily="34" charset="0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KhKm_u8_JAhVH6xQKHeQDAnEQjRwIBw&amp;url=http://all4desktop.com/4244685-fork.html&amp;psig=AFQjCNGZLLeLvUHkgp6VNbalSGunvAy6OA&amp;ust=1449774055553357" TargetMode="External"/><Relationship Id="rId2" Type="http://schemas.openxmlformats.org/officeDocument/2006/relationships/hyperlink" Target="http://www.google.co.uk/url?sa=i&amp;rct=j&amp;q=&amp;esrc=s&amp;source=images&amp;cd=&amp;cad=rja&amp;uact=8&amp;ved=&amp;url=http://kindersay.com/words/food/fork&amp;psig=AFQjCNGZLLeLvUHkgp6VNbalSGunvAy6OA&amp;ust=1449774055553357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s://www.google.co.uk/url?sa=i&amp;rct=j&amp;q=&amp;esrc=s&amp;source=images&amp;cd=&amp;cad=rja&amp;uact=8&amp;ved=0ahUKEwjtwe3Ru8_JAhVEVhQKHZjKAq0QjRwIBw&amp;url=https://www.amara.com/shop/egg-cups&amp;bvm=bv.109395566,d.d24&amp;psig=AFQjCNH9z0zkO31sLkUnN-H_A-aNlgRVJw&amp;ust=1449774119266588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24581" name="AutoShape 5" descr="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2452688" y="1738313"/>
            <a:ext cx="4238625" cy="3381375"/>
          </a:xfrm>
          <a:prstGeom prst="rect">
            <a:avLst/>
          </a:prstGeom>
          <a:noFill/>
        </p:spPr>
        <p:txBody>
          <a:bodyPr/>
          <a:lstStyle/>
          <a:p>
            <a:endParaRPr lang="en-US"/>
          </a:p>
        </p:txBody>
      </p:sp>
      <p:sp>
        <p:nvSpPr>
          <p:cNvPr id="24583" name="AutoShape 7" descr="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2452688" y="1738313"/>
            <a:ext cx="4238625" cy="3381375"/>
          </a:xfrm>
          <a:prstGeom prst="rect">
            <a:avLst/>
          </a:prstGeom>
          <a:noFill/>
        </p:spPr>
        <p:txBody>
          <a:bodyPr/>
          <a:lstStyle/>
          <a:p>
            <a:endParaRPr lang="en-US"/>
          </a:p>
        </p:txBody>
      </p:sp>
      <p:pic>
        <p:nvPicPr>
          <p:cNvPr id="24585" name="Picture 9" descr="4244685-for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620713"/>
            <a:ext cx="3529013" cy="3529012"/>
          </a:xfrm>
          <a:prstGeom prst="rect">
            <a:avLst/>
          </a:prstGeom>
          <a:noFill/>
        </p:spPr>
      </p:pic>
      <p:pic>
        <p:nvPicPr>
          <p:cNvPr id="24587" name="Picture 11" descr="dine-egg-cup-set-of-4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620713"/>
            <a:ext cx="3529012" cy="3529012"/>
          </a:xfrm>
          <a:prstGeom prst="rect">
            <a:avLst/>
          </a:prstGeom>
          <a:noFill/>
        </p:spPr>
      </p:pic>
      <p:sp>
        <p:nvSpPr>
          <p:cNvPr id="24588" name="Text Box 12"/>
          <p:cNvSpPr txBox="1">
            <a:spLocks noChangeArrowheads="1"/>
          </p:cNvSpPr>
          <p:nvPr/>
        </p:nvSpPr>
        <p:spPr bwMode="auto">
          <a:xfrm>
            <a:off x="179388" y="4889500"/>
            <a:ext cx="8353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/>
              <a:t>The woman ran __________ to the __________,where she saw_________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cs typeface="Trebuchet MS" pitchFamily="34" charset="0"/>
              </a:rPr>
              <a:t>Who is the most creative?</a:t>
            </a:r>
            <a:br>
              <a:rPr lang="en-GB" smtClean="0">
                <a:cs typeface="Trebuchet MS" pitchFamily="34" charset="0"/>
              </a:rPr>
            </a:br>
            <a:endParaRPr lang="en-GB" smtClean="0">
              <a:cs typeface="Trebuchet MS" pitchFamily="34" charset="0"/>
            </a:endParaRPr>
          </a:p>
        </p:txBody>
      </p:sp>
      <p:pic>
        <p:nvPicPr>
          <p:cNvPr id="17410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2538" y="2103503"/>
            <a:ext cx="2487373" cy="1830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2538" y="4581128"/>
            <a:ext cx="2218897" cy="2228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Rectangle 6"/>
          <p:cNvSpPr>
            <a:spLocks noChangeArrowheads="1"/>
          </p:cNvSpPr>
          <p:nvPr/>
        </p:nvSpPr>
        <p:spPr bwMode="auto">
          <a:xfrm>
            <a:off x="2286000" y="2967038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>
              <a:latin typeface="Verdana" pitchFamily="34" charset="0"/>
            </a:endParaRPr>
          </a:p>
        </p:txBody>
      </p:sp>
      <p:pic>
        <p:nvPicPr>
          <p:cNvPr id="17414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1006" y="4058510"/>
            <a:ext cx="1061533" cy="1290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7851" y="1484785"/>
            <a:ext cx="914688" cy="1189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9992" y="1472406"/>
            <a:ext cx="1516352" cy="97136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6344" y="1937061"/>
            <a:ext cx="2660112" cy="19950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695" y="4008228"/>
            <a:ext cx="1002945" cy="14243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59640" y="4780825"/>
            <a:ext cx="3369138" cy="18165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ctrTitle"/>
          </p:nvPr>
        </p:nvSpPr>
        <p:spPr>
          <a:xfrm>
            <a:off x="179512" y="260648"/>
            <a:ext cx="7772400" cy="434975"/>
          </a:xfrm>
        </p:spPr>
        <p:txBody>
          <a:bodyPr/>
          <a:lstStyle/>
          <a:p>
            <a:r>
              <a:rPr lang="en-GB" sz="1100" dirty="0" smtClean="0">
                <a:cs typeface="Trebuchet MS" pitchFamily="34" charset="0"/>
              </a:rPr>
              <a:t>M5X00910: Developmental Psychology and Individual Differences                 Dr Judith Marshall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5450" y="5229225"/>
            <a:ext cx="7118350" cy="862013"/>
          </a:xfrm>
        </p:spPr>
        <p:txBody>
          <a:bodyPr rtlCol="0"/>
          <a:lstStyle/>
          <a:p>
            <a:pPr algn="ctr" fontAlgn="auto">
              <a:buFont typeface="Wingdings 2" charset="2"/>
              <a:buNone/>
              <a:defRPr/>
            </a:pPr>
            <a:r>
              <a:rPr lang="en-GB" sz="4400" b="1" dirty="0" smtClean="0"/>
              <a:t>Creativity</a:t>
            </a:r>
            <a:endParaRPr lang="en-GB" sz="4400" b="1" dirty="0"/>
          </a:p>
        </p:txBody>
      </p:sp>
      <p:pic>
        <p:nvPicPr>
          <p:cNvPr id="1331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268413"/>
            <a:ext cx="285750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smtClean="0">
                <a:cs typeface="Trebuchet MS" pitchFamily="34" charset="0"/>
              </a:rPr>
              <a:t>What is ‘creativity’?</a:t>
            </a: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sorts of people are creative?</a:t>
            </a:r>
          </a:p>
          <a:p>
            <a:endParaRPr lang="en-GB" smtClean="0"/>
          </a:p>
          <a:p>
            <a:r>
              <a:rPr lang="en-GB" smtClean="0"/>
              <a:t>What jobs/careers involve high levels of creativity?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smtClean="0">
                <a:cs typeface="Trebuchet MS" pitchFamily="34" charset="0"/>
              </a:rPr>
              <a:t>What is ‘creativity’?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5105400"/>
          </a:xfrm>
        </p:spPr>
        <p:txBody>
          <a:bodyPr rtlCol="0">
            <a:normAutofit fontScale="77500" lnSpcReduction="20000"/>
          </a:bodyPr>
          <a:lstStyle/>
          <a:p>
            <a:pPr fontAlgn="auto">
              <a:buFont typeface="Wingdings 2" charset="2"/>
              <a:buChar char=""/>
              <a:defRPr/>
            </a:pPr>
            <a:endParaRPr lang="en-GB" dirty="0" smtClean="0"/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Original thoughts?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Novel solutions?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Innovation?</a:t>
            </a:r>
          </a:p>
          <a:p>
            <a:pPr fontAlgn="auto">
              <a:buFont typeface="Wingdings 2" charset="2"/>
              <a:buChar char=""/>
              <a:defRPr/>
            </a:pPr>
            <a:endParaRPr lang="en-GB" dirty="0"/>
          </a:p>
          <a:p>
            <a:pPr marL="114300" indent="0" fontAlgn="auto">
              <a:buFont typeface="Wingdings 2" charset="2"/>
              <a:buNone/>
              <a:defRPr/>
            </a:pPr>
            <a:r>
              <a:rPr lang="en-GB" dirty="0" smtClean="0"/>
              <a:t>In psychology linked to</a:t>
            </a:r>
          </a:p>
          <a:p>
            <a:pPr marL="114300" indent="0" fontAlgn="auto">
              <a:buFont typeface="Wingdings 2" charset="2"/>
              <a:buNone/>
              <a:defRPr/>
            </a:pPr>
            <a:endParaRPr lang="en-GB" dirty="0" smtClean="0"/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Motivation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Intuition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Imagination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Social influence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Leadership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Humour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Meta-cognition</a:t>
            </a:r>
          </a:p>
          <a:p>
            <a:pPr fontAlgn="auto">
              <a:buFont typeface="Wingdings 2" charset="2"/>
              <a:buChar char=""/>
              <a:defRPr/>
            </a:pPr>
            <a:endParaRPr lang="en-GB" dirty="0"/>
          </a:p>
          <a:p>
            <a:pPr fontAlgn="auto">
              <a:buFont typeface="Wingdings 2" charset="2"/>
              <a:buChar char=""/>
              <a:defRPr/>
            </a:pPr>
            <a:r>
              <a:rPr lang="en-GB" dirty="0" smtClean="0"/>
              <a:t>Mental illness</a:t>
            </a:r>
          </a:p>
          <a:p>
            <a:pPr marL="114300" indent="0" algn="r" fontAlgn="auto">
              <a:buFont typeface="Wingdings 2" charset="2"/>
              <a:buNone/>
              <a:defRPr/>
            </a:pPr>
            <a:r>
              <a:rPr lang="en-GB" dirty="0" smtClean="0"/>
              <a:t>(</a:t>
            </a:r>
            <a:r>
              <a:rPr lang="en-GB" dirty="0" err="1" smtClean="0"/>
              <a:t>Runco</a:t>
            </a:r>
            <a:r>
              <a:rPr lang="en-GB" dirty="0" smtClean="0"/>
              <a:t>, 2004)</a:t>
            </a:r>
            <a:endParaRPr lang="en-GB" dirty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7864" y="2564904"/>
            <a:ext cx="3523858" cy="2639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611188" y="549275"/>
            <a:ext cx="7345362" cy="59039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dirty="0" smtClean="0"/>
              <a:t>Creativity:</a:t>
            </a:r>
          </a:p>
          <a:p>
            <a:endParaRPr lang="en-GB" dirty="0" smtClean="0"/>
          </a:p>
          <a:p>
            <a:r>
              <a:rPr lang="en-GB" dirty="0" smtClean="0"/>
              <a:t>“the production of an idea or product  that is both novel and useful” </a:t>
            </a:r>
          </a:p>
          <a:p>
            <a:pPr algn="r">
              <a:buFont typeface="Wingdings 2" pitchFamily="18" charset="2"/>
              <a:buNone/>
            </a:pPr>
            <a:r>
              <a:rPr lang="en-GB" dirty="0" smtClean="0"/>
              <a:t>(Sternberg and O’Hara, 2000, p.611)</a:t>
            </a:r>
          </a:p>
          <a:p>
            <a:r>
              <a:rPr lang="en-GB" dirty="0" smtClean="0"/>
              <a:t>NOVEL</a:t>
            </a:r>
          </a:p>
          <a:p>
            <a:pPr lvl="1"/>
            <a:r>
              <a:rPr lang="en-GB" dirty="0" smtClean="0"/>
              <a:t>Few ideas are entirely new </a:t>
            </a:r>
          </a:p>
          <a:p>
            <a:pPr lvl="1"/>
            <a:r>
              <a:rPr lang="en-GB" dirty="0" smtClean="0"/>
              <a:t>Novel viewpoint?</a:t>
            </a:r>
          </a:p>
          <a:p>
            <a:pPr lvl="1"/>
            <a:r>
              <a:rPr lang="en-GB" dirty="0" smtClean="0"/>
              <a:t>Novel use?</a:t>
            </a:r>
          </a:p>
          <a:p>
            <a:pPr lvl="1"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USEFUL</a:t>
            </a:r>
          </a:p>
          <a:p>
            <a:pPr lvl="1"/>
            <a:r>
              <a:rPr lang="en-GB" dirty="0" smtClean="0"/>
              <a:t>Usefulness - subjective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/>
          <p:cNvSpPr>
            <a:spLocks noGrp="1"/>
          </p:cNvSpPr>
          <p:nvPr>
            <p:ph idx="1"/>
          </p:nvPr>
        </p:nvSpPr>
        <p:spPr>
          <a:xfrm>
            <a:off x="1009650" y="908050"/>
            <a:ext cx="7124700" cy="4951413"/>
          </a:xfrm>
        </p:spPr>
        <p:txBody>
          <a:bodyPr/>
          <a:lstStyle/>
          <a:p>
            <a:r>
              <a:rPr lang="en-GB" smtClean="0"/>
              <a:t>Difficulty: we need creativity to deal with difficult tasks, problems etc.</a:t>
            </a:r>
          </a:p>
          <a:p>
            <a:endParaRPr lang="en-GB" smtClean="0"/>
          </a:p>
          <a:p>
            <a:r>
              <a:rPr lang="en-GB" smtClean="0"/>
              <a:t>Agreeing parameters regarding creativity? </a:t>
            </a:r>
          </a:p>
          <a:p>
            <a:r>
              <a:rPr lang="en-GB" smtClean="0"/>
              <a:t>Difficulty is subjective </a:t>
            </a:r>
          </a:p>
          <a:p>
            <a:endParaRPr lang="en-GB" i="1" smtClean="0"/>
          </a:p>
          <a:p>
            <a:r>
              <a:rPr lang="en-GB" smtClean="0"/>
              <a:t>Temporal factors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e.g. posthumous fameVan Gogh’s paintings, Eva Cassidy</a:t>
            </a:r>
          </a:p>
          <a:p>
            <a:endParaRPr lang="en-GB" smtClean="0"/>
          </a:p>
          <a:p>
            <a:r>
              <a:rPr lang="en-GB" smtClean="0"/>
              <a:t>Social factors 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e.g. marketing, networking, fashion, politics influence our evaluations relating to creativity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smtClean="0">
                <a:cs typeface="Trebuchet MS" pitchFamily="34" charset="0"/>
              </a:rPr>
              <a:t>Psychological approaches and Creativity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395536" y="1634331"/>
            <a:ext cx="7738814" cy="4791075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Behavioural</a:t>
            </a:r>
          </a:p>
          <a:p>
            <a:endParaRPr lang="en-GB" dirty="0" smtClean="0"/>
          </a:p>
          <a:p>
            <a:r>
              <a:rPr lang="en-GB" dirty="0" smtClean="0"/>
              <a:t>Identification of the behavioural aspects of new learning processes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e.g. insight – ‘spontaneously synthesized learned associations’ (Chamorro-</a:t>
            </a:r>
            <a:r>
              <a:rPr lang="en-GB" dirty="0" err="1" smtClean="0"/>
              <a:t>Premuzic</a:t>
            </a:r>
            <a:r>
              <a:rPr lang="en-GB" dirty="0" smtClean="0"/>
              <a:t>, 2015)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The effects of experience on insight </a:t>
            </a:r>
          </a:p>
          <a:p>
            <a:endParaRPr lang="en-GB" dirty="0" smtClean="0"/>
          </a:p>
          <a:p>
            <a:r>
              <a:rPr lang="en-GB" dirty="0" smtClean="0"/>
              <a:t>BUT – the idea of an innate level of creativity that can’t be observed is quite incompatible with this approach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/>
          </p:cNvSpPr>
          <p:nvPr>
            <p:ph type="body" idx="1"/>
          </p:nvPr>
        </p:nvSpPr>
        <p:spPr>
          <a:xfrm>
            <a:off x="539552" y="692696"/>
            <a:ext cx="7124700" cy="53276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dirty="0" smtClean="0"/>
              <a:t>Biological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Physiological correlates of creative thinking - brain structure and neural processes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e.g. Einstein’s brain </a:t>
            </a:r>
          </a:p>
          <a:p>
            <a:endParaRPr lang="en-GB" dirty="0" smtClean="0"/>
          </a:p>
          <a:p>
            <a:r>
              <a:rPr lang="en-GB" dirty="0" smtClean="0"/>
              <a:t>Right hemisphere the ‘creative’ hemisphere of the brain?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Recent findings indicate that cortical activity in both hemispheres is required for creativity 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Rational thinking, analysis  and organisation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467544" y="549275"/>
            <a:ext cx="7666806" cy="37433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dirty="0" smtClean="0"/>
              <a:t>Clinical</a:t>
            </a:r>
          </a:p>
          <a:p>
            <a:endParaRPr lang="en-GB" dirty="0" smtClean="0"/>
          </a:p>
          <a:p>
            <a:r>
              <a:rPr lang="en-GB" dirty="0" smtClean="0"/>
              <a:t>‘Mad genius’ hypothesis (Becker, 1978)</a:t>
            </a:r>
          </a:p>
          <a:p>
            <a:endParaRPr lang="en-GB" dirty="0" smtClean="0"/>
          </a:p>
          <a:p>
            <a:r>
              <a:rPr lang="en-GB" dirty="0" smtClean="0"/>
              <a:t>Link between insanity and artistic creativity</a:t>
            </a:r>
          </a:p>
          <a:p>
            <a:endParaRPr lang="en-GB" dirty="0" smtClean="0"/>
          </a:p>
          <a:p>
            <a:r>
              <a:rPr lang="en-GB" dirty="0" smtClean="0"/>
              <a:t>To be considered later in the lecture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539552" y="765175"/>
            <a:ext cx="7594798" cy="58324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dirty="0" smtClean="0"/>
              <a:t>Cognitive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Importance of cognitive process to creativity (e.g. memory and attention) </a:t>
            </a:r>
          </a:p>
          <a:p>
            <a:endParaRPr lang="en-GB" dirty="0" smtClean="0"/>
          </a:p>
          <a:p>
            <a:r>
              <a:rPr lang="en-GB" dirty="0" smtClean="0"/>
              <a:t>Broader, rather than focused attention enables construction of more creative ideas (Wallach, 1970)</a:t>
            </a:r>
          </a:p>
          <a:p>
            <a:endParaRPr lang="en-GB" dirty="0" smtClean="0"/>
          </a:p>
          <a:p>
            <a:r>
              <a:rPr lang="en-GB" dirty="0" smtClean="0"/>
              <a:t>Absence of pressure (Smith, Michael and </a:t>
            </a:r>
            <a:r>
              <a:rPr lang="en-GB" dirty="0" err="1" smtClean="0"/>
              <a:t>Hocevar</a:t>
            </a:r>
            <a:r>
              <a:rPr lang="en-GB" dirty="0" smtClean="0"/>
              <a:t>, 1990)</a:t>
            </a:r>
          </a:p>
          <a:p>
            <a:endParaRPr lang="en-GB" dirty="0" smtClean="0"/>
          </a:p>
          <a:p>
            <a:r>
              <a:rPr lang="en-GB" dirty="0" smtClean="0"/>
              <a:t>Negative correlation between previous knowledge (e.g. expertise) and creativity (Hayes, 1978; </a:t>
            </a:r>
            <a:r>
              <a:rPr lang="en-GB" dirty="0" err="1" smtClean="0"/>
              <a:t>Fresch</a:t>
            </a:r>
            <a:r>
              <a:rPr lang="en-GB" dirty="0" smtClean="0"/>
              <a:t> and Sternberg, 1989)</a:t>
            </a:r>
          </a:p>
          <a:p>
            <a:endParaRPr lang="en-GB" dirty="0" smtClean="0"/>
          </a:p>
          <a:p>
            <a:r>
              <a:rPr lang="en-GB" dirty="0" smtClean="0"/>
              <a:t>Brainstorming – contradictory findings regarding the usefulness of this to creativity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/>
          </p:cNvSpPr>
          <p:nvPr>
            <p:ph type="body" idx="1"/>
          </p:nvPr>
        </p:nvSpPr>
        <p:spPr>
          <a:xfrm>
            <a:off x="395536" y="620713"/>
            <a:ext cx="7738814" cy="59769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dirty="0" smtClean="0"/>
              <a:t>Developmental</a:t>
            </a:r>
          </a:p>
          <a:p>
            <a:endParaRPr lang="en-GB" dirty="0" smtClean="0"/>
          </a:p>
          <a:p>
            <a:r>
              <a:rPr lang="en-GB" dirty="0" smtClean="0"/>
              <a:t>Family characteristics: e.g. birth order, age, family size etc. </a:t>
            </a:r>
          </a:p>
          <a:p>
            <a:pPr>
              <a:buFont typeface="Wingdings 2" pitchFamily="18" charset="2"/>
              <a:buNone/>
            </a:pPr>
            <a:r>
              <a:rPr lang="en-GB" dirty="0" smtClean="0"/>
              <a:t>	e.g. middle children - more rebellious and creative in their thinking (</a:t>
            </a:r>
            <a:r>
              <a:rPr lang="en-GB" dirty="0" err="1" smtClean="0"/>
              <a:t>Sulloway</a:t>
            </a:r>
            <a:r>
              <a:rPr lang="en-GB" dirty="0" smtClean="0"/>
              <a:t>, 1996)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Gender development: androgynous individuals - more flexible and creative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Educational </a:t>
            </a:r>
          </a:p>
          <a:p>
            <a:endParaRPr lang="en-GB" dirty="0" smtClean="0"/>
          </a:p>
          <a:p>
            <a:r>
              <a:rPr lang="en-GB" dirty="0" smtClean="0"/>
              <a:t>Impact of different formal educational contexts on the creativity of individuals</a:t>
            </a:r>
          </a:p>
          <a:p>
            <a:endParaRPr lang="en-GB" dirty="0" smtClean="0"/>
          </a:p>
          <a:p>
            <a:r>
              <a:rPr lang="en-GB" dirty="0" smtClean="0"/>
              <a:t>Convergent thinking versus divergent thinking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smtClean="0">
                <a:cs typeface="Trebuchet MS" pitchFamily="34" charset="0"/>
              </a:rPr>
              <a:t>Differential approach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>
          <a:xfrm>
            <a:off x="971550" y="1268413"/>
            <a:ext cx="7124700" cy="4933950"/>
          </a:xfrm>
        </p:spPr>
        <p:txBody>
          <a:bodyPr/>
          <a:lstStyle/>
          <a:p>
            <a:endParaRPr lang="en-GB" smtClean="0"/>
          </a:p>
          <a:p>
            <a:pPr>
              <a:buFont typeface="Wingdings 2" pitchFamily="18" charset="2"/>
              <a:buNone/>
            </a:pPr>
            <a:r>
              <a:rPr lang="en-GB" smtClean="0"/>
              <a:t>Four major perspectives</a:t>
            </a:r>
          </a:p>
          <a:p>
            <a:pPr>
              <a:buFont typeface="Wingdings 2" pitchFamily="18" charset="2"/>
              <a:buNone/>
            </a:pPr>
            <a:endParaRPr lang="en-GB" smtClean="0"/>
          </a:p>
          <a:p>
            <a:r>
              <a:rPr lang="en-GB" b="1" smtClean="0"/>
              <a:t>Person</a:t>
            </a:r>
          </a:p>
          <a:p>
            <a:endParaRPr lang="en-GB" b="1" smtClean="0"/>
          </a:p>
          <a:p>
            <a:pPr lvl="1"/>
            <a:r>
              <a:rPr lang="en-GB" smtClean="0"/>
              <a:t>Personality traits and intellectual ability of individuals who are deemed to be creative 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Considers creativity in relation to already established ways of measuring people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smtClean="0"/>
              <a:t>Process</a:t>
            </a:r>
          </a:p>
          <a:p>
            <a:endParaRPr lang="en-GB" b="1" smtClean="0"/>
          </a:p>
          <a:p>
            <a:pPr lvl="1"/>
            <a:r>
              <a:rPr lang="en-GB" smtClean="0"/>
              <a:t>Cognitive mechanisms that may underlie creative thought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Attempts to identify key aspects of creative thinking in people in general</a:t>
            </a:r>
          </a:p>
          <a:p>
            <a:pPr lvl="1"/>
            <a:endParaRPr lang="en-GB" smtClean="0"/>
          </a:p>
          <a:p>
            <a:pPr lvl="1">
              <a:buFont typeface="Wingdings 2" pitchFamily="18" charset="2"/>
              <a:buNone/>
            </a:pPr>
            <a:r>
              <a:rPr lang="en-GB" smtClean="0"/>
              <a:t>	e.g. Thrash and Elliott (2003) - inspiration is a motivation state, as well as a trait 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/>
          </p:cNvSpPr>
          <p:nvPr>
            <p:ph type="body" idx="1"/>
          </p:nvPr>
        </p:nvSpPr>
        <p:spPr>
          <a:xfrm>
            <a:off x="1009650" y="549275"/>
            <a:ext cx="7124700" cy="5975350"/>
          </a:xfrm>
        </p:spPr>
        <p:txBody>
          <a:bodyPr/>
          <a:lstStyle/>
          <a:p>
            <a:r>
              <a:rPr lang="en-GB" b="1" dirty="0" smtClean="0"/>
              <a:t>Product</a:t>
            </a:r>
          </a:p>
          <a:p>
            <a:endParaRPr lang="en-GB" dirty="0" smtClean="0"/>
          </a:p>
          <a:p>
            <a:pPr marL="762000" lvl="1" indent="-304800"/>
            <a:r>
              <a:rPr lang="en-GB" dirty="0" smtClean="0"/>
              <a:t>Focus - the products of creativity e.g. paintings, musical composition, books – and also theories, experiments and discoveries  (Simonton, 2004)</a:t>
            </a:r>
          </a:p>
          <a:p>
            <a:endParaRPr lang="en-GB" dirty="0" smtClean="0"/>
          </a:p>
          <a:p>
            <a:r>
              <a:rPr lang="en-GB" b="1" dirty="0" smtClean="0"/>
              <a:t>Press</a:t>
            </a:r>
          </a:p>
          <a:p>
            <a:endParaRPr lang="en-GB" dirty="0" smtClean="0"/>
          </a:p>
          <a:p>
            <a:pPr marL="762000" lvl="1" indent="-304800"/>
            <a:r>
              <a:rPr lang="en-GB" dirty="0" smtClean="0"/>
              <a:t>Focus - influence of different contexts on creativity, rather than different individuals</a:t>
            </a:r>
          </a:p>
          <a:p>
            <a:pPr marL="762000" lvl="1" indent="-304800"/>
            <a:endParaRPr lang="en-GB" dirty="0" smtClean="0"/>
          </a:p>
          <a:p>
            <a:pPr marL="762000" lvl="1" indent="-304800"/>
            <a:r>
              <a:rPr lang="en-GB" dirty="0" smtClean="0"/>
              <a:t>e.g. freedom (linked to absence of pressure), autonomy, good role models and resources encouragement, freedom from criticism  (</a:t>
            </a:r>
            <a:r>
              <a:rPr lang="en-GB" dirty="0" err="1" smtClean="0"/>
              <a:t>Runco</a:t>
            </a:r>
            <a:r>
              <a:rPr lang="en-GB" dirty="0" smtClean="0"/>
              <a:t>, 2004)</a:t>
            </a:r>
          </a:p>
          <a:p>
            <a:pPr marL="762000" lvl="1" indent="-304800"/>
            <a:endParaRPr lang="en-GB" dirty="0" smtClean="0"/>
          </a:p>
          <a:p>
            <a:pPr marL="762000" lvl="1" indent="-304800"/>
            <a:r>
              <a:rPr lang="en-GB" dirty="0" smtClean="0"/>
              <a:t>Time - creativity requires thought and effort (</a:t>
            </a:r>
            <a:r>
              <a:rPr lang="en-GB" dirty="0" err="1" smtClean="0"/>
              <a:t>Cruber</a:t>
            </a:r>
            <a:r>
              <a:rPr lang="en-GB" dirty="0" smtClean="0"/>
              <a:t>, 1981; 1988)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smtClean="0">
                <a:cs typeface="Trebuchet MS" pitchFamily="34" charset="0"/>
              </a:rPr>
              <a:t>Creativity and Intelligence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>
          <a:xfrm>
            <a:off x="326679" y="1556792"/>
            <a:ext cx="7124700" cy="4935538"/>
          </a:xfrm>
        </p:spPr>
        <p:txBody>
          <a:bodyPr/>
          <a:lstStyle/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en-GB" dirty="0" smtClean="0"/>
              <a:t>Sternberg and O’Hara (2000) 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en-GB" dirty="0" smtClean="0"/>
              <a:t>Theories conceptualising creativity as part of intelligence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endParaRPr lang="en-GB" dirty="0" smtClean="0"/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en-GB" dirty="0" smtClean="0"/>
              <a:t>Theories conceptualising intelligence as part of creativity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endParaRPr lang="en-GB" dirty="0" smtClean="0"/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en-GB" dirty="0" smtClean="0"/>
              <a:t>Theories conceptualising creativity and intelligence as identical constructs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endParaRPr lang="en-GB" dirty="0" smtClean="0"/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en-GB" dirty="0" smtClean="0"/>
              <a:t>Theories conceptualising creativity and intelligence as unrelated constructs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endParaRPr lang="en-GB" dirty="0" smtClean="0"/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en-GB" dirty="0" smtClean="0"/>
              <a:t>Theories conceptualising creativity and intelligence as related constructs</a:t>
            </a:r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168" y="188913"/>
            <a:ext cx="2774082" cy="2051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smtClean="0">
                <a:cs typeface="Trebuchet MS" pitchFamily="34" charset="0"/>
              </a:rPr>
              <a:t>Creativity as a form of intelligence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>
          <a:xfrm>
            <a:off x="1009650" y="1806575"/>
            <a:ext cx="7124700" cy="47910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Barron and Harrington (1981, p.442): creativity as 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	“an ability manifested by performance in critical trials, such as tests, contests etc.” 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Appropriateness of the product/solution - intelligence must be implicated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Guilford (1967) - a comprehensive, multidimensional model of intelligence which included over 120 abilities including</a:t>
            </a:r>
            <a:r>
              <a:rPr lang="en-GB" b="1" smtClean="0"/>
              <a:t> divergent production</a:t>
            </a:r>
          </a:p>
          <a:p>
            <a:pPr>
              <a:lnSpc>
                <a:spcPct val="90000"/>
              </a:lnSpc>
            </a:pPr>
            <a:endParaRPr lang="en-GB" b="1" smtClean="0"/>
          </a:p>
          <a:p>
            <a:pPr>
              <a:lnSpc>
                <a:spcPct val="90000"/>
              </a:lnSpc>
            </a:pPr>
            <a:r>
              <a:rPr lang="en-GB" smtClean="0"/>
              <a:t>But - no statistical measurement, no objective scoring of divergent production</a:t>
            </a:r>
          </a:p>
          <a:p>
            <a:pPr>
              <a:lnSpc>
                <a:spcPct val="90000"/>
              </a:lnSpc>
            </a:pPr>
            <a:endParaRPr lang="en-GB" b="1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/>
          </p:cNvSpPr>
          <p:nvPr>
            <p:ph type="body" idx="1"/>
          </p:nvPr>
        </p:nvSpPr>
        <p:spPr>
          <a:xfrm>
            <a:off x="539552" y="-11795"/>
            <a:ext cx="7124700" cy="6453187"/>
          </a:xfrm>
        </p:spPr>
        <p:txBody>
          <a:bodyPr/>
          <a:lstStyle/>
          <a:p>
            <a:r>
              <a:rPr lang="en-GB" dirty="0" smtClean="0"/>
              <a:t>Cattell’s model (1971a)</a:t>
            </a:r>
          </a:p>
          <a:p>
            <a:endParaRPr lang="en-GB" dirty="0" smtClean="0"/>
          </a:p>
          <a:p>
            <a:r>
              <a:rPr lang="en-GB" dirty="0" smtClean="0"/>
              <a:t>Viewed creativity as a mixture of primary skills – timing, judgement, motor speed, musical rhythm for example</a:t>
            </a:r>
          </a:p>
          <a:p>
            <a:endParaRPr lang="en-GB" dirty="0" smtClean="0"/>
          </a:p>
          <a:p>
            <a:pPr lvl="1">
              <a:buFont typeface="Wingdings 2" pitchFamily="18" charset="2"/>
              <a:buNone/>
            </a:pPr>
            <a:r>
              <a:rPr lang="en-GB" sz="1800" dirty="0" smtClean="0"/>
              <a:t>- fluid intelligence</a:t>
            </a:r>
          </a:p>
          <a:p>
            <a:endParaRPr lang="en-GB" dirty="0" smtClean="0"/>
          </a:p>
          <a:p>
            <a:r>
              <a:rPr lang="en-GB" dirty="0" smtClean="0"/>
              <a:t>Proposed that personality plays a part – linked creativity, intellectual ability and personality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/>
          </p:cNvSpPr>
          <p:nvPr>
            <p:ph type="body" idx="1"/>
          </p:nvPr>
        </p:nvSpPr>
        <p:spPr>
          <a:xfrm>
            <a:off x="395536" y="549275"/>
            <a:ext cx="7738814" cy="6048375"/>
          </a:xfrm>
        </p:spPr>
        <p:txBody>
          <a:bodyPr/>
          <a:lstStyle/>
          <a:p>
            <a:r>
              <a:rPr lang="en-GB" dirty="0" smtClean="0"/>
              <a:t>Gardner’s theory of multiple intelligences 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Intrapersonal</a:t>
            </a:r>
          </a:p>
          <a:p>
            <a:pPr lvl="1"/>
            <a:r>
              <a:rPr lang="en-GB" dirty="0" smtClean="0"/>
              <a:t>Logical-mathematical</a:t>
            </a:r>
          </a:p>
          <a:p>
            <a:pPr lvl="1"/>
            <a:r>
              <a:rPr lang="en-GB" dirty="0" smtClean="0"/>
              <a:t>Spatial</a:t>
            </a:r>
          </a:p>
          <a:p>
            <a:pPr lvl="1"/>
            <a:r>
              <a:rPr lang="en-GB" dirty="0" smtClean="0"/>
              <a:t>Bodily-</a:t>
            </a:r>
            <a:r>
              <a:rPr lang="en-GB" dirty="0" err="1" smtClean="0"/>
              <a:t>kinesthetic</a:t>
            </a:r>
            <a:endParaRPr lang="en-GB" dirty="0" smtClean="0"/>
          </a:p>
          <a:p>
            <a:pPr lvl="1"/>
            <a:r>
              <a:rPr lang="en-GB" dirty="0" smtClean="0"/>
              <a:t>Interpersonal</a:t>
            </a:r>
          </a:p>
          <a:p>
            <a:pPr lvl="1"/>
            <a:r>
              <a:rPr lang="en-GB" dirty="0" smtClean="0"/>
              <a:t>Musical</a:t>
            </a:r>
          </a:p>
          <a:p>
            <a:pPr lvl="1"/>
            <a:r>
              <a:rPr lang="en-GB" dirty="0" smtClean="0"/>
              <a:t>Naturalistic</a:t>
            </a:r>
          </a:p>
          <a:p>
            <a:pPr lvl="1"/>
            <a:r>
              <a:rPr lang="en-GB" dirty="0" smtClean="0"/>
              <a:t>Linguistic</a:t>
            </a:r>
          </a:p>
          <a:p>
            <a:endParaRPr lang="en-GB" dirty="0" smtClean="0"/>
          </a:p>
          <a:p>
            <a:r>
              <a:rPr lang="en-GB" dirty="0" smtClean="0"/>
              <a:t>Creative people </a:t>
            </a:r>
          </a:p>
          <a:p>
            <a:pPr>
              <a:buFont typeface="Wingdings 2" pitchFamily="18" charset="2"/>
              <a:buNone/>
            </a:pPr>
            <a:r>
              <a:rPr lang="en-GB" dirty="0" smtClean="0"/>
              <a:t>	- unusually high levels of domain-relevant abilities</a:t>
            </a:r>
          </a:p>
          <a:p>
            <a:pPr>
              <a:buFont typeface="Wingdings 2" pitchFamily="18" charset="2"/>
              <a:buNone/>
            </a:pPr>
            <a:r>
              <a:rPr lang="en-GB" dirty="0" smtClean="0"/>
              <a:t>	- unusually low levels of other domain-relevant abilities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smtClean="0">
                <a:cs typeface="Trebuchet MS" pitchFamily="34" charset="0"/>
              </a:rPr>
              <a:t>Intelligence as a form of creativity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>
          <a:xfrm>
            <a:off x="611560" y="1412875"/>
            <a:ext cx="7522790" cy="525621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If intelligence is the ability to adapt to our environment, then creativity is the precondition for intelligence</a:t>
            </a:r>
          </a:p>
          <a:p>
            <a:endParaRPr lang="en-GB" dirty="0" smtClean="0"/>
          </a:p>
          <a:p>
            <a:r>
              <a:rPr lang="en-GB" dirty="0" err="1" smtClean="0"/>
              <a:t>Sterberg</a:t>
            </a:r>
            <a:r>
              <a:rPr lang="en-GB" dirty="0" smtClean="0"/>
              <a:t> and </a:t>
            </a:r>
            <a:r>
              <a:rPr lang="en-GB" dirty="0" err="1" smtClean="0"/>
              <a:t>Lubart’s</a:t>
            </a:r>
            <a:r>
              <a:rPr lang="en-GB" dirty="0" smtClean="0"/>
              <a:t> (1995, 1996) investment theory - creative people have a high ability to invest in ideas</a:t>
            </a:r>
          </a:p>
          <a:p>
            <a:endParaRPr lang="en-GB" dirty="0" smtClean="0"/>
          </a:p>
          <a:p>
            <a:r>
              <a:rPr lang="en-GB" dirty="0" smtClean="0"/>
              <a:t>Sternberg and O’Hara (2000) - creative individuals see and take opportunities to not follow the crowd </a:t>
            </a:r>
          </a:p>
          <a:p>
            <a:endParaRPr lang="en-GB" dirty="0" smtClean="0"/>
          </a:p>
          <a:p>
            <a:r>
              <a:rPr lang="en-GB" dirty="0" smtClean="0"/>
              <a:t>Creativity is also argued to help us redefine problems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3363913" y="668338"/>
            <a:ext cx="23606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Environment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3363913" y="2349500"/>
            <a:ext cx="23606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Creativity</a:t>
            </a:r>
          </a:p>
        </p:txBody>
      </p:sp>
      <p:sp>
        <p:nvSpPr>
          <p:cNvPr id="6" name="Oval 5"/>
          <p:cNvSpPr/>
          <p:nvPr/>
        </p:nvSpPr>
        <p:spPr>
          <a:xfrm>
            <a:off x="107950" y="5584825"/>
            <a:ext cx="1727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b="1" dirty="0"/>
              <a:t>Intelligence</a:t>
            </a:r>
          </a:p>
        </p:txBody>
      </p:sp>
      <p:sp>
        <p:nvSpPr>
          <p:cNvPr id="13" name="Oval 12"/>
          <p:cNvSpPr/>
          <p:nvPr/>
        </p:nvSpPr>
        <p:spPr>
          <a:xfrm>
            <a:off x="1835150" y="5595938"/>
            <a:ext cx="17287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b="1" dirty="0"/>
              <a:t>Knowledge </a:t>
            </a:r>
          </a:p>
        </p:txBody>
      </p:sp>
      <p:sp>
        <p:nvSpPr>
          <p:cNvPr id="14" name="Oval 13"/>
          <p:cNvSpPr/>
          <p:nvPr/>
        </p:nvSpPr>
        <p:spPr>
          <a:xfrm>
            <a:off x="4932363" y="4724400"/>
            <a:ext cx="46037" cy="730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878638" y="5595938"/>
            <a:ext cx="158115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b="1" dirty="0"/>
              <a:t>Motivation</a:t>
            </a:r>
          </a:p>
        </p:txBody>
      </p:sp>
      <p:sp>
        <p:nvSpPr>
          <p:cNvPr id="17" name="Oval 16"/>
          <p:cNvSpPr/>
          <p:nvPr/>
        </p:nvSpPr>
        <p:spPr>
          <a:xfrm>
            <a:off x="5219700" y="5619750"/>
            <a:ext cx="165576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b="1" dirty="0"/>
              <a:t>Personality</a:t>
            </a:r>
          </a:p>
        </p:txBody>
      </p:sp>
      <p:sp>
        <p:nvSpPr>
          <p:cNvPr id="18" name="Oval 17"/>
          <p:cNvSpPr/>
          <p:nvPr/>
        </p:nvSpPr>
        <p:spPr>
          <a:xfrm>
            <a:off x="3563938" y="5619750"/>
            <a:ext cx="165576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200" b="1" dirty="0"/>
              <a:t>Thinking styles</a:t>
            </a:r>
          </a:p>
        </p:txBody>
      </p:sp>
      <p:cxnSp>
        <p:nvCxnSpPr>
          <p:cNvPr id="20" name="Straight Arrow Connector 19"/>
          <p:cNvCxnSpPr>
            <a:stCxn id="4" idx="4"/>
          </p:cNvCxnSpPr>
          <p:nvPr/>
        </p:nvCxnSpPr>
        <p:spPr>
          <a:xfrm>
            <a:off x="4543425" y="1582738"/>
            <a:ext cx="0" cy="7667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971550" y="3263900"/>
            <a:ext cx="2392363" cy="2320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 flipV="1">
            <a:off x="5724525" y="3263900"/>
            <a:ext cx="2447925" cy="2355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3" idx="0"/>
          </p:cNvCxnSpPr>
          <p:nvPr/>
        </p:nvCxnSpPr>
        <p:spPr>
          <a:xfrm flipV="1">
            <a:off x="2700338" y="3263900"/>
            <a:ext cx="1150937" cy="2332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17" idx="0"/>
          </p:cNvCxnSpPr>
          <p:nvPr/>
        </p:nvCxnSpPr>
        <p:spPr>
          <a:xfrm flipH="1" flipV="1">
            <a:off x="5148263" y="3263900"/>
            <a:ext cx="900112" cy="2355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8" idx="0"/>
          </p:cNvCxnSpPr>
          <p:nvPr/>
        </p:nvCxnSpPr>
        <p:spPr>
          <a:xfrm flipV="1">
            <a:off x="4392613" y="3263900"/>
            <a:ext cx="0" cy="2355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336" name="TextBox 30"/>
          <p:cNvSpPr txBox="1">
            <a:spLocks noChangeArrowheads="1"/>
          </p:cNvSpPr>
          <p:nvPr/>
        </p:nvSpPr>
        <p:spPr bwMode="auto">
          <a:xfrm>
            <a:off x="395288" y="668338"/>
            <a:ext cx="2968625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>
                <a:latin typeface="Verdana" pitchFamily="34" charset="0"/>
              </a:rPr>
              <a:t>Intelligence as a form </a:t>
            </a:r>
          </a:p>
          <a:p>
            <a:r>
              <a:rPr lang="en-GB" dirty="0">
                <a:latin typeface="Verdana" pitchFamily="34" charset="0"/>
              </a:rPr>
              <a:t>of </a:t>
            </a:r>
            <a:r>
              <a:rPr lang="en-GB" dirty="0" smtClean="0">
                <a:latin typeface="Verdana" pitchFamily="34" charset="0"/>
              </a:rPr>
              <a:t>creativity</a:t>
            </a:r>
          </a:p>
          <a:p>
            <a:endParaRPr lang="en-GB" dirty="0">
              <a:latin typeface="Verdana" pitchFamily="34" charset="0"/>
            </a:endParaRPr>
          </a:p>
          <a:p>
            <a:r>
              <a:rPr lang="en-GB" dirty="0" smtClean="0">
                <a:latin typeface="Verdana" pitchFamily="34" charset="0"/>
              </a:rPr>
              <a:t>Creativity as a superset of intelligence</a:t>
            </a:r>
            <a:endParaRPr lang="en-GB" dirty="0">
              <a:latin typeface="Verdana" pitchFamily="34" charset="0"/>
            </a:endParaRPr>
          </a:p>
          <a:p>
            <a:endParaRPr lang="en-GB" dirty="0">
              <a:latin typeface="Verdana" pitchFamily="34" charset="0"/>
            </a:endParaRPr>
          </a:p>
          <a:p>
            <a:r>
              <a:rPr lang="en-GB" dirty="0">
                <a:latin typeface="Verdana" pitchFamily="34" charset="0"/>
              </a:rPr>
              <a:t>Sternberg and </a:t>
            </a:r>
            <a:r>
              <a:rPr lang="en-GB" dirty="0" err="1">
                <a:latin typeface="Verdana" pitchFamily="34" charset="0"/>
              </a:rPr>
              <a:t>Lubart</a:t>
            </a:r>
            <a:endParaRPr lang="en-GB" dirty="0">
              <a:latin typeface="Verdana" pitchFamily="34" charset="0"/>
            </a:endParaRPr>
          </a:p>
          <a:p>
            <a:r>
              <a:rPr lang="en-GB" dirty="0">
                <a:latin typeface="Verdana" pitchFamily="34" charset="0"/>
              </a:rPr>
              <a:t>(1995)</a:t>
            </a:r>
          </a:p>
          <a:p>
            <a:endParaRPr lang="en-GB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/>
          </p:cNvSpPr>
          <p:nvPr>
            <p:ph type="body" idx="1"/>
          </p:nvPr>
        </p:nvSpPr>
        <p:spPr>
          <a:xfrm>
            <a:off x="467544" y="620688"/>
            <a:ext cx="7124700" cy="5022850"/>
          </a:xfrm>
        </p:spPr>
        <p:txBody>
          <a:bodyPr/>
          <a:lstStyle/>
          <a:p>
            <a:r>
              <a:rPr lang="en-GB" dirty="0" smtClean="0"/>
              <a:t>Creativity as a superset of intelligence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Sternberg: three aspects of intelligence underlie  individual differences in creativity: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Synthetic intelligence – combines cognitions and produces new associations (e.g. insight)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Analytical intelligence – relates to our judgement of the worth or appropriateness of an idea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Practical intelligence – applying creative ideas to everyday and persuading others to accept them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Box 3"/>
          <p:cNvSpPr txBox="1">
            <a:spLocks noChangeArrowheads="1"/>
          </p:cNvSpPr>
          <p:nvPr/>
        </p:nvSpPr>
        <p:spPr bwMode="auto">
          <a:xfrm>
            <a:off x="2627313" y="1125538"/>
            <a:ext cx="22907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>
                <a:solidFill>
                  <a:srgbClr val="292934"/>
                </a:solidFill>
                <a:latin typeface="Verdana" pitchFamily="34" charset="0"/>
              </a:rPr>
              <a:t>BREAK</a:t>
            </a:r>
          </a:p>
        </p:txBody>
      </p:sp>
      <p:pic>
        <p:nvPicPr>
          <p:cNvPr id="5734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205038"/>
            <a:ext cx="2878138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8" name="TextBox 4"/>
          <p:cNvSpPr txBox="1">
            <a:spLocks noChangeArrowheads="1"/>
          </p:cNvSpPr>
          <p:nvPr/>
        </p:nvSpPr>
        <p:spPr bwMode="auto">
          <a:xfrm>
            <a:off x="1908175" y="5157788"/>
            <a:ext cx="3941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solidFill>
                  <a:srgbClr val="292934"/>
                </a:solidFill>
                <a:latin typeface="Verdana" pitchFamily="34" charset="0"/>
              </a:rPr>
              <a:t>10 MINUTES!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/>
          </p:nvPr>
        </p:nvSpPr>
        <p:spPr>
          <a:xfrm>
            <a:off x="1009650" y="676275"/>
            <a:ext cx="6731000" cy="923925"/>
          </a:xfrm>
        </p:spPr>
        <p:txBody>
          <a:bodyPr/>
          <a:lstStyle/>
          <a:p>
            <a:pPr marL="609600" indent="-609600"/>
            <a:r>
              <a:rPr lang="en-GB" sz="2800" smtClean="0">
                <a:cs typeface="Trebuchet MS" pitchFamily="34" charset="0"/>
              </a:rPr>
              <a:t>Creativity and intelligence as identical constructs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>
          <a:xfrm>
            <a:off x="1009650" y="1806575"/>
            <a:ext cx="7124700" cy="4718050"/>
          </a:xfrm>
        </p:spPr>
        <p:txBody>
          <a:bodyPr/>
          <a:lstStyle/>
          <a:p>
            <a:r>
              <a:rPr lang="en-GB" smtClean="0"/>
              <a:t>Haensley and Reynolds (1989) – creativity and intelligence are a ‘unitary phenomenon’ – creativity is the ultimate manifestation of intellectual ability</a:t>
            </a:r>
          </a:p>
          <a:p>
            <a:endParaRPr lang="en-GB" smtClean="0"/>
          </a:p>
          <a:p>
            <a:r>
              <a:rPr lang="en-GB" smtClean="0"/>
              <a:t>No qualitative differences between creativity and intelligence 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- same cognitive mechanisms used to solve both types of problems in tests</a:t>
            </a:r>
          </a:p>
          <a:p>
            <a:endParaRPr lang="en-GB" smtClean="0"/>
          </a:p>
          <a:p>
            <a:r>
              <a:rPr lang="en-GB" smtClean="0"/>
              <a:t>Difficult problems require an original solution</a:t>
            </a:r>
          </a:p>
          <a:p>
            <a:endParaRPr lang="en-GB" smtClean="0"/>
          </a:p>
          <a:p>
            <a:r>
              <a:rPr lang="en-GB" smtClean="0"/>
              <a:t>The nine-dot problem has been used to illustrate how the correct solution is also the creative solution…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2376264" cy="2376264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00192" y="4149080"/>
            <a:ext cx="2540720" cy="25407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7704" y="2708920"/>
            <a:ext cx="4286250" cy="190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>
          <a:xfrm>
            <a:off x="1009650" y="676275"/>
            <a:ext cx="6586538" cy="923925"/>
          </a:xfrm>
        </p:spPr>
        <p:txBody>
          <a:bodyPr/>
          <a:lstStyle/>
          <a:p>
            <a:pPr marL="609600" indent="-609600"/>
            <a:r>
              <a:rPr lang="en-GB" sz="2800" smtClean="0">
                <a:cs typeface="Trebuchet MS" pitchFamily="34" charset="0"/>
              </a:rPr>
              <a:t>Creativity and intelligence as unrelated constructs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>
          <a:xfrm>
            <a:off x="1042988" y="1557338"/>
            <a:ext cx="7124700" cy="507841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smtClean="0"/>
              <a:t>Sternberg (1985b):</a:t>
            </a:r>
          </a:p>
          <a:p>
            <a:r>
              <a:rPr lang="en-GB" smtClean="0"/>
              <a:t>Intelligence involves adaption to the environment</a:t>
            </a:r>
          </a:p>
          <a:p>
            <a:r>
              <a:rPr lang="en-GB" smtClean="0"/>
              <a:t>Creativity involves changing our environment </a:t>
            </a:r>
          </a:p>
          <a:p>
            <a:r>
              <a:rPr lang="en-GB" smtClean="0"/>
              <a:t>So - creativity and intelligence mutually exclusive? 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– if a response is intelligent, it can’t be creative and vice versa?</a:t>
            </a:r>
          </a:p>
          <a:p>
            <a:pPr>
              <a:buFont typeface="Wingdings 2" pitchFamily="18" charset="2"/>
              <a:buNone/>
            </a:pPr>
            <a:endParaRPr lang="en-GB" smtClean="0"/>
          </a:p>
          <a:p>
            <a:r>
              <a:rPr lang="en-GB" smtClean="0"/>
              <a:t>Sternberg and O’Hara (2000):</a:t>
            </a:r>
          </a:p>
          <a:p>
            <a:r>
              <a:rPr lang="en-GB" smtClean="0"/>
              <a:t>“the ability to adapt to the environment – to change oneself to suit the environment – typically involves little or no creativity and may even require one to suppress creativity.” </a:t>
            </a:r>
          </a:p>
          <a:p>
            <a:r>
              <a:rPr lang="en-GB" smtClean="0"/>
              <a:t>View not really supported by empirical evidence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>
          <a:xfrm>
            <a:off x="1009650" y="676275"/>
            <a:ext cx="6586538" cy="923925"/>
          </a:xfrm>
        </p:spPr>
        <p:txBody>
          <a:bodyPr/>
          <a:lstStyle/>
          <a:p>
            <a:pPr marL="609600" indent="-609600"/>
            <a:r>
              <a:rPr lang="en-GB" sz="2800" smtClean="0">
                <a:cs typeface="Trebuchet MS" pitchFamily="34" charset="0"/>
              </a:rPr>
              <a:t>Creativity and intelligence as related constructs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>
          <a:xfrm>
            <a:off x="1009650" y="1557338"/>
            <a:ext cx="7124700" cy="53006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Creativity and intelligence share common characteristics, regardless of which is the superordinate category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Barron (1963) - divergent thinking and cognitive ability to test people in a range of careers – from military servicemen to artists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Correlations of around r = .40 - significant overlap between the two constructs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Other studies have found a variety of correlations between creativity and intelligence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Suggests that creativity and intelligence are </a:t>
            </a:r>
            <a:r>
              <a:rPr lang="en-GB" b="1" smtClean="0"/>
              <a:t>related </a:t>
            </a:r>
            <a:r>
              <a:rPr lang="en-GB" smtClean="0"/>
              <a:t>but that they are</a:t>
            </a:r>
            <a:r>
              <a:rPr lang="en-GB" b="1" smtClean="0"/>
              <a:t> distinct constructs</a:t>
            </a:r>
          </a:p>
          <a:p>
            <a:pPr lvl="1"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But - depends on the domain being studied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‘Three-ring’ theory of giftedness (Renzulli, 1978, 1986)</a:t>
            </a:r>
          </a:p>
          <a:p>
            <a:endParaRPr lang="en-GB" smtClean="0"/>
          </a:p>
          <a:p>
            <a:r>
              <a:rPr lang="en-GB" smtClean="0"/>
              <a:t>Giftedness is in the overlap between </a:t>
            </a:r>
          </a:p>
          <a:p>
            <a:endParaRPr lang="en-GB" smtClean="0"/>
          </a:p>
          <a:p>
            <a:r>
              <a:rPr lang="en-GB" smtClean="0"/>
              <a:t>Creativity</a:t>
            </a:r>
          </a:p>
          <a:p>
            <a:r>
              <a:rPr lang="en-GB" smtClean="0"/>
              <a:t>IQ</a:t>
            </a:r>
          </a:p>
          <a:p>
            <a:r>
              <a:rPr lang="en-GB" smtClean="0"/>
              <a:t>Task Commitment 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</a:t>
            </a:r>
            <a:r>
              <a:rPr lang="en-GB" sz="1600" smtClean="0"/>
              <a:t>- motivation, conscientiousness, determination and passion</a:t>
            </a:r>
          </a:p>
          <a:p>
            <a:endParaRPr lang="en-GB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124700" cy="923925"/>
          </a:xfrm>
        </p:spPr>
        <p:txBody>
          <a:bodyPr/>
          <a:lstStyle/>
          <a:p>
            <a:r>
              <a:rPr lang="en-GB" sz="2800" smtClean="0">
                <a:cs typeface="Trebuchet MS" pitchFamily="34" charset="0"/>
              </a:rPr>
              <a:t>Creativity and personality traits</a:t>
            </a:r>
            <a:br>
              <a:rPr lang="en-GB" sz="2800" smtClean="0">
                <a:cs typeface="Trebuchet MS" pitchFamily="34" charset="0"/>
              </a:rPr>
            </a:br>
            <a:endParaRPr lang="en-GB" sz="2800" smtClean="0">
              <a:cs typeface="Trebuchet MS" pitchFamily="34" charset="0"/>
            </a:endParaRPr>
          </a:p>
        </p:txBody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>
          <a:xfrm>
            <a:off x="1009650" y="1484313"/>
            <a:ext cx="7124700" cy="51133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smtClean="0"/>
              <a:t>Creativity in abnormal behaviour</a:t>
            </a:r>
          </a:p>
          <a:p>
            <a:pPr>
              <a:buFont typeface="Wingdings 2" pitchFamily="18" charset="2"/>
              <a:buNone/>
            </a:pPr>
            <a:endParaRPr lang="en-GB" smtClean="0"/>
          </a:p>
          <a:p>
            <a:r>
              <a:rPr lang="en-GB" smtClean="0"/>
              <a:t>The insane genius concept - creative behaviour may be the consequence or cause of psychopathology </a:t>
            </a:r>
          </a:p>
          <a:p>
            <a:endParaRPr lang="en-GB" smtClean="0"/>
          </a:p>
          <a:p>
            <a:r>
              <a:rPr lang="en-GB" smtClean="0"/>
              <a:t>Eysenck (1999):</a:t>
            </a:r>
          </a:p>
          <a:p>
            <a:endParaRPr lang="en-GB" smtClean="0"/>
          </a:p>
          <a:p>
            <a:pPr>
              <a:buFont typeface="Wingdings 2" pitchFamily="18" charset="2"/>
              <a:buNone/>
            </a:pPr>
            <a:r>
              <a:rPr lang="en-GB" smtClean="0"/>
              <a:t>	Psychoticism trait - a predictor of creativity in both typical and atypical participants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e.g. Dali fulfilled a number of criteria for personality disorders and psychotic illnesses (Murphy, 1999)</a:t>
            </a:r>
          </a:p>
          <a:p>
            <a:pPr>
              <a:buFont typeface="Wingdings 2" pitchFamily="18" charset="2"/>
              <a:buNone/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45059" name="Rectangle 3"/>
          <p:cNvSpPr>
            <a:spLocks noGrp="1"/>
          </p:cNvSpPr>
          <p:nvPr>
            <p:ph type="body" idx="1"/>
          </p:nvPr>
        </p:nvSpPr>
        <p:spPr>
          <a:xfrm>
            <a:off x="1009650" y="1806575"/>
            <a:ext cx="6946900" cy="4718050"/>
          </a:xfrm>
        </p:spPr>
        <p:txBody>
          <a:bodyPr/>
          <a:lstStyle/>
          <a:p>
            <a:r>
              <a:rPr lang="en-GB" b="1" smtClean="0"/>
              <a:t>Overinclusive thinking</a:t>
            </a:r>
            <a:r>
              <a:rPr lang="en-GB" smtClean="0"/>
              <a:t> - a way of explaining the overlap between creativity and psychosis</a:t>
            </a:r>
          </a:p>
          <a:p>
            <a:endParaRPr lang="en-GB" smtClean="0"/>
          </a:p>
          <a:p>
            <a:pPr lvl="1"/>
            <a:r>
              <a:rPr lang="en-GB" smtClean="0"/>
              <a:t>Tendency to use irrelevant information in problem solving</a:t>
            </a:r>
          </a:p>
          <a:p>
            <a:pPr lvl="1"/>
            <a:r>
              <a:rPr lang="en-GB" smtClean="0"/>
              <a:t>Makes thinking about a problem more complex</a:t>
            </a:r>
          </a:p>
          <a:p>
            <a:pPr lvl="1"/>
            <a:endParaRPr lang="en-GB" smtClean="0"/>
          </a:p>
          <a:p>
            <a:r>
              <a:rPr lang="en-GB" smtClean="0"/>
              <a:t>BUT – more recent research suggests that creativity is linked to higher levels of cognitive inhibition </a:t>
            </a:r>
          </a:p>
          <a:p>
            <a:endParaRPr lang="en-GB" smtClean="0"/>
          </a:p>
          <a:p>
            <a:pPr>
              <a:buFont typeface="Wingdings 2" pitchFamily="18" charset="2"/>
              <a:buNone/>
            </a:pPr>
            <a:r>
              <a:rPr lang="en-GB" smtClean="0"/>
              <a:t>	e.g. Benedek et al (2012) Stroop Task </a:t>
            </a:r>
          </a:p>
          <a:p>
            <a:pPr lvl="1">
              <a:buFont typeface="Wingdings 2" pitchFamily="18" charset="2"/>
              <a:buNone/>
            </a:pPr>
            <a:r>
              <a:rPr lang="en-GB" smtClean="0"/>
              <a:t>	- by inhibiting irrelevant ideas, we can creatively consider a range of useful thoughts/ideas</a:t>
            </a:r>
          </a:p>
          <a:p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/>
          </p:cNvSpPr>
          <p:nvPr>
            <p:ph type="body" idx="1"/>
          </p:nvPr>
        </p:nvSpPr>
        <p:spPr>
          <a:xfrm>
            <a:off x="971550" y="1052513"/>
            <a:ext cx="6769100" cy="4052887"/>
          </a:xfrm>
        </p:spPr>
        <p:txBody>
          <a:bodyPr/>
          <a:lstStyle/>
          <a:p>
            <a:r>
              <a:rPr lang="en-GB" smtClean="0"/>
              <a:t>Creativity and cheating (Gino and Ariely, 2012) –measures of creativity correlated with cheating but intelligence did not</a:t>
            </a:r>
          </a:p>
          <a:p>
            <a:endParaRPr lang="en-GB" smtClean="0"/>
          </a:p>
          <a:p>
            <a:r>
              <a:rPr lang="en-GB" smtClean="0"/>
              <a:t>Creative people are better able to justify their behaviour – to get around the morals for cheating</a:t>
            </a:r>
          </a:p>
          <a:p>
            <a:endParaRPr lang="en-GB" smtClean="0"/>
          </a:p>
          <a:p>
            <a:r>
              <a:rPr lang="en-GB" smtClean="0"/>
              <a:t>But – do not mention that intelligent people, for a number of reasons might tend not to cheat…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47107" name="Rectangle 3"/>
          <p:cNvSpPr>
            <a:spLocks noGrp="1"/>
          </p:cNvSpPr>
          <p:nvPr>
            <p:ph type="body" idx="1"/>
          </p:nvPr>
        </p:nvSpPr>
        <p:spPr>
          <a:xfrm>
            <a:off x="1009650" y="1268413"/>
            <a:ext cx="6586538" cy="4591050"/>
          </a:xfrm>
        </p:spPr>
        <p:txBody>
          <a:bodyPr/>
          <a:lstStyle/>
          <a:p>
            <a:r>
              <a:rPr lang="en-GB" smtClean="0"/>
              <a:t>A significant association between psychoticism and creativity has not been found in all studies</a:t>
            </a:r>
          </a:p>
          <a:p>
            <a:endParaRPr lang="en-GB" smtClean="0"/>
          </a:p>
          <a:p>
            <a:r>
              <a:rPr lang="en-GB" smtClean="0"/>
              <a:t>Kline and Cooper measured creativity through </a:t>
            </a:r>
          </a:p>
          <a:p>
            <a:pPr lvl="1"/>
            <a:r>
              <a:rPr lang="en-GB" smtClean="0"/>
              <a:t>spontaneous flexibility </a:t>
            </a:r>
          </a:p>
          <a:p>
            <a:pPr lvl="1"/>
            <a:r>
              <a:rPr lang="en-GB" smtClean="0"/>
              <a:t>ideational fluency</a:t>
            </a:r>
          </a:p>
          <a:p>
            <a:pPr lvl="1"/>
            <a:r>
              <a:rPr lang="en-GB" smtClean="0"/>
              <a:t>word fluency and originality</a:t>
            </a:r>
          </a:p>
          <a:p>
            <a:pPr lvl="1">
              <a:buFont typeface="Wingdings 2" pitchFamily="18" charset="2"/>
              <a:buNone/>
            </a:pPr>
            <a:endParaRPr lang="en-GB" smtClean="0"/>
          </a:p>
          <a:p>
            <a:r>
              <a:rPr lang="en-GB" smtClean="0"/>
              <a:t>Found no correlations between these aspects of creativity and psychoticism </a:t>
            </a:r>
          </a:p>
          <a:p>
            <a:pPr>
              <a:buFont typeface="Wingdings 2" pitchFamily="18" charset="2"/>
              <a:buNone/>
            </a:pPr>
            <a:r>
              <a:rPr lang="en-GB" smtClean="0"/>
              <a:t>	(except for fluency in males)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cs typeface="Trebuchet MS" pitchFamily="34" charset="0"/>
            </a:endParaRPr>
          </a:p>
        </p:txBody>
      </p:sp>
      <p:sp>
        <p:nvSpPr>
          <p:cNvPr id="4813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Possible curvilinear relationship between creativity and psychopathology?</a:t>
            </a:r>
          </a:p>
          <a:p>
            <a:endParaRPr lang="en-GB" smtClean="0"/>
          </a:p>
          <a:p>
            <a:r>
              <a:rPr lang="en-GB" smtClean="0"/>
              <a:t>Moderate level of originality indicates normal creativity</a:t>
            </a:r>
          </a:p>
          <a:p>
            <a:endParaRPr lang="en-GB" smtClean="0"/>
          </a:p>
          <a:p>
            <a:r>
              <a:rPr lang="en-GB" smtClean="0"/>
              <a:t>Very high levels of originality may link to mental disorders (such as schizophrenia) or psychoticism</a:t>
            </a:r>
          </a:p>
          <a:p>
            <a:pPr>
              <a:buFont typeface="Wingdings 2" pitchFamily="18" charset="2"/>
              <a:buNone/>
            </a:pPr>
            <a:endParaRPr lang="en-GB" smtClean="0"/>
          </a:p>
          <a:p>
            <a:r>
              <a:rPr lang="en-GB" smtClean="0"/>
              <a:t>Psychoticism may contribute towards creativity until it leads to the rejection of existing norms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/>
          </p:cNvSpPr>
          <p:nvPr>
            <p:ph type="body" idx="1"/>
          </p:nvPr>
        </p:nvSpPr>
        <p:spPr>
          <a:xfrm>
            <a:off x="971550" y="404813"/>
            <a:ext cx="6731000" cy="61658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b="1" dirty="0" smtClean="0"/>
              <a:t>Creativity in normal behaviour  (the big five)</a:t>
            </a:r>
          </a:p>
          <a:p>
            <a:endParaRPr lang="en-GB" sz="1600" b="1" dirty="0" smtClean="0"/>
          </a:p>
          <a:p>
            <a:r>
              <a:rPr lang="en-GB" sz="1600" dirty="0" smtClean="0"/>
              <a:t>The strongest correlate is Openness to Experience </a:t>
            </a:r>
          </a:p>
          <a:p>
            <a:pPr>
              <a:buFont typeface="Wingdings 2" pitchFamily="18" charset="2"/>
              <a:buNone/>
            </a:pPr>
            <a:r>
              <a:rPr lang="en-GB" sz="1600" dirty="0" smtClean="0"/>
              <a:t>	- e.g. aesthetic preferences, values, actions, ideas of novelty</a:t>
            </a:r>
          </a:p>
          <a:p>
            <a:pPr>
              <a:buFont typeface="Wingdings 2" pitchFamily="18" charset="2"/>
              <a:buNone/>
            </a:pPr>
            <a:endParaRPr lang="en-GB" sz="1600" dirty="0" smtClean="0"/>
          </a:p>
          <a:p>
            <a:r>
              <a:rPr lang="en-GB" sz="1600" dirty="0" smtClean="0"/>
              <a:t>Chamorro-Premuzic and </a:t>
            </a:r>
            <a:r>
              <a:rPr lang="en-GB" sz="1600" dirty="0" err="1" smtClean="0"/>
              <a:t>Furnham</a:t>
            </a:r>
            <a:r>
              <a:rPr lang="en-GB" sz="1600" dirty="0" smtClean="0"/>
              <a:t> (2005) - ‘Creativity’ should be used instead of ‘Openness to Experience’</a:t>
            </a:r>
          </a:p>
          <a:p>
            <a:endParaRPr lang="en-GB" sz="1600" dirty="0" smtClean="0"/>
          </a:p>
          <a:p>
            <a:r>
              <a:rPr lang="en-GB" sz="1600" dirty="0" err="1" smtClean="0"/>
              <a:t>Dollinger</a:t>
            </a:r>
            <a:r>
              <a:rPr lang="en-GB" sz="1600" dirty="0" smtClean="0"/>
              <a:t> and Clancy 9193) - Openness to Experience positively correlated with ability to improvise endings to stories</a:t>
            </a:r>
          </a:p>
          <a:p>
            <a:endParaRPr lang="en-GB" sz="1600" dirty="0" smtClean="0"/>
          </a:p>
          <a:p>
            <a:r>
              <a:rPr lang="en-GB" sz="1600" dirty="0" smtClean="0"/>
              <a:t>Verbal creativity found to be positively correlated with extraversion and openness  (King, Walker and Broyles, 1996)</a:t>
            </a:r>
          </a:p>
          <a:p>
            <a:endParaRPr lang="en-GB" sz="1600" dirty="0" smtClean="0"/>
          </a:p>
          <a:p>
            <a:r>
              <a:rPr lang="en-GB" sz="1600" dirty="0" smtClean="0"/>
              <a:t>Openness also found to be beneficial for creative performance in work (George and Zhou, 2001)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/>
          </p:cNvSpPr>
          <p:nvPr>
            <p:ph type="body" idx="1"/>
          </p:nvPr>
        </p:nvSpPr>
        <p:spPr>
          <a:xfrm>
            <a:off x="1009650" y="908050"/>
            <a:ext cx="7124700" cy="49514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Feist (1998) meta-analysis - compared 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 lvl="1">
              <a:lnSpc>
                <a:spcPct val="90000"/>
              </a:lnSpc>
            </a:pPr>
            <a:r>
              <a:rPr lang="en-GB" smtClean="0"/>
              <a:t>Scientists v non-scientists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Creative v less creative scientist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Artists v Non-artists</a:t>
            </a:r>
          </a:p>
          <a:p>
            <a:pPr lvl="1"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Openness, Extraversion and Conscientiousness could be used to distinguish accurately between the Scientist and non-scientists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And that Extraversion and Openness distinguished the Creative and Non-creative scientists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Artists differed in conscientiousness and openness</a:t>
            </a: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/>
          </p:cNvSpPr>
          <p:nvPr>
            <p:ph type="body" idx="1"/>
          </p:nvPr>
        </p:nvSpPr>
        <p:spPr>
          <a:xfrm>
            <a:off x="1009650" y="549275"/>
            <a:ext cx="7124700" cy="60483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Feist concluded - some personality traits are equally expressed in both scientists and artists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Those who were creative were…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open to new experiences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Less conscientious 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self-confident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self accepting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dominant 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driven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ambitious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hostile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More impulsive</a:t>
            </a:r>
          </a:p>
          <a:p>
            <a:pPr lvl="1"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mtClean="0"/>
              <a:t>But the artists were found to be less emotionally stable, less socialized and less accepting of group norms than the scientist</a:t>
            </a: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/>
          </p:cNvSpPr>
          <p:nvPr>
            <p:ph type="body" idx="1"/>
          </p:nvPr>
        </p:nvSpPr>
        <p:spPr>
          <a:xfrm>
            <a:off x="251520" y="404664"/>
            <a:ext cx="7882830" cy="5904061"/>
          </a:xfrm>
        </p:spPr>
        <p:txBody>
          <a:bodyPr/>
          <a:lstStyle/>
          <a:p>
            <a:r>
              <a:rPr lang="en-GB" dirty="0" smtClean="0"/>
              <a:t>May be difficult to find a clear conceptualisation of creative personality that includes all types of people</a:t>
            </a:r>
          </a:p>
          <a:p>
            <a:endParaRPr lang="en-GB" dirty="0" smtClean="0"/>
          </a:p>
          <a:p>
            <a:r>
              <a:rPr lang="en-GB" dirty="0" smtClean="0"/>
              <a:t>Recent review suggests that of the Big Five personality characteristics it is </a:t>
            </a:r>
          </a:p>
          <a:p>
            <a:pPr lvl="1"/>
            <a:r>
              <a:rPr lang="en-GB" dirty="0" smtClean="0"/>
              <a:t>Neuroticism</a:t>
            </a:r>
          </a:p>
          <a:p>
            <a:pPr lvl="1"/>
            <a:r>
              <a:rPr lang="en-GB" dirty="0" smtClean="0"/>
              <a:t>Extraversion </a:t>
            </a:r>
          </a:p>
          <a:p>
            <a:pPr lvl="1"/>
            <a:r>
              <a:rPr lang="en-GB" dirty="0" smtClean="0"/>
              <a:t>Openness to Experience </a:t>
            </a:r>
          </a:p>
          <a:p>
            <a:pPr>
              <a:buFont typeface="Wingdings 2" pitchFamily="18" charset="2"/>
              <a:buNone/>
            </a:pPr>
            <a:r>
              <a:rPr lang="en-GB" dirty="0" smtClean="0"/>
              <a:t>	that are positively correlated with creativity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Agreeableness and Conscientiousness are negatively </a:t>
            </a:r>
            <a:r>
              <a:rPr lang="en-GB" dirty="0" smtClean="0"/>
              <a:t>correlated </a:t>
            </a:r>
            <a:r>
              <a:rPr lang="en-GB" dirty="0" smtClean="0"/>
              <a:t>with creativity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smtClean="0">
                <a:cs typeface="Trebuchet MS" pitchFamily="34" charset="0"/>
              </a:rPr>
              <a:t>Testing creativity</a:t>
            </a:r>
          </a:p>
        </p:txBody>
      </p:sp>
      <p:sp>
        <p:nvSpPr>
          <p:cNvPr id="53251" name="Rectangle 3"/>
          <p:cNvSpPr>
            <a:spLocks noGrp="1"/>
          </p:cNvSpPr>
          <p:nvPr>
            <p:ph type="body" idx="1"/>
          </p:nvPr>
        </p:nvSpPr>
        <p:spPr>
          <a:xfrm>
            <a:off x="395536" y="1412875"/>
            <a:ext cx="7738814" cy="52562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dirty="0" smtClean="0"/>
              <a:t>Alternate Uses Test</a:t>
            </a:r>
          </a:p>
          <a:p>
            <a:endParaRPr lang="en-GB" dirty="0" smtClean="0"/>
          </a:p>
          <a:p>
            <a:r>
              <a:rPr lang="en-GB" dirty="0" smtClean="0"/>
              <a:t>Name all the things you can do with…..</a:t>
            </a:r>
          </a:p>
          <a:p>
            <a:endParaRPr lang="en-GB" dirty="0" smtClean="0"/>
          </a:p>
          <a:p>
            <a:r>
              <a:rPr lang="en-GB" dirty="0" smtClean="0"/>
              <a:t>Scored in terms of originality, fluency, flexibility, elaboration</a:t>
            </a:r>
          </a:p>
          <a:p>
            <a:endParaRPr lang="en-GB" dirty="0" smtClean="0"/>
          </a:p>
          <a:p>
            <a:r>
              <a:rPr lang="en-GB" dirty="0" smtClean="0"/>
              <a:t>Appropriateness of the answer?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pPr>
              <a:buFont typeface="Wingdings 2" pitchFamily="18" charset="2"/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/>
          </p:cNvSpPr>
          <p:nvPr>
            <p:ph type="body" idx="1"/>
          </p:nvPr>
        </p:nvSpPr>
        <p:spPr>
          <a:xfrm>
            <a:off x="611560" y="548680"/>
            <a:ext cx="7124700" cy="55451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dirty="0" smtClean="0"/>
              <a:t>Remote Associations Test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30-item psychometric test – items have a single correct answer, not open-ended questions</a:t>
            </a:r>
          </a:p>
          <a:p>
            <a:endParaRPr lang="en-GB" dirty="0" smtClean="0"/>
          </a:p>
          <a:p>
            <a:r>
              <a:rPr lang="en-GB" dirty="0" err="1" smtClean="0"/>
              <a:t>Mednick</a:t>
            </a:r>
            <a:r>
              <a:rPr lang="en-GB" dirty="0" smtClean="0"/>
              <a:t> (1967): remote/unusual associations would indicate a person’s ability to generate novel solutions/ideas</a:t>
            </a:r>
          </a:p>
          <a:p>
            <a:endParaRPr lang="en-GB" dirty="0" smtClean="0"/>
          </a:p>
          <a:p>
            <a:pPr>
              <a:buFont typeface="Wingdings 2" pitchFamily="18" charset="2"/>
              <a:buNone/>
            </a:pPr>
            <a:r>
              <a:rPr lang="en-GB" dirty="0" smtClean="0"/>
              <a:t>	e.g.:</a:t>
            </a:r>
          </a:p>
          <a:p>
            <a:pPr lvl="1"/>
            <a:r>
              <a:rPr lang="en-GB" dirty="0" smtClean="0"/>
              <a:t>rat – blue – cottage    ?  </a:t>
            </a:r>
          </a:p>
          <a:p>
            <a:pPr lvl="1"/>
            <a:r>
              <a:rPr lang="en-GB" dirty="0" smtClean="0"/>
              <a:t>surprise – line – birthday    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9" name="Rectangle 3"/>
          <p:cNvSpPr>
            <a:spLocks noGrp="1"/>
          </p:cNvSpPr>
          <p:nvPr>
            <p:ph type="body" idx="1"/>
          </p:nvPr>
        </p:nvSpPr>
        <p:spPr>
          <a:xfrm>
            <a:off x="467544" y="620688"/>
            <a:ext cx="7522790" cy="57610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dirty="0" err="1" smtClean="0"/>
              <a:t>Torrence</a:t>
            </a:r>
            <a:r>
              <a:rPr lang="en-GB" dirty="0" smtClean="0"/>
              <a:t> Test of Creativity and Thinking (</a:t>
            </a:r>
            <a:r>
              <a:rPr lang="en-GB" dirty="0" err="1" smtClean="0"/>
              <a:t>Torrence</a:t>
            </a:r>
            <a:r>
              <a:rPr lang="en-GB" dirty="0" smtClean="0"/>
              <a:t>, 1974)</a:t>
            </a:r>
          </a:p>
          <a:p>
            <a:pPr>
              <a:buFont typeface="Wingdings 2" pitchFamily="18" charset="2"/>
              <a:buNone/>
            </a:pPr>
            <a:endParaRPr lang="en-GB" dirty="0" smtClean="0"/>
          </a:p>
          <a:p>
            <a:r>
              <a:rPr lang="en-GB" dirty="0" smtClean="0"/>
              <a:t>Measures divergent thinking of semantic units </a:t>
            </a:r>
          </a:p>
          <a:p>
            <a:pPr>
              <a:buFont typeface="Wingdings 2" pitchFamily="18" charset="2"/>
              <a:buNone/>
            </a:pPr>
            <a:r>
              <a:rPr lang="en-GB" dirty="0" smtClean="0"/>
              <a:t>	e.g.</a:t>
            </a:r>
          </a:p>
          <a:p>
            <a:pPr lvl="1"/>
            <a:r>
              <a:rPr lang="en-GB" dirty="0" smtClean="0"/>
              <a:t>Name all the things you can think that are blue and edible</a:t>
            </a:r>
          </a:p>
          <a:p>
            <a:pPr lvl="1"/>
            <a:r>
              <a:rPr lang="en-GB" dirty="0" smtClean="0"/>
              <a:t>Write as many sentences as you can think of with the words cat, gate and winter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Aggregated creativity score (from different sections of test) correlated significantly with creative </a:t>
            </a:r>
            <a:r>
              <a:rPr lang="en-GB" i="1" dirty="0" smtClean="0"/>
              <a:t>achievement</a:t>
            </a:r>
            <a:r>
              <a:rPr lang="en-GB" dirty="0" smtClean="0"/>
              <a:t> measures</a:t>
            </a:r>
          </a:p>
          <a:p>
            <a:endParaRPr lang="en-GB" dirty="0" smtClean="0"/>
          </a:p>
          <a:p>
            <a:r>
              <a:rPr lang="en-GB" dirty="0" smtClean="0"/>
              <a:t>Torrance argued to consider intelligence and creativity to be only moderately associated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467545" y="836712"/>
            <a:ext cx="7344816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b="1" dirty="0"/>
              <a:t>Reading:</a:t>
            </a:r>
          </a:p>
          <a:p>
            <a:endParaRPr lang="en-GB" b="1" dirty="0" smtClean="0"/>
          </a:p>
          <a:p>
            <a:endParaRPr lang="en-GB" sz="1600" b="1" dirty="0"/>
          </a:p>
          <a:p>
            <a:r>
              <a:rPr lang="en-GB" sz="1600" dirty="0" err="1" smtClean="0"/>
              <a:t>Batey</a:t>
            </a:r>
            <a:r>
              <a:rPr lang="en-GB" sz="1600" dirty="0" smtClean="0"/>
              <a:t>, M., </a:t>
            </a:r>
            <a:r>
              <a:rPr lang="en-GB" sz="1600" dirty="0" err="1" smtClean="0"/>
              <a:t>Furnham</a:t>
            </a:r>
            <a:r>
              <a:rPr lang="en-GB" sz="1600" dirty="0" smtClean="0"/>
              <a:t>, A. (2006). Creativity, intelligence and personality: a critical review of the scattered literature.  </a:t>
            </a:r>
            <a:r>
              <a:rPr lang="en-GB" sz="1600" i="1" dirty="0" smtClean="0"/>
              <a:t>Genetic, social and general psychology monographs, 132 (4), 355-429.</a:t>
            </a:r>
          </a:p>
          <a:p>
            <a:endParaRPr lang="en-GB" sz="1600" dirty="0"/>
          </a:p>
          <a:p>
            <a:r>
              <a:rPr lang="en-GB" sz="1600" dirty="0" smtClean="0"/>
              <a:t>Chamorro-Premuzic, T. (2015). </a:t>
            </a:r>
            <a:r>
              <a:rPr lang="en-GB" sz="1600" i="1" dirty="0" smtClean="0"/>
              <a:t>Personality and Individual Differences (3</a:t>
            </a:r>
            <a:r>
              <a:rPr lang="en-GB" sz="1600" i="1" baseline="30000" dirty="0" smtClean="0"/>
              <a:t>rd</a:t>
            </a:r>
            <a:r>
              <a:rPr lang="en-GB" sz="1600" i="1" dirty="0" smtClean="0"/>
              <a:t> edition). </a:t>
            </a:r>
            <a:r>
              <a:rPr lang="en-GB" sz="1600" dirty="0" smtClean="0"/>
              <a:t>Chichester: BPS/Wiley.   (Chapter 10: Creativity)</a:t>
            </a:r>
          </a:p>
          <a:p>
            <a:endParaRPr lang="en-GB" sz="1600" dirty="0"/>
          </a:p>
          <a:p>
            <a:r>
              <a:rPr lang="en-GB" sz="1600" dirty="0" err="1"/>
              <a:t>Furnham</a:t>
            </a:r>
            <a:r>
              <a:rPr lang="en-GB" sz="1600" dirty="0"/>
              <a:t>, A., </a:t>
            </a:r>
            <a:r>
              <a:rPr lang="en-GB" sz="1600" dirty="0" err="1"/>
              <a:t>Bachtiar</a:t>
            </a:r>
            <a:r>
              <a:rPr lang="en-GB" sz="1600" dirty="0"/>
              <a:t>, V. (2008).  Personality and Intelligence as predictors of creativity.  </a:t>
            </a:r>
            <a:r>
              <a:rPr lang="en-GB" sz="1600" i="1" dirty="0"/>
              <a:t>Personality and Individual Differences, 45, 613-617</a:t>
            </a:r>
            <a:r>
              <a:rPr lang="en-GB" sz="1600" i="1" dirty="0" smtClean="0"/>
              <a:t>.</a:t>
            </a:r>
          </a:p>
          <a:p>
            <a:endParaRPr lang="en-GB" sz="1600" i="1" dirty="0" smtClean="0"/>
          </a:p>
          <a:p>
            <a:r>
              <a:rPr lang="en-GB" sz="1600" dirty="0"/>
              <a:t>Kyung, H. K. (2005).  Can only intelligent people be creative?  A meta-analysis.</a:t>
            </a:r>
            <a:r>
              <a:rPr lang="en-GB" sz="1600" i="1" dirty="0"/>
              <a:t>  The Journal of Secondary Gifted Education, Vol. XVI, (2/3), 57-66.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 smtClean="0"/>
              <a:t>Silvia, P. J. (2008). Another look at creativity and intelligence: exploring higher-order models and probable confounds. </a:t>
            </a:r>
            <a:r>
              <a:rPr lang="en-GB" sz="1600" i="1" dirty="0" smtClean="0"/>
              <a:t>Personality and Individual Differences, 44, 1012-1021.</a:t>
            </a:r>
          </a:p>
          <a:p>
            <a:endParaRPr lang="en-GB" sz="1600" i="1" dirty="0"/>
          </a:p>
          <a:p>
            <a:r>
              <a:rPr lang="en-GB" sz="1600" dirty="0" smtClean="0"/>
              <a:t>Sternberg, R. J. (2001).  What is the common thread of creativity: its dialectical relation to intelligence and wisdom. </a:t>
            </a:r>
            <a:r>
              <a:rPr lang="en-GB" sz="1600" i="1" dirty="0" smtClean="0"/>
              <a:t> American Psychologist, 56 (4), 360-362.</a:t>
            </a:r>
          </a:p>
          <a:p>
            <a:endParaRPr lang="en-GB" i="1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Winter</Template>
  <TotalTime>593</TotalTime>
  <Words>1482</Words>
  <Application>Microsoft Office PowerPoint</Application>
  <PresentationFormat>On-screen Show (4:3)</PresentationFormat>
  <Paragraphs>366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Courier New</vt:lpstr>
      <vt:lpstr>Trebuchet MS</vt:lpstr>
      <vt:lpstr>Verdana</vt:lpstr>
      <vt:lpstr>Wingdings 2</vt:lpstr>
      <vt:lpstr>Winter</vt:lpstr>
      <vt:lpstr>PowerPoint Presentation</vt:lpstr>
      <vt:lpstr>Who is the most creative? </vt:lpstr>
      <vt:lpstr>M5X00910: Developmental Psychology and Individual Differences                 Dr Judith Marshall </vt:lpstr>
      <vt:lpstr>What is ‘creativity’?</vt:lpstr>
      <vt:lpstr>What is ‘creativity’?</vt:lpstr>
      <vt:lpstr>PowerPoint Presentation</vt:lpstr>
      <vt:lpstr>PowerPoint Presentation</vt:lpstr>
      <vt:lpstr>Psychological approaches and Creativity</vt:lpstr>
      <vt:lpstr>PowerPoint Presentation</vt:lpstr>
      <vt:lpstr>PowerPoint Presentation</vt:lpstr>
      <vt:lpstr>PowerPoint Presentation</vt:lpstr>
      <vt:lpstr>PowerPoint Presentation</vt:lpstr>
      <vt:lpstr>Differential approach</vt:lpstr>
      <vt:lpstr>PowerPoint Presentation</vt:lpstr>
      <vt:lpstr>PowerPoint Presentation</vt:lpstr>
      <vt:lpstr>Creativity and Intelligence </vt:lpstr>
      <vt:lpstr>Creativity as a form of intelligence </vt:lpstr>
      <vt:lpstr>PowerPoint Presentation</vt:lpstr>
      <vt:lpstr>PowerPoint Presentation</vt:lpstr>
      <vt:lpstr>Intelligence as a form of creativity</vt:lpstr>
      <vt:lpstr>PowerPoint Presentation</vt:lpstr>
      <vt:lpstr>PowerPoint Presentation</vt:lpstr>
      <vt:lpstr>PowerPoint Presentation</vt:lpstr>
      <vt:lpstr>Creativity and intelligence as identical constructs </vt:lpstr>
      <vt:lpstr>PowerPoint Presentation</vt:lpstr>
      <vt:lpstr>Creativity and intelligence as unrelated constructs </vt:lpstr>
      <vt:lpstr>Creativity and intelligence as related constructs </vt:lpstr>
      <vt:lpstr>PowerPoint Presentation</vt:lpstr>
      <vt:lpstr>Creativity and personality traits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Testing creativity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Marshall, Judith</dc:creator>
  <cp:lastModifiedBy>Judith Marshall</cp:lastModifiedBy>
  <cp:revision>41</cp:revision>
  <dcterms:created xsi:type="dcterms:W3CDTF">2015-12-09T09:03:54Z</dcterms:created>
  <dcterms:modified xsi:type="dcterms:W3CDTF">2017-09-14T14:31:54Z</dcterms:modified>
</cp:coreProperties>
</file>