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635"/>
    <a:srgbClr val="005856"/>
    <a:srgbClr val="9EFF29"/>
    <a:srgbClr val="007033"/>
    <a:srgbClr val="5EEC3C"/>
    <a:srgbClr val="F1C88B"/>
    <a:srgbClr val="FE9202"/>
    <a:srgbClr val="FF2549"/>
    <a:srgbClr val="1D3A00"/>
    <a:srgbClr val="99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800" y="4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7/2/2021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5548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6847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6847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6847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6847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6847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6847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08586" y="2485104"/>
            <a:ext cx="8203575" cy="1519084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1213" y="4039809"/>
            <a:ext cx="8188953" cy="763525"/>
          </a:xfrm>
        </p:spPr>
        <p:txBody>
          <a:bodyPr>
            <a:normAutofit/>
          </a:bodyPr>
          <a:lstStyle>
            <a:lvl1pPr marL="0" indent="0" algn="l">
              <a:buNone/>
              <a:defRPr sz="2800" b="0" i="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875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965" y="762651"/>
            <a:ext cx="8246070" cy="763526"/>
          </a:xfrm>
        </p:spPr>
        <p:txBody>
          <a:bodyPr>
            <a:normAutofit/>
          </a:bodyPr>
          <a:lstStyle>
            <a:lvl1pPr algn="l">
              <a:defRPr sz="36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6" y="1496960"/>
            <a:ext cx="8246070" cy="3365361"/>
          </a:xfrm>
        </p:spPr>
        <p:txBody>
          <a:bodyPr/>
          <a:lstStyle>
            <a:lvl1pPr algn="l">
              <a:defRPr sz="2800">
                <a:solidFill>
                  <a:schemeClr val="bg1"/>
                </a:solidFill>
              </a:defRPr>
            </a:lvl1pPr>
            <a:lvl2pPr algn="l">
              <a:defRPr>
                <a:solidFill>
                  <a:schemeClr val="bg1"/>
                </a:solidFill>
              </a:defRPr>
            </a:lvl2pPr>
            <a:lvl3pPr algn="l">
              <a:defRPr>
                <a:solidFill>
                  <a:schemeClr val="bg1"/>
                </a:solidFill>
              </a:defRPr>
            </a:lvl3pPr>
            <a:lvl4pPr algn="l">
              <a:defRPr>
                <a:solidFill>
                  <a:schemeClr val="bg1"/>
                </a:solidFill>
              </a:defRPr>
            </a:lvl4pPr>
            <a:lvl5pPr algn="l"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4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565" y="391788"/>
            <a:ext cx="6793137" cy="725349"/>
          </a:xfrm>
        </p:spPr>
        <p:txBody>
          <a:bodyPr>
            <a:normAutofit/>
          </a:bodyPr>
          <a:lstStyle>
            <a:lvl1pPr algn="l">
              <a:defRPr sz="360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565" y="1155313"/>
            <a:ext cx="6793137" cy="3511061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391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441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79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317" y="957448"/>
            <a:ext cx="8093365" cy="763525"/>
          </a:xfrm>
        </p:spPr>
        <p:txBody>
          <a:bodyPr>
            <a:normAutofit/>
          </a:bodyPr>
          <a:lstStyle>
            <a:lvl1pPr algn="l">
              <a:defRPr sz="36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6879" y="1729259"/>
            <a:ext cx="4040188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79" y="2201656"/>
            <a:ext cx="4040188" cy="2276294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  <a:lvl2pPr algn="ctr">
              <a:defRPr sz="2000">
                <a:solidFill>
                  <a:schemeClr val="bg1"/>
                </a:solidFill>
              </a:defRPr>
            </a:lvl2pPr>
            <a:lvl3pPr algn="ctr">
              <a:defRPr sz="1800">
                <a:solidFill>
                  <a:schemeClr val="bg1"/>
                </a:solidFill>
              </a:defRPr>
            </a:lvl3pPr>
            <a:lvl4pPr algn="ctr">
              <a:defRPr sz="1600">
                <a:solidFill>
                  <a:schemeClr val="bg1"/>
                </a:solidFill>
              </a:defRPr>
            </a:lvl4pPr>
            <a:lvl5pPr algn="ctr"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1729259"/>
            <a:ext cx="4041775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201656"/>
            <a:ext cx="4041775" cy="2276294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  <a:lvl2pPr algn="ctr">
              <a:defRPr sz="2000">
                <a:solidFill>
                  <a:schemeClr val="bg1"/>
                </a:solidFill>
              </a:defRPr>
            </a:lvl2pPr>
            <a:lvl3pPr algn="ctr">
              <a:defRPr sz="1800">
                <a:solidFill>
                  <a:schemeClr val="bg1"/>
                </a:solidFill>
              </a:defRPr>
            </a:lvl3pPr>
            <a:lvl4pPr algn="ctr">
              <a:defRPr sz="1600">
                <a:solidFill>
                  <a:schemeClr val="bg1"/>
                </a:solidFill>
              </a:defRPr>
            </a:lvl4pPr>
            <a:lvl5pPr algn="ctr"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91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77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6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52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07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665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08B89D22-1D6E-450B-881F-4D2A4C527F7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2326213"/>
            <a:ext cx="1463784" cy="52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609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7/2/2021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E867DF-3DCA-4725-94F0-F2B6BD747A82}"/>
              </a:ext>
            </a:extLst>
          </p:cNvPr>
          <p:cNvSpPr txBox="1"/>
          <p:nvPr userDrawn="1"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194403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3794" y="2773750"/>
            <a:ext cx="3596406" cy="1609843"/>
          </a:xfrm>
        </p:spPr>
        <p:txBody>
          <a:bodyPr>
            <a:noAutofit/>
          </a:bodyPr>
          <a:lstStyle/>
          <a:p>
            <a:pPr algn="ctr"/>
            <a:r>
              <a:rPr lang="en-US" sz="4000" b="1" dirty="0"/>
              <a:t>Managing Projects in the Workplace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276436"/>
            <a:ext cx="8246070" cy="76352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1"/>
                </a:solidFill>
                <a:effectLst/>
              </a:rPr>
              <a:t>Description / Scope Based On My Project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644" y="2129637"/>
            <a:ext cx="8246070" cy="3217876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The wedding project consists of various details including the requirement.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Videography, photography, and transport is considered essential tasks to be considered.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150 guests, a 6-course wedding dinner for 17 tables will require</a:t>
            </a:r>
          </a:p>
          <a:p>
            <a:pPr>
              <a:lnSpc>
                <a:spcPct val="150000"/>
              </a:lnSpc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03309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772816" y="2855168"/>
            <a:ext cx="8246070" cy="76352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1"/>
                </a:solidFill>
                <a:effectLst/>
              </a:rPr>
              <a:t>Stakeholder Analysis</a:t>
            </a:r>
            <a:endParaRPr lang="en-US" sz="2400" b="1" dirty="0">
              <a:solidFill>
                <a:schemeClr val="tx1"/>
              </a:solidFill>
            </a:endParaRPr>
          </a:p>
        </p:txBody>
      </p:sp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4395446" y="951723"/>
            <a:ext cx="4468636" cy="3806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744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076" y="662474"/>
            <a:ext cx="6008914" cy="1184987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1"/>
                </a:solidFill>
                <a:effectLst/>
              </a:rPr>
              <a:t>Work Breakdown Structure</a:t>
            </a:r>
            <a:endParaRPr lang="en-US" sz="2400" b="1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727786" y="1642188"/>
            <a:ext cx="7016621" cy="3333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910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276436"/>
            <a:ext cx="8246070" cy="76352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1"/>
                </a:solidFill>
                <a:effectLst/>
              </a:rPr>
              <a:t>Work Breakdown Structure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644" y="2129637"/>
            <a:ext cx="8246070" cy="3217876"/>
          </a:xfrm>
        </p:spPr>
        <p:txBody>
          <a:bodyPr>
            <a:normAutofit/>
          </a:bodyPr>
          <a:lstStyle/>
          <a:p>
            <a:r>
              <a:rPr lang="en-US" sz="2400" dirty="0"/>
              <a:t>Some main activities included in the work breakdown structure include; </a:t>
            </a:r>
          </a:p>
          <a:p>
            <a:endParaRPr lang="en-US" sz="2400" dirty="0"/>
          </a:p>
          <a:p>
            <a:pPr marL="0" indent="0" algn="ctr">
              <a:buNone/>
            </a:pPr>
            <a:r>
              <a:rPr lang="en-US" sz="2000" i="1" dirty="0">
                <a:solidFill>
                  <a:srgbClr val="FFFF00"/>
                </a:solidFill>
              </a:rPr>
              <a:t>pre location selection, location finalization, photography and themes, entertainment, bridal and groom preparation, pre-wedding session, transport, guest management and finally wedding day</a:t>
            </a:r>
          </a:p>
        </p:txBody>
      </p:sp>
    </p:spTree>
    <p:extLst>
      <p:ext uri="{BB962C8B-B14F-4D97-AF65-F5344CB8AC3E}">
        <p14:creationId xmlns:p14="http://schemas.microsoft.com/office/powerpoint/2010/main" val="16123553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276436"/>
            <a:ext cx="8246070" cy="76352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1"/>
                </a:solidFill>
                <a:effectLst/>
              </a:rPr>
              <a:t>Project Success Criteria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644" y="2129637"/>
            <a:ext cx="8246070" cy="321787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choosing the wedding style and theme with the wedding venue before 5 months of the wedding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confirmation of contract with photographer and videographer before 4 months of a wedding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compiling the names of guests and gift registry</a:t>
            </a:r>
          </a:p>
        </p:txBody>
      </p:sp>
    </p:spTree>
    <p:extLst>
      <p:ext uri="{BB962C8B-B14F-4D97-AF65-F5344CB8AC3E}">
        <p14:creationId xmlns:p14="http://schemas.microsoft.com/office/powerpoint/2010/main" val="2498628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276436"/>
            <a:ext cx="8246070" cy="76352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1"/>
                </a:solidFill>
                <a:effectLst/>
              </a:rPr>
              <a:t>Project Deliverables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4790" y="2033944"/>
            <a:ext cx="7275481" cy="3217876"/>
          </a:xfrm>
        </p:spPr>
        <p:txBody>
          <a:bodyPr numCol="2">
            <a:normAutofit lnSpcReduction="10000"/>
          </a:bodyPr>
          <a:lstStyle/>
          <a:p>
            <a:pPr lvl="0"/>
            <a:r>
              <a:rPr lang="en-US" sz="1300" dirty="0"/>
              <a:t>Overview of the budget</a:t>
            </a:r>
          </a:p>
          <a:p>
            <a:pPr lvl="0"/>
            <a:r>
              <a:rPr lang="en-US" sz="1300" dirty="0"/>
              <a:t>Database management for guests</a:t>
            </a:r>
          </a:p>
          <a:p>
            <a:pPr lvl="0"/>
            <a:r>
              <a:rPr lang="en-US" sz="1300" dirty="0"/>
              <a:t>Wedding venue selection</a:t>
            </a:r>
          </a:p>
          <a:p>
            <a:pPr lvl="0"/>
            <a:r>
              <a:rPr lang="en-US" sz="1300" dirty="0"/>
              <a:t>Date announcement</a:t>
            </a:r>
          </a:p>
          <a:p>
            <a:pPr lvl="0"/>
            <a:r>
              <a:rPr lang="en-US" sz="1300" dirty="0"/>
              <a:t>Dresses selection (bride and groom)</a:t>
            </a:r>
          </a:p>
          <a:p>
            <a:pPr lvl="0"/>
            <a:r>
              <a:rPr lang="en-US" sz="1300" dirty="0"/>
              <a:t>Hair and makeup</a:t>
            </a:r>
          </a:p>
          <a:p>
            <a:pPr lvl="0"/>
            <a:r>
              <a:rPr lang="en-US" sz="1300" dirty="0"/>
              <a:t>Photographer and videographer</a:t>
            </a:r>
          </a:p>
          <a:p>
            <a:pPr lvl="0"/>
            <a:r>
              <a:rPr lang="en-US" sz="1300" dirty="0"/>
              <a:t>Selection of photo-booth theme </a:t>
            </a:r>
          </a:p>
          <a:p>
            <a:pPr lvl="0"/>
            <a:r>
              <a:rPr lang="en-US" sz="1300" dirty="0"/>
              <a:t>Entertainment activities like an audio package, </a:t>
            </a:r>
            <a:r>
              <a:rPr lang="en-US" sz="1300" dirty="0" err="1"/>
              <a:t>soundcheck</a:t>
            </a:r>
            <a:r>
              <a:rPr lang="en-US" sz="1300" dirty="0"/>
              <a:t>,  speaker system </a:t>
            </a:r>
          </a:p>
          <a:p>
            <a:pPr lvl="0"/>
            <a:r>
              <a:rPr lang="en-US" sz="1300" dirty="0"/>
              <a:t>Decoration of stage</a:t>
            </a:r>
          </a:p>
          <a:p>
            <a:pPr lvl="0"/>
            <a:r>
              <a:rPr lang="en-US" sz="1300" dirty="0"/>
              <a:t>Lightning</a:t>
            </a:r>
          </a:p>
          <a:p>
            <a:pPr lvl="0"/>
            <a:r>
              <a:rPr lang="en-US" sz="1300" dirty="0"/>
              <a:t>Table decoration </a:t>
            </a:r>
          </a:p>
          <a:p>
            <a:pPr lvl="0"/>
            <a:endParaRPr lang="en-US" sz="1300" dirty="0"/>
          </a:p>
          <a:p>
            <a:pPr lvl="0"/>
            <a:r>
              <a:rPr lang="en-US" sz="1300" dirty="0"/>
              <a:t>Arrange all team members and officiate</a:t>
            </a:r>
          </a:p>
          <a:p>
            <a:pPr lvl="0"/>
            <a:r>
              <a:rPr lang="en-US" sz="1300" dirty="0"/>
              <a:t>Wedding </a:t>
            </a:r>
            <a:r>
              <a:rPr lang="en-US" sz="1300" dirty="0" err="1"/>
              <a:t>colour</a:t>
            </a:r>
            <a:r>
              <a:rPr lang="en-US" sz="1300" dirty="0"/>
              <a:t> theme and florist</a:t>
            </a:r>
          </a:p>
          <a:p>
            <a:pPr lvl="0"/>
            <a:r>
              <a:rPr lang="en-US" sz="1300" dirty="0"/>
              <a:t>Management of food services</a:t>
            </a:r>
          </a:p>
          <a:p>
            <a:pPr lvl="0"/>
            <a:r>
              <a:rPr lang="en-US" sz="1300" dirty="0"/>
              <a:t>Baked good</a:t>
            </a:r>
          </a:p>
          <a:p>
            <a:pPr lvl="0"/>
            <a:r>
              <a:rPr lang="en-US" sz="1300" dirty="0"/>
              <a:t>Selection of </a:t>
            </a:r>
            <a:r>
              <a:rPr lang="en-US" sz="1300" dirty="0" err="1"/>
              <a:t>jewellery</a:t>
            </a:r>
            <a:r>
              <a:rPr lang="en-US" sz="1300" dirty="0"/>
              <a:t> for wedding ceremony</a:t>
            </a:r>
          </a:p>
          <a:p>
            <a:pPr lvl="0"/>
            <a:r>
              <a:rPr lang="en-US" sz="1300" dirty="0"/>
              <a:t>Reserve the wedding venue</a:t>
            </a:r>
          </a:p>
          <a:p>
            <a:pPr lvl="0"/>
            <a:r>
              <a:rPr lang="en-US" sz="1300" dirty="0"/>
              <a:t>Finalize all menu dishes </a:t>
            </a:r>
          </a:p>
          <a:p>
            <a:pPr lvl="0"/>
            <a:r>
              <a:rPr lang="en-US" sz="1300" dirty="0"/>
              <a:t>The complete food tasting process</a:t>
            </a:r>
          </a:p>
          <a:p>
            <a:pPr lvl="0"/>
            <a:r>
              <a:rPr lang="en-US" sz="1300" dirty="0"/>
              <a:t>Finalize the order of cake</a:t>
            </a:r>
          </a:p>
          <a:p>
            <a:pPr lvl="0"/>
            <a:r>
              <a:rPr lang="en-US" sz="1300" dirty="0"/>
              <a:t>Pre-wedding photo-shoot</a:t>
            </a:r>
          </a:p>
          <a:p>
            <a:pPr lvl="0"/>
            <a:r>
              <a:rPr lang="en-US" sz="1300" dirty="0"/>
              <a:t>Distribution of invitation </a:t>
            </a:r>
          </a:p>
          <a:p>
            <a:pPr lvl="0"/>
            <a:r>
              <a:rPr lang="en-US" sz="1300" dirty="0"/>
              <a:t>Fitting trial</a:t>
            </a:r>
          </a:p>
          <a:p>
            <a:pPr lvl="0"/>
            <a:r>
              <a:rPr lang="en-US" sz="1300" dirty="0"/>
              <a:t>Final checking of all activities </a:t>
            </a:r>
            <a:br>
              <a:rPr lang="en-US" sz="2400" dirty="0"/>
            </a:b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4831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35261"/>
            <a:ext cx="8246070" cy="76352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1"/>
                </a:solidFill>
                <a:effectLst/>
              </a:rPr>
              <a:t>Risk Assessment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4526"/>
            <a:ext cx="6419461" cy="6882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dirty="0"/>
              <a:t>The chart reflects that some risks are insignificant such as traffic jam and mistake in invitation distribution</a:t>
            </a: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3019554" y="2027411"/>
            <a:ext cx="5530850" cy="2992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24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35261"/>
            <a:ext cx="8246070" cy="76352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1"/>
                </a:solidFill>
                <a:effectLst/>
              </a:rPr>
              <a:t>Any other Assumptions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719088"/>
            <a:ext cx="7837714" cy="3618021"/>
          </a:xfrm>
        </p:spPr>
        <p:txBody>
          <a:bodyPr>
            <a:normAutofit/>
          </a:bodyPr>
          <a:lstStyle/>
          <a:p>
            <a:r>
              <a:rPr lang="en-US" sz="2000" dirty="0"/>
              <a:t>Traffic jam and not following the schedule </a:t>
            </a:r>
          </a:p>
          <a:p>
            <a:r>
              <a:rPr lang="en-US" sz="2000" dirty="0"/>
              <a:t>delayed flower delivery </a:t>
            </a:r>
          </a:p>
          <a:p>
            <a:r>
              <a:rPr lang="en-US" sz="2000" dirty="0"/>
              <a:t>security or safety risks 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1974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35261"/>
            <a:ext cx="8246070" cy="76352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1"/>
                </a:solidFill>
                <a:effectLst/>
              </a:rPr>
              <a:t>The Key Findings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719088"/>
            <a:ext cx="7837714" cy="3618021"/>
          </a:xfrm>
        </p:spPr>
        <p:txBody>
          <a:bodyPr>
            <a:normAutofit/>
          </a:bodyPr>
          <a:lstStyle/>
          <a:p>
            <a:r>
              <a:rPr lang="en-US" sz="2400" dirty="0"/>
              <a:t>Include all practices of project management including all necessary items</a:t>
            </a:r>
          </a:p>
          <a:p>
            <a:r>
              <a:rPr lang="en-US" sz="2400" dirty="0"/>
              <a:t>Work breakdown structure contributes to guiding the project manager to complete each task </a:t>
            </a:r>
          </a:p>
          <a:p>
            <a:r>
              <a:rPr lang="en-US" sz="2400" dirty="0"/>
              <a:t>Project report include the identification of risks that might face during the wedding project.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259929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033840"/>
            <a:ext cx="8246070" cy="76352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1"/>
                </a:solidFill>
                <a:effectLst/>
              </a:rPr>
              <a:t>Conclusion Of The Work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719088"/>
            <a:ext cx="7837714" cy="3618021"/>
          </a:xfrm>
        </p:spPr>
        <p:txBody>
          <a:bodyPr>
            <a:normAutofit/>
          </a:bodyPr>
          <a:lstStyle/>
          <a:p>
            <a:r>
              <a:rPr lang="en-US" sz="2400" dirty="0"/>
              <a:t>Project requires having a proper estimated budget and time frame </a:t>
            </a:r>
          </a:p>
          <a:p>
            <a:r>
              <a:rPr lang="en-US" sz="2400" dirty="0"/>
              <a:t>Deadline is crucial to secure the project completion from any challenge or mishap.</a:t>
            </a:r>
          </a:p>
          <a:p>
            <a:r>
              <a:rPr lang="en-US" sz="2400" dirty="0"/>
              <a:t>Participation of the main stakeholder such as bride and groom 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34599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93677"/>
            <a:ext cx="8246070" cy="76352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b="1" dirty="0">
                <a:solidFill>
                  <a:schemeClr val="tx1"/>
                </a:solidFill>
                <a:effectLst/>
              </a:rPr>
              <a:t>The Challenges That Would Hinder The Progress Of The Project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853" y="2407298"/>
            <a:ext cx="8248261" cy="2929811"/>
          </a:xfrm>
        </p:spPr>
        <p:txBody>
          <a:bodyPr>
            <a:normAutofit/>
          </a:bodyPr>
          <a:lstStyle/>
          <a:p>
            <a:r>
              <a:rPr lang="en-US" sz="2400" dirty="0"/>
              <a:t>complexity to manage all project deliverables</a:t>
            </a:r>
          </a:p>
          <a:p>
            <a:r>
              <a:rPr lang="en-US" sz="2400" dirty="0"/>
              <a:t>consistent communication</a:t>
            </a:r>
          </a:p>
          <a:p>
            <a:r>
              <a:rPr lang="en-US" sz="2400" dirty="0"/>
              <a:t>implementation of the project planning practically </a:t>
            </a:r>
          </a:p>
        </p:txBody>
      </p:sp>
    </p:spTree>
    <p:extLst>
      <p:ext uri="{BB962C8B-B14F-4D97-AF65-F5344CB8AC3E}">
        <p14:creationId xmlns:p14="http://schemas.microsoft.com/office/powerpoint/2010/main" val="19349562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93677"/>
            <a:ext cx="8246070" cy="76352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b="1" dirty="0">
                <a:solidFill>
                  <a:schemeClr val="tx1"/>
                </a:solidFill>
                <a:effectLst/>
              </a:rPr>
              <a:t>The Limitations That Would Hinder The Progress Of The Project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853" y="2407298"/>
            <a:ext cx="8248261" cy="2929811"/>
          </a:xfrm>
        </p:spPr>
        <p:txBody>
          <a:bodyPr>
            <a:normAutofit/>
          </a:bodyPr>
          <a:lstStyle/>
          <a:p>
            <a:r>
              <a:rPr lang="en-US" sz="2400" dirty="0"/>
              <a:t>includes better coordination between all stakeholders </a:t>
            </a:r>
          </a:p>
          <a:p>
            <a:r>
              <a:rPr lang="en-US" sz="2400" dirty="0"/>
              <a:t>management report has limitation to have better responsibilities </a:t>
            </a:r>
          </a:p>
          <a:p>
            <a:r>
              <a:rPr lang="en-US" sz="2400" dirty="0"/>
              <a:t>budget constraint and time constraints</a:t>
            </a:r>
          </a:p>
        </p:txBody>
      </p:sp>
    </p:spTree>
    <p:extLst>
      <p:ext uri="{BB962C8B-B14F-4D97-AF65-F5344CB8AC3E}">
        <p14:creationId xmlns:p14="http://schemas.microsoft.com/office/powerpoint/2010/main" val="1954366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Thank You Clipart Black And White - 68 clipart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683" y="1678753"/>
            <a:ext cx="4965719" cy="2816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97220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60616"/>
            <a:ext cx="8246070" cy="76352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tx1"/>
                </a:solidFill>
                <a:effectLst/>
              </a:rPr>
              <a:t>References 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436914"/>
            <a:ext cx="8752114" cy="3900195"/>
          </a:xfrm>
        </p:spPr>
        <p:txBody>
          <a:bodyPr>
            <a:noAutofit/>
          </a:bodyPr>
          <a:lstStyle/>
          <a:p>
            <a:r>
              <a:rPr lang="en-US" sz="1400" dirty="0"/>
              <a:t>Al-</a:t>
            </a:r>
            <a:r>
              <a:rPr lang="en-US" sz="1400" dirty="0" err="1"/>
              <a:t>Kasisbeh</a:t>
            </a:r>
            <a:r>
              <a:rPr lang="en-US" sz="1400" dirty="0"/>
              <a:t>, M.R. and </a:t>
            </a:r>
            <a:r>
              <a:rPr lang="en-US" sz="1400" dirty="0" err="1"/>
              <a:t>Abudayyeh</a:t>
            </a:r>
            <a:r>
              <a:rPr lang="en-US" sz="1400" dirty="0"/>
              <a:t>, O., 2018. Development of Work Breakdown Structure Inventory Framework for Building Assets. In Construction Research Congress 2018 (pp. 299-306).</a:t>
            </a:r>
          </a:p>
          <a:p>
            <a:r>
              <a:rPr lang="en-US" sz="1400" dirty="0"/>
              <a:t>Force, U.S.P.S.T., Owens, D.K., Davidson, K.W., </a:t>
            </a:r>
            <a:r>
              <a:rPr lang="en-US" sz="1400" dirty="0" err="1"/>
              <a:t>Krist</a:t>
            </a:r>
            <a:r>
              <a:rPr lang="en-US" sz="1400" dirty="0"/>
              <a:t>, A.H., Barry, M.J., Cabana, M., </a:t>
            </a:r>
            <a:r>
              <a:rPr lang="en-US" sz="1400" dirty="0" err="1"/>
              <a:t>Caughey</a:t>
            </a:r>
            <a:r>
              <a:rPr lang="en-US" sz="1400" dirty="0"/>
              <a:t>, A.B., </a:t>
            </a:r>
            <a:r>
              <a:rPr lang="en-US" sz="1400" dirty="0" err="1"/>
              <a:t>Doubeni</a:t>
            </a:r>
            <a:r>
              <a:rPr lang="en-US" sz="1400" dirty="0"/>
              <a:t>, C.A., </a:t>
            </a:r>
            <a:r>
              <a:rPr lang="en-US" sz="1400" dirty="0" err="1"/>
              <a:t>Epling</a:t>
            </a:r>
            <a:r>
              <a:rPr lang="en-US" sz="1400" dirty="0"/>
              <a:t> </a:t>
            </a:r>
            <a:r>
              <a:rPr lang="en-US" sz="1400" dirty="0" err="1"/>
              <a:t>Jr</a:t>
            </a:r>
            <a:r>
              <a:rPr lang="en-US" sz="1400" dirty="0"/>
              <a:t>, J.W. and </a:t>
            </a:r>
            <a:r>
              <a:rPr lang="en-US" sz="1400" dirty="0" err="1"/>
              <a:t>Kubik</a:t>
            </a:r>
            <a:r>
              <a:rPr lang="en-US" sz="1400" dirty="0"/>
              <a:t>, M., 2019. Risk Assessment. Genetic Counseling, and Genetic Testing for BRCA-Related Cancer: US Preventive Services Task Force Recommendation Statement. JAMA, 322(7), pp.652-665.</a:t>
            </a:r>
          </a:p>
          <a:p>
            <a:r>
              <a:rPr lang="en-US" sz="1400" dirty="0" err="1"/>
              <a:t>Kerzner</a:t>
            </a:r>
            <a:r>
              <a:rPr lang="en-US" sz="1400" dirty="0"/>
              <a:t>, H., 2019. Using the project management maturity model: strategic planning for project management. John Wiley &amp; Sons.</a:t>
            </a:r>
          </a:p>
          <a:p>
            <a:r>
              <a:rPr lang="en-US" sz="1400" dirty="0"/>
              <a:t>Lock, D., 2020. The essentials of project management. </a:t>
            </a:r>
            <a:r>
              <a:rPr lang="en-US" sz="1400" dirty="0" err="1"/>
              <a:t>Routledge</a:t>
            </a:r>
            <a:r>
              <a:rPr lang="en-US" sz="1400" dirty="0"/>
              <a:t>.</a:t>
            </a:r>
          </a:p>
          <a:p>
            <a:r>
              <a:rPr lang="en-US" sz="1400" dirty="0" err="1"/>
              <a:t>Marcelino-Sádaba</a:t>
            </a:r>
            <a:r>
              <a:rPr lang="en-US" sz="1400" dirty="0"/>
              <a:t>, S., Pérez-</a:t>
            </a:r>
            <a:r>
              <a:rPr lang="en-US" sz="1400" dirty="0" err="1"/>
              <a:t>Ezcurdia</a:t>
            </a:r>
            <a:r>
              <a:rPr lang="en-US" sz="1400" dirty="0"/>
              <a:t>, A., </a:t>
            </a:r>
            <a:r>
              <a:rPr lang="en-US" sz="1400" dirty="0" err="1"/>
              <a:t>Lazcano</a:t>
            </a:r>
            <a:r>
              <a:rPr lang="en-US" sz="1400" dirty="0"/>
              <a:t>, A.M.E. and Villanueva, P., 2014. Project risk management methodology for small firms. International journal of project management, 32(2), pp.327-340.</a:t>
            </a:r>
          </a:p>
          <a:p>
            <a:r>
              <a:rPr lang="en-US" sz="1400" dirty="0"/>
              <a:t>Mir, F.A. and </a:t>
            </a:r>
            <a:r>
              <a:rPr lang="en-US" sz="1400" dirty="0" err="1"/>
              <a:t>Pinnington</a:t>
            </a:r>
            <a:r>
              <a:rPr lang="en-US" sz="1400" dirty="0"/>
              <a:t>, A.H., 2014. Exploring the value of project management: linking project management performance and project success. International journal of project management, 32(2), pp.202-217.</a:t>
            </a:r>
          </a:p>
          <a:p>
            <a:r>
              <a:rPr lang="en-US" sz="1400" dirty="0" err="1"/>
              <a:t>Sutawidjaya</a:t>
            </a:r>
            <a:r>
              <a:rPr lang="en-US" sz="1400" dirty="0"/>
              <a:t>, A.H. and </a:t>
            </a:r>
            <a:r>
              <a:rPr lang="en-US" sz="1400" dirty="0" err="1"/>
              <a:t>Nawangsari</a:t>
            </a:r>
            <a:r>
              <a:rPr lang="en-US" sz="1400" dirty="0"/>
              <a:t>, L.C., 2020, February. Integrated Project Management Planning and Event Management in Service Industry. In 4th International Conference on Management, Economics and Business (ICMEB 2019) (pp. 58-62). Atlantis Press.</a:t>
            </a:r>
          </a:p>
          <a:p>
            <a:r>
              <a:rPr lang="en-US" sz="1400" dirty="0"/>
              <a:t> </a:t>
            </a:r>
          </a:p>
          <a:p>
            <a:br>
              <a:rPr lang="en-US" sz="1400" dirty="0"/>
            </a:br>
            <a:r>
              <a:rPr lang="en-US" sz="1400" b="1" dirty="0"/>
              <a:t> 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0094009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721</Words>
  <Application>Microsoft Office PowerPoint</Application>
  <PresentationFormat>On-screen Show (16:9)</PresentationFormat>
  <Paragraphs>81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Managing Projects in the Workplace</vt:lpstr>
      <vt:lpstr>Description / Scope Based On My Project</vt:lpstr>
      <vt:lpstr>Stakeholder Analysis</vt:lpstr>
      <vt:lpstr>Work Breakdown Structure</vt:lpstr>
      <vt:lpstr>Work Breakdown Structure</vt:lpstr>
      <vt:lpstr>Project Success Criteria</vt:lpstr>
      <vt:lpstr>Project Deliverables</vt:lpstr>
      <vt:lpstr>Risk Assessment</vt:lpstr>
      <vt:lpstr>Any other Assumptions</vt:lpstr>
      <vt:lpstr>The Key Findings</vt:lpstr>
      <vt:lpstr>Conclusion Of The Work</vt:lpstr>
      <vt:lpstr>The Challenges That Would Hinder The Progress Of The Project</vt:lpstr>
      <vt:lpstr>The Limitations That Would Hinder The Progress Of The Project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2017-08-01T15:40:51Z</dcterms:created>
  <dcterms:modified xsi:type="dcterms:W3CDTF">2021-07-02T15:11:51Z</dcterms:modified>
</cp:coreProperties>
</file>