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82321" autoAdjust="0"/>
  </p:normalViewPr>
  <p:slideViewPr>
    <p:cSldViewPr snapToGrid="0">
      <p:cViewPr varScale="1">
        <p:scale>
          <a:sx n="90" d="100"/>
          <a:sy n="90" d="100"/>
        </p:scale>
        <p:origin x="143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1667B9-42C8-490E-9C1B-8AB81FBFEC37}" type="datetimeFigureOut">
              <a:rPr lang="en-IN" smtClean="0"/>
              <a:t>28/11/22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1808FF-1636-4D45-9027-7B636B6F555A}" type="slidenum">
              <a:rPr lang="en-IN" smtClean="0"/>
              <a:t>‹#›</a:t>
            </a:fld>
            <a:endParaRPr lang="en-IN"/>
          </a:p>
        </p:txBody>
      </p:sp>
    </p:spTree>
    <p:extLst>
      <p:ext uri="{BB962C8B-B14F-4D97-AF65-F5344CB8AC3E}">
        <p14:creationId xmlns:p14="http://schemas.microsoft.com/office/powerpoint/2010/main" val="2812060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D1808FF-1636-4D45-9027-7B636B6F555A}" type="slidenum">
              <a:rPr lang="en-IN" smtClean="0"/>
              <a:t>1</a:t>
            </a:fld>
            <a:endParaRPr lang="en-IN"/>
          </a:p>
        </p:txBody>
      </p:sp>
    </p:spTree>
    <p:extLst>
      <p:ext uri="{BB962C8B-B14F-4D97-AF65-F5344CB8AC3E}">
        <p14:creationId xmlns:p14="http://schemas.microsoft.com/office/powerpoint/2010/main" val="3440337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Given its obvious ties to job satisfaction and morale, employee engagement can be crucial to a company's success. Having an open line of communication is essential for building and sustaining enthusiasm among workers. Employees that are invested in their work are more likely to meet and exceed expectations. They also tend to show more dedication to a company's ideals and </a:t>
            </a:r>
            <a:r>
              <a:rPr lang="en-US" dirty="0" err="1"/>
              <a:t>objectives.Employees</a:t>
            </a:r>
            <a:r>
              <a:rPr lang="en-US" dirty="0"/>
              <a:t> are more likely to be invested in their work when their employers set clear expectations, </a:t>
            </a:r>
            <a:r>
              <a:rPr lang="en-US" dirty="0" err="1"/>
              <a:t>recognise</a:t>
            </a:r>
            <a:r>
              <a:rPr lang="en-US" dirty="0"/>
              <a:t> and reward good performance, share information about the company's progress, and offer constructive criticism on a regular basis. One more tactic is to make an effort to show employees they are appreciated and their suggestions are being taken into account. Employees who are invested in their work feel a sense of ownership over the company's success and a sense of responsibility for its outcomes.</a:t>
            </a:r>
            <a:endParaRPr lang="en-IN" dirty="0"/>
          </a:p>
        </p:txBody>
      </p:sp>
      <p:sp>
        <p:nvSpPr>
          <p:cNvPr id="4" name="Slide Number Placeholder 3"/>
          <p:cNvSpPr>
            <a:spLocks noGrp="1"/>
          </p:cNvSpPr>
          <p:nvPr>
            <p:ph type="sldNum" sz="quarter" idx="5"/>
          </p:nvPr>
        </p:nvSpPr>
        <p:spPr/>
        <p:txBody>
          <a:bodyPr/>
          <a:lstStyle/>
          <a:p>
            <a:fld id="{3D1808FF-1636-4D45-9027-7B636B6F555A}" type="slidenum">
              <a:rPr lang="en-IN" smtClean="0"/>
              <a:t>2</a:t>
            </a:fld>
            <a:endParaRPr lang="en-IN"/>
          </a:p>
        </p:txBody>
      </p:sp>
    </p:spTree>
    <p:extLst>
      <p:ext uri="{BB962C8B-B14F-4D97-AF65-F5344CB8AC3E}">
        <p14:creationId xmlns:p14="http://schemas.microsoft.com/office/powerpoint/2010/main" val="20529272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base of the Zinger pyramid are the fundamentals, or "bare bones," that must be present for any person to function well in the workplace. At this point, it's crucial to focus on improving health, </a:t>
            </a:r>
            <a:r>
              <a:rPr lang="en-US" dirty="0" err="1"/>
              <a:t>capitalising</a:t>
            </a:r>
            <a:r>
              <a:rPr lang="en-US" dirty="0"/>
              <a:t> on skills, finding purpose, and reviving motivation. Here are some strategies for boosting morale and productivity in the </a:t>
            </a:r>
            <a:r>
              <a:rPr lang="en-US" dirty="0" err="1"/>
              <a:t>workplace:Improve</a:t>
            </a:r>
            <a:r>
              <a:rPr lang="en-US" dirty="0"/>
              <a:t> quality of life. No one can give their all on the job if they're neglecting their own health and happiness. Employees are more invested in the company's success when it fosters a culture where they feel secure doing their jobs (free from harassment and discrimination), management treat them with respect, there's enough of time off for vacation and sick days, and so on.</a:t>
            </a:r>
            <a:endParaRPr lang="en-IN" dirty="0"/>
          </a:p>
        </p:txBody>
      </p:sp>
      <p:sp>
        <p:nvSpPr>
          <p:cNvPr id="4" name="Slide Number Placeholder 3"/>
          <p:cNvSpPr>
            <a:spLocks noGrp="1"/>
          </p:cNvSpPr>
          <p:nvPr>
            <p:ph type="sldNum" sz="quarter" idx="5"/>
          </p:nvPr>
        </p:nvSpPr>
        <p:spPr/>
        <p:txBody>
          <a:bodyPr/>
          <a:lstStyle/>
          <a:p>
            <a:fld id="{3D1808FF-1636-4D45-9027-7B636B6F555A}" type="slidenum">
              <a:rPr lang="en-IN" smtClean="0"/>
              <a:t>3</a:t>
            </a:fld>
            <a:endParaRPr lang="en-IN"/>
          </a:p>
        </p:txBody>
      </p:sp>
    </p:spTree>
    <p:extLst>
      <p:ext uri="{BB962C8B-B14F-4D97-AF65-F5344CB8AC3E}">
        <p14:creationId xmlns:p14="http://schemas.microsoft.com/office/powerpoint/2010/main" val="15402059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Goals should be simple, easily understood, and reviewed on a regular basis. If not, there is a high risk of discord and anger between workers and supervisors. Think about a method of goal setting like objectives and key results (OKRs), which is </a:t>
            </a:r>
            <a:r>
              <a:rPr lang="en-US" dirty="0" err="1"/>
              <a:t>favoured</a:t>
            </a:r>
            <a:r>
              <a:rPr lang="en-US" dirty="0"/>
              <a:t> by tech giants like Google and </a:t>
            </a:r>
            <a:r>
              <a:rPr lang="en-US" dirty="0" err="1"/>
              <a:t>Intel.Managers</a:t>
            </a:r>
            <a:r>
              <a:rPr lang="en-US" dirty="0"/>
              <a:t> who coach their staff by working side by side with them and offering consistent feedback often see increases in both employee productivity and satisfaction. In order to effectively coach their teams, managers need access to employee engagement tools and training.</a:t>
            </a:r>
            <a:endParaRPr lang="en-IN" dirty="0"/>
          </a:p>
        </p:txBody>
      </p:sp>
      <p:sp>
        <p:nvSpPr>
          <p:cNvPr id="4" name="Slide Number Placeholder 3"/>
          <p:cNvSpPr>
            <a:spLocks noGrp="1"/>
          </p:cNvSpPr>
          <p:nvPr>
            <p:ph type="sldNum" sz="quarter" idx="5"/>
          </p:nvPr>
        </p:nvSpPr>
        <p:spPr/>
        <p:txBody>
          <a:bodyPr/>
          <a:lstStyle/>
          <a:p>
            <a:fld id="{3D1808FF-1636-4D45-9027-7B636B6F555A}" type="slidenum">
              <a:rPr lang="en-IN" smtClean="0"/>
              <a:t>4</a:t>
            </a:fld>
            <a:endParaRPr lang="en-IN"/>
          </a:p>
        </p:txBody>
      </p:sp>
    </p:spTree>
    <p:extLst>
      <p:ext uri="{BB962C8B-B14F-4D97-AF65-F5344CB8AC3E}">
        <p14:creationId xmlns:p14="http://schemas.microsoft.com/office/powerpoint/2010/main" val="3685868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Finding out how engaged your audience currently is might help you zero in on what's working and what needs fixing. For instance, Gallup has developed a poll consisting of 12 questions (named Q12) to gauge participation. Employees are asked a variety of questions designed to determine whether or not they are satisfied with their work environment. These concerns vary from knowing what is expected of them to whether or not the company's objective gives her employment </a:t>
            </a:r>
            <a:r>
              <a:rPr lang="en-US" dirty="0" err="1"/>
              <a:t>significance.Coaching</a:t>
            </a:r>
            <a:r>
              <a:rPr lang="en-US" dirty="0"/>
              <a:t> and mentoring on the job: Growth for both individuals and the firm can't be achieved without thorough onboarding procedures, continuous peer and management assistance, and sufficient </a:t>
            </a:r>
            <a:r>
              <a:rPr lang="en-US" dirty="0" err="1"/>
              <a:t>training.Ability</a:t>
            </a:r>
            <a:r>
              <a:rPr lang="en-US" dirty="0"/>
              <a:t> to attract and retain top talent by providing employees with a clear path for advancement inside the </a:t>
            </a:r>
            <a:r>
              <a:rPr lang="en-US" dirty="0" err="1"/>
              <a:t>organisation</a:t>
            </a:r>
            <a:r>
              <a:rPr lang="en-US" dirty="0"/>
              <a:t> rather than encouraging them to explore elsewhere for better chances. Focus on promoting from within, and be open with staff about career advancement.</a:t>
            </a:r>
            <a:endParaRPr lang="en-IN" dirty="0"/>
          </a:p>
        </p:txBody>
      </p:sp>
      <p:sp>
        <p:nvSpPr>
          <p:cNvPr id="4" name="Slide Number Placeholder 3"/>
          <p:cNvSpPr>
            <a:spLocks noGrp="1"/>
          </p:cNvSpPr>
          <p:nvPr>
            <p:ph type="sldNum" sz="quarter" idx="5"/>
          </p:nvPr>
        </p:nvSpPr>
        <p:spPr/>
        <p:txBody>
          <a:bodyPr/>
          <a:lstStyle/>
          <a:p>
            <a:fld id="{3D1808FF-1636-4D45-9027-7B636B6F555A}" type="slidenum">
              <a:rPr lang="en-IN" smtClean="0"/>
              <a:t>5</a:t>
            </a:fld>
            <a:endParaRPr lang="en-IN"/>
          </a:p>
        </p:txBody>
      </p:sp>
    </p:spTree>
    <p:extLst>
      <p:ext uri="{BB962C8B-B14F-4D97-AF65-F5344CB8AC3E}">
        <p14:creationId xmlns:p14="http://schemas.microsoft.com/office/powerpoint/2010/main" val="1955022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The reports also show striking regional variances, with 33% of American workers actively involved in their jobs, about double the worldwide average. Whereas, just 10% of Western European workers are actively invested in their jobs. Alarming trends have been seen in the United Kingdom, where employee engagement is at an all-time low of 8% and has been falling steadily over the previous several years.</a:t>
            </a:r>
            <a:endParaRPr lang="en-IN" dirty="0"/>
          </a:p>
        </p:txBody>
      </p:sp>
      <p:sp>
        <p:nvSpPr>
          <p:cNvPr id="4" name="Slide Number Placeholder 3"/>
          <p:cNvSpPr>
            <a:spLocks noGrp="1"/>
          </p:cNvSpPr>
          <p:nvPr>
            <p:ph type="sldNum" sz="quarter" idx="5"/>
          </p:nvPr>
        </p:nvSpPr>
        <p:spPr/>
        <p:txBody>
          <a:bodyPr/>
          <a:lstStyle/>
          <a:p>
            <a:fld id="{3D1808FF-1636-4D45-9027-7B636B6F555A}" type="slidenum">
              <a:rPr lang="en-IN" smtClean="0"/>
              <a:t>6</a:t>
            </a:fld>
            <a:endParaRPr lang="en-IN"/>
          </a:p>
        </p:txBody>
      </p:sp>
    </p:spTree>
    <p:extLst>
      <p:ext uri="{BB962C8B-B14F-4D97-AF65-F5344CB8AC3E}">
        <p14:creationId xmlns:p14="http://schemas.microsoft.com/office/powerpoint/2010/main" val="3235378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1F58E-5FA9-AEFC-409A-F7337017E7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E7491931-E31D-ED10-A7E4-C2EF1223CCE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1ADE1A80-D396-BBAE-BA91-36DBD0451CA4}"/>
              </a:ext>
            </a:extLst>
          </p:cNvPr>
          <p:cNvSpPr>
            <a:spLocks noGrp="1"/>
          </p:cNvSpPr>
          <p:nvPr>
            <p:ph type="dt" sz="half" idx="10"/>
          </p:nvPr>
        </p:nvSpPr>
        <p:spPr/>
        <p:txBody>
          <a:bodyPr/>
          <a:lstStyle/>
          <a:p>
            <a:fld id="{08E7608D-26AC-415C-910A-F2E95D97ED28}" type="datetimeFigureOut">
              <a:rPr lang="en-IN" smtClean="0"/>
              <a:t>28/11/22</a:t>
            </a:fld>
            <a:endParaRPr lang="en-IN"/>
          </a:p>
        </p:txBody>
      </p:sp>
      <p:sp>
        <p:nvSpPr>
          <p:cNvPr id="5" name="Footer Placeholder 4">
            <a:extLst>
              <a:ext uri="{FF2B5EF4-FFF2-40B4-BE49-F238E27FC236}">
                <a16:creationId xmlns:a16="http://schemas.microsoft.com/office/drawing/2014/main" id="{D8D913A3-AEF4-A59E-5B4F-19FF4A80AA2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6F85BDA-ECE3-0030-6AAC-B59ABA668212}"/>
              </a:ext>
            </a:extLst>
          </p:cNvPr>
          <p:cNvSpPr>
            <a:spLocks noGrp="1"/>
          </p:cNvSpPr>
          <p:nvPr>
            <p:ph type="sldNum" sz="quarter" idx="12"/>
          </p:nvPr>
        </p:nvSpPr>
        <p:spPr/>
        <p:txBody>
          <a:bodyPr/>
          <a:lstStyle/>
          <a:p>
            <a:fld id="{3741C92C-23B2-40B0-A033-6F55D168B0F1}" type="slidenum">
              <a:rPr lang="en-IN" smtClean="0"/>
              <a:t>‹#›</a:t>
            </a:fld>
            <a:endParaRPr lang="en-IN"/>
          </a:p>
        </p:txBody>
      </p:sp>
    </p:spTree>
    <p:extLst>
      <p:ext uri="{BB962C8B-B14F-4D97-AF65-F5344CB8AC3E}">
        <p14:creationId xmlns:p14="http://schemas.microsoft.com/office/powerpoint/2010/main" val="12400277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F5C73-350B-D759-BB03-38785B200D8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EC8275D-8A60-7E77-EBAE-E40256B842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F794D09-7834-8E8C-B6BB-15D0271F4406}"/>
              </a:ext>
            </a:extLst>
          </p:cNvPr>
          <p:cNvSpPr>
            <a:spLocks noGrp="1"/>
          </p:cNvSpPr>
          <p:nvPr>
            <p:ph type="dt" sz="half" idx="10"/>
          </p:nvPr>
        </p:nvSpPr>
        <p:spPr/>
        <p:txBody>
          <a:bodyPr/>
          <a:lstStyle/>
          <a:p>
            <a:fld id="{08E7608D-26AC-415C-910A-F2E95D97ED28}" type="datetimeFigureOut">
              <a:rPr lang="en-IN" smtClean="0"/>
              <a:t>28/11/22</a:t>
            </a:fld>
            <a:endParaRPr lang="en-IN"/>
          </a:p>
        </p:txBody>
      </p:sp>
      <p:sp>
        <p:nvSpPr>
          <p:cNvPr id="5" name="Footer Placeholder 4">
            <a:extLst>
              <a:ext uri="{FF2B5EF4-FFF2-40B4-BE49-F238E27FC236}">
                <a16:creationId xmlns:a16="http://schemas.microsoft.com/office/drawing/2014/main" id="{8968CDB4-BCFA-370F-F7BF-00A40FF4B3F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A4F937B-0948-7DB2-84C1-FCFE69CD03EA}"/>
              </a:ext>
            </a:extLst>
          </p:cNvPr>
          <p:cNvSpPr>
            <a:spLocks noGrp="1"/>
          </p:cNvSpPr>
          <p:nvPr>
            <p:ph type="sldNum" sz="quarter" idx="12"/>
          </p:nvPr>
        </p:nvSpPr>
        <p:spPr/>
        <p:txBody>
          <a:bodyPr/>
          <a:lstStyle/>
          <a:p>
            <a:fld id="{3741C92C-23B2-40B0-A033-6F55D168B0F1}" type="slidenum">
              <a:rPr lang="en-IN" smtClean="0"/>
              <a:t>‹#›</a:t>
            </a:fld>
            <a:endParaRPr lang="en-IN"/>
          </a:p>
        </p:txBody>
      </p:sp>
    </p:spTree>
    <p:extLst>
      <p:ext uri="{BB962C8B-B14F-4D97-AF65-F5344CB8AC3E}">
        <p14:creationId xmlns:p14="http://schemas.microsoft.com/office/powerpoint/2010/main" val="3029728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87098-1CBE-EA17-1233-79323DEE52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B8D39F68-D909-10AC-86D7-314665BCFBA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AE43AB2-225C-EA48-0284-78CA4FBE3F10}"/>
              </a:ext>
            </a:extLst>
          </p:cNvPr>
          <p:cNvSpPr>
            <a:spLocks noGrp="1"/>
          </p:cNvSpPr>
          <p:nvPr>
            <p:ph type="dt" sz="half" idx="10"/>
          </p:nvPr>
        </p:nvSpPr>
        <p:spPr/>
        <p:txBody>
          <a:bodyPr/>
          <a:lstStyle/>
          <a:p>
            <a:fld id="{08E7608D-26AC-415C-910A-F2E95D97ED28}" type="datetimeFigureOut">
              <a:rPr lang="en-IN" smtClean="0"/>
              <a:t>28/11/22</a:t>
            </a:fld>
            <a:endParaRPr lang="en-IN"/>
          </a:p>
        </p:txBody>
      </p:sp>
      <p:sp>
        <p:nvSpPr>
          <p:cNvPr id="5" name="Footer Placeholder 4">
            <a:extLst>
              <a:ext uri="{FF2B5EF4-FFF2-40B4-BE49-F238E27FC236}">
                <a16:creationId xmlns:a16="http://schemas.microsoft.com/office/drawing/2014/main" id="{001CA0BB-4342-EE3E-1AB2-650EAD4202A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E77D99C-C486-55FE-2872-9C0F5BFC0716}"/>
              </a:ext>
            </a:extLst>
          </p:cNvPr>
          <p:cNvSpPr>
            <a:spLocks noGrp="1"/>
          </p:cNvSpPr>
          <p:nvPr>
            <p:ph type="sldNum" sz="quarter" idx="12"/>
          </p:nvPr>
        </p:nvSpPr>
        <p:spPr/>
        <p:txBody>
          <a:bodyPr/>
          <a:lstStyle/>
          <a:p>
            <a:fld id="{3741C92C-23B2-40B0-A033-6F55D168B0F1}" type="slidenum">
              <a:rPr lang="en-IN" smtClean="0"/>
              <a:t>‹#›</a:t>
            </a:fld>
            <a:endParaRPr lang="en-IN"/>
          </a:p>
        </p:txBody>
      </p:sp>
    </p:spTree>
    <p:extLst>
      <p:ext uri="{BB962C8B-B14F-4D97-AF65-F5344CB8AC3E}">
        <p14:creationId xmlns:p14="http://schemas.microsoft.com/office/powerpoint/2010/main" val="1043258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9D3B3-48AD-D131-F651-4E17A14C74F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2C9CE503-BC3B-9943-54D0-D2F59F1D3D1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46270975-95FC-DE5B-FE66-00329D8FD3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CF883C12-E50E-3AA2-7C13-562AA52D0352}"/>
              </a:ext>
            </a:extLst>
          </p:cNvPr>
          <p:cNvSpPr>
            <a:spLocks noGrp="1"/>
          </p:cNvSpPr>
          <p:nvPr>
            <p:ph type="dt" sz="half" idx="10"/>
          </p:nvPr>
        </p:nvSpPr>
        <p:spPr/>
        <p:txBody>
          <a:bodyPr/>
          <a:lstStyle/>
          <a:p>
            <a:fld id="{08E7608D-26AC-415C-910A-F2E95D97ED28}" type="datetimeFigureOut">
              <a:rPr lang="en-IN" smtClean="0"/>
              <a:t>28/11/22</a:t>
            </a:fld>
            <a:endParaRPr lang="en-IN"/>
          </a:p>
        </p:txBody>
      </p:sp>
      <p:sp>
        <p:nvSpPr>
          <p:cNvPr id="6" name="Footer Placeholder 5">
            <a:extLst>
              <a:ext uri="{FF2B5EF4-FFF2-40B4-BE49-F238E27FC236}">
                <a16:creationId xmlns:a16="http://schemas.microsoft.com/office/drawing/2014/main" id="{72A8FEA0-F963-AD30-247F-88FADEB8A07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558062C-00E8-2866-7CA7-4222F3FBB5F5}"/>
              </a:ext>
            </a:extLst>
          </p:cNvPr>
          <p:cNvSpPr>
            <a:spLocks noGrp="1"/>
          </p:cNvSpPr>
          <p:nvPr>
            <p:ph type="sldNum" sz="quarter" idx="12"/>
          </p:nvPr>
        </p:nvSpPr>
        <p:spPr/>
        <p:txBody>
          <a:bodyPr/>
          <a:lstStyle/>
          <a:p>
            <a:fld id="{3741C92C-23B2-40B0-A033-6F55D168B0F1}" type="slidenum">
              <a:rPr lang="en-IN" smtClean="0"/>
              <a:t>‹#›</a:t>
            </a:fld>
            <a:endParaRPr lang="en-IN"/>
          </a:p>
        </p:txBody>
      </p:sp>
    </p:spTree>
    <p:extLst>
      <p:ext uri="{BB962C8B-B14F-4D97-AF65-F5344CB8AC3E}">
        <p14:creationId xmlns:p14="http://schemas.microsoft.com/office/powerpoint/2010/main" val="14469028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8B235-1E84-B316-D080-A78AA41D5BEB}"/>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2417F628-DC07-B117-F267-5B1C576FD2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A6FAFB-7211-3A84-6C6D-9FE0B39D98F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ABEC5D48-2340-F6FF-5AC6-1382241605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2A8FCB4-0C97-C6B5-4DAD-E163F9D730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D3FB48DB-C6F1-CC1B-E351-8ABC305E65C9}"/>
              </a:ext>
            </a:extLst>
          </p:cNvPr>
          <p:cNvSpPr>
            <a:spLocks noGrp="1"/>
          </p:cNvSpPr>
          <p:nvPr>
            <p:ph type="dt" sz="half" idx="10"/>
          </p:nvPr>
        </p:nvSpPr>
        <p:spPr/>
        <p:txBody>
          <a:bodyPr/>
          <a:lstStyle/>
          <a:p>
            <a:fld id="{08E7608D-26AC-415C-910A-F2E95D97ED28}" type="datetimeFigureOut">
              <a:rPr lang="en-IN" smtClean="0"/>
              <a:t>28/11/22</a:t>
            </a:fld>
            <a:endParaRPr lang="en-IN"/>
          </a:p>
        </p:txBody>
      </p:sp>
      <p:sp>
        <p:nvSpPr>
          <p:cNvPr id="8" name="Footer Placeholder 7">
            <a:extLst>
              <a:ext uri="{FF2B5EF4-FFF2-40B4-BE49-F238E27FC236}">
                <a16:creationId xmlns:a16="http://schemas.microsoft.com/office/drawing/2014/main" id="{BC068CD1-B19B-F1FF-DABA-9A5AD9945BF6}"/>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6E025A0B-4727-B86B-E2B3-3650A6183263}"/>
              </a:ext>
            </a:extLst>
          </p:cNvPr>
          <p:cNvSpPr>
            <a:spLocks noGrp="1"/>
          </p:cNvSpPr>
          <p:nvPr>
            <p:ph type="sldNum" sz="quarter" idx="12"/>
          </p:nvPr>
        </p:nvSpPr>
        <p:spPr/>
        <p:txBody>
          <a:bodyPr/>
          <a:lstStyle/>
          <a:p>
            <a:fld id="{3741C92C-23B2-40B0-A033-6F55D168B0F1}" type="slidenum">
              <a:rPr lang="en-IN" smtClean="0"/>
              <a:t>‹#›</a:t>
            </a:fld>
            <a:endParaRPr lang="en-IN"/>
          </a:p>
        </p:txBody>
      </p:sp>
    </p:spTree>
    <p:extLst>
      <p:ext uri="{BB962C8B-B14F-4D97-AF65-F5344CB8AC3E}">
        <p14:creationId xmlns:p14="http://schemas.microsoft.com/office/powerpoint/2010/main" val="7397030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44B8A-6044-A469-EA31-7EF3D551E780}"/>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22E8F1DE-FD9D-A112-4048-A9C4317F33E3}"/>
              </a:ext>
            </a:extLst>
          </p:cNvPr>
          <p:cNvSpPr>
            <a:spLocks noGrp="1"/>
          </p:cNvSpPr>
          <p:nvPr>
            <p:ph type="dt" sz="half" idx="10"/>
          </p:nvPr>
        </p:nvSpPr>
        <p:spPr/>
        <p:txBody>
          <a:bodyPr/>
          <a:lstStyle/>
          <a:p>
            <a:fld id="{08E7608D-26AC-415C-910A-F2E95D97ED28}" type="datetimeFigureOut">
              <a:rPr lang="en-IN" smtClean="0"/>
              <a:t>28/11/22</a:t>
            </a:fld>
            <a:endParaRPr lang="en-IN"/>
          </a:p>
        </p:txBody>
      </p:sp>
      <p:sp>
        <p:nvSpPr>
          <p:cNvPr id="4" name="Footer Placeholder 3">
            <a:extLst>
              <a:ext uri="{FF2B5EF4-FFF2-40B4-BE49-F238E27FC236}">
                <a16:creationId xmlns:a16="http://schemas.microsoft.com/office/drawing/2014/main" id="{1E2BBB2F-1B56-62EA-81CB-20332AC2AB91}"/>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F520FD3E-1543-D9E0-0286-01497FEA9880}"/>
              </a:ext>
            </a:extLst>
          </p:cNvPr>
          <p:cNvSpPr>
            <a:spLocks noGrp="1"/>
          </p:cNvSpPr>
          <p:nvPr>
            <p:ph type="sldNum" sz="quarter" idx="12"/>
          </p:nvPr>
        </p:nvSpPr>
        <p:spPr/>
        <p:txBody>
          <a:bodyPr/>
          <a:lstStyle/>
          <a:p>
            <a:fld id="{3741C92C-23B2-40B0-A033-6F55D168B0F1}" type="slidenum">
              <a:rPr lang="en-IN" smtClean="0"/>
              <a:t>‹#›</a:t>
            </a:fld>
            <a:endParaRPr lang="en-IN"/>
          </a:p>
        </p:txBody>
      </p:sp>
    </p:spTree>
    <p:extLst>
      <p:ext uri="{BB962C8B-B14F-4D97-AF65-F5344CB8AC3E}">
        <p14:creationId xmlns:p14="http://schemas.microsoft.com/office/powerpoint/2010/main" val="36465275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E8ADFE-4500-66AB-388D-40F7FE5999D8}"/>
              </a:ext>
            </a:extLst>
          </p:cNvPr>
          <p:cNvSpPr>
            <a:spLocks noGrp="1"/>
          </p:cNvSpPr>
          <p:nvPr>
            <p:ph type="dt" sz="half" idx="10"/>
          </p:nvPr>
        </p:nvSpPr>
        <p:spPr/>
        <p:txBody>
          <a:bodyPr/>
          <a:lstStyle/>
          <a:p>
            <a:fld id="{08E7608D-26AC-415C-910A-F2E95D97ED28}" type="datetimeFigureOut">
              <a:rPr lang="en-IN" smtClean="0"/>
              <a:t>28/11/22</a:t>
            </a:fld>
            <a:endParaRPr lang="en-IN"/>
          </a:p>
        </p:txBody>
      </p:sp>
      <p:sp>
        <p:nvSpPr>
          <p:cNvPr id="3" name="Footer Placeholder 2">
            <a:extLst>
              <a:ext uri="{FF2B5EF4-FFF2-40B4-BE49-F238E27FC236}">
                <a16:creationId xmlns:a16="http://schemas.microsoft.com/office/drawing/2014/main" id="{3ADE9D10-9496-5278-C3CF-5E7623979A90}"/>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88ACBB3C-E665-4DEB-52C6-419FADBBF66E}"/>
              </a:ext>
            </a:extLst>
          </p:cNvPr>
          <p:cNvSpPr>
            <a:spLocks noGrp="1"/>
          </p:cNvSpPr>
          <p:nvPr>
            <p:ph type="sldNum" sz="quarter" idx="12"/>
          </p:nvPr>
        </p:nvSpPr>
        <p:spPr/>
        <p:txBody>
          <a:bodyPr/>
          <a:lstStyle/>
          <a:p>
            <a:fld id="{3741C92C-23B2-40B0-A033-6F55D168B0F1}" type="slidenum">
              <a:rPr lang="en-IN" smtClean="0"/>
              <a:t>‹#›</a:t>
            </a:fld>
            <a:endParaRPr lang="en-IN"/>
          </a:p>
        </p:txBody>
      </p:sp>
    </p:spTree>
    <p:extLst>
      <p:ext uri="{BB962C8B-B14F-4D97-AF65-F5344CB8AC3E}">
        <p14:creationId xmlns:p14="http://schemas.microsoft.com/office/powerpoint/2010/main" val="3947630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3CEB2-C2D9-E039-D1EF-A84D0634CB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767123F4-E315-3E7C-59C2-676E0D17FE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B4538D3A-7B27-7270-0F94-8DED2C1E1C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0A519C-C56B-D1C8-2695-FD0403538878}"/>
              </a:ext>
            </a:extLst>
          </p:cNvPr>
          <p:cNvSpPr>
            <a:spLocks noGrp="1"/>
          </p:cNvSpPr>
          <p:nvPr>
            <p:ph type="dt" sz="half" idx="10"/>
          </p:nvPr>
        </p:nvSpPr>
        <p:spPr/>
        <p:txBody>
          <a:bodyPr/>
          <a:lstStyle/>
          <a:p>
            <a:fld id="{08E7608D-26AC-415C-910A-F2E95D97ED28}" type="datetimeFigureOut">
              <a:rPr lang="en-IN" smtClean="0"/>
              <a:t>28/11/22</a:t>
            </a:fld>
            <a:endParaRPr lang="en-IN"/>
          </a:p>
        </p:txBody>
      </p:sp>
      <p:sp>
        <p:nvSpPr>
          <p:cNvPr id="6" name="Footer Placeholder 5">
            <a:extLst>
              <a:ext uri="{FF2B5EF4-FFF2-40B4-BE49-F238E27FC236}">
                <a16:creationId xmlns:a16="http://schemas.microsoft.com/office/drawing/2014/main" id="{57A7B5AD-7FD6-4286-44D5-90D2E245EDD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C9008C5-A140-ADA2-47AA-A476C824B2BC}"/>
              </a:ext>
            </a:extLst>
          </p:cNvPr>
          <p:cNvSpPr>
            <a:spLocks noGrp="1"/>
          </p:cNvSpPr>
          <p:nvPr>
            <p:ph type="sldNum" sz="quarter" idx="12"/>
          </p:nvPr>
        </p:nvSpPr>
        <p:spPr/>
        <p:txBody>
          <a:bodyPr/>
          <a:lstStyle/>
          <a:p>
            <a:fld id="{3741C92C-23B2-40B0-A033-6F55D168B0F1}" type="slidenum">
              <a:rPr lang="en-IN" smtClean="0"/>
              <a:t>‹#›</a:t>
            </a:fld>
            <a:endParaRPr lang="en-IN"/>
          </a:p>
        </p:txBody>
      </p:sp>
    </p:spTree>
    <p:extLst>
      <p:ext uri="{BB962C8B-B14F-4D97-AF65-F5344CB8AC3E}">
        <p14:creationId xmlns:p14="http://schemas.microsoft.com/office/powerpoint/2010/main" val="2683662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2E8AE-70FB-573C-FE3B-F9E100C930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DA767414-34E7-D057-0EE6-D20A1E06F5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C059E5D9-79CE-4635-8A71-66A5B7259C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1FA1C-D1A4-EFCF-7CC5-D0445EAA1768}"/>
              </a:ext>
            </a:extLst>
          </p:cNvPr>
          <p:cNvSpPr>
            <a:spLocks noGrp="1"/>
          </p:cNvSpPr>
          <p:nvPr>
            <p:ph type="dt" sz="half" idx="10"/>
          </p:nvPr>
        </p:nvSpPr>
        <p:spPr/>
        <p:txBody>
          <a:bodyPr/>
          <a:lstStyle/>
          <a:p>
            <a:fld id="{08E7608D-26AC-415C-910A-F2E95D97ED28}" type="datetimeFigureOut">
              <a:rPr lang="en-IN" smtClean="0"/>
              <a:t>28/11/22</a:t>
            </a:fld>
            <a:endParaRPr lang="en-IN"/>
          </a:p>
        </p:txBody>
      </p:sp>
      <p:sp>
        <p:nvSpPr>
          <p:cNvPr id="6" name="Footer Placeholder 5">
            <a:extLst>
              <a:ext uri="{FF2B5EF4-FFF2-40B4-BE49-F238E27FC236}">
                <a16:creationId xmlns:a16="http://schemas.microsoft.com/office/drawing/2014/main" id="{03724088-4D58-1186-A058-9B247B5FAD8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7BD2D07-AD4F-1F94-2BA7-84DEB9429B4E}"/>
              </a:ext>
            </a:extLst>
          </p:cNvPr>
          <p:cNvSpPr>
            <a:spLocks noGrp="1"/>
          </p:cNvSpPr>
          <p:nvPr>
            <p:ph type="sldNum" sz="quarter" idx="12"/>
          </p:nvPr>
        </p:nvSpPr>
        <p:spPr/>
        <p:txBody>
          <a:bodyPr/>
          <a:lstStyle/>
          <a:p>
            <a:fld id="{3741C92C-23B2-40B0-A033-6F55D168B0F1}" type="slidenum">
              <a:rPr lang="en-IN" smtClean="0"/>
              <a:t>‹#›</a:t>
            </a:fld>
            <a:endParaRPr lang="en-IN"/>
          </a:p>
        </p:txBody>
      </p:sp>
    </p:spTree>
    <p:extLst>
      <p:ext uri="{BB962C8B-B14F-4D97-AF65-F5344CB8AC3E}">
        <p14:creationId xmlns:p14="http://schemas.microsoft.com/office/powerpoint/2010/main" val="37774934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C609A-9DE7-738D-D88B-0A62CC7ADB83}"/>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73D404B-4038-3D47-1C93-FCA9CD85DAD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ACCCAEF-25F3-A7B3-0C91-7A794422D04E}"/>
              </a:ext>
            </a:extLst>
          </p:cNvPr>
          <p:cNvSpPr>
            <a:spLocks noGrp="1"/>
          </p:cNvSpPr>
          <p:nvPr>
            <p:ph type="dt" sz="half" idx="10"/>
          </p:nvPr>
        </p:nvSpPr>
        <p:spPr/>
        <p:txBody>
          <a:bodyPr/>
          <a:lstStyle/>
          <a:p>
            <a:fld id="{08E7608D-26AC-415C-910A-F2E95D97ED28}" type="datetimeFigureOut">
              <a:rPr lang="en-IN" smtClean="0"/>
              <a:t>28/11/22</a:t>
            </a:fld>
            <a:endParaRPr lang="en-IN"/>
          </a:p>
        </p:txBody>
      </p:sp>
      <p:sp>
        <p:nvSpPr>
          <p:cNvPr id="5" name="Footer Placeholder 4">
            <a:extLst>
              <a:ext uri="{FF2B5EF4-FFF2-40B4-BE49-F238E27FC236}">
                <a16:creationId xmlns:a16="http://schemas.microsoft.com/office/drawing/2014/main" id="{36E4315F-42F8-1C04-A175-DBE26D646FC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7DB7783-9E67-D574-9B09-CD34DE967D64}"/>
              </a:ext>
            </a:extLst>
          </p:cNvPr>
          <p:cNvSpPr>
            <a:spLocks noGrp="1"/>
          </p:cNvSpPr>
          <p:nvPr>
            <p:ph type="sldNum" sz="quarter" idx="12"/>
          </p:nvPr>
        </p:nvSpPr>
        <p:spPr/>
        <p:txBody>
          <a:bodyPr/>
          <a:lstStyle/>
          <a:p>
            <a:fld id="{3741C92C-23B2-40B0-A033-6F55D168B0F1}" type="slidenum">
              <a:rPr lang="en-IN" smtClean="0"/>
              <a:t>‹#›</a:t>
            </a:fld>
            <a:endParaRPr lang="en-IN"/>
          </a:p>
        </p:txBody>
      </p:sp>
    </p:spTree>
    <p:extLst>
      <p:ext uri="{BB962C8B-B14F-4D97-AF65-F5344CB8AC3E}">
        <p14:creationId xmlns:p14="http://schemas.microsoft.com/office/powerpoint/2010/main" val="22124933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DBFAAC-94E5-3D79-2BA8-BBD48DC10A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C1395E6-AA0C-8E23-9B10-5B2AB0F86D5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D2D8DA9-00E5-7112-51BB-01C5D86AD94F}"/>
              </a:ext>
            </a:extLst>
          </p:cNvPr>
          <p:cNvSpPr>
            <a:spLocks noGrp="1"/>
          </p:cNvSpPr>
          <p:nvPr>
            <p:ph type="dt" sz="half" idx="10"/>
          </p:nvPr>
        </p:nvSpPr>
        <p:spPr/>
        <p:txBody>
          <a:bodyPr/>
          <a:lstStyle/>
          <a:p>
            <a:fld id="{08E7608D-26AC-415C-910A-F2E95D97ED28}" type="datetimeFigureOut">
              <a:rPr lang="en-IN" smtClean="0"/>
              <a:t>28/11/22</a:t>
            </a:fld>
            <a:endParaRPr lang="en-IN"/>
          </a:p>
        </p:txBody>
      </p:sp>
      <p:sp>
        <p:nvSpPr>
          <p:cNvPr id="5" name="Footer Placeholder 4">
            <a:extLst>
              <a:ext uri="{FF2B5EF4-FFF2-40B4-BE49-F238E27FC236}">
                <a16:creationId xmlns:a16="http://schemas.microsoft.com/office/drawing/2014/main" id="{8AA8DDDC-8448-FC60-54C5-690E686DCB6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57A6470-B1E4-D3F7-F7B6-D6400DEFC0C8}"/>
              </a:ext>
            </a:extLst>
          </p:cNvPr>
          <p:cNvSpPr>
            <a:spLocks noGrp="1"/>
          </p:cNvSpPr>
          <p:nvPr>
            <p:ph type="sldNum" sz="quarter" idx="12"/>
          </p:nvPr>
        </p:nvSpPr>
        <p:spPr/>
        <p:txBody>
          <a:bodyPr/>
          <a:lstStyle/>
          <a:p>
            <a:fld id="{3741C92C-23B2-40B0-A033-6F55D168B0F1}" type="slidenum">
              <a:rPr lang="en-IN" smtClean="0"/>
              <a:t>‹#›</a:t>
            </a:fld>
            <a:endParaRPr lang="en-IN"/>
          </a:p>
        </p:txBody>
      </p:sp>
    </p:spTree>
    <p:extLst>
      <p:ext uri="{BB962C8B-B14F-4D97-AF65-F5344CB8AC3E}">
        <p14:creationId xmlns:p14="http://schemas.microsoft.com/office/powerpoint/2010/main" val="2211685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t="-3000" b="-3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F740A4-2098-E23D-FFB1-BEDCB724F5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DD7559D-DFA3-D3BB-AAA9-670397396B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C13E0C3-431C-009C-FF69-F6DCD07501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E7608D-26AC-415C-910A-F2E95D97ED28}" type="datetimeFigureOut">
              <a:rPr lang="en-IN" smtClean="0"/>
              <a:t>28/11/22</a:t>
            </a:fld>
            <a:endParaRPr lang="en-IN"/>
          </a:p>
        </p:txBody>
      </p:sp>
      <p:sp>
        <p:nvSpPr>
          <p:cNvPr id="5" name="Footer Placeholder 4">
            <a:extLst>
              <a:ext uri="{FF2B5EF4-FFF2-40B4-BE49-F238E27FC236}">
                <a16:creationId xmlns:a16="http://schemas.microsoft.com/office/drawing/2014/main" id="{90A42398-F4A2-1781-E2F8-25E9A3C82D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B6A72F6E-C296-10AE-E6D9-09B0D1C168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41C92C-23B2-40B0-A033-6F55D168B0F1}" type="slidenum">
              <a:rPr lang="en-IN" smtClean="0"/>
              <a:t>‹#›</a:t>
            </a:fld>
            <a:endParaRPr lang="en-IN"/>
          </a:p>
        </p:txBody>
      </p:sp>
    </p:spTree>
    <p:extLst>
      <p:ext uri="{BB962C8B-B14F-4D97-AF65-F5344CB8AC3E}">
        <p14:creationId xmlns:p14="http://schemas.microsoft.com/office/powerpoint/2010/main" val="4640957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5D728-60CE-31E4-40DE-422EBDD87F56}"/>
              </a:ext>
            </a:extLst>
          </p:cNvPr>
          <p:cNvSpPr>
            <a:spLocks noGrp="1"/>
          </p:cNvSpPr>
          <p:nvPr>
            <p:ph type="ctrTitle"/>
          </p:nvPr>
        </p:nvSpPr>
        <p:spPr/>
        <p:txBody>
          <a:bodyPr>
            <a:normAutofit fontScale="90000"/>
          </a:bodyPr>
          <a:lstStyle/>
          <a:p>
            <a:r>
              <a:rPr lang="en-IN" dirty="0">
                <a:latin typeface="Algerian" panose="04020705040A02060702" pitchFamily="82" charset="0"/>
              </a:rPr>
              <a:t>Importance of Employee Engagement within the hotel industry</a:t>
            </a:r>
          </a:p>
        </p:txBody>
      </p:sp>
      <p:sp>
        <p:nvSpPr>
          <p:cNvPr id="3" name="Subtitle 2">
            <a:extLst>
              <a:ext uri="{FF2B5EF4-FFF2-40B4-BE49-F238E27FC236}">
                <a16:creationId xmlns:a16="http://schemas.microsoft.com/office/drawing/2014/main" id="{3FA798E1-44E9-2EA2-812D-0E7FC3015F76}"/>
              </a:ext>
            </a:extLst>
          </p:cNvPr>
          <p:cNvSpPr>
            <a:spLocks noGrp="1"/>
          </p:cNvSpPr>
          <p:nvPr>
            <p:ph type="subTitle" idx="1"/>
          </p:nvPr>
        </p:nvSpPr>
        <p:spPr/>
        <p:txBody>
          <a:bodyPr/>
          <a:lstStyle/>
          <a:p>
            <a:r>
              <a:rPr lang="en-IN" dirty="0"/>
              <a:t>Success Factors of a Hotel</a:t>
            </a:r>
          </a:p>
        </p:txBody>
      </p:sp>
      <p:sp>
        <p:nvSpPr>
          <p:cNvPr id="4" name="TextBox 3">
            <a:extLst>
              <a:ext uri="{FF2B5EF4-FFF2-40B4-BE49-F238E27FC236}">
                <a16:creationId xmlns:a16="http://schemas.microsoft.com/office/drawing/2014/main" id="{030A6DE8-1B04-3967-0B20-7115933A1330}"/>
              </a:ext>
            </a:extLst>
          </p:cNvPr>
          <p:cNvSpPr txBox="1"/>
          <p:nvPr/>
        </p:nvSpPr>
        <p:spPr>
          <a:xfrm>
            <a:off x="4972050" y="4886325"/>
            <a:ext cx="2232791" cy="461665"/>
          </a:xfrm>
          <a:prstGeom prst="rect">
            <a:avLst/>
          </a:prstGeom>
          <a:noFill/>
        </p:spPr>
        <p:txBody>
          <a:bodyPr wrap="none" rtlCol="0">
            <a:spAutoFit/>
          </a:bodyPr>
          <a:lstStyle/>
          <a:p>
            <a:r>
              <a:rPr lang="en-US" sz="2400" dirty="0" err="1"/>
              <a:t>Rukeya</a:t>
            </a:r>
            <a:r>
              <a:rPr lang="en-US" sz="2400" dirty="0"/>
              <a:t>.   Begum</a:t>
            </a:r>
          </a:p>
        </p:txBody>
      </p:sp>
      <p:sp>
        <p:nvSpPr>
          <p:cNvPr id="7" name="TextBox 6">
            <a:extLst>
              <a:ext uri="{FF2B5EF4-FFF2-40B4-BE49-F238E27FC236}">
                <a16:creationId xmlns:a16="http://schemas.microsoft.com/office/drawing/2014/main" id="{62E25E61-4FD5-99AD-5B7A-4850365FBB59}"/>
              </a:ext>
            </a:extLst>
          </p:cNvPr>
          <p:cNvSpPr txBox="1"/>
          <p:nvPr/>
        </p:nvSpPr>
        <p:spPr>
          <a:xfrm>
            <a:off x="4957763" y="5743575"/>
            <a:ext cx="1342034" cy="461665"/>
          </a:xfrm>
          <a:prstGeom prst="rect">
            <a:avLst/>
          </a:prstGeom>
          <a:noFill/>
        </p:spPr>
        <p:txBody>
          <a:bodyPr wrap="none" rtlCol="0">
            <a:spAutoFit/>
          </a:bodyPr>
          <a:lstStyle/>
          <a:p>
            <a:r>
              <a:rPr lang="en-US" sz="2400" dirty="0"/>
              <a:t>2122589 </a:t>
            </a:r>
          </a:p>
        </p:txBody>
      </p:sp>
      <p:sp>
        <p:nvSpPr>
          <p:cNvPr id="8" name="TextBox 7">
            <a:extLst>
              <a:ext uri="{FF2B5EF4-FFF2-40B4-BE49-F238E27FC236}">
                <a16:creationId xmlns:a16="http://schemas.microsoft.com/office/drawing/2014/main" id="{7998ED21-097A-4FA4-1A8D-6C0D0DB214DD}"/>
              </a:ext>
            </a:extLst>
          </p:cNvPr>
          <p:cNvSpPr txBox="1"/>
          <p:nvPr/>
        </p:nvSpPr>
        <p:spPr>
          <a:xfrm>
            <a:off x="5000625" y="5600700"/>
            <a:ext cx="184731" cy="830997"/>
          </a:xfrm>
          <a:prstGeom prst="rect">
            <a:avLst/>
          </a:prstGeom>
          <a:noFill/>
        </p:spPr>
        <p:txBody>
          <a:bodyPr wrap="none" rtlCol="0">
            <a:spAutoFit/>
          </a:bodyPr>
          <a:lstStyle/>
          <a:p>
            <a:endParaRPr lang="en-US" sz="2400" dirty="0"/>
          </a:p>
          <a:p>
            <a:endParaRPr lang="en-US" sz="2400" dirty="0"/>
          </a:p>
        </p:txBody>
      </p:sp>
      <p:sp>
        <p:nvSpPr>
          <p:cNvPr id="9" name="TextBox 8">
            <a:extLst>
              <a:ext uri="{FF2B5EF4-FFF2-40B4-BE49-F238E27FC236}">
                <a16:creationId xmlns:a16="http://schemas.microsoft.com/office/drawing/2014/main" id="{1D0CBE7E-E639-1093-8B86-28484301E79C}"/>
              </a:ext>
            </a:extLst>
          </p:cNvPr>
          <p:cNvSpPr txBox="1"/>
          <p:nvPr/>
        </p:nvSpPr>
        <p:spPr>
          <a:xfrm>
            <a:off x="4814888" y="6386513"/>
            <a:ext cx="2063835" cy="461665"/>
          </a:xfrm>
          <a:prstGeom prst="rect">
            <a:avLst/>
          </a:prstGeom>
          <a:noFill/>
        </p:spPr>
        <p:txBody>
          <a:bodyPr wrap="none" rtlCol="0">
            <a:spAutoFit/>
          </a:bodyPr>
          <a:lstStyle/>
          <a:p>
            <a:r>
              <a:rPr lang="en-US" sz="2400" dirty="0"/>
              <a:t>Laurence Blake</a:t>
            </a:r>
          </a:p>
        </p:txBody>
      </p:sp>
    </p:spTree>
    <p:extLst>
      <p:ext uri="{BB962C8B-B14F-4D97-AF65-F5344CB8AC3E}">
        <p14:creationId xmlns:p14="http://schemas.microsoft.com/office/powerpoint/2010/main" val="852865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5684F-CCA5-FBEE-73A7-FCD39E84C2EF}"/>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Employee Engagement</a:t>
            </a:r>
          </a:p>
        </p:txBody>
      </p:sp>
      <p:sp>
        <p:nvSpPr>
          <p:cNvPr id="3" name="Content Placeholder 2">
            <a:extLst>
              <a:ext uri="{FF2B5EF4-FFF2-40B4-BE49-F238E27FC236}">
                <a16:creationId xmlns:a16="http://schemas.microsoft.com/office/drawing/2014/main" id="{BC18DA82-811F-EBC6-33C9-E2A13B741910}"/>
              </a:ext>
            </a:extLst>
          </p:cNvPr>
          <p:cNvSpPr>
            <a:spLocks noGrp="1"/>
          </p:cNvSpPr>
          <p:nvPr>
            <p:ph idx="1"/>
          </p:nvPr>
        </p:nvSpPr>
        <p:spPr>
          <a:xfrm>
            <a:off x="838200" y="1825625"/>
            <a:ext cx="7052035" cy="4351338"/>
          </a:xfrm>
        </p:spPr>
        <p:txBody>
          <a:bodyPr>
            <a:normAutofit fontScale="92500" lnSpcReduction="10000"/>
          </a:bodyPr>
          <a:lstStyle/>
          <a:p>
            <a:pPr algn="just">
              <a:lnSpc>
                <a:spcPct val="150000"/>
              </a:lnSpc>
            </a:pPr>
            <a:r>
              <a:rPr lang="en-IN" sz="2400" dirty="0">
                <a:latin typeface="Times New Roman" panose="02020603050405020304" pitchFamily="18" charset="0"/>
                <a:cs typeface="Times New Roman" panose="02020603050405020304" pitchFamily="18" charset="0"/>
              </a:rPr>
              <a:t>Definition: </a:t>
            </a:r>
            <a:r>
              <a:rPr lang="en-US" sz="2400" dirty="0">
                <a:latin typeface="Times New Roman" panose="02020603050405020304" pitchFamily="18" charset="0"/>
                <a:cs typeface="Times New Roman" panose="02020603050405020304" pitchFamily="18" charset="0"/>
              </a:rPr>
              <a:t>Human resource (HR) professionals use the term "employee engagement" to define an employee's degree of interest in and commitment to their work. Staff members who are engaged in their job and invested in the success of the business see their contributions as meaningful and act accordingly. A motivated workforce is in it for more than a salary and may consider their well-being tied to their performance, and hence crucial to their company's success.</a:t>
            </a:r>
            <a:endParaRPr lang="en-IN" sz="2400" dirty="0">
              <a:latin typeface="Times New Roman" panose="02020603050405020304" pitchFamily="18" charset="0"/>
              <a:cs typeface="Times New Roman" panose="02020603050405020304" pitchFamily="18" charset="0"/>
            </a:endParaRPr>
          </a:p>
        </p:txBody>
      </p:sp>
      <p:pic>
        <p:nvPicPr>
          <p:cNvPr id="1026" name="Picture 2" descr="Employee Engagement at Work: Definition &amp; Examples">
            <a:extLst>
              <a:ext uri="{FF2B5EF4-FFF2-40B4-BE49-F238E27FC236}">
                <a16:creationId xmlns:a16="http://schemas.microsoft.com/office/drawing/2014/main" id="{88300C5F-CF58-874A-B2BF-923F06B30B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0235" y="1825625"/>
            <a:ext cx="4029622" cy="41615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33858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75704-C44A-A540-ED26-D31F6F56881E}"/>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Theoretical Models of Employee Engagement</a:t>
            </a:r>
          </a:p>
        </p:txBody>
      </p:sp>
      <p:sp>
        <p:nvSpPr>
          <p:cNvPr id="3" name="Content Placeholder 2">
            <a:extLst>
              <a:ext uri="{FF2B5EF4-FFF2-40B4-BE49-F238E27FC236}">
                <a16:creationId xmlns:a16="http://schemas.microsoft.com/office/drawing/2014/main" id="{E930A9B9-A486-C206-775C-F0343185E773}"/>
              </a:ext>
            </a:extLst>
          </p:cNvPr>
          <p:cNvSpPr>
            <a:spLocks noGrp="1"/>
          </p:cNvSpPr>
          <p:nvPr>
            <p:ph idx="1"/>
          </p:nvPr>
        </p:nvSpPr>
        <p:spPr>
          <a:xfrm>
            <a:off x="838201" y="1825625"/>
            <a:ext cx="6183086" cy="4248604"/>
          </a:xfrm>
        </p:spPr>
        <p:txBody>
          <a:bodyPr>
            <a:normAutofit/>
          </a:bodyPr>
          <a:lstStyle/>
          <a:p>
            <a:pPr algn="just">
              <a:lnSpc>
                <a:spcPct val="150000"/>
              </a:lnSpc>
            </a:pPr>
            <a:r>
              <a:rPr lang="en-IN" sz="2000" dirty="0">
                <a:latin typeface="Times New Roman" panose="02020603050405020304" pitchFamily="18" charset="0"/>
                <a:cs typeface="Times New Roman" panose="02020603050405020304" pitchFamily="18" charset="0"/>
              </a:rPr>
              <a:t>The Zinger Model:</a:t>
            </a:r>
          </a:p>
          <a:p>
            <a:pPr algn="just">
              <a:lnSpc>
                <a:spcPct val="150000"/>
              </a:lnSpc>
            </a:pPr>
            <a:r>
              <a:rPr lang="en-US" sz="2000" dirty="0">
                <a:latin typeface="Times New Roman" panose="02020603050405020304" pitchFamily="18" charset="0"/>
                <a:cs typeface="Times New Roman" panose="02020603050405020304" pitchFamily="18" charset="0"/>
              </a:rPr>
              <a:t>In David Zinger's employee engagement model, the levels correspond to a pyramid. Motivating employees to put forth their best effort requires attending to their needs—things like happiness and finding purpose in one's work—before expecting any tangible outcomes. Each "building block" represents an action that must be taken to increase employee enthusiasm at work.</a:t>
            </a:r>
            <a:endParaRPr lang="en-IN" sz="2000" dirty="0">
              <a:latin typeface="Times New Roman" panose="02020603050405020304" pitchFamily="18" charset="0"/>
              <a:cs typeface="Times New Roman" panose="02020603050405020304" pitchFamily="18" charset="0"/>
            </a:endParaRPr>
          </a:p>
        </p:txBody>
      </p:sp>
      <p:pic>
        <p:nvPicPr>
          <p:cNvPr id="2050" name="Picture 2" descr="employee engagement pyramid">
            <a:extLst>
              <a:ext uri="{FF2B5EF4-FFF2-40B4-BE49-F238E27FC236}">
                <a16:creationId xmlns:a16="http://schemas.microsoft.com/office/drawing/2014/main" id="{3A9927B2-29C3-9921-EC5F-3C6DC57FC7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6972" y="1825626"/>
            <a:ext cx="4386942" cy="40853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25112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492D4-F89C-BEB1-0992-EEE5103CE5C6}"/>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Contd.</a:t>
            </a:r>
          </a:p>
        </p:txBody>
      </p:sp>
      <p:sp>
        <p:nvSpPr>
          <p:cNvPr id="3" name="Content Placeholder 2">
            <a:extLst>
              <a:ext uri="{FF2B5EF4-FFF2-40B4-BE49-F238E27FC236}">
                <a16:creationId xmlns:a16="http://schemas.microsoft.com/office/drawing/2014/main" id="{8F33923D-D89A-1E52-1ADF-80990F26C9CC}"/>
              </a:ext>
            </a:extLst>
          </p:cNvPr>
          <p:cNvSpPr>
            <a:spLocks noGrp="1"/>
          </p:cNvSpPr>
          <p:nvPr>
            <p:ph idx="1"/>
          </p:nvPr>
        </p:nvSpPr>
        <p:spPr>
          <a:xfrm>
            <a:off x="838200" y="1825625"/>
            <a:ext cx="5442857" cy="4351338"/>
          </a:xfrm>
        </p:spPr>
        <p:txBody>
          <a:bodyPr>
            <a:normAutofit fontScale="70000" lnSpcReduction="20000"/>
          </a:bodyPr>
          <a:lstStyle/>
          <a:p>
            <a:pPr algn="just">
              <a:lnSpc>
                <a:spcPct val="150000"/>
              </a:lnSpc>
            </a:pPr>
            <a:r>
              <a:rPr lang="en-IN" sz="2400" dirty="0">
                <a:latin typeface="Times New Roman" panose="02020603050405020304" pitchFamily="18" charset="0"/>
                <a:cs typeface="Times New Roman" panose="02020603050405020304" pitchFamily="18" charset="0"/>
              </a:rPr>
              <a:t>The Deloitte Model: The model </a:t>
            </a:r>
            <a:r>
              <a:rPr lang="en-US" sz="2400" dirty="0">
                <a:latin typeface="Times New Roman" panose="02020603050405020304" pitchFamily="18" charset="0"/>
                <a:cs typeface="Times New Roman" panose="02020603050405020304" pitchFamily="18" charset="0"/>
              </a:rPr>
              <a:t>creates an environment where workers feel valued, appreciated, and stretched in order to increase their level of commitment.</a:t>
            </a:r>
          </a:p>
          <a:p>
            <a:pPr algn="just">
              <a:lnSpc>
                <a:spcPct val="150000"/>
              </a:lnSpc>
            </a:pPr>
            <a:r>
              <a:rPr lang="en-US" sz="2400" dirty="0">
                <a:latin typeface="Times New Roman" panose="02020603050405020304" pitchFamily="18" charset="0"/>
                <a:cs typeface="Times New Roman" panose="02020603050405020304" pitchFamily="18" charset="0"/>
              </a:rPr>
              <a:t>Deloitte's employee engagement strategy is predicated on the idea that if you make the workplace something that employees can't resist, they will be more invested in their job and more productive.</a:t>
            </a:r>
          </a:p>
          <a:p>
            <a:pPr algn="just">
              <a:lnSpc>
                <a:spcPct val="150000"/>
              </a:lnSpc>
            </a:pPr>
            <a:r>
              <a:rPr lang="en-US" sz="2400" dirty="0">
                <a:latin typeface="Times New Roman" panose="02020603050405020304" pitchFamily="18" charset="0"/>
                <a:cs typeface="Times New Roman" panose="02020603050405020304" pitchFamily="18" charset="0"/>
              </a:rPr>
              <a:t>Culture, says Deloitte, is the key to successfully adopting this strategy. There are five pillars of this culture, and the behaviors associated with them </a:t>
            </a:r>
            <a:r>
              <a:rPr lang="en-US" sz="2600" dirty="0">
                <a:latin typeface="Times New Roman" panose="02020603050405020304" pitchFamily="18" charset="0"/>
                <a:cs typeface="Times New Roman" panose="02020603050405020304" pitchFamily="18" charset="0"/>
              </a:rPr>
              <a:t>(Gallup, </a:t>
            </a:r>
            <a:r>
              <a:rPr lang="en-US" sz="2600" i="1" dirty="0">
                <a:latin typeface="Times New Roman" panose="02020603050405020304" pitchFamily="18" charset="0"/>
                <a:cs typeface="Times New Roman" panose="02020603050405020304" pitchFamily="18" charset="0"/>
              </a:rPr>
              <a:t>State of the global workplace report</a:t>
            </a:r>
            <a:r>
              <a:rPr lang="en-US" sz="2600" dirty="0">
                <a:latin typeface="Times New Roman" panose="02020603050405020304" pitchFamily="18" charset="0"/>
                <a:cs typeface="Times New Roman" panose="02020603050405020304" pitchFamily="18" charset="0"/>
              </a:rPr>
              <a:t> 2022)</a:t>
            </a:r>
            <a:r>
              <a:rPr lang="en-US" sz="2400" dirty="0">
                <a:latin typeface="Times New Roman" panose="02020603050405020304" pitchFamily="18" charset="0"/>
                <a:cs typeface="Times New Roman" panose="02020603050405020304" pitchFamily="18" charset="0"/>
              </a:rPr>
              <a:t>.</a:t>
            </a:r>
            <a:endParaRPr lang="en-IN" sz="2400" dirty="0">
              <a:latin typeface="Times New Roman" panose="02020603050405020304" pitchFamily="18"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pic>
        <p:nvPicPr>
          <p:cNvPr id="3074" name="Picture 2" descr="elements of employee engagement">
            <a:extLst>
              <a:ext uri="{FF2B5EF4-FFF2-40B4-BE49-F238E27FC236}">
                <a16:creationId xmlns:a16="http://schemas.microsoft.com/office/drawing/2014/main" id="{013961BA-461F-A5D5-2455-66E42E3A34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1807" y="1690688"/>
            <a:ext cx="5304186" cy="4486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65288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70861-FB74-5674-074E-EF2FF82FE356}"/>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Best practices for Employee ENGAGEMENT</a:t>
            </a:r>
          </a:p>
        </p:txBody>
      </p:sp>
      <p:sp>
        <p:nvSpPr>
          <p:cNvPr id="3" name="Content Placeholder 2">
            <a:extLst>
              <a:ext uri="{FF2B5EF4-FFF2-40B4-BE49-F238E27FC236}">
                <a16:creationId xmlns:a16="http://schemas.microsoft.com/office/drawing/2014/main" id="{8F64AF8B-A0C6-A501-1CB9-7CEF20FEF1B8}"/>
              </a:ext>
            </a:extLst>
          </p:cNvPr>
          <p:cNvSpPr>
            <a:spLocks noGrp="1"/>
          </p:cNvSpPr>
          <p:nvPr>
            <p:ph idx="1"/>
          </p:nvPr>
        </p:nvSpPr>
        <p:spPr>
          <a:xfrm>
            <a:off x="838200" y="1825625"/>
            <a:ext cx="5181600" cy="4351338"/>
          </a:xfrm>
        </p:spPr>
        <p:txBody>
          <a:bodyPr>
            <a:normAutofit/>
          </a:bodyPr>
          <a:lstStyle/>
          <a:p>
            <a:pPr algn="just">
              <a:lnSpc>
                <a:spcPct val="150000"/>
              </a:lnSpc>
            </a:pPr>
            <a:r>
              <a:rPr lang="en-US" sz="2000" dirty="0">
                <a:latin typeface="Times New Roman" panose="02020603050405020304" pitchFamily="18" charset="0"/>
                <a:cs typeface="Times New Roman" panose="02020603050405020304" pitchFamily="18" charset="0"/>
              </a:rPr>
              <a:t>Find out how engaged people are, create a plan to keep them engaged, and make sure they know what to anticipate.</a:t>
            </a:r>
          </a:p>
          <a:p>
            <a:pPr algn="just">
              <a:lnSpc>
                <a:spcPct val="150000"/>
              </a:lnSpc>
            </a:pPr>
            <a:r>
              <a:rPr lang="en-US" sz="2000" dirty="0">
                <a:latin typeface="Times New Roman" panose="02020603050405020304" pitchFamily="18" charset="0"/>
                <a:cs typeface="Times New Roman" panose="02020603050405020304" pitchFamily="18" charset="0"/>
              </a:rPr>
              <a:t>Think about the factors that drive your staff.</a:t>
            </a:r>
          </a:p>
          <a:p>
            <a:pPr algn="just">
              <a:lnSpc>
                <a:spcPct val="150000"/>
              </a:lnSpc>
            </a:pPr>
            <a:r>
              <a:rPr lang="en-US" sz="2000" dirty="0">
                <a:latin typeface="Times New Roman" panose="02020603050405020304" pitchFamily="18" charset="0"/>
                <a:cs typeface="Times New Roman" panose="02020603050405020304" pitchFamily="18" charset="0"/>
              </a:rPr>
              <a:t>Go ahead and lead by example.</a:t>
            </a:r>
          </a:p>
          <a:p>
            <a:pPr algn="just">
              <a:lnSpc>
                <a:spcPct val="150000"/>
              </a:lnSpc>
            </a:pPr>
            <a:r>
              <a:rPr lang="en-US" sz="2000" dirty="0">
                <a:latin typeface="Times New Roman" panose="02020603050405020304" pitchFamily="18" charset="0"/>
                <a:cs typeface="Times New Roman" panose="02020603050405020304" pitchFamily="18" charset="0"/>
              </a:rPr>
              <a:t>Create an active (and consistent) feedback loop.</a:t>
            </a:r>
          </a:p>
          <a:p>
            <a:pPr algn="just">
              <a:lnSpc>
                <a:spcPct val="150000"/>
              </a:lnSpc>
            </a:pPr>
            <a:r>
              <a:rPr lang="en-US" sz="2000" dirty="0">
                <a:latin typeface="Times New Roman" panose="02020603050405020304" pitchFamily="18" charset="0"/>
                <a:cs typeface="Times New Roman" panose="02020603050405020304" pitchFamily="18" charset="0"/>
              </a:rPr>
              <a:t>Management has to be improved.</a:t>
            </a:r>
            <a:endParaRPr lang="en-IN" sz="2000" dirty="0">
              <a:latin typeface="Times New Roman" panose="02020603050405020304" pitchFamily="18" charset="0"/>
              <a:cs typeface="Times New Roman" panose="02020603050405020304" pitchFamily="18" charset="0"/>
            </a:endParaRPr>
          </a:p>
        </p:txBody>
      </p:sp>
      <p:pic>
        <p:nvPicPr>
          <p:cNvPr id="4098" name="Picture 2" descr="Employee engagement survey: Definition and best questions | QuestionPro">
            <a:extLst>
              <a:ext uri="{FF2B5EF4-FFF2-40B4-BE49-F238E27FC236}">
                <a16:creationId xmlns:a16="http://schemas.microsoft.com/office/drawing/2014/main" id="{04D2F9EB-496D-F432-FA8F-56E274ACD7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3714" y="1825624"/>
            <a:ext cx="5312229" cy="4194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303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5EB03-6DF1-388F-556F-A8E527DFCAC2}"/>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Employee Engagement Statistics and data</a:t>
            </a:r>
          </a:p>
        </p:txBody>
      </p:sp>
      <p:sp>
        <p:nvSpPr>
          <p:cNvPr id="3" name="Content Placeholder 2">
            <a:extLst>
              <a:ext uri="{FF2B5EF4-FFF2-40B4-BE49-F238E27FC236}">
                <a16:creationId xmlns:a16="http://schemas.microsoft.com/office/drawing/2014/main" id="{0A8CC105-6F3E-5B02-6DEF-6A7947624B38}"/>
              </a:ext>
            </a:extLst>
          </p:cNvPr>
          <p:cNvSpPr>
            <a:spLocks noGrp="1"/>
          </p:cNvSpPr>
          <p:nvPr>
            <p:ph idx="1"/>
          </p:nvPr>
        </p:nvSpPr>
        <p:spPr>
          <a:xfrm>
            <a:off x="838200" y="1825625"/>
            <a:ext cx="4909457" cy="4351338"/>
          </a:xfrm>
        </p:spPr>
        <p:txBody>
          <a:bodyPr>
            <a:normAutofit/>
          </a:bodyPr>
          <a:lstStyle/>
          <a:p>
            <a:pPr algn="just">
              <a:lnSpc>
                <a:spcPct val="150000"/>
              </a:lnSpc>
            </a:pPr>
            <a:r>
              <a:rPr lang="en-US" sz="2000" dirty="0">
                <a:latin typeface="Times New Roman" panose="02020603050405020304" pitchFamily="18" charset="0"/>
                <a:cs typeface="Times New Roman" panose="02020603050405020304" pitchFamily="18" charset="0"/>
              </a:rPr>
              <a:t>Only 15% of workers are engaged in their job, according to Gallup's State of the Global Workplace. </a:t>
            </a:r>
          </a:p>
          <a:p>
            <a:pPr algn="just">
              <a:lnSpc>
                <a:spcPct val="150000"/>
              </a:lnSpc>
            </a:pPr>
            <a:r>
              <a:rPr lang="en-US" sz="2000" dirty="0">
                <a:latin typeface="Times New Roman" panose="02020603050405020304" pitchFamily="18" charset="0"/>
                <a:cs typeface="Times New Roman" panose="02020603050405020304" pitchFamily="18" charset="0"/>
              </a:rPr>
              <a:t>This indicates that the vast majority of people in the world's workforce have a bad attitude about their jobs or perform at a subpar level only to get by. </a:t>
            </a:r>
            <a:endParaRPr lang="en-IN" sz="2000" dirty="0">
              <a:latin typeface="Times New Roman" panose="02020603050405020304" pitchFamily="18" charset="0"/>
              <a:cs typeface="Times New Roman" panose="02020603050405020304" pitchFamily="18" charset="0"/>
            </a:endParaRPr>
          </a:p>
        </p:txBody>
      </p:sp>
      <p:pic>
        <p:nvPicPr>
          <p:cNvPr id="5122" name="Picture 2" descr="10 employee engagement statistics you need to know in 2022 | InStride">
            <a:extLst>
              <a:ext uri="{FF2B5EF4-FFF2-40B4-BE49-F238E27FC236}">
                <a16:creationId xmlns:a16="http://schemas.microsoft.com/office/drawing/2014/main" id="{A4C1C004-C2D5-AA19-13F4-A21AD0780B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3857" y="1825625"/>
            <a:ext cx="6248400" cy="38676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1794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1EA5D-E363-D883-706C-7C8DDE0E98DE}"/>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84D1828B-B292-E3A8-0D7D-1C9AB0A151A0}"/>
              </a:ext>
            </a:extLst>
          </p:cNvPr>
          <p:cNvSpPr>
            <a:spLocks noGrp="1"/>
          </p:cNvSpPr>
          <p:nvPr>
            <p:ph idx="1"/>
          </p:nvPr>
        </p:nvSpPr>
        <p:spPr/>
        <p:txBody>
          <a:bodyPr>
            <a:normAutofit fontScale="55000" lnSpcReduction="20000"/>
          </a:bodyPr>
          <a:lstStyle/>
          <a:p>
            <a:pPr marL="514350" indent="-514350" algn="just">
              <a:buFont typeface="+mj-lt"/>
              <a:buAutoNum type="arabicPeriod"/>
            </a:pPr>
            <a:r>
              <a:rPr lang="en-US" dirty="0">
                <a:effectLst/>
                <a:latin typeface="Times New Roman" panose="02020603050405020304" pitchFamily="18" charset="0"/>
                <a:cs typeface="Times New Roman" panose="02020603050405020304" pitchFamily="18" charset="0"/>
              </a:rPr>
              <a:t>Gallup, I. (2022) </a:t>
            </a:r>
            <a:r>
              <a:rPr lang="en-US" i="1" dirty="0">
                <a:effectLst/>
                <a:latin typeface="Times New Roman" panose="02020603050405020304" pitchFamily="18" charset="0"/>
                <a:cs typeface="Times New Roman" panose="02020603050405020304" pitchFamily="18" charset="0"/>
              </a:rPr>
              <a:t>State of the global workplace report</a:t>
            </a:r>
            <a:r>
              <a:rPr lang="en-US" dirty="0">
                <a:effectLst/>
                <a:latin typeface="Times New Roman" panose="02020603050405020304" pitchFamily="18" charset="0"/>
                <a:cs typeface="Times New Roman" panose="02020603050405020304" pitchFamily="18" charset="0"/>
              </a:rPr>
              <a:t>, </a:t>
            </a:r>
            <a:r>
              <a:rPr lang="en-US" i="1" dirty="0">
                <a:effectLst/>
                <a:latin typeface="Times New Roman" panose="02020603050405020304" pitchFamily="18" charset="0"/>
                <a:cs typeface="Times New Roman" panose="02020603050405020304" pitchFamily="18" charset="0"/>
              </a:rPr>
              <a:t>Gallup.com</a:t>
            </a:r>
            <a:r>
              <a:rPr lang="en-US" dirty="0">
                <a:effectLst/>
                <a:latin typeface="Times New Roman" panose="02020603050405020304" pitchFamily="18" charset="0"/>
                <a:cs typeface="Times New Roman" panose="02020603050405020304" pitchFamily="18" charset="0"/>
              </a:rPr>
              <a:t>. Gallup. Available at: https://www.gallup.com/workplace/349484/state-of-the-global-workplace-2022-report.aspx (Accessed: November 28, 2022).</a:t>
            </a:r>
          </a:p>
          <a:p>
            <a:pPr marL="514350" indent="-514350" algn="just">
              <a:buFont typeface="+mj-lt"/>
              <a:buAutoNum type="arabicPeriod"/>
            </a:pPr>
            <a:r>
              <a:rPr lang="en-US" dirty="0">
                <a:effectLst/>
                <a:latin typeface="Times New Roman" panose="02020603050405020304" pitchFamily="18" charset="0"/>
                <a:cs typeface="Times New Roman" panose="02020603050405020304" pitchFamily="18" charset="0"/>
              </a:rPr>
              <a:t> Sun, L. and </a:t>
            </a:r>
            <a:r>
              <a:rPr lang="en-US" dirty="0" err="1">
                <a:effectLst/>
                <a:latin typeface="Times New Roman" panose="02020603050405020304" pitchFamily="18" charset="0"/>
                <a:cs typeface="Times New Roman" panose="02020603050405020304" pitchFamily="18" charset="0"/>
              </a:rPr>
              <a:t>Bunchapattanasakda</a:t>
            </a:r>
            <a:r>
              <a:rPr lang="en-US" dirty="0">
                <a:effectLst/>
                <a:latin typeface="Times New Roman" panose="02020603050405020304" pitchFamily="18" charset="0"/>
                <a:cs typeface="Times New Roman" panose="02020603050405020304" pitchFamily="18" charset="0"/>
              </a:rPr>
              <a:t>, C., 2019. Employee engagement: A literature review. International Journal of Human Resource Studies, 9(1), pp.63-80.</a:t>
            </a:r>
          </a:p>
          <a:p>
            <a:pPr marL="514350" indent="-514350" algn="just">
              <a:buFont typeface="+mj-lt"/>
              <a:buAutoNum type="arabicPeriod"/>
            </a:pPr>
            <a:r>
              <a:rPr lang="en-US" dirty="0">
                <a:effectLst/>
                <a:latin typeface="Times New Roman" panose="02020603050405020304" pitchFamily="18" charset="0"/>
                <a:cs typeface="Times New Roman" panose="02020603050405020304" pitchFamily="18" charset="0"/>
              </a:rPr>
              <a:t>Kwon, K. and Kim, T., 2020. An integrative literature review of employee engagement and innovative behavior: Revisiting the JD-R model. Human Resource Management Review, 30(2), p.100704.</a:t>
            </a:r>
          </a:p>
          <a:p>
            <a:pPr marL="514350" indent="-514350" algn="just">
              <a:buFont typeface="+mj-lt"/>
              <a:buAutoNum type="arabicPeriod"/>
            </a:pPr>
            <a:r>
              <a:rPr lang="en-US" dirty="0">
                <a:effectLst/>
                <a:latin typeface="Times New Roman" panose="02020603050405020304" pitchFamily="18" charset="0"/>
                <a:cs typeface="Times New Roman" panose="02020603050405020304" pitchFamily="18" charset="0"/>
              </a:rPr>
              <a:t>Lee, J.Y., Rocco, T.S. and Shuck, B., 2020. What is a resource: Toward a taxonomy of resources for employee engagement. Human Resource Development Review, 19(1), pp.5-38.</a:t>
            </a:r>
          </a:p>
          <a:p>
            <a:pPr marL="514350" indent="-514350" algn="just">
              <a:buFont typeface="+mj-lt"/>
              <a:buAutoNum type="arabicPeriod"/>
            </a:pPr>
            <a:r>
              <a:rPr lang="en-US" dirty="0" err="1">
                <a:effectLst/>
                <a:latin typeface="Times New Roman" panose="02020603050405020304" pitchFamily="18" charset="0"/>
                <a:cs typeface="Times New Roman" panose="02020603050405020304" pitchFamily="18" charset="0"/>
              </a:rPr>
              <a:t>Chanana</a:t>
            </a:r>
            <a:r>
              <a:rPr lang="en-US" dirty="0">
                <a:effectLst/>
                <a:latin typeface="Times New Roman" panose="02020603050405020304" pitchFamily="18" charset="0"/>
                <a:cs typeface="Times New Roman" panose="02020603050405020304" pitchFamily="18" charset="0"/>
              </a:rPr>
              <a:t>, N., 2021. Employee engagement practices during COVID‐19 lockdown. Journal of public affairs, 21(4), p.e2508.</a:t>
            </a:r>
          </a:p>
          <a:p>
            <a:pPr marL="514350" indent="-514350" algn="just">
              <a:buFont typeface="+mj-lt"/>
              <a:buAutoNum type="arabicPeriod"/>
            </a:pPr>
            <a:r>
              <a:rPr lang="en-US" dirty="0">
                <a:effectLst/>
                <a:latin typeface="Times New Roman" panose="02020603050405020304" pitchFamily="18" charset="0"/>
                <a:cs typeface="Times New Roman" panose="02020603050405020304" pitchFamily="18" charset="0"/>
              </a:rPr>
              <a:t>Saks, A.M., 2022. Caring human resources management and employee engagement. Human Resource Management Review, 32(3), p.100835.</a:t>
            </a:r>
          </a:p>
          <a:p>
            <a:pPr marL="514350" indent="-514350" algn="just">
              <a:buFont typeface="+mj-lt"/>
              <a:buAutoNum type="arabicPeriod"/>
            </a:pPr>
            <a:r>
              <a:rPr lang="en-US" dirty="0">
                <a:effectLst/>
                <a:latin typeface="Times New Roman" panose="02020603050405020304" pitchFamily="18" charset="0"/>
                <a:cs typeface="Times New Roman" panose="02020603050405020304" pitchFamily="18" charset="0"/>
              </a:rPr>
              <a:t>Men, L.R., O’Neil, J. and Ewing, M., 2020. Examining the effects of internal social media usage on employee engagement. Public Relations Review, 46(2), p.101880.</a:t>
            </a:r>
          </a:p>
          <a:p>
            <a:pPr marL="514350" indent="-514350" algn="just">
              <a:buFont typeface="+mj-lt"/>
              <a:buAutoNum type="arabicPeriod"/>
            </a:pPr>
            <a:r>
              <a:rPr lang="en-US" dirty="0">
                <a:effectLst/>
                <a:latin typeface="Times New Roman" panose="02020603050405020304" pitchFamily="18" charset="0"/>
                <a:cs typeface="Times New Roman" panose="02020603050405020304" pitchFamily="18" charset="0"/>
              </a:rPr>
              <a:t>Young, H.R., </a:t>
            </a:r>
            <a:r>
              <a:rPr lang="en-US" dirty="0" err="1">
                <a:effectLst/>
                <a:latin typeface="Times New Roman" panose="02020603050405020304" pitchFamily="18" charset="0"/>
                <a:cs typeface="Times New Roman" panose="02020603050405020304" pitchFamily="18" charset="0"/>
              </a:rPr>
              <a:t>Glerum</a:t>
            </a:r>
            <a:r>
              <a:rPr lang="en-US" dirty="0">
                <a:effectLst/>
                <a:latin typeface="Times New Roman" panose="02020603050405020304" pitchFamily="18" charset="0"/>
                <a:cs typeface="Times New Roman" panose="02020603050405020304" pitchFamily="18" charset="0"/>
              </a:rPr>
              <a:t>, D.R., Wang, W. and Joseph, D.L., 2018. Who are the most engaged at work? A meta‐analysis of personality and employee engagement. Journal of Organizational Behavior, 39(10), pp.1330-1346.</a:t>
            </a:r>
          </a:p>
          <a:p>
            <a:pPr marL="514350" indent="-514350" algn="just">
              <a:buFont typeface="+mj-lt"/>
              <a:buAutoNum type="arabicPeriod"/>
            </a:pPr>
            <a:r>
              <a:rPr lang="en-US" dirty="0" err="1">
                <a:effectLst/>
                <a:latin typeface="Times New Roman" panose="02020603050405020304" pitchFamily="18" charset="0"/>
                <a:cs typeface="Times New Roman" panose="02020603050405020304" pitchFamily="18" charset="0"/>
              </a:rPr>
              <a:t>Ababneh</a:t>
            </a:r>
            <a:r>
              <a:rPr lang="en-US" dirty="0">
                <a:effectLst/>
                <a:latin typeface="Times New Roman" panose="02020603050405020304" pitchFamily="18" charset="0"/>
                <a:cs typeface="Times New Roman" panose="02020603050405020304" pitchFamily="18" charset="0"/>
              </a:rPr>
              <a:t>, O.M.A., 2021. How do green HRM practices affect employees’ green behaviors? The role of employee engagement and personality attributes. Journal of Environmental Planning and Management, 64(7), pp.1204-1226.</a:t>
            </a:r>
          </a:p>
          <a:p>
            <a:pPr marL="514350" indent="-514350" algn="just">
              <a:buFont typeface="+mj-lt"/>
              <a:buAutoNum type="arabicPeriod"/>
            </a:pPr>
            <a:r>
              <a:rPr lang="en-US" dirty="0" err="1">
                <a:effectLst/>
                <a:latin typeface="Times New Roman" panose="02020603050405020304" pitchFamily="18" charset="0"/>
                <a:cs typeface="Times New Roman" panose="02020603050405020304" pitchFamily="18" charset="0"/>
              </a:rPr>
              <a:t>Hussainy</a:t>
            </a:r>
            <a:r>
              <a:rPr lang="en-US" dirty="0">
                <a:effectLst/>
                <a:latin typeface="Times New Roman" panose="02020603050405020304" pitchFamily="18" charset="0"/>
                <a:cs typeface="Times New Roman" panose="02020603050405020304" pitchFamily="18" charset="0"/>
              </a:rPr>
              <a:t>, S.S., 2020. Review on Motivational Theories &amp; Models: Its application for Employees’ Retention in Organizations. International Journal of Business and Applied Social Science, 6(1), pp.40-46.</a:t>
            </a:r>
          </a:p>
          <a:p>
            <a:pPr algn="just"/>
            <a:endParaRPr lang="en-US" dirty="0">
              <a:effectLst/>
              <a:latin typeface="Times New Roman" panose="02020603050405020304" pitchFamily="18" charset="0"/>
              <a:cs typeface="Times New Roman" panose="02020603050405020304" pitchFamily="18" charset="0"/>
            </a:endParaRPr>
          </a:p>
          <a:p>
            <a:pPr algn="just"/>
            <a:endParaRPr lang="en-US" dirty="0">
              <a:effectLst/>
              <a:latin typeface="Times New Roman" panose="02020603050405020304" pitchFamily="18" charset="0"/>
              <a:cs typeface="Times New Roman" panose="02020603050405020304" pitchFamily="18" charset="0"/>
            </a:endParaRPr>
          </a:p>
          <a:p>
            <a:pPr algn="just"/>
            <a:endParaRPr lang="en-IN" dirty="0"/>
          </a:p>
        </p:txBody>
      </p:sp>
    </p:spTree>
    <p:extLst>
      <p:ext uri="{BB962C8B-B14F-4D97-AF65-F5344CB8AC3E}">
        <p14:creationId xmlns:p14="http://schemas.microsoft.com/office/powerpoint/2010/main" val="639417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117</TotalTime>
  <Words>1415</Words>
  <Application>Microsoft Macintosh PowerPoint</Application>
  <PresentationFormat>Widescreen</PresentationFormat>
  <Paragraphs>46</Paragraphs>
  <Slides>7</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Algerian</vt:lpstr>
      <vt:lpstr>Arial</vt:lpstr>
      <vt:lpstr>Calibri</vt:lpstr>
      <vt:lpstr>Calibri Light</vt:lpstr>
      <vt:lpstr>Times New Roman</vt:lpstr>
      <vt:lpstr>Office Theme</vt:lpstr>
      <vt:lpstr>Importance of Employee Engagement within the hotel industry</vt:lpstr>
      <vt:lpstr>Employee Engagement</vt:lpstr>
      <vt:lpstr>Theoretical Models of Employee Engagement</vt:lpstr>
      <vt:lpstr>Contd.</vt:lpstr>
      <vt:lpstr>Best practices for Employee ENGAGEMENT</vt:lpstr>
      <vt:lpstr>Employee Engagement Statistics and data</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Importance of Employee Engagement within the hotel industry</dc:title>
  <dc:creator>Ankan Mukherjee</dc:creator>
  <cp:lastModifiedBy>Musamoth Khatun (Student)</cp:lastModifiedBy>
  <cp:revision>3</cp:revision>
  <dcterms:created xsi:type="dcterms:W3CDTF">2022-11-28T13:26:00Z</dcterms:created>
  <dcterms:modified xsi:type="dcterms:W3CDTF">2022-11-28T15:59:37Z</dcterms:modified>
</cp:coreProperties>
</file>