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bin" ContentType="application/vnd.openxmlformats-officedocument.oleObject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56" r:id="rId2"/>
    <p:sldId id="328" r:id="rId3"/>
    <p:sldId id="329" r:id="rId4"/>
    <p:sldId id="330" r:id="rId5"/>
    <p:sldId id="331" r:id="rId6"/>
    <p:sldId id="332" r:id="rId7"/>
    <p:sldId id="333" r:id="rId8"/>
    <p:sldId id="334" r:id="rId9"/>
    <p:sldId id="335" r:id="rId10"/>
    <p:sldId id="336" r:id="rId11"/>
    <p:sldId id="337" r:id="rId12"/>
  </p:sldIdLst>
  <p:sldSz cx="9144000" cy="6858000" type="screen4x3"/>
  <p:notesSz cx="6858000" cy="9144000"/>
  <p:defaultTextStyle>
    <a:defPPr>
      <a:defRPr lang="en-GB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8000"/>
    <a:srgbClr val="408000"/>
    <a:srgbClr val="EFFEE8"/>
    <a:srgbClr val="D0FDB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667" autoAdjust="0"/>
    <p:restoredTop sz="94660"/>
  </p:normalViewPr>
  <p:slideViewPr>
    <p:cSldViewPr>
      <p:cViewPr varScale="1">
        <p:scale>
          <a:sx n="69" d="100"/>
          <a:sy n="69" d="100"/>
        </p:scale>
        <p:origin x="-1362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image" Target="../media/image6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wmf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11.wmf"/><Relationship Id="rId2" Type="http://schemas.openxmlformats.org/officeDocument/2006/relationships/image" Target="../media/image10.wmf"/><Relationship Id="rId1" Type="http://schemas.openxmlformats.org/officeDocument/2006/relationships/image" Target="../media/image7.wmf"/><Relationship Id="rId4" Type="http://schemas.openxmlformats.org/officeDocument/2006/relationships/image" Target="../media/image12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CBAB573-4824-4557-AAD0-219B113512C9}" type="datetimeFigureOut">
              <a:rPr lang="en-US" smtClean="0"/>
              <a:pPr/>
              <a:t>11/25/2011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2E63FED-3AB0-4552-A0CA-261F3D4758B6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9DDCFBC6-5606-4E61-8CEE-67AD6C382090}" type="slidenum">
              <a:rPr lang="en-GB"/>
              <a:pPr/>
              <a:t>2</a:t>
            </a:fld>
            <a:endParaRPr lang="en-GB"/>
          </a:p>
        </p:txBody>
      </p:sp>
      <p:sp>
        <p:nvSpPr>
          <p:cNvPr id="13313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95325"/>
            <a:ext cx="4570413" cy="3427413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314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512" y="4343230"/>
            <a:ext cx="5486976" cy="4115139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9DDCFBC6-5606-4E61-8CEE-67AD6C382090}" type="slidenum">
              <a:rPr lang="en-GB"/>
              <a:pPr/>
              <a:t>3</a:t>
            </a:fld>
            <a:endParaRPr lang="en-GB"/>
          </a:p>
        </p:txBody>
      </p:sp>
      <p:sp>
        <p:nvSpPr>
          <p:cNvPr id="13313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95325"/>
            <a:ext cx="4570413" cy="3427413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314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512" y="4343230"/>
            <a:ext cx="5486976" cy="4115139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9DDCFBC6-5606-4E61-8CEE-67AD6C382090}" type="slidenum">
              <a:rPr lang="en-GB"/>
              <a:pPr/>
              <a:t>4</a:t>
            </a:fld>
            <a:endParaRPr lang="en-GB"/>
          </a:p>
        </p:txBody>
      </p:sp>
      <p:sp>
        <p:nvSpPr>
          <p:cNvPr id="13313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95325"/>
            <a:ext cx="4570413" cy="3427413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314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512" y="4343230"/>
            <a:ext cx="5486976" cy="4115139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9DDCFBC6-5606-4E61-8CEE-67AD6C382090}" type="slidenum">
              <a:rPr lang="en-GB"/>
              <a:pPr/>
              <a:t>5</a:t>
            </a:fld>
            <a:endParaRPr lang="en-GB"/>
          </a:p>
        </p:txBody>
      </p:sp>
      <p:sp>
        <p:nvSpPr>
          <p:cNvPr id="13313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95325"/>
            <a:ext cx="4570413" cy="3427413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314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512" y="4343230"/>
            <a:ext cx="5486976" cy="4115139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9DDCFBC6-5606-4E61-8CEE-67AD6C382090}" type="slidenum">
              <a:rPr lang="en-GB"/>
              <a:pPr/>
              <a:t>6</a:t>
            </a:fld>
            <a:endParaRPr lang="en-GB"/>
          </a:p>
        </p:txBody>
      </p:sp>
      <p:sp>
        <p:nvSpPr>
          <p:cNvPr id="13313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95325"/>
            <a:ext cx="4570413" cy="3427413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314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512" y="4343230"/>
            <a:ext cx="5486976" cy="4115139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9DDCFBC6-5606-4E61-8CEE-67AD6C382090}" type="slidenum">
              <a:rPr lang="en-GB"/>
              <a:pPr/>
              <a:t>7</a:t>
            </a:fld>
            <a:endParaRPr lang="en-GB"/>
          </a:p>
        </p:txBody>
      </p:sp>
      <p:sp>
        <p:nvSpPr>
          <p:cNvPr id="13313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95325"/>
            <a:ext cx="4570413" cy="3427413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314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512" y="4343230"/>
            <a:ext cx="5486976" cy="4115139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9DDCFBC6-5606-4E61-8CEE-67AD6C382090}" type="slidenum">
              <a:rPr lang="en-GB"/>
              <a:pPr/>
              <a:t>8</a:t>
            </a:fld>
            <a:endParaRPr lang="en-GB"/>
          </a:p>
        </p:txBody>
      </p:sp>
      <p:sp>
        <p:nvSpPr>
          <p:cNvPr id="13313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95325"/>
            <a:ext cx="4570413" cy="3427413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314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512" y="4343230"/>
            <a:ext cx="5486976" cy="4115139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9DDCFBC6-5606-4E61-8CEE-67AD6C382090}" type="slidenum">
              <a:rPr lang="en-GB"/>
              <a:pPr/>
              <a:t>9</a:t>
            </a:fld>
            <a:endParaRPr lang="en-GB"/>
          </a:p>
        </p:txBody>
      </p:sp>
      <p:sp>
        <p:nvSpPr>
          <p:cNvPr id="13313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95325"/>
            <a:ext cx="4570413" cy="3427413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314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512" y="4343230"/>
            <a:ext cx="5486976" cy="4115139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9DDCFBC6-5606-4E61-8CEE-67AD6C382090}" type="slidenum">
              <a:rPr lang="en-GB"/>
              <a:pPr/>
              <a:t>10</a:t>
            </a:fld>
            <a:endParaRPr lang="en-GB"/>
          </a:p>
        </p:txBody>
      </p:sp>
      <p:sp>
        <p:nvSpPr>
          <p:cNvPr id="13313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95325"/>
            <a:ext cx="4570413" cy="3427413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314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512" y="4343230"/>
            <a:ext cx="5486976" cy="4115139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9DDCFBC6-5606-4E61-8CEE-67AD6C382090}" type="slidenum">
              <a:rPr lang="en-GB"/>
              <a:pPr/>
              <a:t>11</a:t>
            </a:fld>
            <a:endParaRPr lang="en-GB"/>
          </a:p>
        </p:txBody>
      </p:sp>
      <p:sp>
        <p:nvSpPr>
          <p:cNvPr id="13313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95325"/>
            <a:ext cx="4570413" cy="3427413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314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512" y="4343230"/>
            <a:ext cx="5486976" cy="4115139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n-U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4213" y="2133600"/>
            <a:ext cx="7772400" cy="1470025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403350" y="38608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 sz="3200" b="1"/>
            </a:lvl1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 sz="1400"/>
            </a:lvl1pPr>
          </a:lstStyle>
          <a:p>
            <a:endParaRPr lang="en-GB"/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 sz="1400"/>
            </a:lvl1pPr>
          </a:lstStyle>
          <a:p>
            <a:endParaRPr lang="en-GB"/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 sz="1400"/>
            </a:lvl1pPr>
          </a:lstStyle>
          <a:p>
            <a:fld id="{022379C4-B884-4D15-A1BA-6A72B04D6EEB}" type="slidenum">
              <a:rPr lang="en-GB"/>
              <a:pPr/>
              <a:t>‹#›</a:t>
            </a:fld>
            <a:endParaRPr lang="en-GB"/>
          </a:p>
        </p:txBody>
      </p:sp>
      <p:sp>
        <p:nvSpPr>
          <p:cNvPr id="3079" name="Rectangle 7"/>
          <p:cNvSpPr>
            <a:spLocks noChangeArrowheads="1"/>
          </p:cNvSpPr>
          <p:nvPr/>
        </p:nvSpPr>
        <p:spPr bwMode="auto">
          <a:xfrm>
            <a:off x="684213" y="260350"/>
            <a:ext cx="7772400" cy="1470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/>
            <a:endParaRPr lang="en-US" sz="4000" b="1">
              <a:solidFill>
                <a:schemeClr val="tx2"/>
              </a:solidFill>
            </a:endParaRPr>
          </a:p>
        </p:txBody>
      </p:sp>
      <p:sp>
        <p:nvSpPr>
          <p:cNvPr id="3081" name="Text Box 9"/>
          <p:cNvSpPr txBox="1">
            <a:spLocks noChangeArrowheads="1"/>
          </p:cNvSpPr>
          <p:nvPr/>
        </p:nvSpPr>
        <p:spPr bwMode="auto">
          <a:xfrm>
            <a:off x="684213" y="404813"/>
            <a:ext cx="7704137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 sz="4400"/>
          </a:p>
        </p:txBody>
      </p:sp>
      <p:pic>
        <p:nvPicPr>
          <p:cNvPr id="3082" name="Picture 10" descr="SMU-Logo-colour-Longlin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188" y="260350"/>
            <a:ext cx="7958137" cy="881063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A6FABB0-A7AA-4193-848B-4BF84C301163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1F4BE76-E958-4695-B0DF-66D14568E867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68313" y="1628775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59313" y="1628775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14EE862-6ED4-4DE6-956F-36DBFC8ACCB0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C3E20D2-83BF-42E3-9DC2-9E67648C62B2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67A1C08-094C-4DBD-AAB4-BC5FB20F0701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AD89E4B-31B9-4A5D-B4F2-5AA453B4055E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69FC5E9-94E8-44B3-BE68-2AEAA9436A8C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D051A91-7B57-4ECE-8C7D-63F27AC90D4F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27E8AB0-B64F-491C-A943-857BC86F21EB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40513" y="260350"/>
            <a:ext cx="2057400" cy="589438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68313" y="260350"/>
            <a:ext cx="6019800" cy="589438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3F1C684-6150-4AAE-9C6E-4D6336527D31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/>
            </a:gs>
            <a:gs pos="100000">
              <a:schemeClr val="bg1"/>
            </a:gs>
          </a:gsLst>
          <a:path path="rect">
            <a:fillToRect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68313" y="26035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  <a:endParaRPr lang="en-GB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68313" y="1628775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68313" y="6237288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GB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32138" y="6237288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200"/>
            </a:lvl1pPr>
          </a:lstStyle>
          <a:p>
            <a:endParaRPr lang="en-GB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88125" y="6237288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8826E118-BB69-4A5C-B791-EB800E545E4F}" type="slidenum">
              <a:rPr lang="en-GB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" charset="0"/>
          <a:cs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" charset="0"/>
          <a:cs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" charset="0"/>
          <a:cs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" charset="0"/>
          <a:cs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" charset="0"/>
          <a:cs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" charset="0"/>
          <a:cs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" charset="0"/>
          <a:cs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2.bin"/><Relationship Id="rId5" Type="http://schemas.openxmlformats.org/officeDocument/2006/relationships/oleObject" Target="../embeddings/oleObject1.bin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4" Type="http://schemas.openxmlformats.org/officeDocument/2006/relationships/oleObject" Target="../embeddings/oleObject3.bin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7.bin"/><Relationship Id="rId3" Type="http://schemas.openxmlformats.org/officeDocument/2006/relationships/notesSlide" Target="../notesSlides/notesSlide8.xml"/><Relationship Id="rId7" Type="http://schemas.openxmlformats.org/officeDocument/2006/relationships/oleObject" Target="../embeddings/oleObject6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6" Type="http://schemas.openxmlformats.org/officeDocument/2006/relationships/oleObject" Target="../embeddings/oleObject5.bin"/><Relationship Id="rId5" Type="http://schemas.openxmlformats.org/officeDocument/2006/relationships/oleObject" Target="../embeddings/oleObject4.bin"/><Relationship Id="rId4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"/>
          <p:cNvSpPr>
            <a:spLocks noChangeArrowheads="1"/>
          </p:cNvSpPr>
          <p:nvPr/>
        </p:nvSpPr>
        <p:spPr bwMode="auto">
          <a:xfrm>
            <a:off x="1928813" y="4929188"/>
            <a:ext cx="5168900" cy="1327150"/>
          </a:xfrm>
          <a:prstGeom prst="rect">
            <a:avLst/>
          </a:prstGeom>
          <a:noFill/>
          <a:ln w="9360">
            <a:noFill/>
            <a:miter lim="800000"/>
            <a:headEnd/>
            <a:tailEnd/>
          </a:ln>
          <a:effectLst/>
        </p:spPr>
        <p:txBody>
          <a:bodyPr lIns="90000" tIns="60876" rIns="90000" bIns="45000"/>
          <a:lstStyle/>
          <a:p>
            <a:pPr algn="ctr" hangingPunct="1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</a:tabLst>
            </a:pPr>
            <a:r>
              <a:rPr lang="en-GB" dirty="0">
                <a:solidFill>
                  <a:srgbClr val="408000"/>
                </a:solidFill>
                <a:cs typeface="Lucida Sans Unicode" charset="0"/>
              </a:rPr>
              <a:t>Level : </a:t>
            </a:r>
            <a:r>
              <a:rPr lang="en-GB" dirty="0" smtClean="0">
                <a:solidFill>
                  <a:srgbClr val="408000"/>
                </a:solidFill>
                <a:cs typeface="Lucida Sans Unicode" charset="0"/>
              </a:rPr>
              <a:t>Foundation </a:t>
            </a:r>
            <a:endParaRPr lang="en-GB" dirty="0">
              <a:solidFill>
                <a:srgbClr val="408000"/>
              </a:solidFill>
              <a:cs typeface="Lucida Sans Unicode" charset="0"/>
            </a:endParaRPr>
          </a:p>
          <a:p>
            <a:pPr algn="ctr" hangingPunct="1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</a:tabLst>
            </a:pPr>
            <a:r>
              <a:rPr lang="en-GB" dirty="0">
                <a:solidFill>
                  <a:srgbClr val="408000"/>
                </a:solidFill>
                <a:cs typeface="Lucida Sans Unicode" charset="0"/>
              </a:rPr>
              <a:t>Lecturer :Tim Tudor</a:t>
            </a:r>
          </a:p>
          <a:p>
            <a:pPr algn="ctr" hangingPunct="1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</a:tabLst>
            </a:pPr>
            <a:r>
              <a:rPr lang="en-GB" dirty="0">
                <a:solidFill>
                  <a:srgbClr val="408000"/>
                </a:solidFill>
                <a:cs typeface="Lucida Sans Unicode" charset="0"/>
              </a:rPr>
              <a:t>Email : timothy.tudor@smu.ac.uk</a:t>
            </a:r>
          </a:p>
          <a:p>
            <a:pPr algn="ctr" hangingPunct="1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</a:tabLst>
            </a:pPr>
            <a:r>
              <a:rPr lang="en-GB" dirty="0">
                <a:solidFill>
                  <a:srgbClr val="408000"/>
                </a:solidFill>
                <a:cs typeface="Lucida Sans Unicode" charset="0"/>
              </a:rPr>
              <a:t>Year </a:t>
            </a:r>
            <a:r>
              <a:rPr lang="en-GB">
                <a:solidFill>
                  <a:srgbClr val="408000"/>
                </a:solidFill>
                <a:cs typeface="Lucida Sans Unicode" charset="0"/>
              </a:rPr>
              <a:t>: </a:t>
            </a:r>
            <a:r>
              <a:rPr lang="en-GB" smtClean="0">
                <a:solidFill>
                  <a:srgbClr val="408000"/>
                </a:solidFill>
                <a:cs typeface="Lucida Sans Unicode" charset="0"/>
              </a:rPr>
              <a:t>2011</a:t>
            </a:r>
            <a:endParaRPr lang="en-GB" dirty="0">
              <a:solidFill>
                <a:srgbClr val="408000"/>
              </a:solidFill>
              <a:cs typeface="Lucida Sans Unicode" charset="0"/>
            </a:endParaRPr>
          </a:p>
        </p:txBody>
      </p:sp>
      <p:sp>
        <p:nvSpPr>
          <p:cNvPr id="8" name="Rectangle 2"/>
          <p:cNvSpPr txBox="1">
            <a:spLocks noChangeArrowheads="1"/>
          </p:cNvSpPr>
          <p:nvPr/>
        </p:nvSpPr>
        <p:spPr bwMode="auto">
          <a:xfrm>
            <a:off x="687388" y="1079500"/>
            <a:ext cx="7772400" cy="1619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83808" rIns="91440" bIns="45720" numCol="1" anchor="ctr" anchorCtr="0" compatLnSpc="1">
            <a:prstTxWarp prst="textNoShape">
              <a:avLst/>
            </a:prstTxWarp>
          </a:bodyPr>
          <a:lstStyle/>
          <a:p>
            <a:pPr lvl="0" algn="ctr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  <a:defRPr/>
            </a:pPr>
            <a:r>
              <a:rPr lang="en-GB" sz="4400" b="1" dirty="0" smtClean="0">
                <a:solidFill>
                  <a:srgbClr val="408000"/>
                </a:solidFill>
              </a:rPr>
              <a:t>Engineering Science</a:t>
            </a:r>
            <a:br>
              <a:rPr lang="en-GB" sz="4400" b="1" dirty="0" smtClean="0">
                <a:solidFill>
                  <a:srgbClr val="408000"/>
                </a:solidFill>
              </a:rPr>
            </a:br>
            <a:r>
              <a:rPr lang="en-GB" sz="4400" b="1" dirty="0" smtClean="0">
                <a:solidFill>
                  <a:srgbClr val="408000"/>
                </a:solidFill>
              </a:rPr>
              <a:t>Electronics</a:t>
            </a:r>
            <a:endParaRPr kumimoji="0" lang="en-GB" sz="4400" b="1" i="0" u="none" strike="noStrike" kern="0" cap="none" spc="0" normalizeH="0" baseline="0" noProof="0" dirty="0">
              <a:ln>
                <a:noFill/>
              </a:ln>
              <a:solidFill>
                <a:srgbClr val="408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86050" y="2879725"/>
            <a:ext cx="3794125" cy="178593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3" name="Rectangle 1"/>
          <p:cNvSpPr>
            <a:spLocks noGrp="1" noChangeArrowheads="1"/>
          </p:cNvSpPr>
          <p:nvPr>
            <p:ph type="title"/>
          </p:nvPr>
        </p:nvSpPr>
        <p:spPr>
          <a:xfrm>
            <a:off x="468313" y="260350"/>
            <a:ext cx="8229600" cy="1143000"/>
          </a:xfrm>
          <a:ln/>
        </p:spPr>
        <p:txBody>
          <a:bodyPr tIns="73224"/>
          <a:lstStyle/>
          <a:p>
            <a:pPr algn="ctr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en-GB" dirty="0" smtClean="0">
                <a:solidFill>
                  <a:srgbClr val="408000"/>
                </a:solidFill>
              </a:rPr>
              <a:t>Topic 1 – DC Theory</a:t>
            </a:r>
            <a:endParaRPr lang="en-GB" b="1" dirty="0">
              <a:solidFill>
                <a:srgbClr val="408000"/>
              </a:solidFill>
            </a:endParaRPr>
          </a:p>
        </p:txBody>
      </p:sp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468313" y="1628775"/>
            <a:ext cx="8104215" cy="585779"/>
          </a:xfrm>
          <a:prstGeom prst="rect">
            <a:avLst/>
          </a:prstGeom>
          <a:noFill/>
          <a:ln w="9360">
            <a:noFill/>
            <a:miter lim="800000"/>
            <a:headEnd/>
            <a:tailEnd/>
          </a:ln>
          <a:effectLst/>
        </p:spPr>
        <p:txBody>
          <a:bodyPr lIns="90000" tIns="62640" rIns="90000" bIns="45000"/>
          <a:lstStyle/>
          <a:p>
            <a:pPr hangingPunct="1">
              <a:spcBef>
                <a:spcPts val="400"/>
              </a:spcBef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en-GB" sz="2000" b="1" dirty="0" smtClean="0">
                <a:solidFill>
                  <a:srgbClr val="008000"/>
                </a:solidFill>
                <a:ea typeface="MS Gothic" charset="0"/>
                <a:cs typeface="MS Gothic" charset="0"/>
              </a:rPr>
              <a:t>Some Questions</a:t>
            </a:r>
          </a:p>
          <a:p>
            <a:pPr hangingPunct="1">
              <a:spcBef>
                <a:spcPts val="400"/>
              </a:spcBef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endParaRPr lang="en-GB" sz="2000" b="1" dirty="0" smtClean="0">
              <a:solidFill>
                <a:srgbClr val="008000"/>
              </a:solidFill>
              <a:ea typeface="MS Gothic" charset="0"/>
              <a:cs typeface="MS Gothic" charset="0"/>
            </a:endParaRPr>
          </a:p>
          <a:p>
            <a:pPr marL="457200" indent="-457200">
              <a:buAutoNum type="arabicPeriod"/>
            </a:pPr>
            <a:r>
              <a:rPr lang="en-GB" sz="2400" dirty="0" smtClean="0"/>
              <a:t>Calculate the current flowing in the circuit below and the voltage drop over the middle resistor.</a:t>
            </a:r>
          </a:p>
          <a:p>
            <a:pPr marL="457200" indent="-457200">
              <a:buAutoNum type="arabicPeriod"/>
            </a:pPr>
            <a:endParaRPr lang="en-GB" sz="2400" dirty="0" smtClean="0"/>
          </a:p>
          <a:p>
            <a:pPr marL="457200" indent="-457200">
              <a:buAutoNum type="arabicPeriod"/>
            </a:pPr>
            <a:endParaRPr lang="en-GB" sz="2400" dirty="0" smtClean="0"/>
          </a:p>
          <a:p>
            <a:pPr marL="457200" indent="-457200">
              <a:buAutoNum type="arabicPeriod"/>
            </a:pPr>
            <a:endParaRPr lang="en-GB" sz="2400" dirty="0" smtClean="0"/>
          </a:p>
          <a:p>
            <a:pPr marL="457200" indent="-457200">
              <a:buAutoNum type="arabicPeriod"/>
            </a:pPr>
            <a:endParaRPr lang="en-GB" sz="2400" dirty="0" smtClean="0"/>
          </a:p>
          <a:p>
            <a:pPr marL="457200" indent="-457200">
              <a:buAutoNum type="arabicPeriod"/>
            </a:pPr>
            <a:endParaRPr lang="en-GB" sz="2400" dirty="0" smtClean="0"/>
          </a:p>
          <a:p>
            <a:pPr marL="457200" indent="-457200">
              <a:buAutoNum type="arabicPeriod"/>
            </a:pPr>
            <a:endParaRPr lang="en-GB" sz="2400" dirty="0" smtClean="0"/>
          </a:p>
          <a:p>
            <a:pPr marL="457200" indent="-457200"/>
            <a:r>
              <a:rPr lang="en-GB" sz="2400" dirty="0" smtClean="0"/>
              <a:t>						(3.056 A and 12.22 V)</a:t>
            </a:r>
          </a:p>
          <a:p>
            <a:pPr marL="457200" indent="-457200"/>
            <a:endParaRPr lang="en-GB" sz="2000" dirty="0" smtClean="0"/>
          </a:p>
          <a:p>
            <a:endParaRPr lang="en-GB" sz="2000" b="1" dirty="0" smtClean="0">
              <a:solidFill>
                <a:srgbClr val="FF0000"/>
              </a:solidFill>
              <a:ea typeface="MS Gothic" charset="0"/>
              <a:cs typeface="MS Gothic" charset="0"/>
            </a:endParaRPr>
          </a:p>
          <a:p>
            <a:pPr hangingPunct="1">
              <a:spcBef>
                <a:spcPts val="400"/>
              </a:spcBef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endParaRPr lang="en-GB" sz="2000" b="1" dirty="0" smtClean="0">
              <a:solidFill>
                <a:srgbClr val="008000"/>
              </a:solidFill>
              <a:ea typeface="MS Gothic" charset="0"/>
              <a:cs typeface="MS Gothic" charset="0"/>
            </a:endParaRPr>
          </a:p>
          <a:p>
            <a:endParaRPr lang="en-GB" sz="1600" b="1" dirty="0" smtClean="0">
              <a:solidFill>
                <a:srgbClr val="008000"/>
              </a:solidFill>
            </a:endParaRPr>
          </a:p>
          <a:p>
            <a:endParaRPr lang="en-GB" sz="1600" b="1" dirty="0" smtClean="0"/>
          </a:p>
          <a:p>
            <a:pPr marL="3543300" lvl="7" indent="-342900"/>
            <a:endParaRPr lang="en-GB" sz="1600" dirty="0">
              <a:solidFill>
                <a:srgbClr val="000000"/>
              </a:solidFill>
              <a:ea typeface="MS Gothic" charset="0"/>
              <a:cs typeface="MS Gothic" charset="0"/>
            </a:endParaRPr>
          </a:p>
        </p:txBody>
      </p:sp>
      <p:sp>
        <p:nvSpPr>
          <p:cNvPr id="6" name="Text Box 2"/>
          <p:cNvSpPr txBox="1">
            <a:spLocks noChangeArrowheads="1"/>
          </p:cNvSpPr>
          <p:nvPr/>
        </p:nvSpPr>
        <p:spPr bwMode="auto">
          <a:xfrm>
            <a:off x="468313" y="1628775"/>
            <a:ext cx="7175521" cy="4525963"/>
          </a:xfrm>
          <a:prstGeom prst="rect">
            <a:avLst/>
          </a:prstGeom>
          <a:noFill/>
          <a:ln w="9360">
            <a:noFill/>
            <a:miter lim="800000"/>
            <a:headEnd/>
            <a:tailEnd/>
          </a:ln>
          <a:effectLst/>
        </p:spPr>
        <p:txBody>
          <a:bodyPr lIns="90000" tIns="62640" rIns="90000" bIns="45000"/>
          <a:lstStyle/>
          <a:p>
            <a:pPr hangingPunct="1">
              <a:spcBef>
                <a:spcPts val="400"/>
              </a:spcBef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endParaRPr lang="en-GB" sz="2000" b="1" dirty="0" smtClean="0">
              <a:solidFill>
                <a:srgbClr val="008000"/>
              </a:solidFill>
              <a:ea typeface="MS Gothic" charset="0"/>
              <a:cs typeface="MS Gothic" charset="0"/>
            </a:endParaRPr>
          </a:p>
          <a:p>
            <a:pPr hangingPunct="1">
              <a:spcBef>
                <a:spcPts val="400"/>
              </a:spcBef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endParaRPr lang="en-GB" sz="2000" b="1" dirty="0" smtClean="0">
              <a:solidFill>
                <a:srgbClr val="008000"/>
              </a:solidFill>
              <a:ea typeface="MS Gothic" charset="0"/>
              <a:cs typeface="MS Gothic" charset="0"/>
            </a:endParaRPr>
          </a:p>
          <a:p>
            <a:pPr marL="3543300" lvl="7" indent="-342900"/>
            <a:endParaRPr lang="en-GB" sz="1600" dirty="0">
              <a:solidFill>
                <a:srgbClr val="000000"/>
              </a:solidFill>
              <a:ea typeface="MS Gothic" charset="0"/>
              <a:cs typeface="MS Gothic" charset="0"/>
            </a:endParaRPr>
          </a:p>
        </p:txBody>
      </p:sp>
      <p:pic>
        <p:nvPicPr>
          <p:cNvPr id="17920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14546" y="3429000"/>
            <a:ext cx="4800574" cy="17478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3" name="Rectangle 1"/>
          <p:cNvSpPr>
            <a:spLocks noGrp="1" noChangeArrowheads="1"/>
          </p:cNvSpPr>
          <p:nvPr>
            <p:ph type="title"/>
          </p:nvPr>
        </p:nvSpPr>
        <p:spPr>
          <a:xfrm>
            <a:off x="468313" y="260350"/>
            <a:ext cx="8229600" cy="1143000"/>
          </a:xfrm>
          <a:ln/>
        </p:spPr>
        <p:txBody>
          <a:bodyPr tIns="73224"/>
          <a:lstStyle/>
          <a:p>
            <a:pPr algn="ctr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en-GB" dirty="0" smtClean="0">
                <a:solidFill>
                  <a:srgbClr val="408000"/>
                </a:solidFill>
              </a:rPr>
              <a:t>Topic 1 – DC Theory</a:t>
            </a:r>
            <a:endParaRPr lang="en-GB" b="1" dirty="0">
              <a:solidFill>
                <a:srgbClr val="408000"/>
              </a:solidFill>
            </a:endParaRPr>
          </a:p>
        </p:txBody>
      </p:sp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468313" y="1628775"/>
            <a:ext cx="8104215" cy="585779"/>
          </a:xfrm>
          <a:prstGeom prst="rect">
            <a:avLst/>
          </a:prstGeom>
          <a:noFill/>
          <a:ln w="9360">
            <a:noFill/>
            <a:miter lim="800000"/>
            <a:headEnd/>
            <a:tailEnd/>
          </a:ln>
          <a:effectLst/>
        </p:spPr>
        <p:txBody>
          <a:bodyPr lIns="90000" tIns="62640" rIns="90000" bIns="45000"/>
          <a:lstStyle/>
          <a:p>
            <a:pPr hangingPunct="1">
              <a:spcBef>
                <a:spcPts val="400"/>
              </a:spcBef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en-GB" sz="2000" b="1" dirty="0" smtClean="0">
                <a:solidFill>
                  <a:srgbClr val="008000"/>
                </a:solidFill>
                <a:ea typeface="MS Gothic" charset="0"/>
                <a:cs typeface="MS Gothic" charset="0"/>
              </a:rPr>
              <a:t>Some Questions</a:t>
            </a:r>
          </a:p>
          <a:p>
            <a:pPr hangingPunct="1">
              <a:spcBef>
                <a:spcPts val="400"/>
              </a:spcBef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endParaRPr lang="en-GB" sz="2000" b="1" dirty="0" smtClean="0">
              <a:solidFill>
                <a:srgbClr val="008000"/>
              </a:solidFill>
              <a:ea typeface="MS Gothic" charset="0"/>
              <a:cs typeface="MS Gothic" charset="0"/>
            </a:endParaRPr>
          </a:p>
          <a:p>
            <a:pPr marL="457200" indent="-457200">
              <a:buAutoNum type="arabicPeriod" startAt="2"/>
            </a:pPr>
            <a:r>
              <a:rPr lang="en-GB" sz="2400" dirty="0" smtClean="0"/>
              <a:t>Calculate the total resistance of the circuit shown.</a:t>
            </a:r>
          </a:p>
          <a:p>
            <a:pPr marL="457200" indent="-457200"/>
            <a:r>
              <a:rPr lang="en-GB" sz="2400" dirty="0" smtClean="0"/>
              <a:t>	Determine the current, total power dissipated and the voltage drop over each resistor.</a:t>
            </a:r>
          </a:p>
          <a:p>
            <a:pPr marL="457200" indent="-457200"/>
            <a:endParaRPr lang="en-GB" sz="2400" dirty="0" smtClean="0"/>
          </a:p>
          <a:p>
            <a:pPr marL="457200" indent="-457200"/>
            <a:endParaRPr lang="en-GB" sz="2400" dirty="0" smtClean="0"/>
          </a:p>
          <a:p>
            <a:pPr marL="457200" indent="-457200"/>
            <a:endParaRPr lang="en-GB" sz="2400" dirty="0" smtClean="0"/>
          </a:p>
          <a:p>
            <a:pPr marL="457200" indent="-457200"/>
            <a:endParaRPr lang="en-GB" sz="2400" dirty="0" smtClean="0"/>
          </a:p>
          <a:p>
            <a:pPr marL="457200" indent="-457200"/>
            <a:endParaRPr lang="en-GB" sz="2400" dirty="0" smtClean="0"/>
          </a:p>
          <a:p>
            <a:endParaRPr lang="en-GB" sz="2400" dirty="0" smtClean="0"/>
          </a:p>
          <a:p>
            <a:r>
              <a:rPr lang="en-GB" sz="2400" dirty="0" smtClean="0"/>
              <a:t>			(0.333 A, 16.7W , 33.3 V and 16.67 V)</a:t>
            </a:r>
          </a:p>
          <a:p>
            <a:pPr marL="457200" indent="-457200">
              <a:buAutoNum type="arabicPeriod"/>
            </a:pPr>
            <a:endParaRPr lang="en-GB" sz="2400" dirty="0" smtClean="0"/>
          </a:p>
          <a:p>
            <a:pPr marL="457200" indent="-457200">
              <a:buAutoNum type="arabicPeriod"/>
            </a:pPr>
            <a:endParaRPr lang="en-GB" sz="2400" dirty="0" smtClean="0"/>
          </a:p>
          <a:p>
            <a:pPr marL="457200" indent="-457200">
              <a:buAutoNum type="arabicPeriod"/>
            </a:pPr>
            <a:endParaRPr lang="en-GB" sz="2400" dirty="0" smtClean="0"/>
          </a:p>
          <a:p>
            <a:pPr marL="457200" indent="-457200">
              <a:buAutoNum type="arabicPeriod"/>
            </a:pPr>
            <a:endParaRPr lang="en-GB" sz="2400" dirty="0" smtClean="0"/>
          </a:p>
          <a:p>
            <a:pPr marL="457200" indent="-457200">
              <a:buAutoNum type="arabicPeriod"/>
            </a:pPr>
            <a:endParaRPr lang="en-GB" sz="2400" dirty="0" smtClean="0"/>
          </a:p>
          <a:p>
            <a:pPr marL="457200" indent="-457200"/>
            <a:r>
              <a:rPr lang="en-GB" sz="2400" dirty="0" smtClean="0"/>
              <a:t>						</a:t>
            </a:r>
          </a:p>
          <a:p>
            <a:pPr marL="457200" indent="-457200"/>
            <a:endParaRPr lang="en-GB" sz="2000" dirty="0" smtClean="0"/>
          </a:p>
          <a:p>
            <a:endParaRPr lang="en-GB" sz="2000" b="1" dirty="0" smtClean="0">
              <a:solidFill>
                <a:srgbClr val="FF0000"/>
              </a:solidFill>
              <a:ea typeface="MS Gothic" charset="0"/>
              <a:cs typeface="MS Gothic" charset="0"/>
            </a:endParaRPr>
          </a:p>
          <a:p>
            <a:pPr hangingPunct="1">
              <a:spcBef>
                <a:spcPts val="400"/>
              </a:spcBef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endParaRPr lang="en-GB" sz="2000" b="1" dirty="0" smtClean="0">
              <a:solidFill>
                <a:srgbClr val="008000"/>
              </a:solidFill>
              <a:ea typeface="MS Gothic" charset="0"/>
              <a:cs typeface="MS Gothic" charset="0"/>
            </a:endParaRPr>
          </a:p>
          <a:p>
            <a:endParaRPr lang="en-GB" sz="1600" b="1" dirty="0" smtClean="0">
              <a:solidFill>
                <a:srgbClr val="008000"/>
              </a:solidFill>
            </a:endParaRPr>
          </a:p>
          <a:p>
            <a:endParaRPr lang="en-GB" sz="1600" b="1" dirty="0" smtClean="0"/>
          </a:p>
          <a:p>
            <a:pPr marL="3543300" lvl="7" indent="-342900"/>
            <a:endParaRPr lang="en-GB" sz="1600" dirty="0">
              <a:solidFill>
                <a:srgbClr val="000000"/>
              </a:solidFill>
              <a:ea typeface="MS Gothic" charset="0"/>
              <a:cs typeface="MS Gothic" charset="0"/>
            </a:endParaRPr>
          </a:p>
        </p:txBody>
      </p:sp>
      <p:sp>
        <p:nvSpPr>
          <p:cNvPr id="6" name="Text Box 2"/>
          <p:cNvSpPr txBox="1">
            <a:spLocks noChangeArrowheads="1"/>
          </p:cNvSpPr>
          <p:nvPr/>
        </p:nvSpPr>
        <p:spPr bwMode="auto">
          <a:xfrm>
            <a:off x="468313" y="1628775"/>
            <a:ext cx="7175521" cy="4525963"/>
          </a:xfrm>
          <a:prstGeom prst="rect">
            <a:avLst/>
          </a:prstGeom>
          <a:noFill/>
          <a:ln w="9360">
            <a:noFill/>
            <a:miter lim="800000"/>
            <a:headEnd/>
            <a:tailEnd/>
          </a:ln>
          <a:effectLst/>
        </p:spPr>
        <p:txBody>
          <a:bodyPr lIns="90000" tIns="62640" rIns="90000" bIns="45000"/>
          <a:lstStyle/>
          <a:p>
            <a:pPr hangingPunct="1">
              <a:spcBef>
                <a:spcPts val="400"/>
              </a:spcBef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endParaRPr lang="en-GB" sz="2000" b="1" dirty="0" smtClean="0">
              <a:solidFill>
                <a:srgbClr val="008000"/>
              </a:solidFill>
              <a:ea typeface="MS Gothic" charset="0"/>
              <a:cs typeface="MS Gothic" charset="0"/>
            </a:endParaRPr>
          </a:p>
          <a:p>
            <a:pPr hangingPunct="1">
              <a:spcBef>
                <a:spcPts val="400"/>
              </a:spcBef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endParaRPr lang="en-GB" sz="2000" b="1" dirty="0" smtClean="0">
              <a:solidFill>
                <a:srgbClr val="008000"/>
              </a:solidFill>
              <a:ea typeface="MS Gothic" charset="0"/>
              <a:cs typeface="MS Gothic" charset="0"/>
            </a:endParaRPr>
          </a:p>
          <a:p>
            <a:pPr marL="3543300" lvl="7" indent="-342900"/>
            <a:endParaRPr lang="en-GB" sz="1600" dirty="0">
              <a:solidFill>
                <a:srgbClr val="000000"/>
              </a:solidFill>
              <a:ea typeface="MS Gothic" charset="0"/>
              <a:cs typeface="MS Gothic" charset="0"/>
            </a:endParaRPr>
          </a:p>
        </p:txBody>
      </p:sp>
      <p:pic>
        <p:nvPicPr>
          <p:cNvPr id="1802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71736" y="4000504"/>
            <a:ext cx="4696789" cy="15049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3" name="Rectangle 1"/>
          <p:cNvSpPr>
            <a:spLocks noGrp="1" noChangeArrowheads="1"/>
          </p:cNvSpPr>
          <p:nvPr>
            <p:ph type="title"/>
          </p:nvPr>
        </p:nvSpPr>
        <p:spPr>
          <a:xfrm>
            <a:off x="468313" y="260350"/>
            <a:ext cx="8229600" cy="1143000"/>
          </a:xfrm>
          <a:ln/>
        </p:spPr>
        <p:txBody>
          <a:bodyPr tIns="73224"/>
          <a:lstStyle/>
          <a:p>
            <a:pPr algn="ctr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en-GB" dirty="0" smtClean="0">
                <a:solidFill>
                  <a:srgbClr val="408000"/>
                </a:solidFill>
              </a:rPr>
              <a:t>Topic 1 – DC Theory</a:t>
            </a:r>
            <a:endParaRPr lang="en-GB" b="1" dirty="0">
              <a:solidFill>
                <a:srgbClr val="408000"/>
              </a:solidFill>
            </a:endParaRPr>
          </a:p>
        </p:txBody>
      </p:sp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468313" y="1628775"/>
            <a:ext cx="8104215" cy="585779"/>
          </a:xfrm>
          <a:prstGeom prst="rect">
            <a:avLst/>
          </a:prstGeom>
          <a:noFill/>
          <a:ln w="9360">
            <a:noFill/>
            <a:miter lim="800000"/>
            <a:headEnd/>
            <a:tailEnd/>
          </a:ln>
          <a:effectLst/>
        </p:spPr>
        <p:txBody>
          <a:bodyPr lIns="90000" tIns="62640" rIns="90000" bIns="45000"/>
          <a:lstStyle/>
          <a:p>
            <a:pPr hangingPunct="1">
              <a:spcBef>
                <a:spcPts val="400"/>
              </a:spcBef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en-GB" sz="2000" b="1" dirty="0" smtClean="0">
                <a:solidFill>
                  <a:srgbClr val="008000"/>
                </a:solidFill>
                <a:ea typeface="MS Gothic" charset="0"/>
                <a:cs typeface="MS Gothic" charset="0"/>
              </a:rPr>
              <a:t>Resistors in parallel</a:t>
            </a:r>
          </a:p>
          <a:p>
            <a:pPr hangingPunct="1">
              <a:spcBef>
                <a:spcPts val="400"/>
              </a:spcBef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endParaRPr lang="en-GB" sz="2000" b="1" dirty="0" smtClean="0">
              <a:solidFill>
                <a:srgbClr val="008000"/>
              </a:solidFill>
              <a:ea typeface="MS Gothic" charset="0"/>
              <a:cs typeface="MS Gothic" charset="0"/>
            </a:endParaRPr>
          </a:p>
          <a:p>
            <a:r>
              <a:rPr lang="en-GB" sz="2000" dirty="0" smtClean="0"/>
              <a:t>Consider 3 resistors in parallel as shown.</a:t>
            </a:r>
          </a:p>
          <a:p>
            <a:endParaRPr lang="en-GB" sz="2000" dirty="0" smtClean="0"/>
          </a:p>
          <a:p>
            <a:r>
              <a:rPr lang="en-GB" sz="2000" dirty="0" smtClean="0"/>
              <a:t>The voltage across each is the supply voltage V. </a:t>
            </a:r>
          </a:p>
          <a:p>
            <a:endParaRPr lang="en-GB" sz="2000" dirty="0" smtClean="0"/>
          </a:p>
          <a:p>
            <a:r>
              <a:rPr lang="en-GB" sz="2000" dirty="0" smtClean="0"/>
              <a:t>The current flowing in each is given by Ohms' Law</a:t>
            </a:r>
          </a:p>
          <a:p>
            <a:endParaRPr lang="en-GB" sz="2000" dirty="0" smtClean="0"/>
          </a:p>
          <a:p>
            <a:endParaRPr lang="en-GB" sz="2000" dirty="0" smtClean="0"/>
          </a:p>
          <a:p>
            <a:endParaRPr lang="en-GB" sz="2000" dirty="0" smtClean="0"/>
          </a:p>
          <a:p>
            <a:r>
              <a:rPr lang="pt-BR" sz="2000" b="1" dirty="0" smtClean="0"/>
              <a:t>           I</a:t>
            </a:r>
            <a:r>
              <a:rPr lang="pt-BR" sz="2000" b="1" baseline="-25000" dirty="0" smtClean="0"/>
              <a:t>1</a:t>
            </a:r>
            <a:r>
              <a:rPr lang="pt-BR" sz="2000" b="1" dirty="0" smtClean="0"/>
              <a:t>= V/R</a:t>
            </a:r>
            <a:r>
              <a:rPr lang="pt-BR" sz="2000" b="1" baseline="-25000" dirty="0" smtClean="0"/>
              <a:t>1			</a:t>
            </a:r>
            <a:r>
              <a:rPr lang="pt-BR" sz="2000" b="1" dirty="0" smtClean="0"/>
              <a:t> I</a:t>
            </a:r>
            <a:r>
              <a:rPr lang="pt-BR" sz="2000" b="1" baseline="-25000" dirty="0" smtClean="0"/>
              <a:t>2</a:t>
            </a:r>
            <a:r>
              <a:rPr lang="pt-BR" sz="2000" b="1" dirty="0" smtClean="0"/>
              <a:t>= V/R</a:t>
            </a:r>
            <a:r>
              <a:rPr lang="pt-BR" sz="2000" b="1" baseline="-25000" dirty="0" smtClean="0"/>
              <a:t>2</a:t>
            </a:r>
            <a:r>
              <a:rPr lang="pt-BR" sz="2000" b="1" dirty="0" smtClean="0"/>
              <a:t> 		I</a:t>
            </a:r>
            <a:r>
              <a:rPr lang="pt-BR" sz="2000" b="1" baseline="-25000" dirty="0" smtClean="0"/>
              <a:t>3</a:t>
            </a:r>
            <a:r>
              <a:rPr lang="pt-BR" sz="2000" b="1" dirty="0" smtClean="0"/>
              <a:t>= V/R</a:t>
            </a:r>
            <a:r>
              <a:rPr lang="pt-BR" sz="2000" b="1" baseline="-25000" dirty="0" smtClean="0"/>
              <a:t>3</a:t>
            </a:r>
            <a:endParaRPr lang="en-GB" sz="1600" b="1" baseline="-25000" dirty="0">
              <a:solidFill>
                <a:srgbClr val="000000"/>
              </a:solidFill>
              <a:ea typeface="MS Gothic" charset="0"/>
              <a:cs typeface="MS Gothic" charset="0"/>
            </a:endParaRPr>
          </a:p>
        </p:txBody>
      </p:sp>
      <p:sp>
        <p:nvSpPr>
          <p:cNvPr id="6" name="Text Box 2"/>
          <p:cNvSpPr txBox="1">
            <a:spLocks noChangeArrowheads="1"/>
          </p:cNvSpPr>
          <p:nvPr/>
        </p:nvSpPr>
        <p:spPr bwMode="auto">
          <a:xfrm>
            <a:off x="468313" y="1628775"/>
            <a:ext cx="7175521" cy="4525963"/>
          </a:xfrm>
          <a:prstGeom prst="rect">
            <a:avLst/>
          </a:prstGeom>
          <a:noFill/>
          <a:ln w="9360">
            <a:noFill/>
            <a:miter lim="800000"/>
            <a:headEnd/>
            <a:tailEnd/>
          </a:ln>
          <a:effectLst/>
        </p:spPr>
        <p:txBody>
          <a:bodyPr lIns="90000" tIns="62640" rIns="90000" bIns="45000"/>
          <a:lstStyle/>
          <a:p>
            <a:pPr hangingPunct="1">
              <a:spcBef>
                <a:spcPts val="400"/>
              </a:spcBef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endParaRPr lang="en-GB" sz="2000" b="1" dirty="0" smtClean="0">
              <a:solidFill>
                <a:srgbClr val="008000"/>
              </a:solidFill>
              <a:ea typeface="MS Gothic" charset="0"/>
              <a:cs typeface="MS Gothic" charset="0"/>
            </a:endParaRPr>
          </a:p>
          <a:p>
            <a:pPr hangingPunct="1">
              <a:spcBef>
                <a:spcPts val="400"/>
              </a:spcBef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endParaRPr lang="en-GB" sz="2000" b="1" dirty="0" smtClean="0">
              <a:solidFill>
                <a:srgbClr val="008000"/>
              </a:solidFill>
              <a:ea typeface="MS Gothic" charset="0"/>
              <a:cs typeface="MS Gothic" charset="0"/>
            </a:endParaRPr>
          </a:p>
          <a:p>
            <a:pPr marL="3543300" lvl="7" indent="-342900"/>
            <a:endParaRPr lang="en-GB" sz="1600" dirty="0">
              <a:solidFill>
                <a:srgbClr val="000000"/>
              </a:solidFill>
              <a:ea typeface="MS Gothic" charset="0"/>
              <a:cs typeface="MS Gothic" charset="0"/>
            </a:endParaRPr>
          </a:p>
        </p:txBody>
      </p:sp>
      <p:pic>
        <p:nvPicPr>
          <p:cNvPr id="18125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00826" y="1500174"/>
            <a:ext cx="2003038" cy="27146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3" name="Rectangle 1"/>
          <p:cNvSpPr>
            <a:spLocks noGrp="1" noChangeArrowheads="1"/>
          </p:cNvSpPr>
          <p:nvPr>
            <p:ph type="title"/>
          </p:nvPr>
        </p:nvSpPr>
        <p:spPr>
          <a:xfrm>
            <a:off x="468313" y="260350"/>
            <a:ext cx="8229600" cy="1143000"/>
          </a:xfrm>
          <a:ln/>
        </p:spPr>
        <p:txBody>
          <a:bodyPr tIns="73224"/>
          <a:lstStyle/>
          <a:p>
            <a:pPr algn="ctr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en-GB" dirty="0" smtClean="0">
                <a:solidFill>
                  <a:srgbClr val="408000"/>
                </a:solidFill>
              </a:rPr>
              <a:t>Topic 1 – DC Theory</a:t>
            </a:r>
            <a:endParaRPr lang="en-GB" b="1" dirty="0">
              <a:solidFill>
                <a:srgbClr val="408000"/>
              </a:solidFill>
            </a:endParaRPr>
          </a:p>
        </p:txBody>
      </p:sp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468313" y="1628775"/>
            <a:ext cx="6103951" cy="585779"/>
          </a:xfrm>
          <a:prstGeom prst="rect">
            <a:avLst/>
          </a:prstGeom>
          <a:noFill/>
          <a:ln w="9360">
            <a:noFill/>
            <a:miter lim="800000"/>
            <a:headEnd/>
            <a:tailEnd/>
          </a:ln>
          <a:effectLst/>
        </p:spPr>
        <p:txBody>
          <a:bodyPr lIns="90000" tIns="62640" rIns="90000" bIns="45000"/>
          <a:lstStyle/>
          <a:p>
            <a:pPr hangingPunct="1">
              <a:spcBef>
                <a:spcPts val="400"/>
              </a:spcBef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en-GB" sz="2000" b="1" dirty="0" smtClean="0">
                <a:solidFill>
                  <a:srgbClr val="008000"/>
                </a:solidFill>
                <a:ea typeface="MS Gothic" charset="0"/>
                <a:cs typeface="MS Gothic" charset="0"/>
              </a:rPr>
              <a:t>Resistors in parallel</a:t>
            </a:r>
          </a:p>
          <a:p>
            <a:pPr hangingPunct="1">
              <a:spcBef>
                <a:spcPts val="400"/>
              </a:spcBef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endParaRPr lang="en-GB" sz="2000" b="1" dirty="0" smtClean="0">
              <a:solidFill>
                <a:srgbClr val="008000"/>
              </a:solidFill>
              <a:ea typeface="MS Gothic" charset="0"/>
              <a:cs typeface="MS Gothic" charset="0"/>
            </a:endParaRPr>
          </a:p>
          <a:p>
            <a:r>
              <a:rPr lang="en-GB" sz="2000" dirty="0" smtClean="0"/>
              <a:t>The current is divided according to the resistance. </a:t>
            </a:r>
          </a:p>
          <a:p>
            <a:endParaRPr lang="en-GB" sz="2000" dirty="0" smtClean="0"/>
          </a:p>
          <a:p>
            <a:r>
              <a:rPr lang="en-GB" sz="2000" dirty="0" smtClean="0"/>
              <a:t>If the resistors were all the same, the same current would flow in each.</a:t>
            </a:r>
          </a:p>
          <a:p>
            <a:endParaRPr lang="en-GB" sz="2000" dirty="0" smtClean="0"/>
          </a:p>
          <a:p>
            <a:r>
              <a:rPr lang="en-GB" sz="2000" dirty="0" smtClean="0"/>
              <a:t>The total current drawn from the supply is</a:t>
            </a:r>
          </a:p>
          <a:p>
            <a:endParaRPr lang="en-GB" sz="2000" dirty="0" smtClean="0"/>
          </a:p>
          <a:p>
            <a:r>
              <a:rPr lang="en-GB" sz="2000" dirty="0" smtClean="0"/>
              <a:t>I = I</a:t>
            </a:r>
            <a:r>
              <a:rPr lang="en-GB" sz="2000" baseline="-25000" dirty="0" smtClean="0"/>
              <a:t>1 </a:t>
            </a:r>
            <a:r>
              <a:rPr lang="en-GB" sz="2000" dirty="0" smtClean="0"/>
              <a:t>+ I</a:t>
            </a:r>
            <a:r>
              <a:rPr lang="en-GB" sz="2000" baseline="-25000" dirty="0" smtClean="0"/>
              <a:t>2</a:t>
            </a:r>
            <a:r>
              <a:rPr lang="en-GB" sz="2000" dirty="0" smtClean="0"/>
              <a:t> + I</a:t>
            </a:r>
            <a:r>
              <a:rPr lang="en-GB" sz="2000" baseline="-25000" dirty="0" smtClean="0"/>
              <a:t>3</a:t>
            </a:r>
          </a:p>
          <a:p>
            <a:endParaRPr lang="en-GB" sz="2000" baseline="-25000" dirty="0" smtClean="0"/>
          </a:p>
          <a:p>
            <a:r>
              <a:rPr lang="en-GB" sz="2000" dirty="0" smtClean="0"/>
              <a:t>I = V/R</a:t>
            </a:r>
            <a:r>
              <a:rPr lang="en-GB" sz="2000" baseline="-25000" dirty="0" smtClean="0"/>
              <a:t>1</a:t>
            </a:r>
            <a:r>
              <a:rPr lang="en-GB" sz="2000" dirty="0" smtClean="0"/>
              <a:t> + V/R</a:t>
            </a:r>
            <a:r>
              <a:rPr lang="en-GB" sz="2000" baseline="-25000" dirty="0" smtClean="0"/>
              <a:t>2</a:t>
            </a:r>
            <a:r>
              <a:rPr lang="en-GB" sz="2000" dirty="0" smtClean="0"/>
              <a:t> + V/R</a:t>
            </a:r>
            <a:r>
              <a:rPr lang="en-GB" sz="2000" baseline="-25000" dirty="0" smtClean="0"/>
              <a:t>3</a:t>
            </a:r>
          </a:p>
          <a:p>
            <a:endParaRPr lang="en-GB" sz="2000" baseline="-25000" dirty="0" smtClean="0"/>
          </a:p>
          <a:p>
            <a:r>
              <a:rPr lang="en-GB" sz="2000" dirty="0" smtClean="0"/>
              <a:t>I = V(1/R</a:t>
            </a:r>
            <a:r>
              <a:rPr lang="en-GB" sz="2000" baseline="-25000" dirty="0" smtClean="0"/>
              <a:t>1</a:t>
            </a:r>
            <a:r>
              <a:rPr lang="en-GB" sz="2000" dirty="0" smtClean="0"/>
              <a:t> + 1/R</a:t>
            </a:r>
            <a:r>
              <a:rPr lang="en-GB" sz="2000" baseline="-25000" dirty="0" smtClean="0"/>
              <a:t>2</a:t>
            </a:r>
            <a:r>
              <a:rPr lang="en-GB" sz="2000" dirty="0" smtClean="0"/>
              <a:t> + 1/R</a:t>
            </a:r>
            <a:r>
              <a:rPr lang="en-GB" sz="2000" baseline="-25000" dirty="0" smtClean="0"/>
              <a:t>3</a:t>
            </a:r>
            <a:r>
              <a:rPr lang="en-GB" sz="2000" dirty="0" smtClean="0"/>
              <a:t>)</a:t>
            </a:r>
            <a:endParaRPr lang="en-GB" sz="1600" b="1" baseline="-25000" dirty="0">
              <a:solidFill>
                <a:srgbClr val="000000"/>
              </a:solidFill>
              <a:ea typeface="MS Gothic" charset="0"/>
              <a:cs typeface="MS Gothic" charset="0"/>
            </a:endParaRPr>
          </a:p>
        </p:txBody>
      </p:sp>
      <p:sp>
        <p:nvSpPr>
          <p:cNvPr id="6" name="Text Box 2"/>
          <p:cNvSpPr txBox="1">
            <a:spLocks noChangeArrowheads="1"/>
          </p:cNvSpPr>
          <p:nvPr/>
        </p:nvSpPr>
        <p:spPr bwMode="auto">
          <a:xfrm>
            <a:off x="468313" y="1628775"/>
            <a:ext cx="7175521" cy="4525963"/>
          </a:xfrm>
          <a:prstGeom prst="rect">
            <a:avLst/>
          </a:prstGeom>
          <a:noFill/>
          <a:ln w="9360">
            <a:noFill/>
            <a:miter lim="800000"/>
            <a:headEnd/>
            <a:tailEnd/>
          </a:ln>
          <a:effectLst/>
        </p:spPr>
        <p:txBody>
          <a:bodyPr lIns="90000" tIns="62640" rIns="90000" bIns="45000"/>
          <a:lstStyle/>
          <a:p>
            <a:pPr hangingPunct="1">
              <a:spcBef>
                <a:spcPts val="400"/>
              </a:spcBef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endParaRPr lang="en-GB" sz="2000" b="1" dirty="0" smtClean="0">
              <a:solidFill>
                <a:srgbClr val="008000"/>
              </a:solidFill>
              <a:ea typeface="MS Gothic" charset="0"/>
              <a:cs typeface="MS Gothic" charset="0"/>
            </a:endParaRPr>
          </a:p>
          <a:p>
            <a:pPr hangingPunct="1">
              <a:spcBef>
                <a:spcPts val="400"/>
              </a:spcBef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endParaRPr lang="en-GB" sz="2000" b="1" dirty="0" smtClean="0">
              <a:solidFill>
                <a:srgbClr val="008000"/>
              </a:solidFill>
              <a:ea typeface="MS Gothic" charset="0"/>
              <a:cs typeface="MS Gothic" charset="0"/>
            </a:endParaRPr>
          </a:p>
          <a:p>
            <a:pPr marL="3543300" lvl="7" indent="-342900"/>
            <a:endParaRPr lang="en-GB" sz="1600" dirty="0">
              <a:solidFill>
                <a:srgbClr val="000000"/>
              </a:solidFill>
              <a:ea typeface="MS Gothic" charset="0"/>
              <a:cs typeface="MS Gothic" charset="0"/>
            </a:endParaRPr>
          </a:p>
        </p:txBody>
      </p:sp>
      <p:pic>
        <p:nvPicPr>
          <p:cNvPr id="18125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00826" y="1500174"/>
            <a:ext cx="2003038" cy="27146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3" name="Rectangle 1"/>
          <p:cNvSpPr>
            <a:spLocks noGrp="1" noChangeArrowheads="1"/>
          </p:cNvSpPr>
          <p:nvPr>
            <p:ph type="title"/>
          </p:nvPr>
        </p:nvSpPr>
        <p:spPr>
          <a:xfrm>
            <a:off x="468313" y="260350"/>
            <a:ext cx="8229600" cy="1143000"/>
          </a:xfrm>
          <a:ln/>
        </p:spPr>
        <p:txBody>
          <a:bodyPr tIns="73224"/>
          <a:lstStyle/>
          <a:p>
            <a:pPr algn="ctr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en-GB" dirty="0" smtClean="0">
                <a:solidFill>
                  <a:srgbClr val="408000"/>
                </a:solidFill>
              </a:rPr>
              <a:t>Topic 1 – DC Theory</a:t>
            </a:r>
            <a:endParaRPr lang="en-GB" b="1" dirty="0">
              <a:solidFill>
                <a:srgbClr val="408000"/>
              </a:solidFill>
            </a:endParaRPr>
          </a:p>
        </p:txBody>
      </p:sp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468313" y="1628775"/>
            <a:ext cx="6103951" cy="585779"/>
          </a:xfrm>
          <a:prstGeom prst="rect">
            <a:avLst/>
          </a:prstGeom>
          <a:noFill/>
          <a:ln w="9360">
            <a:noFill/>
            <a:miter lim="800000"/>
            <a:headEnd/>
            <a:tailEnd/>
          </a:ln>
          <a:effectLst/>
        </p:spPr>
        <p:txBody>
          <a:bodyPr lIns="90000" tIns="62640" rIns="90000" bIns="45000"/>
          <a:lstStyle/>
          <a:p>
            <a:pPr hangingPunct="1">
              <a:spcBef>
                <a:spcPts val="400"/>
              </a:spcBef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en-GB" sz="2000" b="1" dirty="0" smtClean="0">
                <a:solidFill>
                  <a:srgbClr val="008000"/>
                </a:solidFill>
                <a:ea typeface="MS Gothic" charset="0"/>
                <a:cs typeface="MS Gothic" charset="0"/>
              </a:rPr>
              <a:t>Resistors in parallel</a:t>
            </a:r>
          </a:p>
          <a:p>
            <a:pPr hangingPunct="1">
              <a:spcBef>
                <a:spcPts val="400"/>
              </a:spcBef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endParaRPr lang="en-GB" sz="2000" b="1" dirty="0" smtClean="0">
              <a:solidFill>
                <a:srgbClr val="008000"/>
              </a:solidFill>
              <a:ea typeface="MS Gothic" charset="0"/>
              <a:cs typeface="MS Gothic" charset="0"/>
            </a:endParaRPr>
          </a:p>
          <a:p>
            <a:r>
              <a:rPr lang="en-GB" sz="2000" dirty="0" smtClean="0"/>
              <a:t>If the same current was drawn from the supply by a single resistor R</a:t>
            </a:r>
            <a:r>
              <a:rPr lang="en-GB" sz="2000" baseline="-25000" dirty="0" smtClean="0"/>
              <a:t>T</a:t>
            </a:r>
            <a:r>
              <a:rPr lang="en-GB" sz="2000" dirty="0" smtClean="0"/>
              <a:t> the current would be</a:t>
            </a:r>
          </a:p>
          <a:p>
            <a:endParaRPr lang="en-GB" sz="2000" dirty="0" smtClean="0"/>
          </a:p>
          <a:p>
            <a:r>
              <a:rPr lang="en-GB" sz="2000" dirty="0" smtClean="0"/>
              <a:t>I = V/R</a:t>
            </a:r>
            <a:r>
              <a:rPr lang="en-GB" sz="2000" baseline="-25000" dirty="0" smtClean="0"/>
              <a:t>T</a:t>
            </a:r>
          </a:p>
          <a:p>
            <a:endParaRPr lang="en-GB" sz="2000" baseline="-25000" dirty="0" smtClean="0"/>
          </a:p>
          <a:p>
            <a:r>
              <a:rPr lang="en-GB" sz="2000" dirty="0" smtClean="0"/>
              <a:t>Comparing the two equations</a:t>
            </a:r>
          </a:p>
          <a:p>
            <a:endParaRPr lang="en-GB" sz="2000" dirty="0" smtClean="0"/>
          </a:p>
          <a:p>
            <a:r>
              <a:rPr lang="en-GB" sz="2000" dirty="0" smtClean="0"/>
              <a:t>V/R</a:t>
            </a:r>
            <a:r>
              <a:rPr lang="en-GB" sz="2000" baseline="-25000" dirty="0" smtClean="0"/>
              <a:t>T</a:t>
            </a:r>
            <a:r>
              <a:rPr lang="en-GB" sz="2000" dirty="0" smtClean="0"/>
              <a:t> = I = V(1/R</a:t>
            </a:r>
            <a:r>
              <a:rPr lang="en-GB" sz="2000" baseline="-25000" dirty="0" smtClean="0"/>
              <a:t>1</a:t>
            </a:r>
            <a:r>
              <a:rPr lang="en-GB" sz="2000" dirty="0" smtClean="0"/>
              <a:t> + 1/R</a:t>
            </a:r>
            <a:r>
              <a:rPr lang="en-GB" sz="2000" baseline="-25000" dirty="0" smtClean="0"/>
              <a:t>2</a:t>
            </a:r>
            <a:r>
              <a:rPr lang="en-GB" sz="2000" dirty="0" smtClean="0"/>
              <a:t> + 1/R</a:t>
            </a:r>
            <a:r>
              <a:rPr lang="en-GB" sz="2000" baseline="-25000" dirty="0" smtClean="0"/>
              <a:t>3</a:t>
            </a:r>
            <a:r>
              <a:rPr lang="en-GB" sz="2000" dirty="0" smtClean="0"/>
              <a:t>)</a:t>
            </a:r>
          </a:p>
          <a:p>
            <a:endParaRPr lang="en-GB" sz="2000" dirty="0" smtClean="0"/>
          </a:p>
          <a:p>
            <a:endParaRPr lang="en-GB" sz="1600" b="1" baseline="-25000" dirty="0">
              <a:solidFill>
                <a:srgbClr val="000000"/>
              </a:solidFill>
              <a:ea typeface="MS Gothic" charset="0"/>
              <a:cs typeface="MS Gothic" charset="0"/>
            </a:endParaRPr>
          </a:p>
        </p:txBody>
      </p:sp>
      <p:sp>
        <p:nvSpPr>
          <p:cNvPr id="6" name="Text Box 2"/>
          <p:cNvSpPr txBox="1">
            <a:spLocks noChangeArrowheads="1"/>
          </p:cNvSpPr>
          <p:nvPr/>
        </p:nvSpPr>
        <p:spPr bwMode="auto">
          <a:xfrm>
            <a:off x="468313" y="1628775"/>
            <a:ext cx="7175521" cy="4525963"/>
          </a:xfrm>
          <a:prstGeom prst="rect">
            <a:avLst/>
          </a:prstGeom>
          <a:noFill/>
          <a:ln w="9360">
            <a:noFill/>
            <a:miter lim="800000"/>
            <a:headEnd/>
            <a:tailEnd/>
          </a:ln>
          <a:effectLst/>
        </p:spPr>
        <p:txBody>
          <a:bodyPr lIns="90000" tIns="62640" rIns="90000" bIns="45000"/>
          <a:lstStyle/>
          <a:p>
            <a:pPr hangingPunct="1">
              <a:spcBef>
                <a:spcPts val="400"/>
              </a:spcBef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endParaRPr lang="en-GB" sz="2000" b="1" dirty="0" smtClean="0">
              <a:solidFill>
                <a:srgbClr val="008000"/>
              </a:solidFill>
              <a:ea typeface="MS Gothic" charset="0"/>
              <a:cs typeface="MS Gothic" charset="0"/>
            </a:endParaRPr>
          </a:p>
          <a:p>
            <a:pPr hangingPunct="1">
              <a:spcBef>
                <a:spcPts val="400"/>
              </a:spcBef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endParaRPr lang="en-GB" sz="2000" b="1" dirty="0" smtClean="0">
              <a:solidFill>
                <a:srgbClr val="008000"/>
              </a:solidFill>
              <a:ea typeface="MS Gothic" charset="0"/>
              <a:cs typeface="MS Gothic" charset="0"/>
            </a:endParaRPr>
          </a:p>
          <a:p>
            <a:pPr marL="3543300" lvl="7" indent="-342900"/>
            <a:endParaRPr lang="en-GB" sz="1600" dirty="0">
              <a:solidFill>
                <a:srgbClr val="000000"/>
              </a:solidFill>
              <a:ea typeface="MS Gothic" charset="0"/>
              <a:cs typeface="MS Gothic" charset="0"/>
            </a:endParaRPr>
          </a:p>
        </p:txBody>
      </p:sp>
      <p:pic>
        <p:nvPicPr>
          <p:cNvPr id="181250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500826" y="1500174"/>
            <a:ext cx="2003038" cy="27146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7" name="Object 6"/>
          <p:cNvGraphicFramePr>
            <a:graphicFrameLocks noChangeAspect="1"/>
          </p:cNvGraphicFramePr>
          <p:nvPr/>
        </p:nvGraphicFramePr>
        <p:xfrm>
          <a:off x="1000100" y="5072074"/>
          <a:ext cx="2071702" cy="749339"/>
        </p:xfrm>
        <a:graphic>
          <a:graphicData uri="http://schemas.openxmlformats.org/presentationml/2006/ole">
            <p:oleObj spid="_x0000_s198658" name="Equation" r:id="rId5" imgW="1193760" imgH="431640" progId="Equation.3">
              <p:embed/>
            </p:oleObj>
          </a:graphicData>
        </a:graphic>
      </p:graphicFrame>
      <p:graphicFrame>
        <p:nvGraphicFramePr>
          <p:cNvPr id="182275" name="Object 3"/>
          <p:cNvGraphicFramePr>
            <a:graphicFrameLocks noChangeAspect="1"/>
          </p:cNvGraphicFramePr>
          <p:nvPr/>
        </p:nvGraphicFramePr>
        <p:xfrm>
          <a:off x="4143372" y="4929198"/>
          <a:ext cx="2071688" cy="1081087"/>
        </p:xfrm>
        <a:graphic>
          <a:graphicData uri="http://schemas.openxmlformats.org/presentationml/2006/ole">
            <p:oleObj spid="_x0000_s198659" name="Equation" r:id="rId6" imgW="1193760" imgH="622080" progId="Equation.3">
              <p:embed/>
            </p:oleObj>
          </a:graphicData>
        </a:graphic>
      </p:graphicFrame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3" name="Rectangle 1"/>
          <p:cNvSpPr>
            <a:spLocks noGrp="1" noChangeArrowheads="1"/>
          </p:cNvSpPr>
          <p:nvPr>
            <p:ph type="title"/>
          </p:nvPr>
        </p:nvSpPr>
        <p:spPr>
          <a:xfrm>
            <a:off x="468313" y="260350"/>
            <a:ext cx="8229600" cy="1143000"/>
          </a:xfrm>
          <a:ln/>
        </p:spPr>
        <p:txBody>
          <a:bodyPr tIns="73224"/>
          <a:lstStyle/>
          <a:p>
            <a:pPr algn="ctr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en-GB" dirty="0" smtClean="0">
                <a:solidFill>
                  <a:srgbClr val="408000"/>
                </a:solidFill>
              </a:rPr>
              <a:t>Topic 1 – DC Theory</a:t>
            </a:r>
            <a:endParaRPr lang="en-GB" b="1" dirty="0">
              <a:solidFill>
                <a:srgbClr val="408000"/>
              </a:solidFill>
            </a:endParaRPr>
          </a:p>
        </p:txBody>
      </p:sp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468313" y="1628775"/>
            <a:ext cx="6103951" cy="585779"/>
          </a:xfrm>
          <a:prstGeom prst="rect">
            <a:avLst/>
          </a:prstGeom>
          <a:noFill/>
          <a:ln w="9360">
            <a:noFill/>
            <a:miter lim="800000"/>
            <a:headEnd/>
            <a:tailEnd/>
          </a:ln>
          <a:effectLst/>
        </p:spPr>
        <p:txBody>
          <a:bodyPr lIns="90000" tIns="62640" rIns="90000" bIns="45000"/>
          <a:lstStyle/>
          <a:p>
            <a:pPr hangingPunct="1">
              <a:spcBef>
                <a:spcPts val="400"/>
              </a:spcBef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en-GB" sz="2000" b="1" dirty="0" smtClean="0">
                <a:solidFill>
                  <a:srgbClr val="008000"/>
                </a:solidFill>
                <a:ea typeface="MS Gothic" charset="0"/>
                <a:cs typeface="MS Gothic" charset="0"/>
              </a:rPr>
              <a:t>Resistors in parallel</a:t>
            </a:r>
          </a:p>
          <a:p>
            <a:pPr hangingPunct="1">
              <a:spcBef>
                <a:spcPts val="400"/>
              </a:spcBef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endParaRPr lang="en-GB" sz="2000" b="1" dirty="0" smtClean="0">
              <a:solidFill>
                <a:srgbClr val="008000"/>
              </a:solidFill>
              <a:ea typeface="MS Gothic" charset="0"/>
              <a:cs typeface="MS Gothic" charset="0"/>
            </a:endParaRPr>
          </a:p>
          <a:p>
            <a:r>
              <a:rPr lang="en-GB" sz="2000" dirty="0" smtClean="0"/>
              <a:t>In general for resistors in parallel</a:t>
            </a:r>
          </a:p>
          <a:p>
            <a:endParaRPr lang="en-GB" sz="2000" dirty="0" smtClean="0"/>
          </a:p>
          <a:p>
            <a:endParaRPr lang="en-GB" sz="1600" b="1" baseline="-25000" dirty="0">
              <a:solidFill>
                <a:srgbClr val="000000"/>
              </a:solidFill>
              <a:ea typeface="MS Gothic" charset="0"/>
              <a:cs typeface="MS Gothic" charset="0"/>
            </a:endParaRPr>
          </a:p>
        </p:txBody>
      </p:sp>
      <p:sp>
        <p:nvSpPr>
          <p:cNvPr id="6" name="Text Box 2"/>
          <p:cNvSpPr txBox="1">
            <a:spLocks noChangeArrowheads="1"/>
          </p:cNvSpPr>
          <p:nvPr/>
        </p:nvSpPr>
        <p:spPr bwMode="auto">
          <a:xfrm>
            <a:off x="468313" y="1628775"/>
            <a:ext cx="7175521" cy="4525963"/>
          </a:xfrm>
          <a:prstGeom prst="rect">
            <a:avLst/>
          </a:prstGeom>
          <a:noFill/>
          <a:ln w="9360">
            <a:noFill/>
            <a:miter lim="800000"/>
            <a:headEnd/>
            <a:tailEnd/>
          </a:ln>
          <a:effectLst/>
        </p:spPr>
        <p:txBody>
          <a:bodyPr lIns="90000" tIns="62640" rIns="90000" bIns="45000"/>
          <a:lstStyle/>
          <a:p>
            <a:pPr hangingPunct="1">
              <a:spcBef>
                <a:spcPts val="400"/>
              </a:spcBef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endParaRPr lang="en-GB" sz="2000" b="1" dirty="0" smtClean="0">
              <a:solidFill>
                <a:srgbClr val="008000"/>
              </a:solidFill>
              <a:ea typeface="MS Gothic" charset="0"/>
              <a:cs typeface="MS Gothic" charset="0"/>
            </a:endParaRPr>
          </a:p>
          <a:p>
            <a:pPr hangingPunct="1">
              <a:spcBef>
                <a:spcPts val="400"/>
              </a:spcBef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endParaRPr lang="en-GB" sz="2000" b="1" dirty="0" smtClean="0">
              <a:solidFill>
                <a:srgbClr val="008000"/>
              </a:solidFill>
              <a:ea typeface="MS Gothic" charset="0"/>
              <a:cs typeface="MS Gothic" charset="0"/>
            </a:endParaRPr>
          </a:p>
          <a:p>
            <a:pPr marL="3543300" lvl="7" indent="-342900"/>
            <a:endParaRPr lang="en-GB" sz="1600" dirty="0">
              <a:solidFill>
                <a:srgbClr val="000000"/>
              </a:solidFill>
              <a:ea typeface="MS Gothic" charset="0"/>
              <a:cs typeface="MS Gothic" charset="0"/>
            </a:endParaRPr>
          </a:p>
        </p:txBody>
      </p:sp>
      <p:graphicFrame>
        <p:nvGraphicFramePr>
          <p:cNvPr id="184324" name="Object 4"/>
          <p:cNvGraphicFramePr>
            <a:graphicFrameLocks noChangeAspect="1"/>
          </p:cNvGraphicFramePr>
          <p:nvPr/>
        </p:nvGraphicFramePr>
        <p:xfrm>
          <a:off x="3217863" y="3167073"/>
          <a:ext cx="2039937" cy="1690687"/>
        </p:xfrm>
        <a:graphic>
          <a:graphicData uri="http://schemas.openxmlformats.org/presentationml/2006/ole">
            <p:oleObj spid="_x0000_s199682" name="Equation" r:id="rId4" imgW="761760" imgH="634680" progId="Equation.3">
              <p:embed/>
            </p:oleObj>
          </a:graphicData>
        </a:graphic>
      </p:graphicFrame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3" name="Rectangle 1"/>
          <p:cNvSpPr>
            <a:spLocks noGrp="1" noChangeArrowheads="1"/>
          </p:cNvSpPr>
          <p:nvPr>
            <p:ph type="title"/>
          </p:nvPr>
        </p:nvSpPr>
        <p:spPr>
          <a:xfrm>
            <a:off x="468313" y="260350"/>
            <a:ext cx="8229600" cy="1143000"/>
          </a:xfrm>
          <a:ln/>
        </p:spPr>
        <p:txBody>
          <a:bodyPr tIns="73224"/>
          <a:lstStyle/>
          <a:p>
            <a:pPr algn="ctr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en-GB" dirty="0" smtClean="0">
                <a:solidFill>
                  <a:srgbClr val="408000"/>
                </a:solidFill>
              </a:rPr>
              <a:t>Topic 1 – DC Theory</a:t>
            </a:r>
            <a:endParaRPr lang="en-GB" b="1" dirty="0">
              <a:solidFill>
                <a:srgbClr val="408000"/>
              </a:solidFill>
            </a:endParaRPr>
          </a:p>
        </p:txBody>
      </p:sp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468313" y="1628775"/>
            <a:ext cx="8247091" cy="585779"/>
          </a:xfrm>
          <a:prstGeom prst="rect">
            <a:avLst/>
          </a:prstGeom>
          <a:noFill/>
          <a:ln w="9360">
            <a:noFill/>
            <a:miter lim="800000"/>
            <a:headEnd/>
            <a:tailEnd/>
          </a:ln>
          <a:effectLst/>
        </p:spPr>
        <p:txBody>
          <a:bodyPr lIns="90000" tIns="62640" rIns="90000" bIns="45000"/>
          <a:lstStyle/>
          <a:p>
            <a:pPr hangingPunct="1">
              <a:spcBef>
                <a:spcPts val="400"/>
              </a:spcBef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en-GB" sz="2000" b="1" dirty="0" smtClean="0">
                <a:solidFill>
                  <a:srgbClr val="008000"/>
                </a:solidFill>
                <a:ea typeface="MS Gothic" charset="0"/>
                <a:cs typeface="MS Gothic" charset="0"/>
              </a:rPr>
              <a:t>Resistors in parallel</a:t>
            </a:r>
          </a:p>
          <a:p>
            <a:pPr hangingPunct="1">
              <a:spcBef>
                <a:spcPts val="400"/>
              </a:spcBef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endParaRPr lang="en-GB" sz="2000" b="1" dirty="0" smtClean="0">
              <a:solidFill>
                <a:srgbClr val="008000"/>
              </a:solidFill>
              <a:ea typeface="MS Gothic" charset="0"/>
              <a:cs typeface="MS Gothic" charset="0"/>
            </a:endParaRPr>
          </a:p>
          <a:p>
            <a:r>
              <a:rPr lang="en-GB" sz="2400" dirty="0" smtClean="0"/>
              <a:t>Calculate the total resistance and all the currents in the circuit below</a:t>
            </a:r>
            <a:endParaRPr lang="en-GB" sz="1600" dirty="0" smtClean="0"/>
          </a:p>
          <a:p>
            <a:endParaRPr lang="en-GB" sz="1600" dirty="0" smtClean="0"/>
          </a:p>
          <a:p>
            <a:endParaRPr lang="en-GB" sz="1600" dirty="0" smtClean="0"/>
          </a:p>
          <a:p>
            <a:endParaRPr lang="en-GB" sz="1600" dirty="0" smtClean="0"/>
          </a:p>
          <a:p>
            <a:endParaRPr lang="en-GB" sz="1600" dirty="0" smtClean="0"/>
          </a:p>
          <a:p>
            <a:endParaRPr lang="en-GB" sz="1600" dirty="0" smtClean="0"/>
          </a:p>
          <a:p>
            <a:endParaRPr lang="en-GB" sz="1600" b="1" dirty="0" smtClean="0">
              <a:solidFill>
                <a:srgbClr val="008000"/>
              </a:solidFill>
            </a:endParaRPr>
          </a:p>
          <a:p>
            <a:endParaRPr lang="en-GB" sz="1600" b="1" dirty="0" smtClean="0"/>
          </a:p>
          <a:p>
            <a:pPr marL="3543300" lvl="7" indent="-342900"/>
            <a:endParaRPr lang="en-GB" sz="1600" dirty="0">
              <a:solidFill>
                <a:srgbClr val="000000"/>
              </a:solidFill>
              <a:ea typeface="MS Gothic" charset="0"/>
              <a:cs typeface="MS Gothic" charset="0"/>
            </a:endParaRPr>
          </a:p>
        </p:txBody>
      </p:sp>
      <p:sp>
        <p:nvSpPr>
          <p:cNvPr id="6" name="Text Box 2"/>
          <p:cNvSpPr txBox="1">
            <a:spLocks noChangeArrowheads="1"/>
          </p:cNvSpPr>
          <p:nvPr/>
        </p:nvSpPr>
        <p:spPr bwMode="auto">
          <a:xfrm>
            <a:off x="468313" y="1628775"/>
            <a:ext cx="7175521" cy="4525963"/>
          </a:xfrm>
          <a:prstGeom prst="rect">
            <a:avLst/>
          </a:prstGeom>
          <a:noFill/>
          <a:ln w="9360">
            <a:noFill/>
            <a:miter lim="800000"/>
            <a:headEnd/>
            <a:tailEnd/>
          </a:ln>
          <a:effectLst/>
        </p:spPr>
        <p:txBody>
          <a:bodyPr lIns="90000" tIns="62640" rIns="90000" bIns="45000"/>
          <a:lstStyle/>
          <a:p>
            <a:pPr hangingPunct="1">
              <a:spcBef>
                <a:spcPts val="400"/>
              </a:spcBef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endParaRPr lang="en-GB" sz="2000" b="1" dirty="0" smtClean="0">
              <a:solidFill>
                <a:srgbClr val="008000"/>
              </a:solidFill>
              <a:ea typeface="MS Gothic" charset="0"/>
              <a:cs typeface="MS Gothic" charset="0"/>
            </a:endParaRPr>
          </a:p>
          <a:p>
            <a:pPr hangingPunct="1">
              <a:spcBef>
                <a:spcPts val="400"/>
              </a:spcBef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endParaRPr lang="en-GB" sz="2000" b="1" dirty="0" smtClean="0">
              <a:solidFill>
                <a:srgbClr val="008000"/>
              </a:solidFill>
              <a:ea typeface="MS Gothic" charset="0"/>
              <a:cs typeface="MS Gothic" charset="0"/>
            </a:endParaRPr>
          </a:p>
          <a:p>
            <a:pPr marL="3543300" lvl="7" indent="-342900"/>
            <a:endParaRPr lang="en-GB" sz="1600" dirty="0">
              <a:solidFill>
                <a:srgbClr val="000000"/>
              </a:solidFill>
              <a:ea typeface="MS Gothic" charset="0"/>
              <a:cs typeface="MS Gothic" charset="0"/>
            </a:endParaRPr>
          </a:p>
        </p:txBody>
      </p:sp>
      <p:pic>
        <p:nvPicPr>
          <p:cNvPr id="18534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43306" y="3500438"/>
            <a:ext cx="1721056" cy="25288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3" name="Rectangle 1"/>
          <p:cNvSpPr>
            <a:spLocks noGrp="1" noChangeArrowheads="1"/>
          </p:cNvSpPr>
          <p:nvPr>
            <p:ph type="title"/>
          </p:nvPr>
        </p:nvSpPr>
        <p:spPr>
          <a:xfrm>
            <a:off x="468313" y="260350"/>
            <a:ext cx="8229600" cy="1143000"/>
          </a:xfrm>
          <a:ln/>
        </p:spPr>
        <p:txBody>
          <a:bodyPr tIns="73224"/>
          <a:lstStyle/>
          <a:p>
            <a:pPr algn="ctr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en-GB" dirty="0" smtClean="0">
                <a:solidFill>
                  <a:srgbClr val="408000"/>
                </a:solidFill>
              </a:rPr>
              <a:t>Topic 1 – DC Theory</a:t>
            </a:r>
            <a:endParaRPr lang="en-GB" b="1" dirty="0">
              <a:solidFill>
                <a:srgbClr val="408000"/>
              </a:solidFill>
            </a:endParaRPr>
          </a:p>
        </p:txBody>
      </p:sp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468313" y="1628775"/>
            <a:ext cx="8247091" cy="585779"/>
          </a:xfrm>
          <a:prstGeom prst="rect">
            <a:avLst/>
          </a:prstGeom>
          <a:noFill/>
          <a:ln w="9360">
            <a:noFill/>
            <a:miter lim="800000"/>
            <a:headEnd/>
            <a:tailEnd/>
          </a:ln>
          <a:effectLst/>
        </p:spPr>
        <p:txBody>
          <a:bodyPr lIns="90000" tIns="62640" rIns="90000" bIns="45000"/>
          <a:lstStyle/>
          <a:p>
            <a:pPr hangingPunct="1">
              <a:spcBef>
                <a:spcPts val="400"/>
              </a:spcBef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en-GB" sz="2000" b="1" dirty="0" smtClean="0">
                <a:solidFill>
                  <a:srgbClr val="008000"/>
                </a:solidFill>
                <a:ea typeface="MS Gothic" charset="0"/>
                <a:cs typeface="MS Gothic" charset="0"/>
              </a:rPr>
              <a:t>Resistors in parallel</a:t>
            </a:r>
            <a:br>
              <a:rPr lang="en-GB" sz="2000" b="1" dirty="0" smtClean="0">
                <a:solidFill>
                  <a:srgbClr val="008000"/>
                </a:solidFill>
                <a:ea typeface="MS Gothic" charset="0"/>
                <a:cs typeface="MS Gothic" charset="0"/>
              </a:rPr>
            </a:br>
            <a:endParaRPr lang="en-GB" sz="2000" b="1" dirty="0" smtClean="0">
              <a:solidFill>
                <a:srgbClr val="008000"/>
              </a:solidFill>
              <a:ea typeface="MS Gothic" charset="0"/>
              <a:cs typeface="MS Gothic" charset="0"/>
            </a:endParaRPr>
          </a:p>
          <a:p>
            <a:pPr hangingPunct="1">
              <a:spcBef>
                <a:spcPts val="400"/>
              </a:spcBef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endParaRPr lang="en-GB" sz="2000" b="1" dirty="0" smtClean="0">
              <a:solidFill>
                <a:srgbClr val="008000"/>
              </a:solidFill>
              <a:ea typeface="MS Gothic" charset="0"/>
              <a:cs typeface="MS Gothic" charset="0"/>
            </a:endParaRPr>
          </a:p>
          <a:p>
            <a:pPr hangingPunct="1">
              <a:spcBef>
                <a:spcPts val="400"/>
              </a:spcBef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endParaRPr lang="en-GB" sz="2000" b="1" dirty="0" smtClean="0">
              <a:solidFill>
                <a:srgbClr val="008000"/>
              </a:solidFill>
              <a:ea typeface="MS Gothic" charset="0"/>
              <a:cs typeface="MS Gothic" charset="0"/>
            </a:endParaRPr>
          </a:p>
          <a:p>
            <a:pPr hangingPunct="1">
              <a:spcBef>
                <a:spcPts val="400"/>
              </a:spcBef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endParaRPr lang="en-GB" sz="2000" b="1" dirty="0" smtClean="0">
              <a:solidFill>
                <a:srgbClr val="008000"/>
              </a:solidFill>
              <a:ea typeface="MS Gothic" charset="0"/>
              <a:cs typeface="MS Gothic" charset="0"/>
            </a:endParaRPr>
          </a:p>
          <a:p>
            <a:pPr hangingPunct="1">
              <a:spcBef>
                <a:spcPts val="400"/>
              </a:spcBef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endParaRPr lang="en-GB" sz="2000" b="1" dirty="0" smtClean="0">
              <a:solidFill>
                <a:srgbClr val="008000"/>
              </a:solidFill>
              <a:ea typeface="MS Gothic" charset="0"/>
              <a:cs typeface="MS Gothic" charset="0"/>
            </a:endParaRPr>
          </a:p>
          <a:p>
            <a:pPr hangingPunct="1">
              <a:spcBef>
                <a:spcPts val="400"/>
              </a:spcBef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endParaRPr lang="en-GB" sz="2000" b="1" dirty="0" smtClean="0">
              <a:solidFill>
                <a:srgbClr val="008000"/>
              </a:solidFill>
              <a:ea typeface="MS Gothic" charset="0"/>
              <a:cs typeface="MS Gothic" charset="0"/>
            </a:endParaRPr>
          </a:p>
          <a:p>
            <a:r>
              <a:rPr lang="en-GB" sz="2000" dirty="0" smtClean="0"/>
              <a:t>I</a:t>
            </a:r>
            <a:r>
              <a:rPr lang="en-GB" sz="2000" baseline="-25000" dirty="0" smtClean="0"/>
              <a:t>T</a:t>
            </a:r>
            <a:r>
              <a:rPr lang="en-GB" sz="2000" dirty="0" smtClean="0"/>
              <a:t> = 48 / 5.077 x 10</a:t>
            </a:r>
            <a:r>
              <a:rPr lang="en-GB" sz="2000" baseline="30000" dirty="0" smtClean="0"/>
              <a:t>3</a:t>
            </a:r>
            <a:r>
              <a:rPr lang="en-GB" sz="2000" dirty="0" smtClean="0"/>
              <a:t> = 9.455 x 10</a:t>
            </a:r>
            <a:r>
              <a:rPr lang="en-GB" sz="2000" baseline="30000" dirty="0" smtClean="0"/>
              <a:t>-3</a:t>
            </a:r>
            <a:r>
              <a:rPr lang="en-GB" sz="2000" dirty="0" smtClean="0"/>
              <a:t>  A</a:t>
            </a:r>
          </a:p>
          <a:p>
            <a:r>
              <a:rPr lang="en-GB" sz="2000" dirty="0" smtClean="0"/>
              <a:t>I</a:t>
            </a:r>
            <a:r>
              <a:rPr lang="en-GB" sz="2000" baseline="-25000" dirty="0" smtClean="0"/>
              <a:t>1</a:t>
            </a:r>
            <a:r>
              <a:rPr lang="en-GB" sz="2000" dirty="0" smtClean="0"/>
              <a:t> = 48/10 x 10</a:t>
            </a:r>
            <a:r>
              <a:rPr lang="en-GB" sz="2000" baseline="30000" dirty="0" smtClean="0"/>
              <a:t>3</a:t>
            </a:r>
            <a:r>
              <a:rPr lang="en-GB" sz="2000" dirty="0" smtClean="0"/>
              <a:t>  = 4.800 x 10</a:t>
            </a:r>
            <a:r>
              <a:rPr lang="en-GB" sz="2000" baseline="30000" dirty="0" smtClean="0"/>
              <a:t>-3</a:t>
            </a:r>
            <a:r>
              <a:rPr lang="en-GB" sz="2000" dirty="0" smtClean="0"/>
              <a:t> A</a:t>
            </a:r>
          </a:p>
          <a:p>
            <a:r>
              <a:rPr lang="en-GB" sz="2000" dirty="0" smtClean="0"/>
              <a:t>I</a:t>
            </a:r>
            <a:r>
              <a:rPr lang="en-GB" sz="2000" baseline="-25000" dirty="0" smtClean="0"/>
              <a:t>2</a:t>
            </a:r>
            <a:r>
              <a:rPr lang="en-GB" sz="2000" dirty="0" smtClean="0"/>
              <a:t> = 48/15 x 10</a:t>
            </a:r>
            <a:r>
              <a:rPr lang="en-GB" sz="2000" baseline="30000" dirty="0" smtClean="0"/>
              <a:t>3</a:t>
            </a:r>
            <a:r>
              <a:rPr lang="en-GB" sz="2000" dirty="0" smtClean="0"/>
              <a:t> = 3.200 x 10</a:t>
            </a:r>
            <a:r>
              <a:rPr lang="en-GB" sz="2000" baseline="30000" dirty="0" smtClean="0"/>
              <a:t>-3</a:t>
            </a:r>
            <a:r>
              <a:rPr lang="en-GB" sz="2000" dirty="0" smtClean="0"/>
              <a:t> A</a:t>
            </a:r>
          </a:p>
          <a:p>
            <a:r>
              <a:rPr lang="en-GB" sz="2000" dirty="0" smtClean="0"/>
              <a:t>I</a:t>
            </a:r>
            <a:r>
              <a:rPr lang="en-GB" sz="2000" baseline="-25000" dirty="0" smtClean="0"/>
              <a:t>3</a:t>
            </a:r>
            <a:r>
              <a:rPr lang="en-GB" sz="2000" dirty="0" smtClean="0"/>
              <a:t> = 48/33 x 10</a:t>
            </a:r>
            <a:r>
              <a:rPr lang="en-GB" sz="2000" baseline="30000" dirty="0" smtClean="0"/>
              <a:t>3</a:t>
            </a:r>
            <a:r>
              <a:rPr lang="en-GB" sz="2000" dirty="0" smtClean="0"/>
              <a:t> = 1.455 x 10</a:t>
            </a:r>
            <a:r>
              <a:rPr lang="en-GB" sz="2000" baseline="30000" dirty="0" smtClean="0"/>
              <a:t>-3</a:t>
            </a:r>
            <a:r>
              <a:rPr lang="en-GB" sz="2000" dirty="0" smtClean="0"/>
              <a:t> A</a:t>
            </a:r>
          </a:p>
          <a:p>
            <a:endParaRPr lang="en-GB" sz="2000" dirty="0" smtClean="0"/>
          </a:p>
          <a:p>
            <a:r>
              <a:rPr lang="en-GB" sz="2000" dirty="0" smtClean="0"/>
              <a:t>Check total = 4.8 + 3.2 +1.455 = 9.455 </a:t>
            </a:r>
            <a:r>
              <a:rPr lang="en-GB" sz="2000" dirty="0" err="1" smtClean="0"/>
              <a:t>mA</a:t>
            </a:r>
            <a:endParaRPr lang="en-GB" sz="2000" b="1" dirty="0" smtClean="0">
              <a:solidFill>
                <a:srgbClr val="008000"/>
              </a:solidFill>
              <a:ea typeface="MS Gothic" charset="0"/>
              <a:cs typeface="MS Gothic" charset="0"/>
            </a:endParaRPr>
          </a:p>
          <a:p>
            <a:pPr hangingPunct="1">
              <a:spcBef>
                <a:spcPts val="400"/>
              </a:spcBef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endParaRPr lang="en-GB" sz="2000" b="1" dirty="0" smtClean="0">
              <a:solidFill>
                <a:srgbClr val="008000"/>
              </a:solidFill>
              <a:ea typeface="MS Gothic" charset="0"/>
              <a:cs typeface="MS Gothic" charset="0"/>
            </a:endParaRPr>
          </a:p>
          <a:p>
            <a:endParaRPr lang="en-GB" sz="1600" dirty="0" smtClean="0"/>
          </a:p>
          <a:p>
            <a:endParaRPr lang="en-GB" sz="1600" dirty="0" smtClean="0"/>
          </a:p>
          <a:p>
            <a:endParaRPr lang="en-GB" sz="1600" dirty="0" smtClean="0"/>
          </a:p>
          <a:p>
            <a:endParaRPr lang="en-GB" sz="1600" dirty="0" smtClean="0"/>
          </a:p>
          <a:p>
            <a:endParaRPr lang="en-GB" sz="1600" dirty="0" smtClean="0"/>
          </a:p>
          <a:p>
            <a:endParaRPr lang="en-GB" sz="1600" b="1" dirty="0" smtClean="0">
              <a:solidFill>
                <a:srgbClr val="008000"/>
              </a:solidFill>
            </a:endParaRPr>
          </a:p>
          <a:p>
            <a:endParaRPr lang="en-GB" sz="1600" b="1" dirty="0" smtClean="0"/>
          </a:p>
          <a:p>
            <a:pPr marL="3543300" lvl="7" indent="-342900"/>
            <a:endParaRPr lang="en-GB" sz="1600" dirty="0">
              <a:solidFill>
                <a:srgbClr val="000000"/>
              </a:solidFill>
              <a:ea typeface="MS Gothic" charset="0"/>
              <a:cs typeface="MS Gothic" charset="0"/>
            </a:endParaRPr>
          </a:p>
        </p:txBody>
      </p:sp>
      <p:sp>
        <p:nvSpPr>
          <p:cNvPr id="6" name="Text Box 2"/>
          <p:cNvSpPr txBox="1">
            <a:spLocks noChangeArrowheads="1"/>
          </p:cNvSpPr>
          <p:nvPr/>
        </p:nvSpPr>
        <p:spPr bwMode="auto">
          <a:xfrm>
            <a:off x="468313" y="1628775"/>
            <a:ext cx="7175521" cy="4525963"/>
          </a:xfrm>
          <a:prstGeom prst="rect">
            <a:avLst/>
          </a:prstGeom>
          <a:noFill/>
          <a:ln w="9360">
            <a:noFill/>
            <a:miter lim="800000"/>
            <a:headEnd/>
            <a:tailEnd/>
          </a:ln>
          <a:effectLst/>
        </p:spPr>
        <p:txBody>
          <a:bodyPr lIns="90000" tIns="62640" rIns="90000" bIns="45000"/>
          <a:lstStyle/>
          <a:p>
            <a:pPr hangingPunct="1">
              <a:spcBef>
                <a:spcPts val="400"/>
              </a:spcBef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endParaRPr lang="en-GB" sz="2000" b="1" dirty="0" smtClean="0">
              <a:solidFill>
                <a:srgbClr val="008000"/>
              </a:solidFill>
              <a:ea typeface="MS Gothic" charset="0"/>
              <a:cs typeface="MS Gothic" charset="0"/>
            </a:endParaRPr>
          </a:p>
          <a:p>
            <a:pPr hangingPunct="1">
              <a:spcBef>
                <a:spcPts val="400"/>
              </a:spcBef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endParaRPr lang="en-GB" sz="2000" b="1" dirty="0" smtClean="0">
              <a:solidFill>
                <a:srgbClr val="008000"/>
              </a:solidFill>
              <a:ea typeface="MS Gothic" charset="0"/>
              <a:cs typeface="MS Gothic" charset="0"/>
            </a:endParaRPr>
          </a:p>
          <a:p>
            <a:pPr marL="3543300" lvl="7" indent="-342900"/>
            <a:endParaRPr lang="en-GB" sz="1600" dirty="0">
              <a:solidFill>
                <a:srgbClr val="000000"/>
              </a:solidFill>
              <a:ea typeface="MS Gothic" charset="0"/>
              <a:cs typeface="MS Gothic" charset="0"/>
            </a:endParaRPr>
          </a:p>
        </p:txBody>
      </p:sp>
      <p:pic>
        <p:nvPicPr>
          <p:cNvPr id="18534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358082" y="428604"/>
            <a:ext cx="1312657" cy="19288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86370" name="Object 2"/>
          <p:cNvGraphicFramePr>
            <a:graphicFrameLocks noChangeAspect="1"/>
          </p:cNvGraphicFramePr>
          <p:nvPr/>
        </p:nvGraphicFramePr>
        <p:xfrm>
          <a:off x="714348" y="2357430"/>
          <a:ext cx="2464141" cy="1285884"/>
        </p:xfrm>
        <a:graphic>
          <a:graphicData uri="http://schemas.openxmlformats.org/presentationml/2006/ole">
            <p:oleObj spid="_x0000_s200706" name="Equation" r:id="rId5" imgW="1193760" imgH="622080" progId="Equation.3">
              <p:embed/>
            </p:oleObj>
          </a:graphicData>
        </a:graphic>
      </p:graphicFrame>
      <p:graphicFrame>
        <p:nvGraphicFramePr>
          <p:cNvPr id="186371" name="Object 3"/>
          <p:cNvGraphicFramePr>
            <a:graphicFrameLocks noChangeAspect="1"/>
          </p:cNvGraphicFramePr>
          <p:nvPr/>
        </p:nvGraphicFramePr>
        <p:xfrm>
          <a:off x="3286116" y="2365376"/>
          <a:ext cx="1965325" cy="1206500"/>
        </p:xfrm>
        <a:graphic>
          <a:graphicData uri="http://schemas.openxmlformats.org/presentationml/2006/ole">
            <p:oleObj spid="_x0000_s200707" name="Equation" r:id="rId6" imgW="952200" imgH="583920" progId="Equation.3">
              <p:embed/>
            </p:oleObj>
          </a:graphicData>
        </a:graphic>
      </p:graphicFrame>
      <p:graphicFrame>
        <p:nvGraphicFramePr>
          <p:cNvPr id="186372" name="Object 4"/>
          <p:cNvGraphicFramePr>
            <a:graphicFrameLocks noChangeAspect="1"/>
          </p:cNvGraphicFramePr>
          <p:nvPr/>
        </p:nvGraphicFramePr>
        <p:xfrm>
          <a:off x="5500694" y="2357430"/>
          <a:ext cx="1414463" cy="812800"/>
        </p:xfrm>
        <a:graphic>
          <a:graphicData uri="http://schemas.openxmlformats.org/presentationml/2006/ole">
            <p:oleObj spid="_x0000_s200708" name="Equation" r:id="rId7" imgW="685800" imgH="393480" progId="Equation.3">
              <p:embed/>
            </p:oleObj>
          </a:graphicData>
        </a:graphic>
      </p:graphicFrame>
      <p:graphicFrame>
        <p:nvGraphicFramePr>
          <p:cNvPr id="186373" name="Object 5"/>
          <p:cNvGraphicFramePr>
            <a:graphicFrameLocks noChangeAspect="1"/>
          </p:cNvGraphicFramePr>
          <p:nvPr/>
        </p:nvGraphicFramePr>
        <p:xfrm>
          <a:off x="6929454" y="2571744"/>
          <a:ext cx="1519238" cy="366713"/>
        </p:xfrm>
        <a:graphic>
          <a:graphicData uri="http://schemas.openxmlformats.org/presentationml/2006/ole">
            <p:oleObj spid="_x0000_s200709" name="Equation" r:id="rId8" imgW="736560" imgH="177480" progId="Equation.3">
              <p:embed/>
            </p:oleObj>
          </a:graphicData>
        </a:graphic>
      </p:graphicFrame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3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3" name="Rectangle 1"/>
          <p:cNvSpPr>
            <a:spLocks noGrp="1" noChangeArrowheads="1"/>
          </p:cNvSpPr>
          <p:nvPr>
            <p:ph type="title"/>
          </p:nvPr>
        </p:nvSpPr>
        <p:spPr>
          <a:xfrm>
            <a:off x="468313" y="260350"/>
            <a:ext cx="8229600" cy="1143000"/>
          </a:xfrm>
          <a:ln/>
        </p:spPr>
        <p:txBody>
          <a:bodyPr tIns="73224"/>
          <a:lstStyle/>
          <a:p>
            <a:pPr algn="ctr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en-GB" dirty="0" smtClean="0">
                <a:solidFill>
                  <a:srgbClr val="408000"/>
                </a:solidFill>
              </a:rPr>
              <a:t>Topic 1 – DC Theory</a:t>
            </a:r>
            <a:endParaRPr lang="en-GB" b="1" dirty="0">
              <a:solidFill>
                <a:srgbClr val="408000"/>
              </a:solidFill>
            </a:endParaRPr>
          </a:p>
        </p:txBody>
      </p:sp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468313" y="1628775"/>
            <a:ext cx="8104215" cy="585779"/>
          </a:xfrm>
          <a:prstGeom prst="rect">
            <a:avLst/>
          </a:prstGeom>
          <a:noFill/>
          <a:ln w="9360">
            <a:noFill/>
            <a:miter lim="800000"/>
            <a:headEnd/>
            <a:tailEnd/>
          </a:ln>
          <a:effectLst/>
        </p:spPr>
        <p:txBody>
          <a:bodyPr lIns="90000" tIns="62640" rIns="90000" bIns="45000"/>
          <a:lstStyle/>
          <a:p>
            <a:pPr hangingPunct="1">
              <a:spcBef>
                <a:spcPts val="400"/>
              </a:spcBef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en-GB" sz="2000" b="1" dirty="0" smtClean="0">
                <a:solidFill>
                  <a:srgbClr val="008000"/>
                </a:solidFill>
                <a:ea typeface="MS Gothic" charset="0"/>
                <a:cs typeface="MS Gothic" charset="0"/>
              </a:rPr>
              <a:t>Some Questions</a:t>
            </a:r>
          </a:p>
          <a:p>
            <a:pPr hangingPunct="1">
              <a:spcBef>
                <a:spcPts val="400"/>
              </a:spcBef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endParaRPr lang="en-GB" sz="2000" b="1" dirty="0" smtClean="0">
              <a:solidFill>
                <a:srgbClr val="008000"/>
              </a:solidFill>
              <a:ea typeface="MS Gothic" charset="0"/>
              <a:cs typeface="MS Gothic" charset="0"/>
            </a:endParaRPr>
          </a:p>
          <a:p>
            <a:r>
              <a:rPr lang="en-GB" sz="2400" dirty="0" smtClean="0"/>
              <a:t>Calculate the total resistance for the circuit shown. Determine the total current drawn from the</a:t>
            </a:r>
          </a:p>
          <a:p>
            <a:r>
              <a:rPr lang="en-GB" sz="2400" dirty="0" smtClean="0"/>
              <a:t>supply.</a:t>
            </a:r>
          </a:p>
          <a:p>
            <a:pPr marL="457200" indent="-457200">
              <a:buAutoNum type="arabicPeriod"/>
            </a:pPr>
            <a:endParaRPr lang="en-GB" sz="2400" dirty="0" smtClean="0"/>
          </a:p>
          <a:p>
            <a:pPr marL="457200" indent="-457200">
              <a:buAutoNum type="arabicPeriod"/>
            </a:pPr>
            <a:endParaRPr lang="en-GB" sz="2400" dirty="0" smtClean="0"/>
          </a:p>
          <a:p>
            <a:pPr marL="457200" indent="-457200">
              <a:buAutoNum type="arabicPeriod"/>
            </a:pPr>
            <a:endParaRPr lang="en-GB" sz="2400" dirty="0" smtClean="0"/>
          </a:p>
          <a:p>
            <a:pPr marL="457200" indent="-457200">
              <a:buAutoNum type="arabicPeriod"/>
            </a:pPr>
            <a:endParaRPr lang="en-GB" sz="2400" dirty="0" smtClean="0"/>
          </a:p>
          <a:p>
            <a:pPr marL="457200" indent="-457200"/>
            <a:endParaRPr lang="en-GB" sz="2000" dirty="0" smtClean="0"/>
          </a:p>
          <a:p>
            <a:endParaRPr lang="en-GB" sz="2000" b="1" dirty="0" smtClean="0">
              <a:solidFill>
                <a:srgbClr val="FF0000"/>
              </a:solidFill>
              <a:ea typeface="MS Gothic" charset="0"/>
              <a:cs typeface="MS Gothic" charset="0"/>
            </a:endParaRPr>
          </a:p>
          <a:p>
            <a:pPr hangingPunct="1">
              <a:spcBef>
                <a:spcPts val="400"/>
              </a:spcBef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endParaRPr lang="en-GB" sz="2000" b="1" dirty="0" smtClean="0">
              <a:solidFill>
                <a:srgbClr val="008000"/>
              </a:solidFill>
              <a:ea typeface="MS Gothic" charset="0"/>
              <a:cs typeface="MS Gothic" charset="0"/>
            </a:endParaRPr>
          </a:p>
          <a:p>
            <a:endParaRPr lang="en-GB" sz="1600" b="1" dirty="0" smtClean="0">
              <a:solidFill>
                <a:srgbClr val="008000"/>
              </a:solidFill>
            </a:endParaRPr>
          </a:p>
          <a:p>
            <a:endParaRPr lang="en-GB" sz="1600" b="1" dirty="0" smtClean="0"/>
          </a:p>
          <a:p>
            <a:pPr marL="3543300" lvl="7" indent="-342900"/>
            <a:endParaRPr lang="en-GB" sz="1600" dirty="0">
              <a:solidFill>
                <a:srgbClr val="000000"/>
              </a:solidFill>
              <a:ea typeface="MS Gothic" charset="0"/>
              <a:cs typeface="MS Gothic" charset="0"/>
            </a:endParaRPr>
          </a:p>
        </p:txBody>
      </p:sp>
      <p:sp>
        <p:nvSpPr>
          <p:cNvPr id="6" name="Text Box 2"/>
          <p:cNvSpPr txBox="1">
            <a:spLocks noChangeArrowheads="1"/>
          </p:cNvSpPr>
          <p:nvPr/>
        </p:nvSpPr>
        <p:spPr bwMode="auto">
          <a:xfrm>
            <a:off x="468313" y="1628775"/>
            <a:ext cx="7175521" cy="4525963"/>
          </a:xfrm>
          <a:prstGeom prst="rect">
            <a:avLst/>
          </a:prstGeom>
          <a:noFill/>
          <a:ln w="9360">
            <a:noFill/>
            <a:miter lim="800000"/>
            <a:headEnd/>
            <a:tailEnd/>
          </a:ln>
          <a:effectLst/>
        </p:spPr>
        <p:txBody>
          <a:bodyPr lIns="90000" tIns="62640" rIns="90000" bIns="45000"/>
          <a:lstStyle/>
          <a:p>
            <a:pPr hangingPunct="1">
              <a:spcBef>
                <a:spcPts val="400"/>
              </a:spcBef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endParaRPr lang="en-GB" sz="2000" b="1" dirty="0" smtClean="0">
              <a:solidFill>
                <a:srgbClr val="008000"/>
              </a:solidFill>
              <a:ea typeface="MS Gothic" charset="0"/>
              <a:cs typeface="MS Gothic" charset="0"/>
            </a:endParaRPr>
          </a:p>
          <a:p>
            <a:pPr hangingPunct="1">
              <a:spcBef>
                <a:spcPts val="400"/>
              </a:spcBef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endParaRPr lang="en-GB" sz="2000" b="1" dirty="0" smtClean="0">
              <a:solidFill>
                <a:srgbClr val="008000"/>
              </a:solidFill>
              <a:ea typeface="MS Gothic" charset="0"/>
              <a:cs typeface="MS Gothic" charset="0"/>
            </a:endParaRPr>
          </a:p>
          <a:p>
            <a:pPr marL="3543300" lvl="7" indent="-342900"/>
            <a:endParaRPr lang="en-GB" sz="1600" dirty="0">
              <a:solidFill>
                <a:srgbClr val="000000"/>
              </a:solidFill>
              <a:ea typeface="MS Gothic" charset="0"/>
              <a:cs typeface="MS Gothic" charset="0"/>
            </a:endParaRPr>
          </a:p>
        </p:txBody>
      </p:sp>
      <p:pic>
        <p:nvPicPr>
          <p:cNvPr id="18739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14744" y="3500438"/>
            <a:ext cx="2033332" cy="22717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3" name="Rectangle 1"/>
          <p:cNvSpPr>
            <a:spLocks noGrp="1" noChangeArrowheads="1"/>
          </p:cNvSpPr>
          <p:nvPr>
            <p:ph type="title"/>
          </p:nvPr>
        </p:nvSpPr>
        <p:spPr>
          <a:xfrm>
            <a:off x="468313" y="260350"/>
            <a:ext cx="8229600" cy="1143000"/>
          </a:xfrm>
          <a:ln/>
        </p:spPr>
        <p:txBody>
          <a:bodyPr tIns="73224"/>
          <a:lstStyle/>
          <a:p>
            <a:pPr algn="ctr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en-GB" dirty="0" smtClean="0">
                <a:solidFill>
                  <a:srgbClr val="408000"/>
                </a:solidFill>
              </a:rPr>
              <a:t>Topic 1 – DC Theory</a:t>
            </a:r>
            <a:endParaRPr lang="en-GB" b="1" dirty="0">
              <a:solidFill>
                <a:srgbClr val="408000"/>
              </a:solidFill>
            </a:endParaRPr>
          </a:p>
        </p:txBody>
      </p:sp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468313" y="1628775"/>
            <a:ext cx="8104215" cy="585779"/>
          </a:xfrm>
          <a:prstGeom prst="rect">
            <a:avLst/>
          </a:prstGeom>
          <a:noFill/>
          <a:ln w="9360">
            <a:noFill/>
            <a:miter lim="800000"/>
            <a:headEnd/>
            <a:tailEnd/>
          </a:ln>
          <a:effectLst/>
        </p:spPr>
        <p:txBody>
          <a:bodyPr lIns="90000" tIns="62640" rIns="90000" bIns="45000"/>
          <a:lstStyle/>
          <a:p>
            <a:pPr hangingPunct="1">
              <a:spcBef>
                <a:spcPts val="400"/>
              </a:spcBef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en-GB" sz="2000" b="1" dirty="0" smtClean="0">
                <a:solidFill>
                  <a:srgbClr val="008000"/>
                </a:solidFill>
                <a:ea typeface="MS Gothic" charset="0"/>
                <a:cs typeface="MS Gothic" charset="0"/>
              </a:rPr>
              <a:t>Some Questions</a:t>
            </a:r>
          </a:p>
          <a:p>
            <a:pPr hangingPunct="1">
              <a:spcBef>
                <a:spcPts val="400"/>
              </a:spcBef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endParaRPr lang="en-GB" sz="2000" b="1" dirty="0" smtClean="0">
              <a:solidFill>
                <a:srgbClr val="008000"/>
              </a:solidFill>
              <a:ea typeface="MS Gothic" charset="0"/>
              <a:cs typeface="MS Gothic" charset="0"/>
            </a:endParaRPr>
          </a:p>
          <a:p>
            <a:r>
              <a:rPr lang="en-GB" sz="2400" dirty="0" smtClean="0"/>
              <a:t>Calculate the total resistance for the circuit shown. Determine the current in each resistor and</a:t>
            </a:r>
          </a:p>
          <a:p>
            <a:r>
              <a:rPr lang="en-GB" sz="2400" dirty="0" smtClean="0"/>
              <a:t>the total current drawn from the supply.</a:t>
            </a:r>
          </a:p>
          <a:p>
            <a:pPr marL="457200" indent="-457200">
              <a:buAutoNum type="arabicPeriod"/>
            </a:pPr>
            <a:endParaRPr lang="en-GB" sz="2400" dirty="0" smtClean="0"/>
          </a:p>
          <a:p>
            <a:pPr marL="457200" indent="-457200">
              <a:buAutoNum type="arabicPeriod"/>
            </a:pPr>
            <a:endParaRPr lang="en-GB" sz="2400" dirty="0" smtClean="0"/>
          </a:p>
          <a:p>
            <a:pPr marL="457200" indent="-457200">
              <a:buAutoNum type="arabicPeriod"/>
            </a:pPr>
            <a:endParaRPr lang="en-GB" sz="2400" dirty="0" smtClean="0"/>
          </a:p>
          <a:p>
            <a:pPr marL="457200" indent="-457200"/>
            <a:endParaRPr lang="en-GB" sz="2000" dirty="0" smtClean="0"/>
          </a:p>
          <a:p>
            <a:endParaRPr lang="en-GB" sz="2000" b="1" dirty="0" smtClean="0">
              <a:solidFill>
                <a:srgbClr val="FF0000"/>
              </a:solidFill>
              <a:ea typeface="MS Gothic" charset="0"/>
              <a:cs typeface="MS Gothic" charset="0"/>
            </a:endParaRPr>
          </a:p>
          <a:p>
            <a:pPr hangingPunct="1">
              <a:spcBef>
                <a:spcPts val="400"/>
              </a:spcBef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endParaRPr lang="en-GB" sz="2000" b="1" dirty="0" smtClean="0">
              <a:solidFill>
                <a:srgbClr val="008000"/>
              </a:solidFill>
              <a:ea typeface="MS Gothic" charset="0"/>
              <a:cs typeface="MS Gothic" charset="0"/>
            </a:endParaRPr>
          </a:p>
          <a:p>
            <a:endParaRPr lang="en-GB" sz="1600" b="1" dirty="0" smtClean="0">
              <a:solidFill>
                <a:srgbClr val="008000"/>
              </a:solidFill>
            </a:endParaRPr>
          </a:p>
          <a:p>
            <a:endParaRPr lang="en-GB" sz="1600" b="1" dirty="0" smtClean="0"/>
          </a:p>
          <a:p>
            <a:pPr marL="3543300" lvl="7" indent="-342900"/>
            <a:endParaRPr lang="en-GB" sz="1600" dirty="0">
              <a:solidFill>
                <a:srgbClr val="000000"/>
              </a:solidFill>
              <a:ea typeface="MS Gothic" charset="0"/>
              <a:cs typeface="MS Gothic" charset="0"/>
            </a:endParaRPr>
          </a:p>
        </p:txBody>
      </p:sp>
      <p:sp>
        <p:nvSpPr>
          <p:cNvPr id="6" name="Text Box 2"/>
          <p:cNvSpPr txBox="1">
            <a:spLocks noChangeArrowheads="1"/>
          </p:cNvSpPr>
          <p:nvPr/>
        </p:nvSpPr>
        <p:spPr bwMode="auto">
          <a:xfrm>
            <a:off x="468313" y="1628775"/>
            <a:ext cx="7175521" cy="4525963"/>
          </a:xfrm>
          <a:prstGeom prst="rect">
            <a:avLst/>
          </a:prstGeom>
          <a:noFill/>
          <a:ln w="9360">
            <a:noFill/>
            <a:miter lim="800000"/>
            <a:headEnd/>
            <a:tailEnd/>
          </a:ln>
          <a:effectLst/>
        </p:spPr>
        <p:txBody>
          <a:bodyPr lIns="90000" tIns="62640" rIns="90000" bIns="45000"/>
          <a:lstStyle/>
          <a:p>
            <a:pPr hangingPunct="1">
              <a:spcBef>
                <a:spcPts val="400"/>
              </a:spcBef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endParaRPr lang="en-GB" sz="2000" b="1" dirty="0" smtClean="0">
              <a:solidFill>
                <a:srgbClr val="008000"/>
              </a:solidFill>
              <a:ea typeface="MS Gothic" charset="0"/>
              <a:cs typeface="MS Gothic" charset="0"/>
            </a:endParaRPr>
          </a:p>
          <a:p>
            <a:pPr hangingPunct="1">
              <a:spcBef>
                <a:spcPts val="400"/>
              </a:spcBef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endParaRPr lang="en-GB" sz="2000" b="1" dirty="0" smtClean="0">
              <a:solidFill>
                <a:srgbClr val="008000"/>
              </a:solidFill>
              <a:ea typeface="MS Gothic" charset="0"/>
              <a:cs typeface="MS Gothic" charset="0"/>
            </a:endParaRPr>
          </a:p>
          <a:p>
            <a:pPr marL="3543300" lvl="7" indent="-342900"/>
            <a:endParaRPr lang="en-GB" sz="1600" dirty="0">
              <a:solidFill>
                <a:srgbClr val="000000"/>
              </a:solidFill>
              <a:ea typeface="MS Gothic" charset="0"/>
              <a:cs typeface="MS Gothic" charset="0"/>
            </a:endParaRPr>
          </a:p>
        </p:txBody>
      </p:sp>
      <p:pic>
        <p:nvPicPr>
          <p:cNvPr id="18841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57554" y="3786190"/>
            <a:ext cx="2227449" cy="23431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ctangle 6"/>
          <p:cNvSpPr/>
          <p:nvPr/>
        </p:nvSpPr>
        <p:spPr>
          <a:xfrm>
            <a:off x="6143636" y="5857892"/>
            <a:ext cx="226869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dirty="0" smtClean="0"/>
              <a:t>(1.66</a:t>
            </a:r>
            <a:r>
              <a:rPr lang="el-GR" dirty="0" smtClean="0"/>
              <a:t>Ω</a:t>
            </a:r>
            <a:r>
              <a:rPr lang="pt-BR" dirty="0" smtClean="0"/>
              <a:t>, 40 A, 120 A)</a:t>
            </a:r>
            <a:endParaRPr lang="en-GB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MU POWERPOINT TEMPLATE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SMU POWERPOINT TEMPLATE</Template>
  <TotalTime>338</TotalTime>
  <Words>320</Words>
  <Application>Microsoft Office PowerPoint</Application>
  <PresentationFormat>On-screen Show (4:3)</PresentationFormat>
  <Paragraphs>158</Paragraphs>
  <Slides>11</Slides>
  <Notes>10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3" baseType="lpstr">
      <vt:lpstr>SMU POWERPOINT TEMPLATE</vt:lpstr>
      <vt:lpstr>Equation</vt:lpstr>
      <vt:lpstr>Slide 1</vt:lpstr>
      <vt:lpstr>Topic 1 – DC Theory</vt:lpstr>
      <vt:lpstr>Topic 1 – DC Theory</vt:lpstr>
      <vt:lpstr>Topic 1 – DC Theory</vt:lpstr>
      <vt:lpstr>Topic 1 – DC Theory</vt:lpstr>
      <vt:lpstr>Topic 1 – DC Theory</vt:lpstr>
      <vt:lpstr>Topic 1 – DC Theory</vt:lpstr>
      <vt:lpstr>Topic 1 – DC Theory</vt:lpstr>
      <vt:lpstr>Topic 1 – DC Theory</vt:lpstr>
      <vt:lpstr>Topic 1 – DC Theory</vt:lpstr>
      <vt:lpstr>Topic 1 – DC Theory</vt:lpstr>
    </vt:vector>
  </TitlesOfParts>
  <Company>SMU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Aerodynamics</dc:title>
  <dc:creator>fad-tt</dc:creator>
  <cp:lastModifiedBy>Tim Tudor</cp:lastModifiedBy>
  <cp:revision>56</cp:revision>
  <dcterms:created xsi:type="dcterms:W3CDTF">2010-09-22T08:44:59Z</dcterms:created>
  <dcterms:modified xsi:type="dcterms:W3CDTF">2011-11-25T15:17:32Z</dcterms:modified>
</cp:coreProperties>
</file>