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8"/>
  </p:notesMasterIdLst>
  <p:handoutMasterIdLst>
    <p:handoutMasterId r:id="rId39"/>
  </p:handoutMasterIdLst>
  <p:sldIdLst>
    <p:sldId id="256" r:id="rId4"/>
    <p:sldId id="407" r:id="rId5"/>
    <p:sldId id="329" r:id="rId6"/>
    <p:sldId id="409" r:id="rId7"/>
    <p:sldId id="410" r:id="rId8"/>
    <p:sldId id="332" r:id="rId9"/>
    <p:sldId id="333" r:id="rId10"/>
    <p:sldId id="338" r:id="rId11"/>
    <p:sldId id="339" r:id="rId12"/>
    <p:sldId id="340" r:id="rId13"/>
    <p:sldId id="411" r:id="rId14"/>
    <p:sldId id="412" r:id="rId15"/>
    <p:sldId id="336" r:id="rId16"/>
    <p:sldId id="345" r:id="rId17"/>
    <p:sldId id="413" r:id="rId18"/>
    <p:sldId id="344" r:id="rId19"/>
    <p:sldId id="346" r:id="rId20"/>
    <p:sldId id="347" r:id="rId21"/>
    <p:sldId id="348" r:id="rId22"/>
    <p:sldId id="349" r:id="rId23"/>
    <p:sldId id="408" r:id="rId24"/>
    <p:sldId id="352" r:id="rId25"/>
    <p:sldId id="350" r:id="rId26"/>
    <p:sldId id="351" r:id="rId27"/>
    <p:sldId id="353" r:id="rId28"/>
    <p:sldId id="326" r:id="rId29"/>
    <p:sldId id="327" r:id="rId30"/>
    <p:sldId id="328" r:id="rId31"/>
    <p:sldId id="356" r:id="rId32"/>
    <p:sldId id="357" r:id="rId33"/>
    <p:sldId id="404" r:id="rId34"/>
    <p:sldId id="355" r:id="rId35"/>
    <p:sldId id="406" r:id="rId36"/>
    <p:sldId id="295" r:id="rId3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 varScale="1">
        <p:scale>
          <a:sx n="79" d="100"/>
          <a:sy n="79" d="100"/>
        </p:scale>
        <p:origin x="1503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selectors.asp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Questions: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What element</a:t>
            </a:r>
            <a:r>
              <a:rPr lang="en-GB" baseline="0" dirty="0"/>
              <a:t> do you think is being styled in the figure?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How many declarations does this CSS style rule have?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r>
              <a:rPr lang="en-GB" baseline="0" dirty="0"/>
              <a:t>Image Reference: http://www.w3schools.com/css/css_syntax.asp [accessed: 25-Aug-2015]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70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a list of all types of CSS selectors,</a:t>
            </a:r>
            <a:r>
              <a:rPr lang="en-GB" baseline="0" dirty="0"/>
              <a:t> see: </a:t>
            </a:r>
            <a:r>
              <a:rPr lang="en-GB" dirty="0">
                <a:hlinkClick r:id="rId3"/>
              </a:rPr>
              <a:t>http://www.w3schools.com/cssref/css_selectors.asp</a:t>
            </a:r>
            <a:endParaRPr lang="en-GB" baseline="0" dirty="0"/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</a:t>
            </a:r>
            <a:r>
              <a:rPr lang="en-GB" baseline="0" dirty="0" err="1"/>
              <a:t>Combinators</a:t>
            </a:r>
            <a:r>
              <a:rPr lang="en-GB" baseline="0" dirty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Elements: http://www.w3schools.com/css/css_pseudo_elements.asp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338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635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9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11.gi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jigsaw.w3.org/css-validator/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Cascading Style Sheets (CSS)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28-Jan-2019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CSS</a:t>
            </a:r>
          </a:p>
          <a:p>
            <a:r>
              <a:rPr lang="en-GB" dirty="0"/>
              <a:t>CSS </a:t>
            </a:r>
            <a:r>
              <a:rPr lang="en-GB"/>
              <a:t>Selectors and CSS </a:t>
            </a:r>
            <a:r>
              <a:rPr lang="en-GB" dirty="0"/>
              <a:t>Selectors Specificity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088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</a:t>
            </a:r>
            <a:r>
              <a:rPr lang="en-GB" dirty="0"/>
              <a:t>ascading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(CSS)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Used to </a:t>
            </a:r>
            <a:r>
              <a:rPr lang="en-GB" b="1" dirty="0"/>
              <a:t>style</a:t>
            </a:r>
            <a:r>
              <a:rPr lang="en-GB" dirty="0"/>
              <a:t> and </a:t>
            </a:r>
            <a:r>
              <a:rPr lang="en-GB" b="1" dirty="0"/>
              <a:t>format</a:t>
            </a:r>
            <a:r>
              <a:rPr lang="en-GB" dirty="0"/>
              <a:t> a HTML page.</a:t>
            </a:r>
          </a:p>
          <a:p>
            <a:r>
              <a:rPr lang="en-GB" dirty="0"/>
              <a:t>It is used to specify style rules that define how HTML elements should be displayed.</a:t>
            </a:r>
          </a:p>
          <a:p>
            <a:r>
              <a:rPr lang="en-GB" dirty="0"/>
              <a:t>CSS can be applied to:</a:t>
            </a:r>
          </a:p>
          <a:p>
            <a:pPr lvl="1"/>
            <a:r>
              <a:rPr lang="en-GB" dirty="0"/>
              <a:t>An element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group</a:t>
            </a:r>
            <a:r>
              <a:rPr lang="en-GB" dirty="0"/>
              <a:t> of elements e.g. to a set of paragraphs.</a:t>
            </a:r>
          </a:p>
          <a:p>
            <a:pPr lvl="1"/>
            <a:r>
              <a:rPr lang="en-GB" i="1" dirty="0"/>
              <a:t>Part</a:t>
            </a:r>
            <a:r>
              <a:rPr lang="en-GB" dirty="0"/>
              <a:t> of an element e.g. highlight some text in a paragraph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833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you define CSS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5128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Three ways to add CSS style definitions to your HTML:</a:t>
            </a:r>
          </a:p>
          <a:p>
            <a:r>
              <a:rPr lang="en-GB" b="1" dirty="0"/>
              <a:t>Inline Style</a:t>
            </a:r>
            <a:r>
              <a:rPr lang="en-GB" dirty="0"/>
              <a:t> (</a:t>
            </a:r>
            <a:r>
              <a:rPr lang="en-GB" b="1" dirty="0"/>
              <a:t>avoid!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applies to only a single element</a:t>
            </a:r>
          </a:p>
          <a:p>
            <a:pPr lvl="1"/>
            <a:r>
              <a:rPr lang="en-GB" dirty="0"/>
              <a:t>add a </a:t>
            </a:r>
            <a:r>
              <a:rPr lang="en-GB" b="1" i="1" dirty="0"/>
              <a:t>style attribute</a:t>
            </a:r>
            <a:r>
              <a:rPr lang="en-GB" dirty="0"/>
              <a:t> with the definitions to the element</a:t>
            </a:r>
          </a:p>
          <a:p>
            <a:r>
              <a:rPr lang="en-GB" b="1" dirty="0"/>
              <a:t>Internal Styles</a:t>
            </a:r>
          </a:p>
          <a:p>
            <a:pPr lvl="1"/>
            <a:r>
              <a:rPr lang="en-GB" dirty="0"/>
              <a:t>applies to a single web page document</a:t>
            </a:r>
          </a:p>
          <a:p>
            <a:pPr lvl="1"/>
            <a:r>
              <a:rPr lang="en-GB" dirty="0"/>
              <a:t>add a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 to the &lt;head&gt; section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DB28CA-B677-43ED-7D54-D990D9F61CC2}"/>
              </a:ext>
            </a:extLst>
          </p:cNvPr>
          <p:cNvSpPr txBox="1"/>
          <p:nvPr/>
        </p:nvSpPr>
        <p:spPr>
          <a:xfrm>
            <a:off x="2987824" y="5851045"/>
            <a:ext cx="61013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dirty="0">
                <a:solidFill>
                  <a:srgbClr val="FF0000"/>
                </a:solidFill>
              </a:rPr>
              <a:t>DON’T DO THIS!!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7ED1F4-B6DA-06B8-1C31-CEDF635B6FC0}"/>
              </a:ext>
            </a:extLst>
          </p:cNvPr>
          <p:cNvSpPr txBox="1"/>
          <p:nvPr/>
        </p:nvSpPr>
        <p:spPr>
          <a:xfrm>
            <a:off x="3059832" y="3789040"/>
            <a:ext cx="61013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dirty="0">
                <a:solidFill>
                  <a:srgbClr val="FF0000"/>
                </a:solidFill>
              </a:rPr>
              <a:t>DON’T DO THIS!!</a:t>
            </a:r>
          </a:p>
        </p:txBody>
      </p:sp>
    </p:spTree>
    <p:extLst>
      <p:ext uri="{BB962C8B-B14F-4D97-AF65-F5344CB8AC3E}">
        <p14:creationId xmlns:p14="http://schemas.microsoft.com/office/powerpoint/2010/main" val="165209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you define CSS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28800"/>
            <a:ext cx="8153400" cy="4495800"/>
          </a:xfrm>
        </p:spPr>
        <p:txBody>
          <a:bodyPr>
            <a:normAutofit/>
          </a:bodyPr>
          <a:lstStyle/>
          <a:p>
            <a:r>
              <a:rPr lang="en-GB" b="1" dirty="0"/>
              <a:t>External Style Sheet</a:t>
            </a:r>
            <a:r>
              <a:rPr lang="en-GB" dirty="0"/>
              <a:t> (</a:t>
            </a:r>
            <a:r>
              <a:rPr lang="en-GB" b="1" dirty="0"/>
              <a:t>best practice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ideal for styling a multi-page website and for organising your CSS style definitions.</a:t>
            </a:r>
          </a:p>
          <a:p>
            <a:pPr lvl="1"/>
            <a:r>
              <a:rPr lang="en-GB" dirty="0"/>
              <a:t>style definitions are in a separate file and linked to the HTML document with a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in the head section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A52A2A"/>
                </a:solidFill>
                <a:latin typeface="Consolas" panose="020B0609020204030204" pitchFamily="49" charset="0"/>
              </a:rPr>
              <a:t>link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rel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="stylesheet"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type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="text/</a:t>
            </a:r>
            <a:r>
              <a:rPr lang="en-GB" dirty="0" err="1">
                <a:solidFill>
                  <a:srgbClr val="0000CD"/>
                </a:solidFill>
                <a:latin typeface="Consolas" panose="020B0609020204030204" pitchFamily="49" charset="0"/>
              </a:rPr>
              <a:t>css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="mystyle.css“ /&gt;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31640" y="5118304"/>
            <a:ext cx="66588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rgbClr val="FF0000"/>
                </a:solidFill>
              </a:rPr>
              <a:t>ALWAYS DO THIS!!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89348" y="6197368"/>
            <a:ext cx="3939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Note: In HTML we do not need to close the &lt;link&gt; tag with the /, but I have to increase the readability</a:t>
            </a:r>
          </a:p>
        </p:txBody>
      </p:sp>
    </p:spTree>
    <p:extLst>
      <p:ext uri="{BB962C8B-B14F-4D97-AF65-F5344CB8AC3E}">
        <p14:creationId xmlns:p14="http://schemas.microsoft.com/office/powerpoint/2010/main" val="3092828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CSS Style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8"/>
            <a:ext cx="8408804" cy="5257801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spcBef>
                <a:spcPts val="1800"/>
              </a:spcBef>
              <a:buNone/>
            </a:pPr>
            <a:r>
              <a:rPr lang="en-GB" dirty="0"/>
              <a:t>A CSS style rule requires:</a:t>
            </a:r>
          </a:p>
          <a:p>
            <a:r>
              <a:rPr lang="en-GB" dirty="0"/>
              <a:t>A </a:t>
            </a:r>
            <a:r>
              <a:rPr lang="en-GB" b="1" dirty="0"/>
              <a:t>Selector</a:t>
            </a:r>
            <a:r>
              <a:rPr lang="en-GB" dirty="0"/>
              <a:t>: to choose the HTML element that you want to style.</a:t>
            </a:r>
          </a:p>
          <a:p>
            <a:r>
              <a:rPr lang="en-GB" dirty="0"/>
              <a:t>One or more </a:t>
            </a:r>
            <a:r>
              <a:rPr lang="en-GB" b="1" dirty="0"/>
              <a:t>Declarations</a:t>
            </a:r>
            <a:r>
              <a:rPr lang="en-GB" dirty="0"/>
              <a:t>: enclosed within curly braces { … }. Each declaration is made up of: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Property Name</a:t>
            </a:r>
            <a:r>
              <a:rPr lang="en-GB" dirty="0"/>
              <a:t>: the CSS property you want to style/format e.g. colour, background, font, width, etc.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Property Value</a:t>
            </a:r>
            <a:r>
              <a:rPr lang="en-GB" dirty="0"/>
              <a:t>: the value you want to set the CSS property that you are styling to.</a:t>
            </a:r>
          </a:p>
          <a:p>
            <a:pPr marL="640080" lvl="2" indent="0">
              <a:spcBef>
                <a:spcPts val="1800"/>
              </a:spcBef>
              <a:buNone/>
            </a:pPr>
            <a:r>
              <a:rPr lang="en-GB" i="1" dirty="0"/>
              <a:t>(semi-colons “</a:t>
            </a:r>
            <a:r>
              <a:rPr lang="en-GB" b="1" i="1" dirty="0"/>
              <a:t>;</a:t>
            </a:r>
            <a:r>
              <a:rPr lang="en-GB" i="1" dirty="0"/>
              <a:t>” are used to separate multiple declarations)</a:t>
            </a:r>
          </a:p>
        </p:txBody>
      </p:sp>
      <p:pic>
        <p:nvPicPr>
          <p:cNvPr id="4" name="Content Placeholder 3" descr="selector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2138" y="1581352"/>
            <a:ext cx="54197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41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CSS selectors allow you to select the elements from your HTML that you want to style/format.</a:t>
            </a:r>
          </a:p>
          <a:p>
            <a:r>
              <a:rPr lang="en-GB" dirty="0"/>
              <a:t>Selectors are used to find elements based on their: </a:t>
            </a:r>
          </a:p>
          <a:p>
            <a:pPr lvl="1"/>
            <a:r>
              <a:rPr lang="en-GB" b="1" dirty="0"/>
              <a:t>HTML element type:</a:t>
            </a:r>
            <a:r>
              <a:rPr lang="en-GB" dirty="0"/>
              <a:t>  e.g. paragraph “p”, anchor “a”</a:t>
            </a:r>
          </a:p>
          <a:p>
            <a:pPr lvl="1"/>
            <a:r>
              <a:rPr lang="en-GB" b="1" dirty="0"/>
              <a:t>id: </a:t>
            </a:r>
            <a:r>
              <a:rPr lang="en-GB" dirty="0"/>
              <a:t>unique name you assign to a specific HTML element</a:t>
            </a:r>
            <a:endParaRPr lang="en-GB" b="1" dirty="0"/>
          </a:p>
          <a:p>
            <a:pPr lvl="1"/>
            <a:r>
              <a:rPr lang="en-GB" b="1" dirty="0"/>
              <a:t>class:</a:t>
            </a:r>
            <a:r>
              <a:rPr lang="en-GB" dirty="0"/>
              <a:t> a unique name you specify for a group of style rules to be applied using the class attribute of the HTML element(s)</a:t>
            </a:r>
          </a:p>
          <a:p>
            <a:pPr lvl="1"/>
            <a:r>
              <a:rPr lang="en-GB" dirty="0"/>
              <a:t>and other attribute values,</a:t>
            </a:r>
          </a:p>
          <a:p>
            <a:pPr lvl="1"/>
            <a:r>
              <a:rPr lang="en-GB" dirty="0"/>
              <a:t>and some other HTML properties.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6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Commonly Used CSS Selectors</a:t>
            </a:r>
            <a:br>
              <a:rPr lang="en-GB" dirty="0"/>
            </a:br>
            <a:r>
              <a:rPr lang="en-GB" sz="3100" b="1" dirty="0"/>
              <a:t>Element Selector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556792"/>
            <a:ext cx="8153400" cy="4495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element</a:t>
            </a:r>
            <a:r>
              <a:rPr lang="en-GB" dirty="0"/>
              <a:t> selector is used to style a </a:t>
            </a:r>
            <a:r>
              <a:rPr lang="en-GB" b="1" i="1" dirty="0"/>
              <a:t>particular type of element </a:t>
            </a:r>
          </a:p>
          <a:p>
            <a:pPr lvl="1"/>
            <a:r>
              <a:rPr lang="en-GB" dirty="0"/>
              <a:t>For example: h1, p, body, div, etc.</a:t>
            </a:r>
          </a:p>
          <a:p>
            <a:pPr lvl="1"/>
            <a:r>
              <a:rPr lang="en-GB" dirty="0"/>
              <a:t>Defined using the </a:t>
            </a:r>
            <a:r>
              <a:rPr lang="en-GB" b="1" dirty="0"/>
              <a:t>element type’s name</a:t>
            </a:r>
            <a:r>
              <a:rPr lang="en-GB" dirty="0"/>
              <a:t>.</a:t>
            </a:r>
          </a:p>
          <a:p>
            <a:r>
              <a:rPr lang="en-GB" dirty="0"/>
              <a:t>E.g. CSS to style paragraphs &lt;p&gt; elements: 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775521" y="4213537"/>
            <a:ext cx="3164993" cy="1015663"/>
            <a:chOff x="4223208" y="2064470"/>
            <a:chExt cx="3164993" cy="1015663"/>
          </a:xfrm>
        </p:grpSpPr>
        <p:sp>
          <p:nvSpPr>
            <p:cNvPr id="5" name="TextBox 4"/>
            <p:cNvSpPr txBox="1"/>
            <p:nvPr/>
          </p:nvSpPr>
          <p:spPr>
            <a:xfrm>
              <a:off x="4949072" y="2064470"/>
              <a:ext cx="2439129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/>
            </a:p>
          </p:txBody>
        </p:sp>
        <p:cxnSp>
          <p:nvCxnSpPr>
            <p:cNvPr id="6" name="Straight Arrow Connector 5"/>
            <p:cNvCxnSpPr/>
            <p:nvPr/>
          </p:nvCxnSpPr>
          <p:spPr>
            <a:xfrm flipH="1">
              <a:off x="4223208" y="2277089"/>
              <a:ext cx="924857" cy="186443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flipH="1" flipV="1">
              <a:off x="4223208" y="2463532"/>
              <a:ext cx="924857" cy="10876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H="1" flipV="1">
              <a:off x="4223208" y="2483354"/>
              <a:ext cx="924856" cy="369582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Rectangle 10"/>
          <p:cNvSpPr/>
          <p:nvPr/>
        </p:nvSpPr>
        <p:spPr>
          <a:xfrm>
            <a:off x="1187624" y="3933056"/>
            <a:ext cx="360040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Commonly Used CSS Selectors</a:t>
            </a:r>
            <a:br>
              <a:rPr lang="en-GB" dirty="0"/>
            </a:br>
            <a:r>
              <a:rPr lang="en-GB" sz="3100" b="1" dirty="0"/>
              <a:t>ID Selector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id</a:t>
            </a:r>
            <a:r>
              <a:rPr lang="en-GB" dirty="0"/>
              <a:t> selector is used to style a </a:t>
            </a:r>
            <a:r>
              <a:rPr lang="en-GB" b="1" i="1" dirty="0"/>
              <a:t>single unique element</a:t>
            </a:r>
          </a:p>
          <a:p>
            <a:pPr lvl="1"/>
            <a:r>
              <a:rPr lang="en-GB" dirty="0"/>
              <a:t>Defined using a </a:t>
            </a:r>
            <a:r>
              <a:rPr lang="en-GB" b="1" dirty="0"/>
              <a:t>“#” followed by the element’s id attribute value</a:t>
            </a:r>
            <a:r>
              <a:rPr lang="en-GB" dirty="0"/>
              <a:t>.</a:t>
            </a:r>
          </a:p>
          <a:p>
            <a:r>
              <a:rPr lang="en-GB" dirty="0"/>
              <a:t>E.g. CSS applied to an element with id="para1":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#para1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933056"/>
            <a:ext cx="792088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707904" y="2636912"/>
            <a:ext cx="216024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/>
          <p:cNvGrpSpPr/>
          <p:nvPr/>
        </p:nvGrpSpPr>
        <p:grpSpPr>
          <a:xfrm>
            <a:off x="3995936" y="3955229"/>
            <a:ext cx="4820733" cy="1015663"/>
            <a:chOff x="3978111" y="3585292"/>
            <a:chExt cx="4820733" cy="1015663"/>
          </a:xfrm>
        </p:grpSpPr>
        <p:sp>
          <p:nvSpPr>
            <p:cNvPr id="7" name="TextBox 6"/>
            <p:cNvSpPr txBox="1"/>
            <p:nvPr/>
          </p:nvSpPr>
          <p:spPr>
            <a:xfrm>
              <a:off x="4949072" y="3585292"/>
              <a:ext cx="3849772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id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="para1"&gt;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 flipH="1">
              <a:off x="3978111" y="3789040"/>
              <a:ext cx="1169953" cy="193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Rectangle 8"/>
          <p:cNvSpPr/>
          <p:nvPr/>
        </p:nvSpPr>
        <p:spPr>
          <a:xfrm>
            <a:off x="5580112" y="4011752"/>
            <a:ext cx="1440160" cy="2746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65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Commonly Used CSS Selectors</a:t>
            </a:r>
            <a:br>
              <a:rPr lang="en-GB" dirty="0"/>
            </a:br>
            <a:r>
              <a:rPr lang="en-GB" sz="3100" b="1" dirty="0"/>
              <a:t>Class Selector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selector is usually used to style </a:t>
            </a:r>
            <a:r>
              <a:rPr lang="en-GB" b="1" i="1" dirty="0"/>
              <a:t>one or more similar elements</a:t>
            </a:r>
            <a:r>
              <a:rPr lang="en-GB" dirty="0"/>
              <a:t>.</a:t>
            </a:r>
            <a:endParaRPr lang="en-GB" b="1" dirty="0"/>
          </a:p>
          <a:p>
            <a:pPr lvl="1"/>
            <a:r>
              <a:rPr lang="en-GB" dirty="0"/>
              <a:t>Defined using a </a:t>
            </a:r>
            <a:r>
              <a:rPr lang="en-GB" b="1" dirty="0"/>
              <a:t>“.” followed by the element class the style applies to</a:t>
            </a:r>
            <a:r>
              <a:rPr lang="en-GB" dirty="0"/>
              <a:t>.</a:t>
            </a:r>
          </a:p>
          <a:p>
            <a:r>
              <a:rPr lang="en-GB" dirty="0"/>
              <a:t>E.g. CSS applied to any element with a class="</a:t>
            </a:r>
            <a:r>
              <a:rPr lang="en-GB" dirty="0" err="1"/>
              <a:t>redPara</a:t>
            </a:r>
            <a:r>
              <a:rPr lang="en-GB" dirty="0"/>
              <a:t>":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635896" y="2636912"/>
            <a:ext cx="144016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259632" y="4365104"/>
            <a:ext cx="1152128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3491880" y="4437112"/>
            <a:ext cx="5415852" cy="1015663"/>
            <a:chOff x="3544478" y="5170568"/>
            <a:chExt cx="5415852" cy="1015663"/>
          </a:xfrm>
        </p:grpSpPr>
        <p:sp>
          <p:nvSpPr>
            <p:cNvPr id="12" name="TextBox 11"/>
            <p:cNvSpPr txBox="1"/>
            <p:nvPr/>
          </p:nvSpPr>
          <p:spPr>
            <a:xfrm>
              <a:off x="4969494" y="5170568"/>
              <a:ext cx="3990836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 flipH="1">
              <a:off x="3544478" y="5401559"/>
              <a:ext cx="1668545" cy="0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H="1" flipV="1">
              <a:off x="3544478" y="5401559"/>
              <a:ext cx="1668545" cy="2596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/>
          <p:cNvSpPr/>
          <p:nvPr/>
        </p:nvSpPr>
        <p:spPr>
          <a:xfrm>
            <a:off x="5527514" y="4509120"/>
            <a:ext cx="2304256" cy="56268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6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514528" cy="990600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556792"/>
            <a:ext cx="33843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mystyle.css</a:t>
            </a:r>
          </a:p>
          <a:p>
            <a:r>
              <a:rPr lang="en-GB" dirty="0"/>
              <a:t>body {</a:t>
            </a:r>
          </a:p>
          <a:p>
            <a:r>
              <a:rPr lang="en-GB" dirty="0"/>
              <a:t>  background-</a:t>
            </a:r>
            <a:r>
              <a:rPr lang="en-GB" dirty="0" err="1"/>
              <a:t>color</a:t>
            </a:r>
            <a:r>
              <a:rPr lang="en-GB" dirty="0"/>
              <a:t>: </a:t>
            </a:r>
            <a:r>
              <a:rPr lang="en-GB" dirty="0" err="1"/>
              <a:t>lightblue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p {</a:t>
            </a:r>
          </a:p>
          <a:p>
            <a:r>
              <a:rPr lang="en-GB" dirty="0"/>
              <a:t>  font-family: </a:t>
            </a:r>
            <a:r>
              <a:rPr lang="en-GB" dirty="0" err="1"/>
              <a:t>verdana</a:t>
            </a:r>
            <a:r>
              <a:rPr lang="en-GB" dirty="0"/>
              <a:t>;</a:t>
            </a:r>
          </a:p>
          <a:p>
            <a:r>
              <a:rPr lang="en-GB" dirty="0"/>
              <a:t>  font-size: 20px;</a:t>
            </a:r>
            <a:br>
              <a:rPr lang="en-GB" dirty="0"/>
            </a:br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Magenta;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.highlight {</a:t>
            </a:r>
          </a:p>
          <a:p>
            <a:r>
              <a:rPr lang="en-GB" dirty="0"/>
              <a:t>  background-</a:t>
            </a:r>
            <a:r>
              <a:rPr lang="en-GB" dirty="0" err="1"/>
              <a:t>color</a:t>
            </a:r>
            <a:r>
              <a:rPr lang="en-GB" dirty="0"/>
              <a:t>: red;</a:t>
            </a:r>
          </a:p>
          <a:p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white;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#para1 {</a:t>
            </a:r>
          </a:p>
          <a:p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blue;</a:t>
            </a:r>
          </a:p>
          <a:p>
            <a:r>
              <a:rPr lang="en-GB" dirty="0"/>
              <a:t>}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851920" y="1772816"/>
            <a:ext cx="51845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&lt;!</a:t>
            </a:r>
            <a:r>
              <a:rPr lang="en-GB" dirty="0" err="1"/>
              <a:t>doctype</a:t>
            </a:r>
            <a:r>
              <a:rPr lang="en-GB" dirty="0"/>
              <a:t>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&lt;head&gt;</a:t>
            </a:r>
            <a:br>
              <a:rPr lang="en-GB" dirty="0"/>
            </a:br>
            <a:r>
              <a:rPr lang="en-GB" dirty="0"/>
              <a:t>&lt;link </a:t>
            </a:r>
            <a:r>
              <a:rPr lang="en-GB" dirty="0" err="1"/>
              <a:t>rel</a:t>
            </a:r>
            <a:r>
              <a:rPr lang="en-GB" dirty="0"/>
              <a:t>="stylesheet" type="text/</a:t>
            </a:r>
            <a:r>
              <a:rPr lang="en-GB" dirty="0" err="1"/>
              <a:t>css</a:t>
            </a:r>
            <a:r>
              <a:rPr lang="en-GB" dirty="0"/>
              <a:t>" </a:t>
            </a:r>
            <a:br>
              <a:rPr lang="en-GB" dirty="0"/>
            </a:br>
            <a:r>
              <a:rPr lang="en-GB" dirty="0" err="1"/>
              <a:t>href</a:t>
            </a:r>
            <a:r>
              <a:rPr lang="en-GB" dirty="0"/>
              <a:t>="</a:t>
            </a:r>
            <a:r>
              <a:rPr lang="en-GB" b="1" dirty="0"/>
              <a:t>mystyle.css</a:t>
            </a:r>
            <a:r>
              <a:rPr lang="en-GB" dirty="0"/>
              <a:t>“ /&gt;</a:t>
            </a:r>
          </a:p>
          <a:p>
            <a:r>
              <a:rPr lang="en-GB" dirty="0"/>
              <a:t>&lt;/head&gt;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&lt;h1&gt;My First CSS Example&lt;/h1&gt;</a:t>
            </a:r>
          </a:p>
          <a:p>
            <a:r>
              <a:rPr lang="en-GB" dirty="0"/>
              <a:t>&lt;p&gt;This is a paragraph.&lt;/p&gt;</a:t>
            </a:r>
            <a:br>
              <a:rPr lang="en-GB" dirty="0"/>
            </a:br>
            <a:r>
              <a:rPr lang="en-GB" dirty="0"/>
              <a:t>&lt;p class="highlight"&gt;Important message&lt;/p&gt;</a:t>
            </a:r>
          </a:p>
          <a:p>
            <a:r>
              <a:rPr lang="en-GB" dirty="0"/>
              <a:t>&lt;p id="para1”  class="highlight"&gt;Hello World&lt;/p&gt;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  <p:cxnSp>
        <p:nvCxnSpPr>
          <p:cNvPr id="7" name="Elbow Connector 6"/>
          <p:cNvCxnSpPr/>
          <p:nvPr/>
        </p:nvCxnSpPr>
        <p:spPr>
          <a:xfrm>
            <a:off x="2767275" y="3478560"/>
            <a:ext cx="1080120" cy="1008112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Elbow Connector 8"/>
          <p:cNvCxnSpPr/>
          <p:nvPr/>
        </p:nvCxnSpPr>
        <p:spPr>
          <a:xfrm flipV="1">
            <a:off x="1763688" y="4725144"/>
            <a:ext cx="2016224" cy="4956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/>
          <p:nvPr/>
        </p:nvCxnSpPr>
        <p:spPr>
          <a:xfrm flipV="1">
            <a:off x="1619672" y="5013176"/>
            <a:ext cx="2227723" cy="1152128"/>
          </a:xfrm>
          <a:prstGeom prst="bentConnector3">
            <a:avLst>
              <a:gd name="adj1" fmla="val 71212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228184" y="5589240"/>
            <a:ext cx="2595582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Specificity Values</a:t>
            </a:r>
            <a:br>
              <a:rPr lang="en-GB" dirty="0"/>
            </a:br>
            <a:r>
              <a:rPr lang="en-GB" dirty="0"/>
              <a:t>p 		= 1</a:t>
            </a:r>
          </a:p>
          <a:p>
            <a:r>
              <a:rPr lang="en-GB" dirty="0"/>
              <a:t>.</a:t>
            </a:r>
            <a:r>
              <a:rPr lang="en-GB" dirty="0" err="1"/>
              <a:t>hightlight</a:t>
            </a:r>
            <a:r>
              <a:rPr lang="en-GB" dirty="0"/>
              <a:t>	= 10</a:t>
            </a:r>
          </a:p>
          <a:p>
            <a:r>
              <a:rPr lang="en-GB" dirty="0"/>
              <a:t>#para1		= 100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6084168" y="5949280"/>
            <a:ext cx="0" cy="79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 rot="16200000">
            <a:off x="5256863" y="6108561"/>
            <a:ext cx="1124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overrides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699792" y="90963"/>
            <a:ext cx="3880594" cy="147732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the fonts for all paragraph tags are </a:t>
            </a:r>
            <a:r>
              <a:rPr lang="en-GB" dirty="0" err="1"/>
              <a:t>verdana</a:t>
            </a:r>
            <a:r>
              <a:rPr lang="en-GB" dirty="0"/>
              <a:t> 20px since we do not override these. Likewise, the background </a:t>
            </a:r>
            <a:r>
              <a:rPr lang="en-GB" dirty="0" err="1"/>
              <a:t>color</a:t>
            </a:r>
            <a:r>
              <a:rPr lang="en-GB" dirty="0"/>
              <a:t> is red for #para1 since we just override the </a:t>
            </a:r>
            <a:r>
              <a:rPr lang="en-GB" dirty="0" err="1"/>
              <a:t>color</a:t>
            </a:r>
            <a:r>
              <a:rPr lang="en-GB"/>
              <a:t>.</a:t>
            </a:r>
            <a:endParaRPr lang="en-GB" dirty="0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110238"/>
            <a:ext cx="2329678" cy="2205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803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Specificity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024728"/>
              </p:ext>
            </p:extLst>
          </p:nvPr>
        </p:nvGraphicFramePr>
        <p:xfrm>
          <a:off x="827584" y="2548488"/>
          <a:ext cx="7488833" cy="2392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283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</a:t>
                      </a: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 style</a:t>
                      </a:r>
                      <a:r>
                        <a:rPr lang="en-GB" dirty="0"/>
                        <a:t>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#ffffff;”&gt;…&lt;/p&gt;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GB" b="1" dirty="0"/>
                        <a:t>Most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#para1</a:t>
                      </a:r>
                      <a:r>
                        <a:rPr lang="en-GB" dirty="0"/>
                        <a:t>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.para</a:t>
                      </a:r>
                      <a:r>
                        <a:rPr lang="en-GB" dirty="0"/>
                        <a:t>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Elements or pseudo-elements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236296" y="3340576"/>
            <a:ext cx="524125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464931" y="6463262"/>
            <a:ext cx="5039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https://drafts.csswg.org/selectors-3/#specificity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BDC098C-6A1B-0599-0A61-0C5CAC4387EA}"/>
              </a:ext>
            </a:extLst>
          </p:cNvPr>
          <p:cNvSpPr txBox="1">
            <a:spLocks/>
          </p:cNvSpPr>
          <p:nvPr/>
        </p:nvSpPr>
        <p:spPr>
          <a:xfrm>
            <a:off x="765048" y="1752600"/>
            <a:ext cx="81534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dirty="0"/>
              <a:t>The most specific rule wins!!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187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36461" cy="5257801"/>
          </a:xfrm>
        </p:spPr>
        <p:txBody>
          <a:bodyPr>
            <a:normAutofit fontScale="92500"/>
          </a:bodyPr>
          <a:lstStyle/>
          <a:p>
            <a:r>
              <a:rPr lang="en-GB" dirty="0"/>
              <a:t>Different CSS selectors with the same style definitions, can be grouped together.</a:t>
            </a:r>
          </a:p>
          <a:p>
            <a:r>
              <a:rPr lang="en-GB" dirty="0"/>
              <a:t>To group selectors that share definitions, separate each selector with a comma: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text-align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dirty="0"/>
              <a:t>This CSS style will apply to all h1 and h2 elements as well as any element with a class attribute set to “</a:t>
            </a:r>
            <a:r>
              <a:rPr lang="en-GB" dirty="0" err="1"/>
              <a:t>redPara</a:t>
            </a:r>
            <a:r>
              <a:rPr lang="en-GB" dirty="0"/>
              <a:t>”.</a:t>
            </a:r>
          </a:p>
          <a:p>
            <a:r>
              <a:rPr lang="en-GB" dirty="0"/>
              <a:t>Grouping selectors with the same style definitions minimises code and eliminates duplication.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87624" y="3356992"/>
            <a:ext cx="2520280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1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Combination Selectors: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593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Child Selector (&gt;)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marL="365760" lvl="1" indent="0">
              <a:buNone/>
            </a:pPr>
            <a:r>
              <a:rPr lang="en-GB" sz="2400" i="1" dirty="0"/>
              <a:t>Selects all &lt;p&gt; elements that are a direct child of a &lt;div&gt;</a:t>
            </a:r>
          </a:p>
          <a:p>
            <a:r>
              <a:rPr lang="en-GB" dirty="0"/>
              <a:t>The Descendant Selector ( 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descendants (nested inside at any level) of a &lt;div&gt;</a:t>
            </a:r>
            <a:endParaRPr lang="en-GB" dirty="0"/>
          </a:p>
          <a:p>
            <a:r>
              <a:rPr lang="en-GB" dirty="0"/>
              <a:t>The Sibling Selector (~)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~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a sibling of a &lt;div&gt; (same level – they have the same parent element) </a:t>
            </a:r>
          </a:p>
          <a:p>
            <a:r>
              <a:rPr lang="en-GB" dirty="0"/>
              <a:t>The Adjacent Sibling Selector (+)</a:t>
            </a:r>
          </a:p>
          <a:p>
            <a:pPr marL="365760" lvl="1" indent="0">
              <a:buNone/>
            </a:pPr>
            <a:r>
              <a:rPr lang="en-GB" i="1" dirty="0"/>
              <a:t>Selects all elements that are adjacent siblings (have the same parent and are immediately following)</a:t>
            </a:r>
          </a:p>
        </p:txBody>
      </p:sp>
    </p:spTree>
    <p:extLst>
      <p:ext uri="{BB962C8B-B14F-4D97-AF65-F5344CB8AC3E}">
        <p14:creationId xmlns:p14="http://schemas.microsoft.com/office/powerpoint/2010/main" val="59763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3F662-5DA6-A750-A487-676FA5833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CSS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540F1-1E6D-F85C-5F12-C6748C6FD14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188840"/>
          </a:xfrm>
        </p:spPr>
        <p:txBody>
          <a:bodyPr/>
          <a:lstStyle/>
          <a:p>
            <a:r>
              <a:rPr lang="en-GB" dirty="0"/>
              <a:t>You can may CSS selectors more specific by applying additional modifiers and rules</a:t>
            </a:r>
          </a:p>
          <a:p>
            <a:r>
              <a:rPr lang="en-GB" dirty="0"/>
              <a:t>If you are a web designer you need to get very comfortable with the nuances of CSS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7D0219-4A1E-8046-B380-F78FC2919D02}"/>
              </a:ext>
            </a:extLst>
          </p:cNvPr>
          <p:cNvSpPr txBox="1"/>
          <p:nvPr/>
        </p:nvSpPr>
        <p:spPr>
          <a:xfrm>
            <a:off x="899362" y="4170040"/>
            <a:ext cx="75369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As web developers we can stop here!!</a:t>
            </a:r>
          </a:p>
        </p:txBody>
      </p:sp>
    </p:spTree>
    <p:extLst>
      <p:ext uri="{BB962C8B-B14F-4D97-AF65-F5344CB8AC3E}">
        <p14:creationId xmlns:p14="http://schemas.microsoft.com/office/powerpoint/2010/main" val="493123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Pseudo Element Selectors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Styles part(s) of an element e.g. the first letter/line of an element</a:t>
            </a:r>
          </a:p>
          <a:p>
            <a:r>
              <a:rPr lang="en-GB" b="1" i="1" dirty="0"/>
              <a:t>Pseudo Class Selectors</a:t>
            </a:r>
            <a:endParaRPr lang="en-GB" dirty="0"/>
          </a:p>
          <a:p>
            <a:pPr lvl="1"/>
            <a:r>
              <a:rPr lang="en-GB" dirty="0"/>
              <a:t>Styles the different states of an element e.g. mouse over</a:t>
            </a:r>
          </a:p>
          <a:p>
            <a:pPr lvl="1"/>
            <a:r>
              <a:rPr lang="en-GB" dirty="0"/>
              <a:t>Styles a specific occurrence of an element e.g. the last or specific (nth) child element of a parent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0654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9078"/>
          </a:xfrm>
        </p:spPr>
        <p:txBody>
          <a:bodyPr/>
          <a:lstStyle/>
          <a:p>
            <a:r>
              <a:rPr lang="en-GB" dirty="0"/>
              <a:t>Sometimes it is helpful to give users some indication about the state of an element.</a:t>
            </a:r>
          </a:p>
          <a:p>
            <a:r>
              <a:rPr lang="en-GB" dirty="0"/>
              <a:t>You can use CSS pseudo classes for this.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selector:pseudo-class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The following example displays the different link states in different colours: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a:visited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a:hover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purple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mouse over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a:active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5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/>
              <a:t>Pseudo class CSS selectors also allow you to select and format </a:t>
            </a:r>
            <a:r>
              <a:rPr lang="en-GB" b="1" dirty="0"/>
              <a:t>a specific element occurrence</a:t>
            </a:r>
            <a:r>
              <a:rPr lang="en-GB" dirty="0"/>
              <a:t>.</a:t>
            </a:r>
          </a:p>
          <a:p>
            <a:r>
              <a:rPr lang="en-GB" dirty="0"/>
              <a:t>For example, the first, last, or nth child occurrence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&lt;p&gt; element that is the first child of any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49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Element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/>
              <a:t>Pseudo elements let you select and style </a:t>
            </a:r>
            <a:r>
              <a:rPr lang="en-GB" b="1" dirty="0"/>
              <a:t>specific part of an element</a:t>
            </a:r>
            <a:r>
              <a:rPr lang="en-GB" dirty="0"/>
              <a:t>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use pseudo elements to insert content before 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/>
              <a:t>) and after(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45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Selectors Specificity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selectors are more specific than others i.e. they have a higher specificity value.</a:t>
            </a:r>
          </a:p>
          <a:p>
            <a:r>
              <a:rPr lang="en-GB" dirty="0"/>
              <a:t>There is a formula to calculate a CSS selector’s specificity value.</a:t>
            </a:r>
          </a:p>
          <a:p>
            <a:r>
              <a:rPr lang="en-GB" b="1" dirty="0"/>
              <a:t>Specificity</a:t>
            </a:r>
            <a:r>
              <a:rPr lang="en-GB" dirty="0"/>
              <a:t> is the means by which browsers decide which CSS property values are the most relevant to an element</a:t>
            </a:r>
          </a:p>
          <a:p>
            <a:pPr lvl="1"/>
            <a:r>
              <a:rPr lang="en-GB" dirty="0"/>
              <a:t>When multiple declarations have equal specificity, the last declaration found in the CSS is applied to the element</a:t>
            </a:r>
          </a:p>
          <a:p>
            <a:r>
              <a:rPr lang="en-GB" b="1" dirty="0"/>
              <a:t>More specific selectors will override more general ones</a:t>
            </a:r>
            <a:r>
              <a:rPr lang="en-GB" dirty="0"/>
              <a:t>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16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Specificity Calculation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count 1 if the declaration is from a 'style' attribute rather than a rule with a selector, 0 otherwise (= a) (In HTML, values of an element's "style" attribute are style sheet rules. These rules have no selectors, so a=1, b=0, c=0, and d=0.) </a:t>
            </a:r>
          </a:p>
          <a:p>
            <a:r>
              <a:rPr lang="en-GB" dirty="0"/>
              <a:t>count the number of ID attributes in the selector (= b) </a:t>
            </a:r>
          </a:p>
          <a:p>
            <a:r>
              <a:rPr lang="en-GB" dirty="0"/>
              <a:t>count the number of other attributes and pseudo-classes in the selector (= c) </a:t>
            </a:r>
          </a:p>
          <a:p>
            <a:r>
              <a:rPr lang="en-GB" dirty="0"/>
              <a:t>count the number of element names and pseudo-elements in the selector (= d) </a:t>
            </a:r>
          </a:p>
          <a:p>
            <a:r>
              <a:rPr lang="en-GB" dirty="0"/>
              <a:t>Concatenate a, b, c and d to obtain specificity value </a:t>
            </a:r>
            <a:br>
              <a:rPr lang="en-GB" dirty="0"/>
            </a:br>
            <a:r>
              <a:rPr lang="en-GB" dirty="0"/>
              <a:t>e.g. a = 2, b = 1 c = 3, and d = 4 gives the value 2134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67744" y="6096000"/>
            <a:ext cx="5762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https://www.w3.org/TR/CSS2/cascade.html#specificity</a:t>
            </a:r>
          </a:p>
        </p:txBody>
      </p:sp>
    </p:spTree>
    <p:extLst>
      <p:ext uri="{BB962C8B-B14F-4D97-AF65-F5344CB8AC3E}">
        <p14:creationId xmlns:p14="http://schemas.microsoft.com/office/powerpoint/2010/main" val="26969999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universal selector (*) has no specificity value (0, 0, 0, 0)</a:t>
            </a:r>
          </a:p>
          <a:p>
            <a:r>
              <a:rPr lang="en-GB" dirty="0"/>
              <a:t>Pseudo-elements (e.g. </a:t>
            </a:r>
            <a:r>
              <a:rPr lang="en-GB" b="1" dirty="0"/>
              <a:t>:first-child</a:t>
            </a:r>
            <a:r>
              <a:rPr lang="en-GB" dirty="0"/>
              <a:t>) get </a:t>
            </a:r>
            <a:r>
              <a:rPr lang="en-GB" u="sng" dirty="0"/>
              <a:t>element</a:t>
            </a:r>
            <a:r>
              <a:rPr lang="en-GB" dirty="0"/>
              <a:t> points (0, 0, 0, 1)</a:t>
            </a:r>
          </a:p>
          <a:p>
            <a:r>
              <a:rPr lang="en-GB" dirty="0"/>
              <a:t>Pseudo-classes (e.g. </a:t>
            </a:r>
            <a:r>
              <a:rPr lang="en-GB" b="1" dirty="0"/>
              <a:t>:hover</a:t>
            </a:r>
            <a:r>
              <a:rPr lang="en-GB" dirty="0"/>
              <a:t>) get </a:t>
            </a:r>
            <a:r>
              <a:rPr lang="en-GB" u="sng" dirty="0"/>
              <a:t>class</a:t>
            </a:r>
            <a:r>
              <a:rPr lang="en-GB" dirty="0"/>
              <a:t> points (0, 0, 1, 0)</a:t>
            </a:r>
          </a:p>
          <a:p>
            <a:r>
              <a:rPr lang="en-GB" dirty="0"/>
              <a:t>You can use the </a:t>
            </a:r>
            <a:r>
              <a:rPr lang="en-GB" b="1" dirty="0"/>
              <a:t>!important</a:t>
            </a:r>
            <a:r>
              <a:rPr lang="en-GB" dirty="0"/>
              <a:t> rule to override style definitions – </a:t>
            </a:r>
            <a:r>
              <a:rPr lang="en-GB" i="1" dirty="0"/>
              <a:t>will always win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Selectors Specificity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952413"/>
              </p:ext>
            </p:extLst>
          </p:nvPr>
        </p:nvGraphicFramePr>
        <p:xfrm>
          <a:off x="1043608" y="2276872"/>
          <a:ext cx="7488833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283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</a:t>
                      </a: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 style</a:t>
                      </a:r>
                      <a:r>
                        <a:rPr lang="en-GB" dirty="0"/>
                        <a:t>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</a:t>
                      </a:r>
                      <a:r>
                        <a:rPr lang="en-GB" dirty="0" err="1"/>
                        <a:t>ffffff</a:t>
                      </a:r>
                      <a:r>
                        <a:rPr lang="en-GB" dirty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a = 1, b = 0,</a:t>
                      </a:r>
                      <a:r>
                        <a:rPr lang="en-GB" b="1" baseline="0" dirty="0"/>
                        <a:t> c = 0, d =0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GB" b="1" dirty="0"/>
                        <a:t>Most </a:t>
                      </a:r>
                      <a:br>
                        <a:rPr lang="en-GB" b="1" dirty="0"/>
                      </a:br>
                      <a:r>
                        <a:rPr lang="en-GB" b="1" dirty="0"/>
                        <a:t>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#para1</a:t>
                      </a:r>
                      <a:r>
                        <a:rPr lang="en-GB" dirty="0"/>
                        <a:t>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a = 0, b = 1,</a:t>
                      </a:r>
                      <a:r>
                        <a:rPr lang="en-GB" b="1" baseline="0" dirty="0"/>
                        <a:t> c = 0, d =0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.para</a:t>
                      </a:r>
                      <a:r>
                        <a:rPr lang="en-GB" dirty="0"/>
                        <a:t>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a = 0, b = 0,</a:t>
                      </a:r>
                      <a:r>
                        <a:rPr lang="en-GB" b="1" baseline="0" dirty="0"/>
                        <a:t> c = 1, d =0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Elements or pseudo-elements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>
                          <a:solidFill>
                            <a:schemeClr val="accent2"/>
                          </a:solidFill>
                        </a:rPr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a = 0, b = 0,</a:t>
                      </a:r>
                      <a:r>
                        <a:rPr lang="en-GB" b="1" baseline="0" dirty="0"/>
                        <a:t> c = 0, d =1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04259" y="3284984"/>
            <a:ext cx="524125" cy="17281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464931" y="6463262"/>
            <a:ext cx="5039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https://drafts.csswg.org/selectors-3/#specificity</a:t>
            </a:r>
          </a:p>
        </p:txBody>
      </p:sp>
    </p:spTree>
    <p:extLst>
      <p:ext uri="{BB962C8B-B14F-4D97-AF65-F5344CB8AC3E}">
        <p14:creationId xmlns:p14="http://schemas.microsoft.com/office/powerpoint/2010/main" val="30910751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#</a:t>
            </a:r>
            <a:r>
              <a:rPr lang="en-GB" b="1" dirty="0" err="1"/>
              <a:t>nav</a:t>
            </a:r>
            <a:r>
              <a:rPr lang="en-GB" b="1" dirty="0"/>
              <a:t> </a:t>
            </a:r>
            <a:r>
              <a:rPr lang="en-GB" b="1" dirty="0" err="1"/>
              <a:t>li.active</a:t>
            </a:r>
            <a:r>
              <a:rPr lang="en-GB" b="1" dirty="0"/>
              <a:t> 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ul</a:t>
            </a:r>
            <a:r>
              <a:rPr lang="en-GB" b="1" dirty="0"/>
              <a:t> </a:t>
            </a:r>
            <a:r>
              <a:rPr lang="en-GB" b="1" dirty="0" err="1"/>
              <a:t>li.red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div#main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006052"/>
              </p:ext>
            </p:extLst>
          </p:nvPr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 (#</a:t>
                      </a:r>
                      <a:r>
                        <a:rPr lang="en-GB" dirty="0" err="1"/>
                        <a:t>nav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 (.active)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 (li</a:t>
                      </a:r>
                      <a:r>
                        <a:rPr lang="en-GB" baseline="0" dirty="0"/>
                        <a:t> and a)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44538"/>
              </p:ext>
            </p:extLst>
          </p:nvPr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 (.red)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 (</a:t>
                      </a:r>
                      <a:r>
                        <a:rPr lang="en-GB" dirty="0" err="1"/>
                        <a:t>ul</a:t>
                      </a:r>
                      <a:r>
                        <a:rPr lang="en-GB" dirty="0"/>
                        <a:t> and li)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3769076"/>
              </p:ext>
            </p:extLst>
          </p:nvPr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 (#main)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 (div)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580112" y="1759415"/>
            <a:ext cx="2393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Specificity value = 112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82220" y="3281742"/>
            <a:ext cx="226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Specificity value = 12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96720" y="4876958"/>
            <a:ext cx="2393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Specificity value = 101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6788" y="6312128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Repeated occurrences of the same simple selector are allowed and </a:t>
            </a:r>
            <a:r>
              <a:rPr lang="en-GB"/>
              <a:t>do increase </a:t>
            </a:r>
            <a:r>
              <a:rPr lang="en-GB" dirty="0"/>
              <a:t>specificity</a:t>
            </a:r>
          </a:p>
        </p:txBody>
      </p:sp>
    </p:spTree>
    <p:extLst>
      <p:ext uri="{BB962C8B-B14F-4D97-AF65-F5344CB8AC3E}">
        <p14:creationId xmlns:p14="http://schemas.microsoft.com/office/powerpoint/2010/main" val="175554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Cascade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CSS declarations for the element/property</a:t>
            </a:r>
          </a:p>
          <a:p>
            <a:r>
              <a:rPr lang="en-GB" dirty="0"/>
              <a:t>Sort according to weight (importance) and origin (author, user or browser styles)</a:t>
            </a:r>
          </a:p>
          <a:p>
            <a:r>
              <a:rPr lang="en-GB" dirty="0"/>
              <a:t>Calculate specificity</a:t>
            </a:r>
          </a:p>
          <a:p>
            <a:r>
              <a:rPr lang="en-GB" dirty="0"/>
              <a:t>If two rules have the same importance, origin and specificity, </a:t>
            </a:r>
            <a:r>
              <a:rPr lang="en-GB" b="1" dirty="0"/>
              <a:t>the last one declared wins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011294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2230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dirty="0"/>
              <a:t>total width</a:t>
            </a:r>
            <a:r>
              <a:rPr lang="en-GB" dirty="0"/>
              <a:t> of an element that has the following CSS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17429339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711439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0739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Using the traditional box model:</a:t>
            </a:r>
          </a:p>
          <a:p>
            <a:pPr marL="365760" lvl="1" indent="0">
              <a:buNone/>
            </a:pPr>
            <a:r>
              <a:rPr lang="en-GB" b="1" dirty="0"/>
              <a:t>Total Element Width </a:t>
            </a:r>
            <a:r>
              <a:rPr lang="en-GB" dirty="0"/>
              <a:t>= width + padding + border + margin.</a:t>
            </a:r>
          </a:p>
          <a:p>
            <a:r>
              <a:rPr lang="en-GB" dirty="0"/>
              <a:t>It can be a bit confusing sometimes trying to work out the width your elements occupy.</a:t>
            </a:r>
          </a:p>
          <a:p>
            <a:r>
              <a:rPr lang="en-GB" dirty="0"/>
              <a:t>CSS3 introduced the box-sizing property:</a:t>
            </a:r>
          </a:p>
          <a:p>
            <a:pPr lvl="1"/>
            <a:r>
              <a:rPr lang="en-GB" dirty="0"/>
              <a:t>Setting </a:t>
            </a:r>
            <a:r>
              <a:rPr lang="en-GB" b="1" dirty="0"/>
              <a:t>box-sizing: border-box</a:t>
            </a:r>
            <a:r>
              <a:rPr lang="en-GB" dirty="0"/>
              <a:t>; will make </a:t>
            </a:r>
          </a:p>
          <a:p>
            <a:pPr lvl="2"/>
            <a:r>
              <a:rPr lang="en-GB" dirty="0"/>
              <a:t>the padding and border included as part of the width and height.</a:t>
            </a:r>
          </a:p>
          <a:p>
            <a:pPr lvl="2"/>
            <a:r>
              <a:rPr lang="en-GB" dirty="0"/>
              <a:t>The element’s total width </a:t>
            </a:r>
            <a:r>
              <a:rPr lang="en-GB" b="1" dirty="0"/>
              <a:t>will be what is specified in the CSS width property</a:t>
            </a:r>
            <a:r>
              <a:rPr lang="en-GB" dirty="0"/>
              <a:t>. The padding and border are </a:t>
            </a:r>
            <a:r>
              <a:rPr lang="en-GB" i="1" dirty="0"/>
              <a:t>subtracted</a:t>
            </a:r>
            <a:r>
              <a:rPr lang="en-GB" dirty="0"/>
              <a:t> from this width.</a:t>
            </a:r>
          </a:p>
        </p:txBody>
      </p:sp>
    </p:spTree>
    <p:extLst>
      <p:ext uri="{BB962C8B-B14F-4D97-AF65-F5344CB8AC3E}">
        <p14:creationId xmlns:p14="http://schemas.microsoft.com/office/powerpoint/2010/main" val="181154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No padding or border.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padding of 10px around it.</a:t>
            </a:r>
          </a:p>
          <a:p>
            <a:r>
              <a:rPr lang="en-GB" sz="1600" dirty="0"/>
              <a:t>It’s bigger than the previous &lt;div&gt; because of the default  CSS box model – adds 10px to both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padding of 10px around it,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34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9096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Validator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W3C CSS Validator Service - Jigsaw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7274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 Exercise</a:t>
            </a:r>
            <a:br>
              <a:rPr lang="en-GB" dirty="0"/>
            </a:br>
            <a:r>
              <a:rPr lang="en-GB" sz="3100" dirty="0"/>
              <a:t>CSS is a Render Blocking Resource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browser needs to fetch and parse CSS before loading content.</a:t>
            </a:r>
          </a:p>
          <a:p>
            <a:r>
              <a:rPr lang="en-GB" dirty="0"/>
              <a:t>Website Performance Metrics:</a:t>
            </a:r>
          </a:p>
          <a:p>
            <a:pPr lvl="1"/>
            <a:r>
              <a:rPr lang="en-GB" b="1" dirty="0"/>
              <a:t>Time to first byte</a:t>
            </a:r>
            <a:r>
              <a:rPr lang="en-GB" dirty="0"/>
              <a:t>: how long it takes client to receive first byte of data after requesting a page.</a:t>
            </a:r>
          </a:p>
          <a:p>
            <a:pPr lvl="2"/>
            <a:r>
              <a:rPr lang="en-GB" dirty="0"/>
              <a:t>Largely dependent on server setup.</a:t>
            </a:r>
          </a:p>
          <a:p>
            <a:pPr lvl="1"/>
            <a:r>
              <a:rPr lang="en-GB" b="1" dirty="0"/>
              <a:t>Time to first render</a:t>
            </a:r>
            <a:r>
              <a:rPr lang="en-GB" dirty="0"/>
              <a:t>: point at which user’s browser starts displaying content.</a:t>
            </a:r>
          </a:p>
          <a:p>
            <a:pPr lvl="2"/>
            <a:r>
              <a:rPr lang="en-GB" dirty="0"/>
              <a:t>This largely depends on the CSS amongst other resources.</a:t>
            </a:r>
          </a:p>
          <a:p>
            <a:r>
              <a:rPr lang="en-GB" b="1" i="1" dirty="0"/>
              <a:t>Find out techniques to improve CSS Performance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458664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15003</TotalTime>
  <Words>3008</Words>
  <Application>Microsoft Office PowerPoint</Application>
  <PresentationFormat>On-screen Show (4:3)</PresentationFormat>
  <Paragraphs>383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Cascading Style Sheets (CSS)</vt:lpstr>
      <vt:lpstr>Contents</vt:lpstr>
      <vt:lpstr>Cascading Style Sheets (CSS)</vt:lpstr>
      <vt:lpstr>Where do you define CSS Styles?</vt:lpstr>
      <vt:lpstr>Where do you define CSS Styles?</vt:lpstr>
      <vt:lpstr>Defining CSS Style Rules</vt:lpstr>
      <vt:lpstr>CSS Selectors</vt:lpstr>
      <vt:lpstr>Commonly Used CSS Selectors Element Selector</vt:lpstr>
      <vt:lpstr>Commonly Used CSS Selectors ID Selector</vt:lpstr>
      <vt:lpstr>Commonly Used CSS Selectors Class Selector</vt:lpstr>
      <vt:lpstr>Example</vt:lpstr>
      <vt:lpstr>Specificity</vt:lpstr>
      <vt:lpstr>Grouping Selectors</vt:lpstr>
      <vt:lpstr>CSS Combination Selectors: Examples</vt:lpstr>
      <vt:lpstr>Additional CSS</vt:lpstr>
      <vt:lpstr>Other CSS Selectors</vt:lpstr>
      <vt:lpstr>Pseudo Class CSS Selectors</vt:lpstr>
      <vt:lpstr>More Pseudo Class CSS Selectors</vt:lpstr>
      <vt:lpstr>Pseudo Element CSS Selectors</vt:lpstr>
      <vt:lpstr>CSS Selectors Specificity Calculations</vt:lpstr>
      <vt:lpstr>Specificity Calculation</vt:lpstr>
      <vt:lpstr>Important Notes</vt:lpstr>
      <vt:lpstr>Calculating Selectors Specificity Value</vt:lpstr>
      <vt:lpstr>Examples</vt:lpstr>
      <vt:lpstr>CSS Cascade Rules</vt:lpstr>
      <vt:lpstr>The CSS Box Model</vt:lpstr>
      <vt:lpstr>Exercise</vt:lpstr>
      <vt:lpstr>Exercise Solution</vt:lpstr>
      <vt:lpstr>CSS3 Box Sizing</vt:lpstr>
      <vt:lpstr>CSS3 Box Sizing</vt:lpstr>
      <vt:lpstr>CSS3: A Word of Caution</vt:lpstr>
      <vt:lpstr>CSS Validator</vt:lpstr>
      <vt:lpstr>Lab Exercise CSS is a Render Blocking Resource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Michael Dacey</cp:lastModifiedBy>
  <cp:revision>1510</cp:revision>
  <cp:lastPrinted>2014-09-29T16:21:25Z</cp:lastPrinted>
  <dcterms:created xsi:type="dcterms:W3CDTF">2013-09-18T07:00:31Z</dcterms:created>
  <dcterms:modified xsi:type="dcterms:W3CDTF">2023-02-03T16:48:29Z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