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08" r:id="rId1"/>
  </p:sldMasterIdLst>
  <p:notesMasterIdLst>
    <p:notesMasterId r:id="rId14"/>
  </p:notesMasterIdLst>
  <p:sldIdLst>
    <p:sldId id="256" r:id="rId2"/>
    <p:sldId id="267" r:id="rId3"/>
    <p:sldId id="257" r:id="rId4"/>
    <p:sldId id="258" r:id="rId5"/>
    <p:sldId id="259" r:id="rId6"/>
    <p:sldId id="262" r:id="rId7"/>
    <p:sldId id="260" r:id="rId8"/>
    <p:sldId id="261" r:id="rId9"/>
    <p:sldId id="264" r:id="rId10"/>
    <p:sldId id="263"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927"/>
    <p:restoredTop sz="94637"/>
  </p:normalViewPr>
  <p:slideViewPr>
    <p:cSldViewPr snapToGrid="0">
      <p:cViewPr varScale="1">
        <p:scale>
          <a:sx n="149" d="100"/>
          <a:sy n="149" d="100"/>
        </p:scale>
        <p:origin x="77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hyperlink" Target="https://xiairworld.com/bowlby-attachment-theory/" TargetMode="External"/><Relationship Id="rId3" Type="http://schemas.openxmlformats.org/officeDocument/2006/relationships/hyperlink" Target="https://pmc.ncbi.nlm.nih.gov/articles/PMC9024310/" TargetMode="External"/><Relationship Id="rId7" Type="http://schemas.openxmlformats.org/officeDocument/2006/relationships/hyperlink" Target="https://www.simplypsychology.org/bowlby.html" TargetMode="External"/><Relationship Id="rId2" Type="http://schemas.openxmlformats.org/officeDocument/2006/relationships/hyperlink" Target="https://www.ebsco.com/research-starters/psychology/attachment-theory" TargetMode="External"/><Relationship Id="rId1" Type="http://schemas.openxmlformats.org/officeDocument/2006/relationships/hyperlink" Target="https://inspirelondoncollege.co.uk/factors-influencing-child-development/" TargetMode="External"/><Relationship Id="rId6" Type="http://schemas.openxmlformats.org/officeDocument/2006/relationships/hyperlink" Target="https://positivepsychology.com/attachment-theory/" TargetMode="External"/><Relationship Id="rId5" Type="http://schemas.openxmlformats.org/officeDocument/2006/relationships/hyperlink" Target="http://positivepsychology.com/" TargetMode="External"/><Relationship Id="rId4" Type="http://schemas.openxmlformats.org/officeDocument/2006/relationships/hyperlink" Target="https://stepschools.com/environmental-factors-affecting-child-development/" TargetMode="External"/></Relationships>
</file>

<file path=ppt/diagrams/_rels/drawing2.xml.rels><?xml version="1.0" encoding="UTF-8" standalone="yes"?>
<Relationships xmlns="http://schemas.openxmlformats.org/package/2006/relationships"><Relationship Id="rId8" Type="http://schemas.openxmlformats.org/officeDocument/2006/relationships/hyperlink" Target="https://xiairworld.com/bowlby-attachment-theory/" TargetMode="External"/><Relationship Id="rId3" Type="http://schemas.openxmlformats.org/officeDocument/2006/relationships/hyperlink" Target="https://pmc.ncbi.nlm.nih.gov/articles/PMC9024310/" TargetMode="External"/><Relationship Id="rId7" Type="http://schemas.openxmlformats.org/officeDocument/2006/relationships/hyperlink" Target="https://www.simplypsychology.org/bowlby.html" TargetMode="External"/><Relationship Id="rId2" Type="http://schemas.openxmlformats.org/officeDocument/2006/relationships/hyperlink" Target="https://www.ebsco.com/research-starters/psychology/attachment-theory" TargetMode="External"/><Relationship Id="rId1" Type="http://schemas.openxmlformats.org/officeDocument/2006/relationships/hyperlink" Target="https://inspirelondoncollege.co.uk/factors-influencing-child-development/" TargetMode="External"/><Relationship Id="rId6" Type="http://schemas.openxmlformats.org/officeDocument/2006/relationships/hyperlink" Target="https://positivepsychology.com/attachment-theory/" TargetMode="External"/><Relationship Id="rId5" Type="http://schemas.openxmlformats.org/officeDocument/2006/relationships/hyperlink" Target="http://positivepsychology.com/" TargetMode="External"/><Relationship Id="rId4" Type="http://schemas.openxmlformats.org/officeDocument/2006/relationships/hyperlink" Target="https://stepschools.com/environmental-factors-affecting-child-development/"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2C0802-DBFD-4826-8E39-93BCB6E8E59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856AE47-3F6E-4DEE-9697-3A631EEE99E0}">
      <dgm:prSet/>
      <dgm:spPr/>
      <dgm:t>
        <a:bodyPr/>
        <a:lstStyle/>
        <a:p>
          <a:r>
            <a:rPr lang="en-US" b="1"/>
            <a:t>Nature/Biological</a:t>
          </a:r>
          <a:endParaRPr lang="en-US"/>
        </a:p>
      </dgm:t>
    </dgm:pt>
    <dgm:pt modelId="{D1ACCE5A-6A42-435E-BA84-916511C0D12F}" type="parTrans" cxnId="{95A69990-A617-47B0-B2EE-080643D0C277}">
      <dgm:prSet/>
      <dgm:spPr/>
      <dgm:t>
        <a:bodyPr/>
        <a:lstStyle/>
        <a:p>
          <a:endParaRPr lang="en-US"/>
        </a:p>
      </dgm:t>
    </dgm:pt>
    <dgm:pt modelId="{6388EFA1-7774-4669-BBDE-7708AB587C8E}" type="sibTrans" cxnId="{95A69990-A617-47B0-B2EE-080643D0C277}">
      <dgm:prSet/>
      <dgm:spPr/>
      <dgm:t>
        <a:bodyPr/>
        <a:lstStyle/>
        <a:p>
          <a:endParaRPr lang="en-US"/>
        </a:p>
      </dgm:t>
    </dgm:pt>
    <dgm:pt modelId="{53A739D3-6A0C-4C75-9B0C-EFE3322F023A}">
      <dgm:prSet custT="1"/>
      <dgm:spPr/>
      <dgm:t>
        <a:bodyPr/>
        <a:lstStyle/>
        <a:p>
          <a:r>
            <a:rPr lang="en-US" sz="1400" b="1" dirty="0">
              <a:latin typeface="Arial" panose="020B0604020202020204" pitchFamily="34" charset="0"/>
              <a:cs typeface="Arial" panose="020B0604020202020204" pitchFamily="34" charset="0"/>
            </a:rPr>
            <a:t>Brain Development- </a:t>
          </a:r>
          <a:r>
            <a:rPr lang="en-US" sz="1400" dirty="0">
              <a:latin typeface="Arial" panose="020B0604020202020204" pitchFamily="34" charset="0"/>
              <a:cs typeface="Arial" panose="020B0604020202020204" pitchFamily="34" charset="0"/>
            </a:rPr>
            <a:t>The brain develops quickly in early childhood and creates many new connections, positive experiences such as play, learning activities and caring relationships can help strengthen brain development, improve learning, memory and emotional wellbeing (Eman,2026).</a:t>
          </a:r>
        </a:p>
      </dgm:t>
    </dgm:pt>
    <dgm:pt modelId="{9CF0DB0B-0858-41C2-87C4-3558D1FE9F4F}" type="parTrans" cxnId="{A13A4A0C-FE48-40A8-853E-E71639ADBF5C}">
      <dgm:prSet/>
      <dgm:spPr/>
      <dgm:t>
        <a:bodyPr/>
        <a:lstStyle/>
        <a:p>
          <a:endParaRPr lang="en-US"/>
        </a:p>
      </dgm:t>
    </dgm:pt>
    <dgm:pt modelId="{A795707C-F4C4-4FC3-A6FA-5E4FD0813988}" type="sibTrans" cxnId="{A13A4A0C-FE48-40A8-853E-E71639ADBF5C}">
      <dgm:prSet/>
      <dgm:spPr/>
      <dgm:t>
        <a:bodyPr/>
        <a:lstStyle/>
        <a:p>
          <a:endParaRPr lang="en-US"/>
        </a:p>
      </dgm:t>
    </dgm:pt>
    <dgm:pt modelId="{DCC2D893-5677-4CBD-A973-88204F841318}">
      <dgm:prSet custT="1"/>
      <dgm:spPr/>
      <dgm:t>
        <a:bodyPr/>
        <a:lstStyle/>
        <a:p>
          <a:r>
            <a:rPr lang="en-US" sz="1400" dirty="0">
              <a:latin typeface="Arial" panose="020B0604020202020204" pitchFamily="34" charset="0"/>
              <a:cs typeface="Arial" panose="020B0604020202020204" pitchFamily="34" charset="0"/>
            </a:rPr>
            <a:t>At 4 years old, Issac brain is still developing</a:t>
          </a:r>
        </a:p>
      </dgm:t>
    </dgm:pt>
    <dgm:pt modelId="{1C9E190C-0E30-4A75-8533-0F39DAA7B328}" type="parTrans" cxnId="{9E87342C-1836-423B-9AC8-6E6877B37DEC}">
      <dgm:prSet/>
      <dgm:spPr/>
      <dgm:t>
        <a:bodyPr/>
        <a:lstStyle/>
        <a:p>
          <a:endParaRPr lang="en-US"/>
        </a:p>
      </dgm:t>
    </dgm:pt>
    <dgm:pt modelId="{9FADB508-4784-4B1E-B3F1-138CDD1020AB}" type="sibTrans" cxnId="{9E87342C-1836-423B-9AC8-6E6877B37DEC}">
      <dgm:prSet/>
      <dgm:spPr/>
      <dgm:t>
        <a:bodyPr/>
        <a:lstStyle/>
        <a:p>
          <a:endParaRPr lang="en-US"/>
        </a:p>
      </dgm:t>
    </dgm:pt>
    <dgm:pt modelId="{CD15C92C-8C7C-46CC-A9FB-D7266B5623A2}">
      <dgm:prSet custT="1"/>
      <dgm:spPr/>
      <dgm:t>
        <a:bodyPr/>
        <a:lstStyle/>
        <a:p>
          <a:r>
            <a:rPr lang="en-US" sz="1400">
              <a:latin typeface="Arial" panose="020B0604020202020204" pitchFamily="34" charset="0"/>
              <a:cs typeface="Arial" panose="020B0604020202020204" pitchFamily="34" charset="0"/>
            </a:rPr>
            <a:t>His language delay, separation anxiety, withdrawal from play and finding difficulties in group activities suggests that he needs additional support in these areas.</a:t>
          </a:r>
        </a:p>
      </dgm:t>
    </dgm:pt>
    <dgm:pt modelId="{3DF1A07B-C373-4D37-810E-CD1DE9A98432}" type="parTrans" cxnId="{A73D26B0-0DB4-445D-911C-13278A19BA37}">
      <dgm:prSet/>
      <dgm:spPr/>
      <dgm:t>
        <a:bodyPr/>
        <a:lstStyle/>
        <a:p>
          <a:endParaRPr lang="en-US"/>
        </a:p>
      </dgm:t>
    </dgm:pt>
    <dgm:pt modelId="{E6E1B867-7BE5-4F76-A004-DC48D74ABAB7}" type="sibTrans" cxnId="{A73D26B0-0DB4-445D-911C-13278A19BA37}">
      <dgm:prSet/>
      <dgm:spPr/>
      <dgm:t>
        <a:bodyPr/>
        <a:lstStyle/>
        <a:p>
          <a:endParaRPr lang="en-US"/>
        </a:p>
      </dgm:t>
    </dgm:pt>
    <dgm:pt modelId="{A83AEDE2-50EE-4D4D-AB0D-254BE4693299}">
      <dgm:prSet custT="1"/>
      <dgm:spPr/>
      <dgm:t>
        <a:bodyPr/>
        <a:lstStyle/>
        <a:p>
          <a:r>
            <a:rPr lang="en-US" sz="1400" dirty="0">
              <a:latin typeface="Arial" panose="020B0604020202020204" pitchFamily="34" charset="0"/>
              <a:cs typeface="Arial" panose="020B0604020202020204" pitchFamily="34" charset="0"/>
            </a:rPr>
            <a:t>A consistent emotional support and responsive care can help developing these skills and improve his overall well-being.</a:t>
          </a:r>
        </a:p>
      </dgm:t>
    </dgm:pt>
    <dgm:pt modelId="{C04F493A-3436-4A21-B6AB-E7823A7DACC4}" type="parTrans" cxnId="{4A0D2AAF-CCE7-4F5B-B1D2-59C83A867D68}">
      <dgm:prSet/>
      <dgm:spPr/>
      <dgm:t>
        <a:bodyPr/>
        <a:lstStyle/>
        <a:p>
          <a:endParaRPr lang="en-US"/>
        </a:p>
      </dgm:t>
    </dgm:pt>
    <dgm:pt modelId="{DF8029DA-2819-4FCC-AED9-C3F519369C38}" type="sibTrans" cxnId="{4A0D2AAF-CCE7-4F5B-B1D2-59C83A867D68}">
      <dgm:prSet/>
      <dgm:spPr/>
      <dgm:t>
        <a:bodyPr/>
        <a:lstStyle/>
        <a:p>
          <a:endParaRPr lang="en-US"/>
        </a:p>
      </dgm:t>
    </dgm:pt>
    <dgm:pt modelId="{1F87A67D-695C-457A-ABE7-32666B1589D9}">
      <dgm:prSet custT="1"/>
      <dgm:spPr/>
      <dgm:t>
        <a:bodyPr/>
        <a:lstStyle/>
        <a:p>
          <a:r>
            <a:rPr lang="en-US" sz="1400" b="1" dirty="0">
              <a:latin typeface="Arial" panose="020B0604020202020204" pitchFamily="34" charset="0"/>
              <a:cs typeface="Arial" panose="020B0604020202020204" pitchFamily="34" charset="0"/>
            </a:rPr>
            <a:t>Health &amp; Nutrition- </a:t>
          </a:r>
          <a:r>
            <a:rPr lang="en-US" sz="1400" dirty="0">
              <a:latin typeface="Arial" panose="020B0604020202020204" pitchFamily="34" charset="0"/>
              <a:cs typeface="Arial" panose="020B0604020202020204" pitchFamily="34" charset="0"/>
            </a:rPr>
            <a:t>Good diet, sleep and regular activity supports brain development, energy, and learning skills (Eman,2026).</a:t>
          </a:r>
        </a:p>
      </dgm:t>
    </dgm:pt>
    <dgm:pt modelId="{9E6136B0-1856-4C19-B507-A58FC55AF200}" type="parTrans" cxnId="{9CE36982-0949-41ED-9693-06162E76248B}">
      <dgm:prSet/>
      <dgm:spPr/>
      <dgm:t>
        <a:bodyPr/>
        <a:lstStyle/>
        <a:p>
          <a:endParaRPr lang="en-US"/>
        </a:p>
      </dgm:t>
    </dgm:pt>
    <dgm:pt modelId="{27402E40-D580-468E-97C4-7CE8EAA070F7}" type="sibTrans" cxnId="{9CE36982-0949-41ED-9693-06162E76248B}">
      <dgm:prSet/>
      <dgm:spPr/>
      <dgm:t>
        <a:bodyPr/>
        <a:lstStyle/>
        <a:p>
          <a:endParaRPr lang="en-US"/>
        </a:p>
      </dgm:t>
    </dgm:pt>
    <dgm:pt modelId="{20DE8679-D01B-47D9-852B-F6847242617A}">
      <dgm:prSet custT="1"/>
      <dgm:spPr/>
      <dgm:t>
        <a:bodyPr/>
        <a:lstStyle/>
        <a:p>
          <a:r>
            <a:rPr lang="en-US" sz="1400" dirty="0">
              <a:latin typeface="Arial" panose="020B0604020202020204" pitchFamily="34" charset="0"/>
              <a:cs typeface="Arial" panose="020B0604020202020204" pitchFamily="34" charset="0"/>
            </a:rPr>
            <a:t>Isaac’s mother reported that he has difficulty sleeping, which makes him tired during the day.</a:t>
          </a:r>
        </a:p>
      </dgm:t>
    </dgm:pt>
    <dgm:pt modelId="{768F29BF-8149-4FAB-9B84-471850BBAAAF}" type="parTrans" cxnId="{F4C321F3-7D9C-4979-A6BA-E66CB2223392}">
      <dgm:prSet/>
      <dgm:spPr/>
      <dgm:t>
        <a:bodyPr/>
        <a:lstStyle/>
        <a:p>
          <a:endParaRPr lang="en-US"/>
        </a:p>
      </dgm:t>
    </dgm:pt>
    <dgm:pt modelId="{FBD1CA44-F456-4D68-8966-2FBFDE23052C}" type="sibTrans" cxnId="{F4C321F3-7D9C-4979-A6BA-E66CB2223392}">
      <dgm:prSet/>
      <dgm:spPr/>
      <dgm:t>
        <a:bodyPr/>
        <a:lstStyle/>
        <a:p>
          <a:endParaRPr lang="en-US"/>
        </a:p>
      </dgm:t>
    </dgm:pt>
    <dgm:pt modelId="{4549EE4F-C10D-4942-8110-35EA0464423E}">
      <dgm:prSet custT="1"/>
      <dgm:spPr/>
      <dgm:t>
        <a:bodyPr/>
        <a:lstStyle/>
        <a:p>
          <a:r>
            <a:rPr lang="en-US" sz="1400" dirty="0">
              <a:latin typeface="Arial" panose="020B0604020202020204" pitchFamily="34" charset="0"/>
              <a:cs typeface="Arial" panose="020B0604020202020204" pitchFamily="34" charset="0"/>
            </a:rPr>
            <a:t>Lack of sleep can affect his concentration, and  ability to learn new skills.</a:t>
          </a:r>
        </a:p>
      </dgm:t>
    </dgm:pt>
    <dgm:pt modelId="{DFC5A353-2E63-4BFA-A6D9-F0580A273F2B}" type="parTrans" cxnId="{5C7E9F79-A341-4A8A-B203-C9CBAB4D63E5}">
      <dgm:prSet/>
      <dgm:spPr/>
      <dgm:t>
        <a:bodyPr/>
        <a:lstStyle/>
        <a:p>
          <a:endParaRPr lang="en-US"/>
        </a:p>
      </dgm:t>
    </dgm:pt>
    <dgm:pt modelId="{7BCA1E69-A88E-455B-9A8A-AB78C57FF96F}" type="sibTrans" cxnId="{5C7E9F79-A341-4A8A-B203-C9CBAB4D63E5}">
      <dgm:prSet/>
      <dgm:spPr/>
      <dgm:t>
        <a:bodyPr/>
        <a:lstStyle/>
        <a:p>
          <a:endParaRPr lang="en-US"/>
        </a:p>
      </dgm:t>
    </dgm:pt>
    <dgm:pt modelId="{0691BA6D-9BA8-4387-AE11-998D44DF4615}">
      <dgm:prSet/>
      <dgm:spPr/>
      <dgm:t>
        <a:bodyPr/>
        <a:lstStyle/>
        <a:p>
          <a:r>
            <a:rPr lang="en-US" b="1" dirty="0"/>
            <a:t>Nurture/Environmental</a:t>
          </a:r>
          <a:endParaRPr lang="en-US" dirty="0"/>
        </a:p>
      </dgm:t>
    </dgm:pt>
    <dgm:pt modelId="{FB0624A6-2DD3-4051-A916-3BF86382FEC3}" type="parTrans" cxnId="{0F3F12F0-2C31-4966-BB76-E9B380FDD710}">
      <dgm:prSet/>
      <dgm:spPr/>
      <dgm:t>
        <a:bodyPr/>
        <a:lstStyle/>
        <a:p>
          <a:endParaRPr lang="en-US"/>
        </a:p>
      </dgm:t>
    </dgm:pt>
    <dgm:pt modelId="{B9B99FF9-36C7-4B5F-A952-9405BE8F82CF}" type="sibTrans" cxnId="{0F3F12F0-2C31-4966-BB76-E9B380FDD710}">
      <dgm:prSet/>
      <dgm:spPr/>
      <dgm:t>
        <a:bodyPr/>
        <a:lstStyle/>
        <a:p>
          <a:endParaRPr lang="en-US"/>
        </a:p>
      </dgm:t>
    </dgm:pt>
    <dgm:pt modelId="{F83F8DD1-8291-4E0A-A01A-F4700EB5349C}">
      <dgm:prSet custT="1"/>
      <dgm:spPr/>
      <dgm:t>
        <a:bodyPr/>
        <a:lstStyle/>
        <a:p>
          <a:r>
            <a:rPr lang="en-US" sz="1400" b="1" dirty="0">
              <a:latin typeface="Arial" panose="020B0604020202020204" pitchFamily="34" charset="0"/>
              <a:cs typeface="Arial" panose="020B0604020202020204" pitchFamily="34" charset="0"/>
            </a:rPr>
            <a:t>Family Environment- </a:t>
          </a:r>
          <a:r>
            <a:rPr lang="en-US" sz="1400" dirty="0">
              <a:latin typeface="Arial" panose="020B0604020202020204" pitchFamily="34" charset="0"/>
              <a:cs typeface="Arial" panose="020B0604020202020204" pitchFamily="34" charset="0"/>
            </a:rPr>
            <a:t>A loving and supportive family environment  provides secure foundation for a child’s emotional, social and cognitive development (Mansoori, 2023).</a:t>
          </a:r>
        </a:p>
      </dgm:t>
    </dgm:pt>
    <dgm:pt modelId="{AC8BA848-2473-48E2-9267-F68A0C91EAAF}" type="parTrans" cxnId="{9832DEA5-A2F4-427F-92DC-911A6DB903F9}">
      <dgm:prSet/>
      <dgm:spPr/>
      <dgm:t>
        <a:bodyPr/>
        <a:lstStyle/>
        <a:p>
          <a:endParaRPr lang="en-US"/>
        </a:p>
      </dgm:t>
    </dgm:pt>
    <dgm:pt modelId="{B39842E4-41AB-48A8-AF26-217D75348A37}" type="sibTrans" cxnId="{9832DEA5-A2F4-427F-92DC-911A6DB903F9}">
      <dgm:prSet/>
      <dgm:spPr/>
      <dgm:t>
        <a:bodyPr/>
        <a:lstStyle/>
        <a:p>
          <a:endParaRPr lang="en-US"/>
        </a:p>
      </dgm:t>
    </dgm:pt>
    <dgm:pt modelId="{C3E814A2-5BBA-4C0B-9E0A-02139D0DB88C}">
      <dgm:prSet custT="1"/>
      <dgm:spPr/>
      <dgm:t>
        <a:bodyPr/>
        <a:lstStyle/>
        <a:p>
          <a:r>
            <a:rPr lang="en-US" sz="1400" dirty="0">
              <a:latin typeface="Arial" panose="020B0604020202020204" pitchFamily="34" charset="0"/>
              <a:cs typeface="Arial" panose="020B0604020202020204" pitchFamily="34" charset="0"/>
            </a:rPr>
            <a:t>In Isaac’s case, his early experiences has caused by several challenges, his mother post-natal-depression, frequent changes to childcare arrangements and lack of social support.</a:t>
          </a:r>
        </a:p>
      </dgm:t>
    </dgm:pt>
    <dgm:pt modelId="{62BB1A8C-CC23-417C-A23E-B7F658FCA417}" type="parTrans" cxnId="{551961C4-89A8-4DBE-8F0E-24D31D0B7714}">
      <dgm:prSet/>
      <dgm:spPr/>
      <dgm:t>
        <a:bodyPr/>
        <a:lstStyle/>
        <a:p>
          <a:endParaRPr lang="en-US"/>
        </a:p>
      </dgm:t>
    </dgm:pt>
    <dgm:pt modelId="{AC96B86A-F064-41F5-89A8-401004DF6522}" type="sibTrans" cxnId="{551961C4-89A8-4DBE-8F0E-24D31D0B7714}">
      <dgm:prSet/>
      <dgm:spPr/>
      <dgm:t>
        <a:bodyPr/>
        <a:lstStyle/>
        <a:p>
          <a:endParaRPr lang="en-US"/>
        </a:p>
      </dgm:t>
    </dgm:pt>
    <dgm:pt modelId="{5F020E35-2299-488F-B5D9-903496EB5ACD}">
      <dgm:prSet custT="1"/>
      <dgm:spPr/>
      <dgm:t>
        <a:bodyPr/>
        <a:lstStyle/>
        <a:p>
          <a:r>
            <a:rPr lang="en-US" sz="1400" dirty="0">
              <a:latin typeface="Arial" panose="020B0604020202020204" pitchFamily="34" charset="0"/>
              <a:cs typeface="Arial" panose="020B0604020202020204" pitchFamily="34" charset="0"/>
            </a:rPr>
            <a:t>As a results he experiences emotional insecurity, such as separation anxiety, withdrawal during play, clinginess and delayed in language development.</a:t>
          </a:r>
        </a:p>
      </dgm:t>
    </dgm:pt>
    <dgm:pt modelId="{808842F3-2B03-49A8-8D8E-841359154A26}" type="parTrans" cxnId="{F00BCC07-2FC5-43D4-9094-A2D28F4AE2FE}">
      <dgm:prSet/>
      <dgm:spPr/>
      <dgm:t>
        <a:bodyPr/>
        <a:lstStyle/>
        <a:p>
          <a:endParaRPr lang="en-US"/>
        </a:p>
      </dgm:t>
    </dgm:pt>
    <dgm:pt modelId="{918284CC-7674-4804-B9EB-947F7B7D9064}" type="sibTrans" cxnId="{F00BCC07-2FC5-43D4-9094-A2D28F4AE2FE}">
      <dgm:prSet/>
      <dgm:spPr/>
      <dgm:t>
        <a:bodyPr/>
        <a:lstStyle/>
        <a:p>
          <a:endParaRPr lang="en-US"/>
        </a:p>
      </dgm:t>
    </dgm:pt>
    <dgm:pt modelId="{5ADFBECA-54CE-421B-895E-74D63EBDCE61}">
      <dgm:prSet custT="1"/>
      <dgm:spPr/>
      <dgm:t>
        <a:bodyPr/>
        <a:lstStyle/>
        <a:p>
          <a:r>
            <a:rPr lang="en-US" sz="1400" b="1" dirty="0">
              <a:latin typeface="Arial" panose="020B0604020202020204" pitchFamily="34" charset="0"/>
              <a:cs typeface="Arial" panose="020B0604020202020204" pitchFamily="34" charset="0"/>
            </a:rPr>
            <a:t>Relationship with Friends and Peers-  </a:t>
          </a:r>
          <a:r>
            <a:rPr lang="en-US" sz="1400" dirty="0">
              <a:latin typeface="Arial" panose="020B0604020202020204" pitchFamily="34" charset="0"/>
              <a:cs typeface="Arial" panose="020B0604020202020204" pitchFamily="34" charset="0"/>
            </a:rPr>
            <a:t>Playing and interacting with other children is essential as this helps with emotional and social development. The study also says that these relationships helps children to learn how to communicate, social skills, cooperation, and build friendships, positive peer relationships also improve children’s confidence and emotional well-being (Mansoori, 2023).</a:t>
          </a:r>
        </a:p>
      </dgm:t>
    </dgm:pt>
    <dgm:pt modelId="{9D242EB0-BBDD-4A79-9076-9E458397D5C9}" type="parTrans" cxnId="{D17E55FA-01B9-4310-97C1-51D48764432E}">
      <dgm:prSet/>
      <dgm:spPr/>
      <dgm:t>
        <a:bodyPr/>
        <a:lstStyle/>
        <a:p>
          <a:endParaRPr lang="en-US"/>
        </a:p>
      </dgm:t>
    </dgm:pt>
    <dgm:pt modelId="{559D7B3A-BF87-4B57-B941-0647949133FE}" type="sibTrans" cxnId="{D17E55FA-01B9-4310-97C1-51D48764432E}">
      <dgm:prSet/>
      <dgm:spPr/>
      <dgm:t>
        <a:bodyPr/>
        <a:lstStyle/>
        <a:p>
          <a:endParaRPr lang="en-US"/>
        </a:p>
      </dgm:t>
    </dgm:pt>
    <dgm:pt modelId="{D0E911F7-4472-44BA-8580-E4F376B0DAF1}">
      <dgm:prSet custT="1"/>
      <dgm:spPr/>
      <dgm:t>
        <a:bodyPr/>
        <a:lstStyle/>
        <a:p>
          <a:r>
            <a:rPr lang="en-US" sz="1400" dirty="0">
              <a:latin typeface="Arial" panose="020B0604020202020204" pitchFamily="34" charset="0"/>
              <a:cs typeface="Arial" panose="020B0604020202020204" pitchFamily="34" charset="0"/>
            </a:rPr>
            <a:t>In Isaac’s case, he struggles to join group activities, stays quite during play. These difficulties are reducing his opportunities to make friends, develop social skills, and his self-esteem , which affecting his overall development.</a:t>
          </a:r>
        </a:p>
      </dgm:t>
    </dgm:pt>
    <dgm:pt modelId="{0B1CF5C4-80E4-4270-B04E-538E1C7232A0}" type="parTrans" cxnId="{85BFDDE9-F718-4D89-BB7C-8066EFDC4E7D}">
      <dgm:prSet/>
      <dgm:spPr/>
      <dgm:t>
        <a:bodyPr/>
        <a:lstStyle/>
        <a:p>
          <a:endParaRPr lang="en-US"/>
        </a:p>
      </dgm:t>
    </dgm:pt>
    <dgm:pt modelId="{3C08E42B-CE73-4393-91C8-2A2F8FD25C7E}" type="sibTrans" cxnId="{85BFDDE9-F718-4D89-BB7C-8066EFDC4E7D}">
      <dgm:prSet/>
      <dgm:spPr/>
      <dgm:t>
        <a:bodyPr/>
        <a:lstStyle/>
        <a:p>
          <a:endParaRPr lang="en-US"/>
        </a:p>
      </dgm:t>
    </dgm:pt>
    <dgm:pt modelId="{12784ACC-D4CC-4342-BB28-1A83934873CD}">
      <dgm:prSet custT="1"/>
      <dgm:spPr/>
      <dgm:t>
        <a:bodyPr/>
        <a:lstStyle/>
        <a:p>
          <a:r>
            <a:rPr lang="en-US" sz="1400" b="1">
              <a:latin typeface="Arial" panose="020B0604020202020204" pitchFamily="34" charset="0"/>
              <a:cs typeface="Arial" panose="020B0604020202020204" pitchFamily="34" charset="0"/>
            </a:rPr>
            <a:t>Education and Learning opportunities-</a:t>
          </a:r>
          <a:r>
            <a:rPr lang="en-US" sz="1400">
              <a:latin typeface="Arial" panose="020B0604020202020204" pitchFamily="34" charset="0"/>
              <a:cs typeface="Arial" panose="020B0604020202020204" pitchFamily="34" charset="0"/>
            </a:rPr>
            <a:t> Having access to early years education and learning environment is essential for children’s learning, communication, thinking, problem-solving, and social skills development (Mansoori, 2023).</a:t>
          </a:r>
        </a:p>
      </dgm:t>
    </dgm:pt>
    <dgm:pt modelId="{9CB1B24C-A3AA-459C-8628-5D791A1E1AE2}" type="parTrans" cxnId="{D8FC1080-E25E-4E11-A62D-AE36E08FDB17}">
      <dgm:prSet/>
      <dgm:spPr/>
      <dgm:t>
        <a:bodyPr/>
        <a:lstStyle/>
        <a:p>
          <a:endParaRPr lang="en-US"/>
        </a:p>
      </dgm:t>
    </dgm:pt>
    <dgm:pt modelId="{BF93BCA1-DF33-40A5-8AED-A92F14F63B31}" type="sibTrans" cxnId="{D8FC1080-E25E-4E11-A62D-AE36E08FDB17}">
      <dgm:prSet/>
      <dgm:spPr/>
      <dgm:t>
        <a:bodyPr/>
        <a:lstStyle/>
        <a:p>
          <a:endParaRPr lang="en-US"/>
        </a:p>
      </dgm:t>
    </dgm:pt>
    <dgm:pt modelId="{044C1411-A3C7-4CCC-BC10-BF16BCF13527}">
      <dgm:prSet custT="1"/>
      <dgm:spPr/>
      <dgm:t>
        <a:bodyPr/>
        <a:lstStyle/>
        <a:p>
          <a:r>
            <a:rPr lang="en-US" sz="1400" dirty="0">
              <a:latin typeface="Arial" panose="020B0604020202020204" pitchFamily="34" charset="0"/>
              <a:cs typeface="Arial" panose="020B0604020202020204" pitchFamily="34" charset="0"/>
            </a:rPr>
            <a:t>Isaac’s delayed language development and consistent disruption in his childcare may have reduced his access to learning opportunities.</a:t>
          </a:r>
        </a:p>
      </dgm:t>
    </dgm:pt>
    <dgm:pt modelId="{4BF456CF-569E-488E-BCF4-A3582A020709}" type="parTrans" cxnId="{900AB86B-5AB4-4D6B-9CEF-6BE943010A45}">
      <dgm:prSet/>
      <dgm:spPr/>
      <dgm:t>
        <a:bodyPr/>
        <a:lstStyle/>
        <a:p>
          <a:endParaRPr lang="en-US"/>
        </a:p>
      </dgm:t>
    </dgm:pt>
    <dgm:pt modelId="{CF2E1B94-A13E-468A-819D-2CB619CB31F7}" type="sibTrans" cxnId="{900AB86B-5AB4-4D6B-9CEF-6BE943010A45}">
      <dgm:prSet/>
      <dgm:spPr/>
      <dgm:t>
        <a:bodyPr/>
        <a:lstStyle/>
        <a:p>
          <a:endParaRPr lang="en-US"/>
        </a:p>
      </dgm:t>
    </dgm:pt>
    <dgm:pt modelId="{1B837169-8F22-4205-B123-DE23DD3BD0C7}">
      <dgm:prSet/>
      <dgm:spPr/>
      <dgm:t>
        <a:bodyPr/>
        <a:lstStyle/>
        <a:p>
          <a:r>
            <a:rPr lang="en-US" dirty="0">
              <a:latin typeface="Arial" panose="020B0604020202020204" pitchFamily="34" charset="0"/>
              <a:cs typeface="Arial" panose="020B0604020202020204" pitchFamily="34" charset="0"/>
            </a:rPr>
            <a:t>Isaac’s development has been influenced by both biological and environmental factor. His developing brain, language delay, and distress interact with environmental challenges such as his mother post-natal-depression, limited support network, lack of social skills due to his disrupted childcare arrangement and consistent moving.</a:t>
          </a:r>
        </a:p>
      </dgm:t>
    </dgm:pt>
    <dgm:pt modelId="{6AB18F4C-4EEA-4859-95B0-FC58069F9072}" type="parTrans" cxnId="{0214AD4C-B896-4A3C-B592-9759C1F60117}">
      <dgm:prSet/>
      <dgm:spPr/>
      <dgm:t>
        <a:bodyPr/>
        <a:lstStyle/>
        <a:p>
          <a:endParaRPr lang="en-US"/>
        </a:p>
      </dgm:t>
    </dgm:pt>
    <dgm:pt modelId="{B800FC28-DE80-4B55-A342-8BBFD6429625}" type="sibTrans" cxnId="{0214AD4C-B896-4A3C-B592-9759C1F60117}">
      <dgm:prSet/>
      <dgm:spPr/>
      <dgm:t>
        <a:bodyPr/>
        <a:lstStyle/>
        <a:p>
          <a:endParaRPr lang="en-US"/>
        </a:p>
      </dgm:t>
    </dgm:pt>
    <dgm:pt modelId="{07AFE9DB-3B56-D64B-92CB-43D6CE0A06DE}" type="pres">
      <dgm:prSet presAssocID="{B42C0802-DBFD-4826-8E39-93BCB6E8E599}" presName="linear" presStyleCnt="0">
        <dgm:presLayoutVars>
          <dgm:animLvl val="lvl"/>
          <dgm:resizeHandles val="exact"/>
        </dgm:presLayoutVars>
      </dgm:prSet>
      <dgm:spPr/>
    </dgm:pt>
    <dgm:pt modelId="{C2CED2DA-D76F-2D4E-A1C6-0070EE5C836B}" type="pres">
      <dgm:prSet presAssocID="{A856AE47-3F6E-4DEE-9697-3A631EEE99E0}" presName="parentText" presStyleLbl="node1" presStyleIdx="0" presStyleCnt="3">
        <dgm:presLayoutVars>
          <dgm:chMax val="0"/>
          <dgm:bulletEnabled val="1"/>
        </dgm:presLayoutVars>
      </dgm:prSet>
      <dgm:spPr/>
    </dgm:pt>
    <dgm:pt modelId="{17CEB55F-D4EE-6F44-97B0-87CC27DA289C}" type="pres">
      <dgm:prSet presAssocID="{A856AE47-3F6E-4DEE-9697-3A631EEE99E0}" presName="childText" presStyleLbl="revTx" presStyleIdx="0" presStyleCnt="2">
        <dgm:presLayoutVars>
          <dgm:bulletEnabled val="1"/>
        </dgm:presLayoutVars>
      </dgm:prSet>
      <dgm:spPr/>
    </dgm:pt>
    <dgm:pt modelId="{14D5B7D1-D02E-B04B-B2F5-8CC856013C1E}" type="pres">
      <dgm:prSet presAssocID="{0691BA6D-9BA8-4387-AE11-998D44DF4615}" presName="parentText" presStyleLbl="node1" presStyleIdx="1" presStyleCnt="3" custLinFactNeighborX="-2705" custLinFactNeighborY="1779">
        <dgm:presLayoutVars>
          <dgm:chMax val="0"/>
          <dgm:bulletEnabled val="1"/>
        </dgm:presLayoutVars>
      </dgm:prSet>
      <dgm:spPr/>
    </dgm:pt>
    <dgm:pt modelId="{EE2BA641-679F-9F42-8647-D76DA00C7DF6}" type="pres">
      <dgm:prSet presAssocID="{0691BA6D-9BA8-4387-AE11-998D44DF4615}" presName="childText" presStyleLbl="revTx" presStyleIdx="1" presStyleCnt="2">
        <dgm:presLayoutVars>
          <dgm:bulletEnabled val="1"/>
        </dgm:presLayoutVars>
      </dgm:prSet>
      <dgm:spPr/>
    </dgm:pt>
    <dgm:pt modelId="{7834CB65-948D-9248-8027-89DEF8628EBF}" type="pres">
      <dgm:prSet presAssocID="{1B837169-8F22-4205-B123-DE23DD3BD0C7}" presName="parentText" presStyleLbl="node1" presStyleIdx="2" presStyleCnt="3">
        <dgm:presLayoutVars>
          <dgm:chMax val="0"/>
          <dgm:bulletEnabled val="1"/>
        </dgm:presLayoutVars>
      </dgm:prSet>
      <dgm:spPr/>
    </dgm:pt>
  </dgm:ptLst>
  <dgm:cxnLst>
    <dgm:cxn modelId="{F00BCC07-2FC5-43D4-9094-A2D28F4AE2FE}" srcId="{0691BA6D-9BA8-4387-AE11-998D44DF4615}" destId="{5F020E35-2299-488F-B5D9-903496EB5ACD}" srcOrd="2" destOrd="0" parTransId="{808842F3-2B03-49A8-8D8E-841359154A26}" sibTransId="{918284CC-7674-4804-B9EB-947F7B7D9064}"/>
    <dgm:cxn modelId="{A13A4A0C-FE48-40A8-853E-E71639ADBF5C}" srcId="{A856AE47-3F6E-4DEE-9697-3A631EEE99E0}" destId="{53A739D3-6A0C-4C75-9B0C-EFE3322F023A}" srcOrd="0" destOrd="0" parTransId="{9CF0DB0B-0858-41C2-87C4-3558D1FE9F4F}" sibTransId="{A795707C-F4C4-4FC3-A6FA-5E4FD0813988}"/>
    <dgm:cxn modelId="{B54C7113-BF7C-5C46-8BD6-2A7E11905C08}" type="presOf" srcId="{044C1411-A3C7-4CCC-BC10-BF16BCF13527}" destId="{EE2BA641-679F-9F42-8647-D76DA00C7DF6}" srcOrd="0" destOrd="6" presId="urn:microsoft.com/office/officeart/2005/8/layout/vList2"/>
    <dgm:cxn modelId="{ACB3D11D-DF26-1949-A3CE-0B46A1D39423}" type="presOf" srcId="{A83AEDE2-50EE-4D4D-AB0D-254BE4693299}" destId="{17CEB55F-D4EE-6F44-97B0-87CC27DA289C}" srcOrd="0" destOrd="3" presId="urn:microsoft.com/office/officeart/2005/8/layout/vList2"/>
    <dgm:cxn modelId="{9E87342C-1836-423B-9AC8-6E6877B37DEC}" srcId="{A856AE47-3F6E-4DEE-9697-3A631EEE99E0}" destId="{DCC2D893-5677-4CBD-A973-88204F841318}" srcOrd="1" destOrd="0" parTransId="{1C9E190C-0E30-4A75-8533-0F39DAA7B328}" sibTransId="{9FADB508-4784-4B1E-B3F1-138CDD1020AB}"/>
    <dgm:cxn modelId="{CCB75935-C3E3-B846-A773-F577F075D6CA}" type="presOf" srcId="{1B837169-8F22-4205-B123-DE23DD3BD0C7}" destId="{7834CB65-948D-9248-8027-89DEF8628EBF}" srcOrd="0" destOrd="0" presId="urn:microsoft.com/office/officeart/2005/8/layout/vList2"/>
    <dgm:cxn modelId="{FEDD8C38-ABF1-004D-8ED4-A10C6C5829D3}" type="presOf" srcId="{DCC2D893-5677-4CBD-A973-88204F841318}" destId="{17CEB55F-D4EE-6F44-97B0-87CC27DA289C}" srcOrd="0" destOrd="1" presId="urn:microsoft.com/office/officeart/2005/8/layout/vList2"/>
    <dgm:cxn modelId="{0214AD4C-B896-4A3C-B592-9759C1F60117}" srcId="{B42C0802-DBFD-4826-8E39-93BCB6E8E599}" destId="{1B837169-8F22-4205-B123-DE23DD3BD0C7}" srcOrd="2" destOrd="0" parTransId="{6AB18F4C-4EEA-4859-95B0-FC58069F9072}" sibTransId="{B800FC28-DE80-4B55-A342-8BBFD6429625}"/>
    <dgm:cxn modelId="{900AB86B-5AB4-4D6B-9CEF-6BE943010A45}" srcId="{0691BA6D-9BA8-4387-AE11-998D44DF4615}" destId="{044C1411-A3C7-4CCC-BC10-BF16BCF13527}" srcOrd="6" destOrd="0" parTransId="{4BF456CF-569E-488E-BCF4-A3582A020709}" sibTransId="{CF2E1B94-A13E-468A-819D-2CB619CB31F7}"/>
    <dgm:cxn modelId="{FBE22E78-60C2-0343-ACFC-B94CD12ACEB4}" type="presOf" srcId="{A856AE47-3F6E-4DEE-9697-3A631EEE99E0}" destId="{C2CED2DA-D76F-2D4E-A1C6-0070EE5C836B}" srcOrd="0" destOrd="0" presId="urn:microsoft.com/office/officeart/2005/8/layout/vList2"/>
    <dgm:cxn modelId="{5C7E9F79-A341-4A8A-B203-C9CBAB4D63E5}" srcId="{A856AE47-3F6E-4DEE-9697-3A631EEE99E0}" destId="{4549EE4F-C10D-4942-8110-35EA0464423E}" srcOrd="6" destOrd="0" parTransId="{DFC5A353-2E63-4BFA-A6D9-F0580A273F2B}" sibTransId="{7BCA1E69-A88E-455B-9A8A-AB78C57FF96F}"/>
    <dgm:cxn modelId="{546EF07A-F082-D240-8832-D36B317F0B54}" type="presOf" srcId="{CD15C92C-8C7C-46CC-A9FB-D7266B5623A2}" destId="{17CEB55F-D4EE-6F44-97B0-87CC27DA289C}" srcOrd="0" destOrd="2" presId="urn:microsoft.com/office/officeart/2005/8/layout/vList2"/>
    <dgm:cxn modelId="{D8FC1080-E25E-4E11-A62D-AE36E08FDB17}" srcId="{0691BA6D-9BA8-4387-AE11-998D44DF4615}" destId="{12784ACC-D4CC-4342-BB28-1A83934873CD}" srcOrd="5" destOrd="0" parTransId="{9CB1B24C-A3AA-459C-8628-5D791A1E1AE2}" sibTransId="{BF93BCA1-DF33-40A5-8AED-A92F14F63B31}"/>
    <dgm:cxn modelId="{9CE36982-0949-41ED-9693-06162E76248B}" srcId="{A856AE47-3F6E-4DEE-9697-3A631EEE99E0}" destId="{1F87A67D-695C-457A-ABE7-32666B1589D9}" srcOrd="4" destOrd="0" parTransId="{9E6136B0-1856-4C19-B507-A58FC55AF200}" sibTransId="{27402E40-D580-468E-97C4-7CE8EAA070F7}"/>
    <dgm:cxn modelId="{E8E8EB88-BCB9-A64C-B061-26130418AFD8}" type="presOf" srcId="{D0E911F7-4472-44BA-8580-E4F376B0DAF1}" destId="{EE2BA641-679F-9F42-8647-D76DA00C7DF6}" srcOrd="0" destOrd="4" presId="urn:microsoft.com/office/officeart/2005/8/layout/vList2"/>
    <dgm:cxn modelId="{2EA9038D-8577-DB49-9913-708142641710}" type="presOf" srcId="{4549EE4F-C10D-4942-8110-35EA0464423E}" destId="{17CEB55F-D4EE-6F44-97B0-87CC27DA289C}" srcOrd="0" destOrd="6" presId="urn:microsoft.com/office/officeart/2005/8/layout/vList2"/>
    <dgm:cxn modelId="{95A69990-A617-47B0-B2EE-080643D0C277}" srcId="{B42C0802-DBFD-4826-8E39-93BCB6E8E599}" destId="{A856AE47-3F6E-4DEE-9697-3A631EEE99E0}" srcOrd="0" destOrd="0" parTransId="{D1ACCE5A-6A42-435E-BA84-916511C0D12F}" sibTransId="{6388EFA1-7774-4669-BBDE-7708AB587C8E}"/>
    <dgm:cxn modelId="{62F59D98-B524-A84B-9CC5-7764E821B5D7}" type="presOf" srcId="{C3E814A2-5BBA-4C0B-9E0A-02139D0DB88C}" destId="{EE2BA641-679F-9F42-8647-D76DA00C7DF6}" srcOrd="0" destOrd="1" presId="urn:microsoft.com/office/officeart/2005/8/layout/vList2"/>
    <dgm:cxn modelId="{88C1969B-EB78-7C45-A0EE-6330A74DA64D}" type="presOf" srcId="{5F020E35-2299-488F-B5D9-903496EB5ACD}" destId="{EE2BA641-679F-9F42-8647-D76DA00C7DF6}" srcOrd="0" destOrd="2" presId="urn:microsoft.com/office/officeart/2005/8/layout/vList2"/>
    <dgm:cxn modelId="{4BDA729E-5EDE-0C4B-B9DC-DC2E4672EFD1}" type="presOf" srcId="{12784ACC-D4CC-4342-BB28-1A83934873CD}" destId="{EE2BA641-679F-9F42-8647-D76DA00C7DF6}" srcOrd="0" destOrd="5" presId="urn:microsoft.com/office/officeart/2005/8/layout/vList2"/>
    <dgm:cxn modelId="{9832DEA5-A2F4-427F-92DC-911A6DB903F9}" srcId="{0691BA6D-9BA8-4387-AE11-998D44DF4615}" destId="{F83F8DD1-8291-4E0A-A01A-F4700EB5349C}" srcOrd="0" destOrd="0" parTransId="{AC8BA848-2473-48E2-9267-F68A0C91EAAF}" sibTransId="{B39842E4-41AB-48A8-AF26-217D75348A37}"/>
    <dgm:cxn modelId="{BBFCBFAD-D03B-EE43-8D61-2E2D23AC1C23}" type="presOf" srcId="{F83F8DD1-8291-4E0A-A01A-F4700EB5349C}" destId="{EE2BA641-679F-9F42-8647-D76DA00C7DF6}" srcOrd="0" destOrd="0" presId="urn:microsoft.com/office/officeart/2005/8/layout/vList2"/>
    <dgm:cxn modelId="{4A0D2AAF-CCE7-4F5B-B1D2-59C83A867D68}" srcId="{A856AE47-3F6E-4DEE-9697-3A631EEE99E0}" destId="{A83AEDE2-50EE-4D4D-AB0D-254BE4693299}" srcOrd="3" destOrd="0" parTransId="{C04F493A-3436-4A21-B6AB-E7823A7DACC4}" sibTransId="{DF8029DA-2819-4FCC-AED9-C3F519369C38}"/>
    <dgm:cxn modelId="{54F86CAF-843C-924B-916F-158666EECFF2}" type="presOf" srcId="{1F87A67D-695C-457A-ABE7-32666B1589D9}" destId="{17CEB55F-D4EE-6F44-97B0-87CC27DA289C}" srcOrd="0" destOrd="4" presId="urn:microsoft.com/office/officeart/2005/8/layout/vList2"/>
    <dgm:cxn modelId="{A73D26B0-0DB4-445D-911C-13278A19BA37}" srcId="{A856AE47-3F6E-4DEE-9697-3A631EEE99E0}" destId="{CD15C92C-8C7C-46CC-A9FB-D7266B5623A2}" srcOrd="2" destOrd="0" parTransId="{3DF1A07B-C373-4D37-810E-CD1DE9A98432}" sibTransId="{E6E1B867-7BE5-4F76-A004-DC48D74ABAB7}"/>
    <dgm:cxn modelId="{47B091B3-BBB8-784D-913B-59F7A941B196}" type="presOf" srcId="{B42C0802-DBFD-4826-8E39-93BCB6E8E599}" destId="{07AFE9DB-3B56-D64B-92CB-43D6CE0A06DE}" srcOrd="0" destOrd="0" presId="urn:microsoft.com/office/officeart/2005/8/layout/vList2"/>
    <dgm:cxn modelId="{551961C4-89A8-4DBE-8F0E-24D31D0B7714}" srcId="{0691BA6D-9BA8-4387-AE11-998D44DF4615}" destId="{C3E814A2-5BBA-4C0B-9E0A-02139D0DB88C}" srcOrd="1" destOrd="0" parTransId="{62BB1A8C-CC23-417C-A23E-B7F658FCA417}" sibTransId="{AC96B86A-F064-41F5-89A8-401004DF6522}"/>
    <dgm:cxn modelId="{8CCA33CB-C125-8A4B-8ACC-9F53A24E70D1}" type="presOf" srcId="{0691BA6D-9BA8-4387-AE11-998D44DF4615}" destId="{14D5B7D1-D02E-B04B-B2F5-8CC856013C1E}" srcOrd="0" destOrd="0" presId="urn:microsoft.com/office/officeart/2005/8/layout/vList2"/>
    <dgm:cxn modelId="{67DF22D0-824E-A246-832A-61292B8512B2}" type="presOf" srcId="{53A739D3-6A0C-4C75-9B0C-EFE3322F023A}" destId="{17CEB55F-D4EE-6F44-97B0-87CC27DA289C}" srcOrd="0" destOrd="0" presId="urn:microsoft.com/office/officeart/2005/8/layout/vList2"/>
    <dgm:cxn modelId="{9DDBD9DD-1754-0A4A-9F24-9B3F6808A265}" type="presOf" srcId="{5ADFBECA-54CE-421B-895E-74D63EBDCE61}" destId="{EE2BA641-679F-9F42-8647-D76DA00C7DF6}" srcOrd="0" destOrd="3" presId="urn:microsoft.com/office/officeart/2005/8/layout/vList2"/>
    <dgm:cxn modelId="{85BFDDE9-F718-4D89-BB7C-8066EFDC4E7D}" srcId="{0691BA6D-9BA8-4387-AE11-998D44DF4615}" destId="{D0E911F7-4472-44BA-8580-E4F376B0DAF1}" srcOrd="4" destOrd="0" parTransId="{0B1CF5C4-80E4-4270-B04E-538E1C7232A0}" sibTransId="{3C08E42B-CE73-4393-91C8-2A2F8FD25C7E}"/>
    <dgm:cxn modelId="{0F3F12F0-2C31-4966-BB76-E9B380FDD710}" srcId="{B42C0802-DBFD-4826-8E39-93BCB6E8E599}" destId="{0691BA6D-9BA8-4387-AE11-998D44DF4615}" srcOrd="1" destOrd="0" parTransId="{FB0624A6-2DD3-4051-A916-3BF86382FEC3}" sibTransId="{B9B99FF9-36C7-4B5F-A952-9405BE8F82CF}"/>
    <dgm:cxn modelId="{F4C321F3-7D9C-4979-A6BA-E66CB2223392}" srcId="{A856AE47-3F6E-4DEE-9697-3A631EEE99E0}" destId="{20DE8679-D01B-47D9-852B-F6847242617A}" srcOrd="5" destOrd="0" parTransId="{768F29BF-8149-4FAB-9B84-471850BBAAAF}" sibTransId="{FBD1CA44-F456-4D68-8966-2FBFDE23052C}"/>
    <dgm:cxn modelId="{D17E55FA-01B9-4310-97C1-51D48764432E}" srcId="{0691BA6D-9BA8-4387-AE11-998D44DF4615}" destId="{5ADFBECA-54CE-421B-895E-74D63EBDCE61}" srcOrd="3" destOrd="0" parTransId="{9D242EB0-BBDD-4A79-9076-9E458397D5C9}" sibTransId="{559D7B3A-BF87-4B57-B941-0647949133FE}"/>
    <dgm:cxn modelId="{141E20FC-A222-B245-BA88-D454F7505A16}" type="presOf" srcId="{20DE8679-D01B-47D9-852B-F6847242617A}" destId="{17CEB55F-D4EE-6F44-97B0-87CC27DA289C}" srcOrd="0" destOrd="5" presId="urn:microsoft.com/office/officeart/2005/8/layout/vList2"/>
    <dgm:cxn modelId="{C81B1080-BC3A-614B-83FA-0665C96AAFAB}" type="presParOf" srcId="{07AFE9DB-3B56-D64B-92CB-43D6CE0A06DE}" destId="{C2CED2DA-D76F-2D4E-A1C6-0070EE5C836B}" srcOrd="0" destOrd="0" presId="urn:microsoft.com/office/officeart/2005/8/layout/vList2"/>
    <dgm:cxn modelId="{BCD84901-883D-EB49-97D2-2A65B8106F4D}" type="presParOf" srcId="{07AFE9DB-3B56-D64B-92CB-43D6CE0A06DE}" destId="{17CEB55F-D4EE-6F44-97B0-87CC27DA289C}" srcOrd="1" destOrd="0" presId="urn:microsoft.com/office/officeart/2005/8/layout/vList2"/>
    <dgm:cxn modelId="{8FB4BAB6-3021-A749-BEBB-326EE7013F62}" type="presParOf" srcId="{07AFE9DB-3B56-D64B-92CB-43D6CE0A06DE}" destId="{14D5B7D1-D02E-B04B-B2F5-8CC856013C1E}" srcOrd="2" destOrd="0" presId="urn:microsoft.com/office/officeart/2005/8/layout/vList2"/>
    <dgm:cxn modelId="{0886487B-8D93-AB42-8F24-A69F9DE29130}" type="presParOf" srcId="{07AFE9DB-3B56-D64B-92CB-43D6CE0A06DE}" destId="{EE2BA641-679F-9F42-8647-D76DA00C7DF6}" srcOrd="3" destOrd="0" presId="urn:microsoft.com/office/officeart/2005/8/layout/vList2"/>
    <dgm:cxn modelId="{083BA6C3-85CA-B545-9AD9-1C4830AC6674}" type="presParOf" srcId="{07AFE9DB-3B56-D64B-92CB-43D6CE0A06DE}" destId="{7834CB65-948D-9248-8027-89DEF8628EB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E12E73-5A6A-4CEA-A482-3D41D7CBA57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7E2EB37-8378-4413-8764-87A866A98D35}">
      <dgm:prSet/>
      <dgm:spPr/>
      <dgm:t>
        <a:bodyPr/>
        <a:lstStyle/>
        <a:p>
          <a:r>
            <a:rPr lang="en-GB"/>
            <a:t>Eman (2026) </a:t>
          </a:r>
          <a:r>
            <a:rPr lang="en-GB" i="1"/>
            <a:t>What are the key factors influencing child development?</a:t>
          </a:r>
          <a:r>
            <a:rPr lang="en-GB"/>
            <a:t> Inspire London College. Available at: </a:t>
          </a:r>
          <a:r>
            <a:rPr lang="en-GB">
              <a:hlinkClick xmlns:r="http://schemas.openxmlformats.org/officeDocument/2006/relationships" r:id="rId1"/>
            </a:rPr>
            <a:t>https://inspirelondoncollege.co.uk/factors-influencing-child-development/</a:t>
          </a:r>
          <a:r>
            <a:rPr lang="en-GB"/>
            <a:t>  (Accessed: 09 July,2026).</a:t>
          </a:r>
          <a:endParaRPr lang="en-US"/>
        </a:p>
      </dgm:t>
    </dgm:pt>
    <dgm:pt modelId="{E2DC92E7-68E8-4001-935E-2F8AD25FDB06}" type="parTrans" cxnId="{0FF87817-63D7-49B8-9586-13737D6F41CC}">
      <dgm:prSet/>
      <dgm:spPr/>
      <dgm:t>
        <a:bodyPr/>
        <a:lstStyle/>
        <a:p>
          <a:endParaRPr lang="en-US"/>
        </a:p>
      </dgm:t>
    </dgm:pt>
    <dgm:pt modelId="{584303DA-389D-4ABA-92BB-20DDC3829670}" type="sibTrans" cxnId="{0FF87817-63D7-49B8-9586-13737D6F41CC}">
      <dgm:prSet/>
      <dgm:spPr/>
      <dgm:t>
        <a:bodyPr/>
        <a:lstStyle/>
        <a:p>
          <a:endParaRPr lang="en-US"/>
        </a:p>
      </dgm:t>
    </dgm:pt>
    <dgm:pt modelId="{C2FBCD64-310F-4B17-8595-4B68D201C076}">
      <dgm:prSet/>
      <dgm:spPr/>
      <dgm:t>
        <a:bodyPr/>
        <a:lstStyle/>
        <a:p>
          <a:r>
            <a:rPr lang="en-GB" dirty="0"/>
            <a:t>Hutchinson, J. (2023) </a:t>
          </a:r>
          <a:r>
            <a:rPr lang="en-GB" i="1" dirty="0"/>
            <a:t>Attachment theory</a:t>
          </a:r>
          <a:r>
            <a:rPr lang="en-GB" dirty="0"/>
            <a:t>. EBSCO Research Starters. Available at: </a:t>
          </a:r>
          <a:r>
            <a:rPr lang="en-GB" dirty="0">
              <a:hlinkClick xmlns:r="http://schemas.openxmlformats.org/officeDocument/2006/relationships" r:id="rId2"/>
            </a:rPr>
            <a:t>https://www.ebsco.com/research-starters/psychology/attachment-theory</a:t>
          </a:r>
          <a:r>
            <a:rPr lang="en-GB" dirty="0"/>
            <a:t>  (Accessed: 09 July,2026).</a:t>
          </a:r>
          <a:endParaRPr lang="en-US" dirty="0"/>
        </a:p>
      </dgm:t>
    </dgm:pt>
    <dgm:pt modelId="{463AD824-A7D0-4290-98E9-CD675CF5A080}" type="parTrans" cxnId="{69CD678F-38C0-431C-B60C-01E44182A2D0}">
      <dgm:prSet/>
      <dgm:spPr/>
      <dgm:t>
        <a:bodyPr/>
        <a:lstStyle/>
        <a:p>
          <a:endParaRPr lang="en-US"/>
        </a:p>
      </dgm:t>
    </dgm:pt>
    <dgm:pt modelId="{06DF82E1-807A-4480-B5E6-23A760E4216C}" type="sibTrans" cxnId="{69CD678F-38C0-431C-B60C-01E44182A2D0}">
      <dgm:prSet/>
      <dgm:spPr/>
      <dgm:t>
        <a:bodyPr/>
        <a:lstStyle/>
        <a:p>
          <a:endParaRPr lang="en-US"/>
        </a:p>
      </dgm:t>
    </dgm:pt>
    <dgm:pt modelId="{2AF5C6EF-57D4-47A4-9413-AB4DC4E1F482}">
      <dgm:prSet/>
      <dgm:spPr/>
      <dgm:t>
        <a:bodyPr/>
        <a:lstStyle/>
        <a:p>
          <a:r>
            <a:rPr lang="en-GB"/>
            <a:t>Jethava et all.,(2022) ‘Early attachment and the development of social communication: A neuropsychological approach’, </a:t>
          </a:r>
          <a:r>
            <a:rPr lang="en-GB" i="1"/>
            <a:t>Frontiers in Psychiatry</a:t>
          </a:r>
          <a:r>
            <a:rPr lang="en-GB"/>
            <a:t>, 13, p. 838950. Available at: </a:t>
          </a:r>
          <a:r>
            <a:rPr lang="en-GB">
              <a:hlinkClick xmlns:r="http://schemas.openxmlformats.org/officeDocument/2006/relationships" r:id="rId3"/>
            </a:rPr>
            <a:t>https://pmc.ncbi.nlm.nih.gov/articles/PMC9024310/</a:t>
          </a:r>
          <a:r>
            <a:rPr lang="en-GB"/>
            <a:t>  </a:t>
          </a:r>
          <a:endParaRPr lang="en-US"/>
        </a:p>
      </dgm:t>
    </dgm:pt>
    <dgm:pt modelId="{8B312A91-EF0B-4B7A-8E36-E69747098D21}" type="parTrans" cxnId="{4A9EA8F7-0674-4FEA-A37A-58BC17BCF5EA}">
      <dgm:prSet/>
      <dgm:spPr/>
      <dgm:t>
        <a:bodyPr/>
        <a:lstStyle/>
        <a:p>
          <a:endParaRPr lang="en-US"/>
        </a:p>
      </dgm:t>
    </dgm:pt>
    <dgm:pt modelId="{7B589254-47EC-41F4-81EA-AB24492BF545}" type="sibTrans" cxnId="{4A9EA8F7-0674-4FEA-A37A-58BC17BCF5EA}">
      <dgm:prSet/>
      <dgm:spPr/>
      <dgm:t>
        <a:bodyPr/>
        <a:lstStyle/>
        <a:p>
          <a:endParaRPr lang="en-US"/>
        </a:p>
      </dgm:t>
    </dgm:pt>
    <dgm:pt modelId="{114B1326-07AE-459B-B202-6B0F4A0E9247}">
      <dgm:prSet/>
      <dgm:spPr/>
      <dgm:t>
        <a:bodyPr/>
        <a:lstStyle/>
        <a:p>
          <a:r>
            <a:rPr lang="en-GB" dirty="0"/>
            <a:t>Mansoori, S. (2023) </a:t>
          </a:r>
          <a:r>
            <a:rPr lang="en-GB" i="1" dirty="0"/>
            <a:t>Environmental factors affecting child development</a:t>
          </a:r>
          <a:r>
            <a:rPr lang="en-GB" dirty="0"/>
            <a:t>. STEP Schools. Available at: </a:t>
          </a:r>
          <a:r>
            <a:rPr lang="en-GB" dirty="0">
              <a:hlinkClick xmlns:r="http://schemas.openxmlformats.org/officeDocument/2006/relationships" r:id="rId4"/>
            </a:rPr>
            <a:t>https://stepschools.com/environmental-factors-affecting-child-development/</a:t>
          </a:r>
          <a:r>
            <a:rPr lang="en-GB" dirty="0"/>
            <a:t> (Accessed: 09 July,2026).</a:t>
          </a:r>
          <a:endParaRPr lang="en-US" dirty="0"/>
        </a:p>
      </dgm:t>
    </dgm:pt>
    <dgm:pt modelId="{A84D5A86-EA60-449F-8F61-8D4146DA8A46}" type="parTrans" cxnId="{2DB6C78A-E1C9-41D2-97A7-B87C8445F83E}">
      <dgm:prSet/>
      <dgm:spPr/>
      <dgm:t>
        <a:bodyPr/>
        <a:lstStyle/>
        <a:p>
          <a:endParaRPr lang="en-US"/>
        </a:p>
      </dgm:t>
    </dgm:pt>
    <dgm:pt modelId="{71271E1E-E4E7-41D3-92E0-E0B1873033A0}" type="sibTrans" cxnId="{2DB6C78A-E1C9-41D2-97A7-B87C8445F83E}">
      <dgm:prSet/>
      <dgm:spPr/>
      <dgm:t>
        <a:bodyPr/>
        <a:lstStyle/>
        <a:p>
          <a:endParaRPr lang="en-US"/>
        </a:p>
      </dgm:t>
    </dgm:pt>
    <dgm:pt modelId="{5ED411A5-3F3E-4BBD-A7D2-01B40E3449B4}">
      <dgm:prSet/>
      <dgm:spPr/>
      <dgm:t>
        <a:bodyPr/>
        <a:lstStyle/>
        <a:p>
          <a:r>
            <a:rPr lang="en-GB"/>
            <a:t>McGarvie, S. (2024) </a:t>
          </a:r>
          <a:r>
            <a:rPr lang="en-GB" i="1"/>
            <a:t>Attachment theory, Bowlby’s stages &amp; attachment styles</a:t>
          </a:r>
          <a:r>
            <a:rPr lang="en-GB"/>
            <a:t>. </a:t>
          </a:r>
          <a:r>
            <a:rPr lang="en-GB">
              <a:hlinkClick xmlns:r="http://schemas.openxmlformats.org/officeDocument/2006/relationships" r:id="rId5"/>
            </a:rPr>
            <a:t>PositivePsychology.com</a:t>
          </a:r>
          <a:r>
            <a:rPr lang="en-GB"/>
            <a:t>. Available at: </a:t>
          </a:r>
          <a:r>
            <a:rPr lang="en-GB">
              <a:hlinkClick xmlns:r="http://schemas.openxmlformats.org/officeDocument/2006/relationships" r:id="rId6"/>
            </a:rPr>
            <a:t>https://positivepsychology.com/attachment-theory/</a:t>
          </a:r>
          <a:r>
            <a:rPr lang="en-GB"/>
            <a:t>  (Accessed: 09 July,2026).</a:t>
          </a:r>
          <a:endParaRPr lang="en-US"/>
        </a:p>
      </dgm:t>
    </dgm:pt>
    <dgm:pt modelId="{AC7A96FC-486C-4B41-BB9E-D64FAEF70841}" type="parTrans" cxnId="{02C94E17-D366-49AB-9A26-14ADD08BF0D1}">
      <dgm:prSet/>
      <dgm:spPr/>
      <dgm:t>
        <a:bodyPr/>
        <a:lstStyle/>
        <a:p>
          <a:endParaRPr lang="en-US"/>
        </a:p>
      </dgm:t>
    </dgm:pt>
    <dgm:pt modelId="{E4D9403E-A8A1-4CC6-AC48-76FAB1D45E31}" type="sibTrans" cxnId="{02C94E17-D366-49AB-9A26-14ADD08BF0D1}">
      <dgm:prSet/>
      <dgm:spPr/>
      <dgm:t>
        <a:bodyPr/>
        <a:lstStyle/>
        <a:p>
          <a:endParaRPr lang="en-US"/>
        </a:p>
      </dgm:t>
    </dgm:pt>
    <dgm:pt modelId="{FB4963ED-81CE-40AB-AAEF-C022C841067E}">
      <dgm:prSet/>
      <dgm:spPr/>
      <dgm:t>
        <a:bodyPr/>
        <a:lstStyle/>
        <a:p>
          <a:r>
            <a:rPr lang="en-GB"/>
            <a:t>McLeod, S. (2025) </a:t>
          </a:r>
          <a:r>
            <a:rPr lang="en-GB" i="1"/>
            <a:t>John Bowlby’s attachment theory</a:t>
          </a:r>
          <a:r>
            <a:rPr lang="en-GB"/>
            <a:t>. Simply Psychology. Available at: </a:t>
          </a:r>
          <a:r>
            <a:rPr lang="en-GB">
              <a:hlinkClick xmlns:r="http://schemas.openxmlformats.org/officeDocument/2006/relationships" r:id="rId7"/>
            </a:rPr>
            <a:t>https://www.simplypsychology.org/bowlby.html</a:t>
          </a:r>
          <a:r>
            <a:rPr lang="en-GB"/>
            <a:t>  (Accessed: 09 July,2026).</a:t>
          </a:r>
          <a:endParaRPr lang="en-US"/>
        </a:p>
      </dgm:t>
    </dgm:pt>
    <dgm:pt modelId="{7CBEBE3A-E68C-40F2-9F64-47AA93BE6D5D}" type="parTrans" cxnId="{DC7D0584-7EB3-4555-8178-8B32BDEA5453}">
      <dgm:prSet/>
      <dgm:spPr/>
      <dgm:t>
        <a:bodyPr/>
        <a:lstStyle/>
        <a:p>
          <a:endParaRPr lang="en-US"/>
        </a:p>
      </dgm:t>
    </dgm:pt>
    <dgm:pt modelId="{12A2E573-51C2-45AB-9A31-ABF6AA2AB9A9}" type="sibTrans" cxnId="{DC7D0584-7EB3-4555-8178-8B32BDEA5453}">
      <dgm:prSet/>
      <dgm:spPr/>
      <dgm:t>
        <a:bodyPr/>
        <a:lstStyle/>
        <a:p>
          <a:endParaRPr lang="en-US"/>
        </a:p>
      </dgm:t>
    </dgm:pt>
    <dgm:pt modelId="{7E993684-F27B-4A60-807C-E87D987AAB45}">
      <dgm:prSet/>
      <dgm:spPr/>
      <dgm:t>
        <a:bodyPr/>
        <a:lstStyle/>
        <a:p>
          <a:r>
            <a:rPr lang="en-GB"/>
            <a:t>Xiair World (2025) </a:t>
          </a:r>
          <a:r>
            <a:rPr lang="en-GB" i="1"/>
            <a:t>Bowlby attachment theory</a:t>
          </a:r>
          <a:r>
            <a:rPr lang="en-GB"/>
            <a:t>. Available at: </a:t>
          </a:r>
          <a:r>
            <a:rPr lang="en-GB">
              <a:hlinkClick xmlns:r="http://schemas.openxmlformats.org/officeDocument/2006/relationships" r:id="rId8"/>
            </a:rPr>
            <a:t>https://xiairworld.com/bowlby-attachment-theory/</a:t>
          </a:r>
          <a:r>
            <a:rPr lang="en-GB"/>
            <a:t>  (Accessed: 09 July,2026).</a:t>
          </a:r>
          <a:endParaRPr lang="en-US"/>
        </a:p>
      </dgm:t>
    </dgm:pt>
    <dgm:pt modelId="{9EAA2B8B-719F-4D29-AD12-8FAA309E3E27}" type="parTrans" cxnId="{690E66A9-E02C-4728-A9BE-D0459CB80A05}">
      <dgm:prSet/>
      <dgm:spPr/>
      <dgm:t>
        <a:bodyPr/>
        <a:lstStyle/>
        <a:p>
          <a:endParaRPr lang="en-US"/>
        </a:p>
      </dgm:t>
    </dgm:pt>
    <dgm:pt modelId="{1491748A-2ACE-4991-A172-CC6233282E3E}" type="sibTrans" cxnId="{690E66A9-E02C-4728-A9BE-D0459CB80A05}">
      <dgm:prSet/>
      <dgm:spPr/>
      <dgm:t>
        <a:bodyPr/>
        <a:lstStyle/>
        <a:p>
          <a:endParaRPr lang="en-US"/>
        </a:p>
      </dgm:t>
    </dgm:pt>
    <dgm:pt modelId="{20DCDD1B-3EC3-2641-8893-9BA659D07C02}" type="pres">
      <dgm:prSet presAssocID="{F3E12E73-5A6A-4CEA-A482-3D41D7CBA577}" presName="vert0" presStyleCnt="0">
        <dgm:presLayoutVars>
          <dgm:dir/>
          <dgm:animOne val="branch"/>
          <dgm:animLvl val="lvl"/>
        </dgm:presLayoutVars>
      </dgm:prSet>
      <dgm:spPr/>
    </dgm:pt>
    <dgm:pt modelId="{F57AA88B-A8F0-6949-BB83-88C1761A72FA}" type="pres">
      <dgm:prSet presAssocID="{77E2EB37-8378-4413-8764-87A866A98D35}" presName="thickLine" presStyleLbl="alignNode1" presStyleIdx="0" presStyleCnt="7"/>
      <dgm:spPr/>
    </dgm:pt>
    <dgm:pt modelId="{5A898FE4-C84C-874C-904E-627E5D769DDF}" type="pres">
      <dgm:prSet presAssocID="{77E2EB37-8378-4413-8764-87A866A98D35}" presName="horz1" presStyleCnt="0"/>
      <dgm:spPr/>
    </dgm:pt>
    <dgm:pt modelId="{FD71B7CD-C564-1A45-B54E-FA0DCD4EA03F}" type="pres">
      <dgm:prSet presAssocID="{77E2EB37-8378-4413-8764-87A866A98D35}" presName="tx1" presStyleLbl="revTx" presStyleIdx="0" presStyleCnt="7"/>
      <dgm:spPr/>
    </dgm:pt>
    <dgm:pt modelId="{483393B1-D359-6A4F-81BF-F976F7FCCE5F}" type="pres">
      <dgm:prSet presAssocID="{77E2EB37-8378-4413-8764-87A866A98D35}" presName="vert1" presStyleCnt="0"/>
      <dgm:spPr/>
    </dgm:pt>
    <dgm:pt modelId="{DBC39149-AA1B-1540-B9F1-7D93B8776D35}" type="pres">
      <dgm:prSet presAssocID="{C2FBCD64-310F-4B17-8595-4B68D201C076}" presName="thickLine" presStyleLbl="alignNode1" presStyleIdx="1" presStyleCnt="7"/>
      <dgm:spPr/>
    </dgm:pt>
    <dgm:pt modelId="{A48E4013-CBA4-FE48-9977-78BB39324274}" type="pres">
      <dgm:prSet presAssocID="{C2FBCD64-310F-4B17-8595-4B68D201C076}" presName="horz1" presStyleCnt="0"/>
      <dgm:spPr/>
    </dgm:pt>
    <dgm:pt modelId="{06EDAA79-0201-1648-8B85-0839CE40D3BE}" type="pres">
      <dgm:prSet presAssocID="{C2FBCD64-310F-4B17-8595-4B68D201C076}" presName="tx1" presStyleLbl="revTx" presStyleIdx="1" presStyleCnt="7"/>
      <dgm:spPr/>
    </dgm:pt>
    <dgm:pt modelId="{038DFDDE-CD7A-4346-A455-2ADF5211C45C}" type="pres">
      <dgm:prSet presAssocID="{C2FBCD64-310F-4B17-8595-4B68D201C076}" presName="vert1" presStyleCnt="0"/>
      <dgm:spPr/>
    </dgm:pt>
    <dgm:pt modelId="{D6A751D0-C43B-FE44-9454-7719E6C85314}" type="pres">
      <dgm:prSet presAssocID="{2AF5C6EF-57D4-47A4-9413-AB4DC4E1F482}" presName="thickLine" presStyleLbl="alignNode1" presStyleIdx="2" presStyleCnt="7"/>
      <dgm:spPr/>
    </dgm:pt>
    <dgm:pt modelId="{7E25AE63-A024-3A47-B0DF-FC6ED5F92C13}" type="pres">
      <dgm:prSet presAssocID="{2AF5C6EF-57D4-47A4-9413-AB4DC4E1F482}" presName="horz1" presStyleCnt="0"/>
      <dgm:spPr/>
    </dgm:pt>
    <dgm:pt modelId="{145AECAF-7E65-D748-9AE0-0F0584BBC3C6}" type="pres">
      <dgm:prSet presAssocID="{2AF5C6EF-57D4-47A4-9413-AB4DC4E1F482}" presName="tx1" presStyleLbl="revTx" presStyleIdx="2" presStyleCnt="7"/>
      <dgm:spPr/>
    </dgm:pt>
    <dgm:pt modelId="{F582D505-FA96-8944-83AD-37611CB0C870}" type="pres">
      <dgm:prSet presAssocID="{2AF5C6EF-57D4-47A4-9413-AB4DC4E1F482}" presName="vert1" presStyleCnt="0"/>
      <dgm:spPr/>
    </dgm:pt>
    <dgm:pt modelId="{7DF260A9-57D6-2E41-827F-90815A5A2070}" type="pres">
      <dgm:prSet presAssocID="{114B1326-07AE-459B-B202-6B0F4A0E9247}" presName="thickLine" presStyleLbl="alignNode1" presStyleIdx="3" presStyleCnt="7"/>
      <dgm:spPr/>
    </dgm:pt>
    <dgm:pt modelId="{3A6CEAE8-B349-D842-9F8F-7E933D184026}" type="pres">
      <dgm:prSet presAssocID="{114B1326-07AE-459B-B202-6B0F4A0E9247}" presName="horz1" presStyleCnt="0"/>
      <dgm:spPr/>
    </dgm:pt>
    <dgm:pt modelId="{6DD9ADED-B1D0-A943-9D4A-757B747D2267}" type="pres">
      <dgm:prSet presAssocID="{114B1326-07AE-459B-B202-6B0F4A0E9247}" presName="tx1" presStyleLbl="revTx" presStyleIdx="3" presStyleCnt="7"/>
      <dgm:spPr/>
    </dgm:pt>
    <dgm:pt modelId="{90E3D013-C369-1F49-9EB7-00287CE65A76}" type="pres">
      <dgm:prSet presAssocID="{114B1326-07AE-459B-B202-6B0F4A0E9247}" presName="vert1" presStyleCnt="0"/>
      <dgm:spPr/>
    </dgm:pt>
    <dgm:pt modelId="{5C5548F2-E748-404B-B4BF-8C1367287453}" type="pres">
      <dgm:prSet presAssocID="{5ED411A5-3F3E-4BBD-A7D2-01B40E3449B4}" presName="thickLine" presStyleLbl="alignNode1" presStyleIdx="4" presStyleCnt="7"/>
      <dgm:spPr/>
    </dgm:pt>
    <dgm:pt modelId="{A0D642E9-DD3B-294D-B424-552151721EDE}" type="pres">
      <dgm:prSet presAssocID="{5ED411A5-3F3E-4BBD-A7D2-01B40E3449B4}" presName="horz1" presStyleCnt="0"/>
      <dgm:spPr/>
    </dgm:pt>
    <dgm:pt modelId="{20E20575-B73D-AD4A-B6AD-1F86A82E6666}" type="pres">
      <dgm:prSet presAssocID="{5ED411A5-3F3E-4BBD-A7D2-01B40E3449B4}" presName="tx1" presStyleLbl="revTx" presStyleIdx="4" presStyleCnt="7"/>
      <dgm:spPr/>
    </dgm:pt>
    <dgm:pt modelId="{73D37C29-3EFB-6442-AB52-75B01A494B6F}" type="pres">
      <dgm:prSet presAssocID="{5ED411A5-3F3E-4BBD-A7D2-01B40E3449B4}" presName="vert1" presStyleCnt="0"/>
      <dgm:spPr/>
    </dgm:pt>
    <dgm:pt modelId="{3FBB46CE-4EFF-0340-84CF-6C52AC917EF4}" type="pres">
      <dgm:prSet presAssocID="{FB4963ED-81CE-40AB-AAEF-C022C841067E}" presName="thickLine" presStyleLbl="alignNode1" presStyleIdx="5" presStyleCnt="7"/>
      <dgm:spPr/>
    </dgm:pt>
    <dgm:pt modelId="{3B06D4AA-673C-494A-B223-5DEE9D271258}" type="pres">
      <dgm:prSet presAssocID="{FB4963ED-81CE-40AB-AAEF-C022C841067E}" presName="horz1" presStyleCnt="0"/>
      <dgm:spPr/>
    </dgm:pt>
    <dgm:pt modelId="{7295E24E-3190-9848-AEB1-8A41B4AC5E13}" type="pres">
      <dgm:prSet presAssocID="{FB4963ED-81CE-40AB-AAEF-C022C841067E}" presName="tx1" presStyleLbl="revTx" presStyleIdx="5" presStyleCnt="7"/>
      <dgm:spPr/>
    </dgm:pt>
    <dgm:pt modelId="{05965B20-9D5C-0F4B-8CCB-CE72C917D32C}" type="pres">
      <dgm:prSet presAssocID="{FB4963ED-81CE-40AB-AAEF-C022C841067E}" presName="vert1" presStyleCnt="0"/>
      <dgm:spPr/>
    </dgm:pt>
    <dgm:pt modelId="{B7A3CF07-53D2-464D-A4FC-F73B7911B31A}" type="pres">
      <dgm:prSet presAssocID="{7E993684-F27B-4A60-807C-E87D987AAB45}" presName="thickLine" presStyleLbl="alignNode1" presStyleIdx="6" presStyleCnt="7"/>
      <dgm:spPr/>
    </dgm:pt>
    <dgm:pt modelId="{38AD9A3E-19B8-2741-A055-53DBA2E4D02E}" type="pres">
      <dgm:prSet presAssocID="{7E993684-F27B-4A60-807C-E87D987AAB45}" presName="horz1" presStyleCnt="0"/>
      <dgm:spPr/>
    </dgm:pt>
    <dgm:pt modelId="{D61E5301-6795-4248-85BF-FA2A9ADD31C3}" type="pres">
      <dgm:prSet presAssocID="{7E993684-F27B-4A60-807C-E87D987AAB45}" presName="tx1" presStyleLbl="revTx" presStyleIdx="6" presStyleCnt="7"/>
      <dgm:spPr/>
    </dgm:pt>
    <dgm:pt modelId="{8F0E97BB-12A6-AA4D-8C61-4B4C8164EE33}" type="pres">
      <dgm:prSet presAssocID="{7E993684-F27B-4A60-807C-E87D987AAB45}" presName="vert1" presStyleCnt="0"/>
      <dgm:spPr/>
    </dgm:pt>
  </dgm:ptLst>
  <dgm:cxnLst>
    <dgm:cxn modelId="{4A0C2E02-44B3-EE42-A302-D9BE14A1B202}" type="presOf" srcId="{77E2EB37-8378-4413-8764-87A866A98D35}" destId="{FD71B7CD-C564-1A45-B54E-FA0DCD4EA03F}" srcOrd="0" destOrd="0" presId="urn:microsoft.com/office/officeart/2008/layout/LinedList"/>
    <dgm:cxn modelId="{02C94E17-D366-49AB-9A26-14ADD08BF0D1}" srcId="{F3E12E73-5A6A-4CEA-A482-3D41D7CBA577}" destId="{5ED411A5-3F3E-4BBD-A7D2-01B40E3449B4}" srcOrd="4" destOrd="0" parTransId="{AC7A96FC-486C-4B41-BB9E-D64FAEF70841}" sibTransId="{E4D9403E-A8A1-4CC6-AC48-76FAB1D45E31}"/>
    <dgm:cxn modelId="{0FF87817-63D7-49B8-9586-13737D6F41CC}" srcId="{F3E12E73-5A6A-4CEA-A482-3D41D7CBA577}" destId="{77E2EB37-8378-4413-8764-87A866A98D35}" srcOrd="0" destOrd="0" parTransId="{E2DC92E7-68E8-4001-935E-2F8AD25FDB06}" sibTransId="{584303DA-389D-4ABA-92BB-20DDC3829670}"/>
    <dgm:cxn modelId="{C0840A1D-0189-3946-A5FE-E570B253A472}" type="presOf" srcId="{7E993684-F27B-4A60-807C-E87D987AAB45}" destId="{D61E5301-6795-4248-85BF-FA2A9ADD31C3}" srcOrd="0" destOrd="0" presId="urn:microsoft.com/office/officeart/2008/layout/LinedList"/>
    <dgm:cxn modelId="{3A780653-1924-4841-960D-4C6DAF9A4BFA}" type="presOf" srcId="{2AF5C6EF-57D4-47A4-9413-AB4DC4E1F482}" destId="{145AECAF-7E65-D748-9AE0-0F0584BBC3C6}" srcOrd="0" destOrd="0" presId="urn:microsoft.com/office/officeart/2008/layout/LinedList"/>
    <dgm:cxn modelId="{41D45583-2CB0-234F-BCCE-313D08B53FB0}" type="presOf" srcId="{5ED411A5-3F3E-4BBD-A7D2-01B40E3449B4}" destId="{20E20575-B73D-AD4A-B6AD-1F86A82E6666}" srcOrd="0" destOrd="0" presId="urn:microsoft.com/office/officeart/2008/layout/LinedList"/>
    <dgm:cxn modelId="{DC7D0584-7EB3-4555-8178-8B32BDEA5453}" srcId="{F3E12E73-5A6A-4CEA-A482-3D41D7CBA577}" destId="{FB4963ED-81CE-40AB-AAEF-C022C841067E}" srcOrd="5" destOrd="0" parTransId="{7CBEBE3A-E68C-40F2-9F64-47AA93BE6D5D}" sibTransId="{12A2E573-51C2-45AB-9A31-ABF6AA2AB9A9}"/>
    <dgm:cxn modelId="{2DB6C78A-E1C9-41D2-97A7-B87C8445F83E}" srcId="{F3E12E73-5A6A-4CEA-A482-3D41D7CBA577}" destId="{114B1326-07AE-459B-B202-6B0F4A0E9247}" srcOrd="3" destOrd="0" parTransId="{A84D5A86-EA60-449F-8F61-8D4146DA8A46}" sibTransId="{71271E1E-E4E7-41D3-92E0-E0B1873033A0}"/>
    <dgm:cxn modelId="{69CD678F-38C0-431C-B60C-01E44182A2D0}" srcId="{F3E12E73-5A6A-4CEA-A482-3D41D7CBA577}" destId="{C2FBCD64-310F-4B17-8595-4B68D201C076}" srcOrd="1" destOrd="0" parTransId="{463AD824-A7D0-4290-98E9-CD675CF5A080}" sibTransId="{06DF82E1-807A-4480-B5E6-23A760E4216C}"/>
    <dgm:cxn modelId="{94FD3CA5-D660-1B4F-AF06-8267374131AE}" type="presOf" srcId="{FB4963ED-81CE-40AB-AAEF-C022C841067E}" destId="{7295E24E-3190-9848-AEB1-8A41B4AC5E13}" srcOrd="0" destOrd="0" presId="urn:microsoft.com/office/officeart/2008/layout/LinedList"/>
    <dgm:cxn modelId="{690E66A9-E02C-4728-A9BE-D0459CB80A05}" srcId="{F3E12E73-5A6A-4CEA-A482-3D41D7CBA577}" destId="{7E993684-F27B-4A60-807C-E87D987AAB45}" srcOrd="6" destOrd="0" parTransId="{9EAA2B8B-719F-4D29-AD12-8FAA309E3E27}" sibTransId="{1491748A-2ACE-4991-A172-CC6233282E3E}"/>
    <dgm:cxn modelId="{824C9CBE-7599-AB4F-A6E7-A81FA40FD43C}" type="presOf" srcId="{114B1326-07AE-459B-B202-6B0F4A0E9247}" destId="{6DD9ADED-B1D0-A943-9D4A-757B747D2267}" srcOrd="0" destOrd="0" presId="urn:microsoft.com/office/officeart/2008/layout/LinedList"/>
    <dgm:cxn modelId="{DE8151CA-2CDD-7041-A077-75FD4BFE9667}" type="presOf" srcId="{F3E12E73-5A6A-4CEA-A482-3D41D7CBA577}" destId="{20DCDD1B-3EC3-2641-8893-9BA659D07C02}" srcOrd="0" destOrd="0" presId="urn:microsoft.com/office/officeart/2008/layout/LinedList"/>
    <dgm:cxn modelId="{51F5BAEE-A5DA-634C-81DE-6B3897A1C3EE}" type="presOf" srcId="{C2FBCD64-310F-4B17-8595-4B68D201C076}" destId="{06EDAA79-0201-1648-8B85-0839CE40D3BE}" srcOrd="0" destOrd="0" presId="urn:microsoft.com/office/officeart/2008/layout/LinedList"/>
    <dgm:cxn modelId="{4A9EA8F7-0674-4FEA-A37A-58BC17BCF5EA}" srcId="{F3E12E73-5A6A-4CEA-A482-3D41D7CBA577}" destId="{2AF5C6EF-57D4-47A4-9413-AB4DC4E1F482}" srcOrd="2" destOrd="0" parTransId="{8B312A91-EF0B-4B7A-8E36-E69747098D21}" sibTransId="{7B589254-47EC-41F4-81EA-AB24492BF545}"/>
    <dgm:cxn modelId="{924D2F1D-7738-8944-8465-60493D461145}" type="presParOf" srcId="{20DCDD1B-3EC3-2641-8893-9BA659D07C02}" destId="{F57AA88B-A8F0-6949-BB83-88C1761A72FA}" srcOrd="0" destOrd="0" presId="urn:microsoft.com/office/officeart/2008/layout/LinedList"/>
    <dgm:cxn modelId="{094ECAD3-E8DB-7B42-AECB-DDC654E00B5A}" type="presParOf" srcId="{20DCDD1B-3EC3-2641-8893-9BA659D07C02}" destId="{5A898FE4-C84C-874C-904E-627E5D769DDF}" srcOrd="1" destOrd="0" presId="urn:microsoft.com/office/officeart/2008/layout/LinedList"/>
    <dgm:cxn modelId="{970913D8-FBA9-F645-A52F-C18ED456A97C}" type="presParOf" srcId="{5A898FE4-C84C-874C-904E-627E5D769DDF}" destId="{FD71B7CD-C564-1A45-B54E-FA0DCD4EA03F}" srcOrd="0" destOrd="0" presId="urn:microsoft.com/office/officeart/2008/layout/LinedList"/>
    <dgm:cxn modelId="{A5F63E5D-8222-8141-8E40-109290E7A031}" type="presParOf" srcId="{5A898FE4-C84C-874C-904E-627E5D769DDF}" destId="{483393B1-D359-6A4F-81BF-F976F7FCCE5F}" srcOrd="1" destOrd="0" presId="urn:microsoft.com/office/officeart/2008/layout/LinedList"/>
    <dgm:cxn modelId="{498423B0-7ACD-3B44-85CD-C2EF7CF72F60}" type="presParOf" srcId="{20DCDD1B-3EC3-2641-8893-9BA659D07C02}" destId="{DBC39149-AA1B-1540-B9F1-7D93B8776D35}" srcOrd="2" destOrd="0" presId="urn:microsoft.com/office/officeart/2008/layout/LinedList"/>
    <dgm:cxn modelId="{C5F6816E-CA3E-1F43-9FD0-F80DAB27B405}" type="presParOf" srcId="{20DCDD1B-3EC3-2641-8893-9BA659D07C02}" destId="{A48E4013-CBA4-FE48-9977-78BB39324274}" srcOrd="3" destOrd="0" presId="urn:microsoft.com/office/officeart/2008/layout/LinedList"/>
    <dgm:cxn modelId="{5D139691-517B-9546-A940-A46B8899125D}" type="presParOf" srcId="{A48E4013-CBA4-FE48-9977-78BB39324274}" destId="{06EDAA79-0201-1648-8B85-0839CE40D3BE}" srcOrd="0" destOrd="0" presId="urn:microsoft.com/office/officeart/2008/layout/LinedList"/>
    <dgm:cxn modelId="{E49D609E-CFFF-4A4B-9D8A-2ABCDC7FFAF8}" type="presParOf" srcId="{A48E4013-CBA4-FE48-9977-78BB39324274}" destId="{038DFDDE-CD7A-4346-A455-2ADF5211C45C}" srcOrd="1" destOrd="0" presId="urn:microsoft.com/office/officeart/2008/layout/LinedList"/>
    <dgm:cxn modelId="{D148F034-CEFE-0745-B4A2-A142BFECACF1}" type="presParOf" srcId="{20DCDD1B-3EC3-2641-8893-9BA659D07C02}" destId="{D6A751D0-C43B-FE44-9454-7719E6C85314}" srcOrd="4" destOrd="0" presId="urn:microsoft.com/office/officeart/2008/layout/LinedList"/>
    <dgm:cxn modelId="{D3F97723-CB5A-1C4E-8CD7-267DE3D5C16E}" type="presParOf" srcId="{20DCDD1B-3EC3-2641-8893-9BA659D07C02}" destId="{7E25AE63-A024-3A47-B0DF-FC6ED5F92C13}" srcOrd="5" destOrd="0" presId="urn:microsoft.com/office/officeart/2008/layout/LinedList"/>
    <dgm:cxn modelId="{E2548073-9FB4-1A41-8686-365C598A1AD7}" type="presParOf" srcId="{7E25AE63-A024-3A47-B0DF-FC6ED5F92C13}" destId="{145AECAF-7E65-D748-9AE0-0F0584BBC3C6}" srcOrd="0" destOrd="0" presId="urn:microsoft.com/office/officeart/2008/layout/LinedList"/>
    <dgm:cxn modelId="{3316AE00-BC2A-4F4B-A0E3-E226A489365F}" type="presParOf" srcId="{7E25AE63-A024-3A47-B0DF-FC6ED5F92C13}" destId="{F582D505-FA96-8944-83AD-37611CB0C870}" srcOrd="1" destOrd="0" presId="urn:microsoft.com/office/officeart/2008/layout/LinedList"/>
    <dgm:cxn modelId="{2D4DA84F-67DC-F540-94E0-4F34ACBA856D}" type="presParOf" srcId="{20DCDD1B-3EC3-2641-8893-9BA659D07C02}" destId="{7DF260A9-57D6-2E41-827F-90815A5A2070}" srcOrd="6" destOrd="0" presId="urn:microsoft.com/office/officeart/2008/layout/LinedList"/>
    <dgm:cxn modelId="{9B7AE84E-95E4-7D4E-8BE7-80B3BE2B3B83}" type="presParOf" srcId="{20DCDD1B-3EC3-2641-8893-9BA659D07C02}" destId="{3A6CEAE8-B349-D842-9F8F-7E933D184026}" srcOrd="7" destOrd="0" presId="urn:microsoft.com/office/officeart/2008/layout/LinedList"/>
    <dgm:cxn modelId="{E21BEA24-562E-B948-B581-95EB2C7E403E}" type="presParOf" srcId="{3A6CEAE8-B349-D842-9F8F-7E933D184026}" destId="{6DD9ADED-B1D0-A943-9D4A-757B747D2267}" srcOrd="0" destOrd="0" presId="urn:microsoft.com/office/officeart/2008/layout/LinedList"/>
    <dgm:cxn modelId="{F2EFD0E1-7590-D247-AFDA-46DF1668DBF8}" type="presParOf" srcId="{3A6CEAE8-B349-D842-9F8F-7E933D184026}" destId="{90E3D013-C369-1F49-9EB7-00287CE65A76}" srcOrd="1" destOrd="0" presId="urn:microsoft.com/office/officeart/2008/layout/LinedList"/>
    <dgm:cxn modelId="{0E2F8296-77EA-2545-A232-75172F4D64F1}" type="presParOf" srcId="{20DCDD1B-3EC3-2641-8893-9BA659D07C02}" destId="{5C5548F2-E748-404B-B4BF-8C1367287453}" srcOrd="8" destOrd="0" presId="urn:microsoft.com/office/officeart/2008/layout/LinedList"/>
    <dgm:cxn modelId="{2D580A5E-0D9E-BC4C-B6BA-B0DE557F3CF4}" type="presParOf" srcId="{20DCDD1B-3EC3-2641-8893-9BA659D07C02}" destId="{A0D642E9-DD3B-294D-B424-552151721EDE}" srcOrd="9" destOrd="0" presId="urn:microsoft.com/office/officeart/2008/layout/LinedList"/>
    <dgm:cxn modelId="{3C48E98A-7D2A-A644-A807-B35BB9EFCAB6}" type="presParOf" srcId="{A0D642E9-DD3B-294D-B424-552151721EDE}" destId="{20E20575-B73D-AD4A-B6AD-1F86A82E6666}" srcOrd="0" destOrd="0" presId="urn:microsoft.com/office/officeart/2008/layout/LinedList"/>
    <dgm:cxn modelId="{0F5BAB28-D59C-8F48-BFBA-6C62D6A8D332}" type="presParOf" srcId="{A0D642E9-DD3B-294D-B424-552151721EDE}" destId="{73D37C29-3EFB-6442-AB52-75B01A494B6F}" srcOrd="1" destOrd="0" presId="urn:microsoft.com/office/officeart/2008/layout/LinedList"/>
    <dgm:cxn modelId="{E5EC0762-AAAA-4B46-BD96-B937BA5742BC}" type="presParOf" srcId="{20DCDD1B-3EC3-2641-8893-9BA659D07C02}" destId="{3FBB46CE-4EFF-0340-84CF-6C52AC917EF4}" srcOrd="10" destOrd="0" presId="urn:microsoft.com/office/officeart/2008/layout/LinedList"/>
    <dgm:cxn modelId="{912844F3-0851-0345-862A-B3DC061E4329}" type="presParOf" srcId="{20DCDD1B-3EC3-2641-8893-9BA659D07C02}" destId="{3B06D4AA-673C-494A-B223-5DEE9D271258}" srcOrd="11" destOrd="0" presId="urn:microsoft.com/office/officeart/2008/layout/LinedList"/>
    <dgm:cxn modelId="{56AC64B1-E60D-A749-BE0E-EBABDCCC00C7}" type="presParOf" srcId="{3B06D4AA-673C-494A-B223-5DEE9D271258}" destId="{7295E24E-3190-9848-AEB1-8A41B4AC5E13}" srcOrd="0" destOrd="0" presId="urn:microsoft.com/office/officeart/2008/layout/LinedList"/>
    <dgm:cxn modelId="{F7C4E557-1E0C-FF45-BB0A-7790E61CDA31}" type="presParOf" srcId="{3B06D4AA-673C-494A-B223-5DEE9D271258}" destId="{05965B20-9D5C-0F4B-8CCB-CE72C917D32C}" srcOrd="1" destOrd="0" presId="urn:microsoft.com/office/officeart/2008/layout/LinedList"/>
    <dgm:cxn modelId="{84662129-7F88-EA4C-B4CC-D3EFB7B8EB38}" type="presParOf" srcId="{20DCDD1B-3EC3-2641-8893-9BA659D07C02}" destId="{B7A3CF07-53D2-464D-A4FC-F73B7911B31A}" srcOrd="12" destOrd="0" presId="urn:microsoft.com/office/officeart/2008/layout/LinedList"/>
    <dgm:cxn modelId="{29E9CB77-54FB-1247-B362-56A362AC33CF}" type="presParOf" srcId="{20DCDD1B-3EC3-2641-8893-9BA659D07C02}" destId="{38AD9A3E-19B8-2741-A055-53DBA2E4D02E}" srcOrd="13" destOrd="0" presId="urn:microsoft.com/office/officeart/2008/layout/LinedList"/>
    <dgm:cxn modelId="{8E1C1C38-37FE-794C-B005-6CE638A6C4EB}" type="presParOf" srcId="{38AD9A3E-19B8-2741-A055-53DBA2E4D02E}" destId="{D61E5301-6795-4248-85BF-FA2A9ADD31C3}" srcOrd="0" destOrd="0" presId="urn:microsoft.com/office/officeart/2008/layout/LinedList"/>
    <dgm:cxn modelId="{3F74076C-42A8-3D4D-87B4-C5B0913A4C4E}" type="presParOf" srcId="{38AD9A3E-19B8-2741-A055-53DBA2E4D02E}" destId="{8F0E97BB-12A6-AA4D-8C61-4B4C8164EE3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ED2DA-D76F-2D4E-A1C6-0070EE5C836B}">
      <dsp:nvSpPr>
        <dsp:cNvPr id="0" name=""/>
        <dsp:cNvSpPr/>
      </dsp:nvSpPr>
      <dsp:spPr>
        <a:xfrm>
          <a:off x="0" y="22755"/>
          <a:ext cx="12114966" cy="4138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a:t>Nature/Biological</a:t>
          </a:r>
          <a:endParaRPr lang="en-US" sz="1100" kern="1200"/>
        </a:p>
      </dsp:txBody>
      <dsp:txXfrm>
        <a:off x="20202" y="42957"/>
        <a:ext cx="12074562" cy="373446"/>
      </dsp:txXfrm>
    </dsp:sp>
    <dsp:sp modelId="{17CEB55F-D4EE-6F44-97B0-87CC27DA289C}">
      <dsp:nvSpPr>
        <dsp:cNvPr id="0" name=""/>
        <dsp:cNvSpPr/>
      </dsp:nvSpPr>
      <dsp:spPr>
        <a:xfrm>
          <a:off x="0" y="436606"/>
          <a:ext cx="12114966" cy="2140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4650"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b="1" kern="1200" dirty="0">
              <a:latin typeface="Arial" panose="020B0604020202020204" pitchFamily="34" charset="0"/>
              <a:cs typeface="Arial" panose="020B0604020202020204" pitchFamily="34" charset="0"/>
            </a:rPr>
            <a:t>Brain Development- </a:t>
          </a:r>
          <a:r>
            <a:rPr lang="en-US" sz="1400" kern="1200" dirty="0">
              <a:latin typeface="Arial" panose="020B0604020202020204" pitchFamily="34" charset="0"/>
              <a:cs typeface="Arial" panose="020B0604020202020204" pitchFamily="34" charset="0"/>
            </a:rPr>
            <a:t>The brain develops quickly in early childhood and creates many new connections, positive experiences such as play, learning activities and caring relationships can help strengthen brain development, improve learning, memory and emotional wellbeing (Eman,2026).</a:t>
          </a:r>
        </a:p>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At 4 years old, Issac brain is still developing</a:t>
          </a:r>
        </a:p>
        <a:p>
          <a:pPr marL="114300" lvl="1" indent="-114300" algn="l" defTabSz="622300">
            <a:lnSpc>
              <a:spcPct val="90000"/>
            </a:lnSpc>
            <a:spcBef>
              <a:spcPct val="0"/>
            </a:spcBef>
            <a:spcAft>
              <a:spcPct val="20000"/>
            </a:spcAft>
            <a:buChar char="•"/>
          </a:pPr>
          <a:r>
            <a:rPr lang="en-US" sz="1400" kern="1200">
              <a:latin typeface="Arial" panose="020B0604020202020204" pitchFamily="34" charset="0"/>
              <a:cs typeface="Arial" panose="020B0604020202020204" pitchFamily="34" charset="0"/>
            </a:rPr>
            <a:t>His language delay, separation anxiety, withdrawal from play and finding difficulties in group activities suggests that he needs additional support in these areas.</a:t>
          </a:r>
        </a:p>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A consistent emotional support and responsive care can help developing these skills and improve his overall well-being.</a:t>
          </a:r>
        </a:p>
        <a:p>
          <a:pPr marL="114300" lvl="1" indent="-114300" algn="l" defTabSz="622300">
            <a:lnSpc>
              <a:spcPct val="90000"/>
            </a:lnSpc>
            <a:spcBef>
              <a:spcPct val="0"/>
            </a:spcBef>
            <a:spcAft>
              <a:spcPct val="20000"/>
            </a:spcAft>
            <a:buChar char="•"/>
          </a:pPr>
          <a:r>
            <a:rPr lang="en-US" sz="1400" b="1" kern="1200" dirty="0">
              <a:latin typeface="Arial" panose="020B0604020202020204" pitchFamily="34" charset="0"/>
              <a:cs typeface="Arial" panose="020B0604020202020204" pitchFamily="34" charset="0"/>
            </a:rPr>
            <a:t>Health &amp; Nutrition- </a:t>
          </a:r>
          <a:r>
            <a:rPr lang="en-US" sz="1400" kern="1200" dirty="0">
              <a:latin typeface="Arial" panose="020B0604020202020204" pitchFamily="34" charset="0"/>
              <a:cs typeface="Arial" panose="020B0604020202020204" pitchFamily="34" charset="0"/>
            </a:rPr>
            <a:t>Good diet, sleep and regular activity supports brain development, energy, and learning skills (Eman,2026).</a:t>
          </a:r>
        </a:p>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Isaac’s mother reported that he has difficulty sleeping, which makes him tired during the day.</a:t>
          </a:r>
        </a:p>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Lack of sleep can affect his concentration, and  ability to learn new skills.</a:t>
          </a:r>
        </a:p>
      </dsp:txBody>
      <dsp:txXfrm>
        <a:off x="0" y="436606"/>
        <a:ext cx="12114966" cy="2140380"/>
      </dsp:txXfrm>
    </dsp:sp>
    <dsp:sp modelId="{14D5B7D1-D02E-B04B-B2F5-8CC856013C1E}">
      <dsp:nvSpPr>
        <dsp:cNvPr id="0" name=""/>
        <dsp:cNvSpPr/>
      </dsp:nvSpPr>
      <dsp:spPr>
        <a:xfrm>
          <a:off x="0" y="2628026"/>
          <a:ext cx="12114966" cy="4138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dirty="0"/>
            <a:t>Nurture/Environmental</a:t>
          </a:r>
          <a:endParaRPr lang="en-US" sz="1100" kern="1200" dirty="0"/>
        </a:p>
      </dsp:txBody>
      <dsp:txXfrm>
        <a:off x="20202" y="2648228"/>
        <a:ext cx="12074562" cy="373446"/>
      </dsp:txXfrm>
    </dsp:sp>
    <dsp:sp modelId="{EE2BA641-679F-9F42-8647-D76DA00C7DF6}">
      <dsp:nvSpPr>
        <dsp:cNvPr id="0" name=""/>
        <dsp:cNvSpPr/>
      </dsp:nvSpPr>
      <dsp:spPr>
        <a:xfrm>
          <a:off x="0" y="2990837"/>
          <a:ext cx="12114966" cy="2869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4650"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b="1" kern="1200" dirty="0">
              <a:latin typeface="Arial" panose="020B0604020202020204" pitchFamily="34" charset="0"/>
              <a:cs typeface="Arial" panose="020B0604020202020204" pitchFamily="34" charset="0"/>
            </a:rPr>
            <a:t>Family Environment- </a:t>
          </a:r>
          <a:r>
            <a:rPr lang="en-US" sz="1400" kern="1200" dirty="0">
              <a:latin typeface="Arial" panose="020B0604020202020204" pitchFamily="34" charset="0"/>
              <a:cs typeface="Arial" panose="020B0604020202020204" pitchFamily="34" charset="0"/>
            </a:rPr>
            <a:t>A loving and supportive family environment  provides secure foundation for a child’s emotional, social and cognitive development (Mansoori, 2023).</a:t>
          </a:r>
        </a:p>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In Isaac’s case, his early experiences has caused by several challenges, his mother post-natal-depression, frequent changes to childcare arrangements and lack of social support.</a:t>
          </a:r>
        </a:p>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As a results he experiences emotional insecurity, such as separation anxiety, withdrawal during play, clinginess and delayed in language development.</a:t>
          </a:r>
        </a:p>
        <a:p>
          <a:pPr marL="114300" lvl="1" indent="-114300" algn="l" defTabSz="622300">
            <a:lnSpc>
              <a:spcPct val="90000"/>
            </a:lnSpc>
            <a:spcBef>
              <a:spcPct val="0"/>
            </a:spcBef>
            <a:spcAft>
              <a:spcPct val="20000"/>
            </a:spcAft>
            <a:buChar char="•"/>
          </a:pPr>
          <a:r>
            <a:rPr lang="en-US" sz="1400" b="1" kern="1200" dirty="0">
              <a:latin typeface="Arial" panose="020B0604020202020204" pitchFamily="34" charset="0"/>
              <a:cs typeface="Arial" panose="020B0604020202020204" pitchFamily="34" charset="0"/>
            </a:rPr>
            <a:t>Relationship with Friends and Peers-  </a:t>
          </a:r>
          <a:r>
            <a:rPr lang="en-US" sz="1400" kern="1200" dirty="0">
              <a:latin typeface="Arial" panose="020B0604020202020204" pitchFamily="34" charset="0"/>
              <a:cs typeface="Arial" panose="020B0604020202020204" pitchFamily="34" charset="0"/>
            </a:rPr>
            <a:t>Playing and interacting with other children is essential as this helps with emotional and social development. The study also says that these relationships helps children to learn how to communicate, social skills, cooperation, and build friendships, positive peer relationships also improve children’s confidence and emotional well-being (Mansoori, 2023).</a:t>
          </a:r>
        </a:p>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In Isaac’s case, he struggles to join group activities, stays quite during play. These difficulties are reducing his opportunities to make friends, develop social skills, and his self-esteem , which affecting his overall development.</a:t>
          </a:r>
        </a:p>
        <a:p>
          <a:pPr marL="114300" lvl="1" indent="-114300" algn="l" defTabSz="622300">
            <a:lnSpc>
              <a:spcPct val="90000"/>
            </a:lnSpc>
            <a:spcBef>
              <a:spcPct val="0"/>
            </a:spcBef>
            <a:spcAft>
              <a:spcPct val="20000"/>
            </a:spcAft>
            <a:buChar char="•"/>
          </a:pPr>
          <a:r>
            <a:rPr lang="en-US" sz="1400" b="1" kern="1200">
              <a:latin typeface="Arial" panose="020B0604020202020204" pitchFamily="34" charset="0"/>
              <a:cs typeface="Arial" panose="020B0604020202020204" pitchFamily="34" charset="0"/>
            </a:rPr>
            <a:t>Education and Learning opportunities-</a:t>
          </a:r>
          <a:r>
            <a:rPr lang="en-US" sz="1400" kern="1200">
              <a:latin typeface="Arial" panose="020B0604020202020204" pitchFamily="34" charset="0"/>
              <a:cs typeface="Arial" panose="020B0604020202020204" pitchFamily="34" charset="0"/>
            </a:rPr>
            <a:t> Having access to early years education and learning environment is essential for children’s learning, communication, thinking, problem-solving, and social skills development (Mansoori, 2023).</a:t>
          </a:r>
        </a:p>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Isaac’s delayed language development and consistent disruption in his childcare may have reduced his access to learning opportunities.</a:t>
          </a:r>
        </a:p>
      </dsp:txBody>
      <dsp:txXfrm>
        <a:off x="0" y="2990837"/>
        <a:ext cx="12114966" cy="2869020"/>
      </dsp:txXfrm>
    </dsp:sp>
    <dsp:sp modelId="{7834CB65-948D-9248-8027-89DEF8628EBF}">
      <dsp:nvSpPr>
        <dsp:cNvPr id="0" name=""/>
        <dsp:cNvSpPr/>
      </dsp:nvSpPr>
      <dsp:spPr>
        <a:xfrm>
          <a:off x="0" y="5859857"/>
          <a:ext cx="12114966" cy="4138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Isaac’s development has been influenced by both biological and environmental factor. His developing brain, language delay, and distress interact with environmental challenges such as his mother post-natal-depression, limited support network, lack of social skills due to his disrupted childcare arrangement and consistent moving.</a:t>
          </a:r>
        </a:p>
      </dsp:txBody>
      <dsp:txXfrm>
        <a:off x="20202" y="5880059"/>
        <a:ext cx="12074562" cy="3734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AA88B-A8F0-6949-BB83-88C1761A72FA}">
      <dsp:nvSpPr>
        <dsp:cNvPr id="0" name=""/>
        <dsp:cNvSpPr/>
      </dsp:nvSpPr>
      <dsp:spPr>
        <a:xfrm>
          <a:off x="0" y="752"/>
          <a:ext cx="1198120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71B7CD-C564-1A45-B54E-FA0DCD4EA03F}">
      <dsp:nvSpPr>
        <dsp:cNvPr id="0" name=""/>
        <dsp:cNvSpPr/>
      </dsp:nvSpPr>
      <dsp:spPr>
        <a:xfrm>
          <a:off x="0" y="752"/>
          <a:ext cx="11981203" cy="880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Eman (2026) </a:t>
          </a:r>
          <a:r>
            <a:rPr lang="en-GB" sz="1800" i="1" kern="1200"/>
            <a:t>What are the key factors influencing child development?</a:t>
          </a:r>
          <a:r>
            <a:rPr lang="en-GB" sz="1800" kern="1200"/>
            <a:t> Inspire London College. Available at: </a:t>
          </a:r>
          <a:r>
            <a:rPr lang="en-GB" sz="1800" kern="1200">
              <a:hlinkClick xmlns:r="http://schemas.openxmlformats.org/officeDocument/2006/relationships" r:id="rId1"/>
            </a:rPr>
            <a:t>https://inspirelondoncollege.co.uk/factors-influencing-child-development/</a:t>
          </a:r>
          <a:r>
            <a:rPr lang="en-GB" sz="1800" kern="1200"/>
            <a:t>  (Accessed: 09 July,2026).</a:t>
          </a:r>
          <a:endParaRPr lang="en-US" sz="1800" kern="1200"/>
        </a:p>
      </dsp:txBody>
      <dsp:txXfrm>
        <a:off x="0" y="752"/>
        <a:ext cx="11981203" cy="880612"/>
      </dsp:txXfrm>
    </dsp:sp>
    <dsp:sp modelId="{DBC39149-AA1B-1540-B9F1-7D93B8776D35}">
      <dsp:nvSpPr>
        <dsp:cNvPr id="0" name=""/>
        <dsp:cNvSpPr/>
      </dsp:nvSpPr>
      <dsp:spPr>
        <a:xfrm>
          <a:off x="0" y="881364"/>
          <a:ext cx="1198120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DAA79-0201-1648-8B85-0839CE40D3BE}">
      <dsp:nvSpPr>
        <dsp:cNvPr id="0" name=""/>
        <dsp:cNvSpPr/>
      </dsp:nvSpPr>
      <dsp:spPr>
        <a:xfrm>
          <a:off x="0" y="881364"/>
          <a:ext cx="11981203" cy="880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Hutchinson, J. (2023) </a:t>
          </a:r>
          <a:r>
            <a:rPr lang="en-GB" sz="1800" i="1" kern="1200" dirty="0"/>
            <a:t>Attachment theory</a:t>
          </a:r>
          <a:r>
            <a:rPr lang="en-GB" sz="1800" kern="1200" dirty="0"/>
            <a:t>. EBSCO Research Starters. Available at: </a:t>
          </a:r>
          <a:r>
            <a:rPr lang="en-GB" sz="1800" kern="1200" dirty="0">
              <a:hlinkClick xmlns:r="http://schemas.openxmlformats.org/officeDocument/2006/relationships" r:id="rId2"/>
            </a:rPr>
            <a:t>https://www.ebsco.com/research-starters/psychology/attachment-theory</a:t>
          </a:r>
          <a:r>
            <a:rPr lang="en-GB" sz="1800" kern="1200" dirty="0"/>
            <a:t>  (Accessed: 09 July,2026).</a:t>
          </a:r>
          <a:endParaRPr lang="en-US" sz="1800" kern="1200" dirty="0"/>
        </a:p>
      </dsp:txBody>
      <dsp:txXfrm>
        <a:off x="0" y="881364"/>
        <a:ext cx="11981203" cy="880612"/>
      </dsp:txXfrm>
    </dsp:sp>
    <dsp:sp modelId="{D6A751D0-C43B-FE44-9454-7719E6C85314}">
      <dsp:nvSpPr>
        <dsp:cNvPr id="0" name=""/>
        <dsp:cNvSpPr/>
      </dsp:nvSpPr>
      <dsp:spPr>
        <a:xfrm>
          <a:off x="0" y="1761976"/>
          <a:ext cx="1198120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5AECAF-7E65-D748-9AE0-0F0584BBC3C6}">
      <dsp:nvSpPr>
        <dsp:cNvPr id="0" name=""/>
        <dsp:cNvSpPr/>
      </dsp:nvSpPr>
      <dsp:spPr>
        <a:xfrm>
          <a:off x="0" y="1761976"/>
          <a:ext cx="11981203" cy="880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Jethava et all.,(2022) ‘Early attachment and the development of social communication: A neuropsychological approach’, </a:t>
          </a:r>
          <a:r>
            <a:rPr lang="en-GB" sz="1800" i="1" kern="1200"/>
            <a:t>Frontiers in Psychiatry</a:t>
          </a:r>
          <a:r>
            <a:rPr lang="en-GB" sz="1800" kern="1200"/>
            <a:t>, 13, p. 838950. Available at: </a:t>
          </a:r>
          <a:r>
            <a:rPr lang="en-GB" sz="1800" kern="1200">
              <a:hlinkClick xmlns:r="http://schemas.openxmlformats.org/officeDocument/2006/relationships" r:id="rId3"/>
            </a:rPr>
            <a:t>https://pmc.ncbi.nlm.nih.gov/articles/PMC9024310/</a:t>
          </a:r>
          <a:r>
            <a:rPr lang="en-GB" sz="1800" kern="1200"/>
            <a:t>  </a:t>
          </a:r>
          <a:endParaRPr lang="en-US" sz="1800" kern="1200"/>
        </a:p>
      </dsp:txBody>
      <dsp:txXfrm>
        <a:off x="0" y="1761976"/>
        <a:ext cx="11981203" cy="880612"/>
      </dsp:txXfrm>
    </dsp:sp>
    <dsp:sp modelId="{7DF260A9-57D6-2E41-827F-90815A5A2070}">
      <dsp:nvSpPr>
        <dsp:cNvPr id="0" name=""/>
        <dsp:cNvSpPr/>
      </dsp:nvSpPr>
      <dsp:spPr>
        <a:xfrm>
          <a:off x="0" y="2642588"/>
          <a:ext cx="1198120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D9ADED-B1D0-A943-9D4A-757B747D2267}">
      <dsp:nvSpPr>
        <dsp:cNvPr id="0" name=""/>
        <dsp:cNvSpPr/>
      </dsp:nvSpPr>
      <dsp:spPr>
        <a:xfrm>
          <a:off x="0" y="2642588"/>
          <a:ext cx="11981203" cy="880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Mansoori, S. (2023) </a:t>
          </a:r>
          <a:r>
            <a:rPr lang="en-GB" sz="1800" i="1" kern="1200" dirty="0"/>
            <a:t>Environmental factors affecting child development</a:t>
          </a:r>
          <a:r>
            <a:rPr lang="en-GB" sz="1800" kern="1200" dirty="0"/>
            <a:t>. STEP Schools. Available at: </a:t>
          </a:r>
          <a:r>
            <a:rPr lang="en-GB" sz="1800" kern="1200" dirty="0">
              <a:hlinkClick xmlns:r="http://schemas.openxmlformats.org/officeDocument/2006/relationships" r:id="rId4"/>
            </a:rPr>
            <a:t>https://stepschools.com/environmental-factors-affecting-child-development/</a:t>
          </a:r>
          <a:r>
            <a:rPr lang="en-GB" sz="1800" kern="1200" dirty="0"/>
            <a:t> (Accessed: 09 July,2026).</a:t>
          </a:r>
          <a:endParaRPr lang="en-US" sz="1800" kern="1200" dirty="0"/>
        </a:p>
      </dsp:txBody>
      <dsp:txXfrm>
        <a:off x="0" y="2642588"/>
        <a:ext cx="11981203" cy="880612"/>
      </dsp:txXfrm>
    </dsp:sp>
    <dsp:sp modelId="{5C5548F2-E748-404B-B4BF-8C1367287453}">
      <dsp:nvSpPr>
        <dsp:cNvPr id="0" name=""/>
        <dsp:cNvSpPr/>
      </dsp:nvSpPr>
      <dsp:spPr>
        <a:xfrm>
          <a:off x="0" y="3523201"/>
          <a:ext cx="1198120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E20575-B73D-AD4A-B6AD-1F86A82E6666}">
      <dsp:nvSpPr>
        <dsp:cNvPr id="0" name=""/>
        <dsp:cNvSpPr/>
      </dsp:nvSpPr>
      <dsp:spPr>
        <a:xfrm>
          <a:off x="0" y="3523201"/>
          <a:ext cx="11981203" cy="880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McGarvie, S. (2024) </a:t>
          </a:r>
          <a:r>
            <a:rPr lang="en-GB" sz="1800" i="1" kern="1200"/>
            <a:t>Attachment theory, Bowlby’s stages &amp; attachment styles</a:t>
          </a:r>
          <a:r>
            <a:rPr lang="en-GB" sz="1800" kern="1200"/>
            <a:t>. </a:t>
          </a:r>
          <a:r>
            <a:rPr lang="en-GB" sz="1800" kern="1200">
              <a:hlinkClick xmlns:r="http://schemas.openxmlformats.org/officeDocument/2006/relationships" r:id="rId5"/>
            </a:rPr>
            <a:t>PositivePsychology.com</a:t>
          </a:r>
          <a:r>
            <a:rPr lang="en-GB" sz="1800" kern="1200"/>
            <a:t>. Available at: </a:t>
          </a:r>
          <a:r>
            <a:rPr lang="en-GB" sz="1800" kern="1200">
              <a:hlinkClick xmlns:r="http://schemas.openxmlformats.org/officeDocument/2006/relationships" r:id="rId6"/>
            </a:rPr>
            <a:t>https://positivepsychology.com/attachment-theory/</a:t>
          </a:r>
          <a:r>
            <a:rPr lang="en-GB" sz="1800" kern="1200"/>
            <a:t>  (Accessed: 09 July,2026).</a:t>
          </a:r>
          <a:endParaRPr lang="en-US" sz="1800" kern="1200"/>
        </a:p>
      </dsp:txBody>
      <dsp:txXfrm>
        <a:off x="0" y="3523201"/>
        <a:ext cx="11981203" cy="880612"/>
      </dsp:txXfrm>
    </dsp:sp>
    <dsp:sp modelId="{3FBB46CE-4EFF-0340-84CF-6C52AC917EF4}">
      <dsp:nvSpPr>
        <dsp:cNvPr id="0" name=""/>
        <dsp:cNvSpPr/>
      </dsp:nvSpPr>
      <dsp:spPr>
        <a:xfrm>
          <a:off x="0" y="4403813"/>
          <a:ext cx="1198120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95E24E-3190-9848-AEB1-8A41B4AC5E13}">
      <dsp:nvSpPr>
        <dsp:cNvPr id="0" name=""/>
        <dsp:cNvSpPr/>
      </dsp:nvSpPr>
      <dsp:spPr>
        <a:xfrm>
          <a:off x="0" y="4403813"/>
          <a:ext cx="11981203" cy="880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McLeod, S. (2025) </a:t>
          </a:r>
          <a:r>
            <a:rPr lang="en-GB" sz="1800" i="1" kern="1200"/>
            <a:t>John Bowlby’s attachment theory</a:t>
          </a:r>
          <a:r>
            <a:rPr lang="en-GB" sz="1800" kern="1200"/>
            <a:t>. Simply Psychology. Available at: </a:t>
          </a:r>
          <a:r>
            <a:rPr lang="en-GB" sz="1800" kern="1200">
              <a:hlinkClick xmlns:r="http://schemas.openxmlformats.org/officeDocument/2006/relationships" r:id="rId7"/>
            </a:rPr>
            <a:t>https://www.simplypsychology.org/bowlby.html</a:t>
          </a:r>
          <a:r>
            <a:rPr lang="en-GB" sz="1800" kern="1200"/>
            <a:t>  (Accessed: 09 July,2026).</a:t>
          </a:r>
          <a:endParaRPr lang="en-US" sz="1800" kern="1200"/>
        </a:p>
      </dsp:txBody>
      <dsp:txXfrm>
        <a:off x="0" y="4403813"/>
        <a:ext cx="11981203" cy="880612"/>
      </dsp:txXfrm>
    </dsp:sp>
    <dsp:sp modelId="{B7A3CF07-53D2-464D-A4FC-F73B7911B31A}">
      <dsp:nvSpPr>
        <dsp:cNvPr id="0" name=""/>
        <dsp:cNvSpPr/>
      </dsp:nvSpPr>
      <dsp:spPr>
        <a:xfrm>
          <a:off x="0" y="5284425"/>
          <a:ext cx="1198120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1E5301-6795-4248-85BF-FA2A9ADD31C3}">
      <dsp:nvSpPr>
        <dsp:cNvPr id="0" name=""/>
        <dsp:cNvSpPr/>
      </dsp:nvSpPr>
      <dsp:spPr>
        <a:xfrm>
          <a:off x="0" y="5284425"/>
          <a:ext cx="11981203" cy="880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Xiair World (2025) </a:t>
          </a:r>
          <a:r>
            <a:rPr lang="en-GB" sz="1800" i="1" kern="1200"/>
            <a:t>Bowlby attachment theory</a:t>
          </a:r>
          <a:r>
            <a:rPr lang="en-GB" sz="1800" kern="1200"/>
            <a:t>. Available at: </a:t>
          </a:r>
          <a:r>
            <a:rPr lang="en-GB" sz="1800" kern="1200">
              <a:hlinkClick xmlns:r="http://schemas.openxmlformats.org/officeDocument/2006/relationships" r:id="rId8"/>
            </a:rPr>
            <a:t>https://xiairworld.com/bowlby-attachment-theory/</a:t>
          </a:r>
          <a:r>
            <a:rPr lang="en-GB" sz="1800" kern="1200"/>
            <a:t>  (Accessed: 09 July,2026).</a:t>
          </a:r>
          <a:endParaRPr lang="en-US" sz="1800" kern="1200"/>
        </a:p>
      </dsp:txBody>
      <dsp:txXfrm>
        <a:off x="0" y="5284425"/>
        <a:ext cx="11981203" cy="8806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3B6E2-F687-BA43-A606-B44088C1049B}" type="datetimeFigureOut">
              <a:rPr lang="en-US" smtClean="0"/>
              <a:t>7/13/26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458E41-01DC-574E-B878-7473FB1B6003}" type="slidenum">
              <a:rPr lang="en-US" smtClean="0"/>
              <a:t>‹#›</a:t>
            </a:fld>
            <a:endParaRPr lang="en-US"/>
          </a:p>
        </p:txBody>
      </p:sp>
    </p:spTree>
    <p:extLst>
      <p:ext uri="{BB962C8B-B14F-4D97-AF65-F5344CB8AC3E}">
        <p14:creationId xmlns:p14="http://schemas.microsoft.com/office/powerpoint/2010/main" val="2242664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458E41-01DC-574E-B878-7473FB1B6003}" type="slidenum">
              <a:rPr lang="en-US" smtClean="0"/>
              <a:t>3</a:t>
            </a:fld>
            <a:endParaRPr lang="en-US"/>
          </a:p>
        </p:txBody>
      </p:sp>
    </p:spTree>
    <p:extLst>
      <p:ext uri="{BB962C8B-B14F-4D97-AF65-F5344CB8AC3E}">
        <p14:creationId xmlns:p14="http://schemas.microsoft.com/office/powerpoint/2010/main" val="2525496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FA5C7-4B79-6923-A7A1-CE4E21D8116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DBB02FE-99B0-3F58-A291-1D8C4537DD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5B721F7-134B-28C5-5A71-6C5BF1347A06}"/>
              </a:ext>
            </a:extLst>
          </p:cNvPr>
          <p:cNvSpPr>
            <a:spLocks noGrp="1"/>
          </p:cNvSpPr>
          <p:nvPr>
            <p:ph type="dt" sz="half" idx="10"/>
          </p:nvPr>
        </p:nvSpPr>
        <p:spPr/>
        <p:txBody>
          <a:bodyPr/>
          <a:lstStyle/>
          <a:p>
            <a:fld id="{6444479B-705B-4489-957E-7E8A228BDFA0}" type="datetime1">
              <a:rPr lang="en-US" smtClean="0"/>
              <a:t>7/13/26</a:t>
            </a:fld>
            <a:endParaRPr lang="en-US"/>
          </a:p>
        </p:txBody>
      </p:sp>
      <p:sp>
        <p:nvSpPr>
          <p:cNvPr id="5" name="Footer Placeholder 4">
            <a:extLst>
              <a:ext uri="{FF2B5EF4-FFF2-40B4-BE49-F238E27FC236}">
                <a16:creationId xmlns:a16="http://schemas.microsoft.com/office/drawing/2014/main" id="{02648DD7-9D46-4F93-ABF5-302B32D7BD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757BBC-FB52-35CE-BB19-3C4D92098BC6}"/>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03877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F502A-7E2E-2696-8A7A-8ADF115A44D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4429A85-10B9-4BAB-121C-7E887233FD3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33024A-1157-ED72-21D9-7DBD5E6857E1}"/>
              </a:ext>
            </a:extLst>
          </p:cNvPr>
          <p:cNvSpPr>
            <a:spLocks noGrp="1"/>
          </p:cNvSpPr>
          <p:nvPr>
            <p:ph type="dt" sz="half" idx="10"/>
          </p:nvPr>
        </p:nvSpPr>
        <p:spPr/>
        <p:txBody>
          <a:bodyPr/>
          <a:lstStyle/>
          <a:p>
            <a:fld id="{9F89F774-3FA6-43B8-9241-99959C8FD463}" type="datetime1">
              <a:rPr lang="en-US" smtClean="0"/>
              <a:t>7/13/26</a:t>
            </a:fld>
            <a:endParaRPr lang="en-US"/>
          </a:p>
        </p:txBody>
      </p:sp>
      <p:sp>
        <p:nvSpPr>
          <p:cNvPr id="5" name="Footer Placeholder 4">
            <a:extLst>
              <a:ext uri="{FF2B5EF4-FFF2-40B4-BE49-F238E27FC236}">
                <a16:creationId xmlns:a16="http://schemas.microsoft.com/office/drawing/2014/main" id="{A407AE6A-7E34-E678-1620-2F11C5F7620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E2FB2A5-9FA8-B574-968C-A2D87EC481B6}"/>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30782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24FCD-0A71-21A3-0D1D-E7CEDA6E5C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5FC3AF1-C3AA-73BA-1AA1-73B5D5F211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FD408BF-3FB2-8429-694B-4DEE7477520C}"/>
              </a:ext>
            </a:extLst>
          </p:cNvPr>
          <p:cNvSpPr>
            <a:spLocks noGrp="1"/>
          </p:cNvSpPr>
          <p:nvPr>
            <p:ph type="dt" sz="half" idx="10"/>
          </p:nvPr>
        </p:nvSpPr>
        <p:spPr/>
        <p:txBody>
          <a:bodyPr/>
          <a:lstStyle/>
          <a:p>
            <a:fld id="{F9504452-5DCC-4FE2-A5C9-8A5EF6714D65}" type="datetime1">
              <a:rPr lang="en-US" smtClean="0"/>
              <a:t>7/13/26</a:t>
            </a:fld>
            <a:endParaRPr lang="en-US"/>
          </a:p>
        </p:txBody>
      </p:sp>
      <p:sp>
        <p:nvSpPr>
          <p:cNvPr id="5" name="Footer Placeholder 4">
            <a:extLst>
              <a:ext uri="{FF2B5EF4-FFF2-40B4-BE49-F238E27FC236}">
                <a16:creationId xmlns:a16="http://schemas.microsoft.com/office/drawing/2014/main" id="{933D0FDD-BC37-02A9-A1A8-A84DA73DA42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74D0776-676F-6131-4E47-467B4AD22786}"/>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58448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853AF-8168-5C94-0E1E-3793AA12CB2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700C9CE-8AFD-758D-4BB8-B5D56BBFB69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EFF4761-C9B2-5D5C-EB19-2A4A4392F85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2A8A3B6-0E10-8BBD-7878-E72CD7EC64E4}"/>
              </a:ext>
            </a:extLst>
          </p:cNvPr>
          <p:cNvSpPr>
            <a:spLocks noGrp="1"/>
          </p:cNvSpPr>
          <p:nvPr>
            <p:ph type="dt" sz="half" idx="10"/>
          </p:nvPr>
        </p:nvSpPr>
        <p:spPr/>
        <p:txBody>
          <a:bodyPr/>
          <a:lstStyle/>
          <a:p>
            <a:fld id="{E579ABC2-0180-4F3A-A895-A85BC724D472}" type="datetime1">
              <a:rPr lang="en-US" smtClean="0"/>
              <a:t>7/13/26</a:t>
            </a:fld>
            <a:endParaRPr lang="en-US"/>
          </a:p>
        </p:txBody>
      </p:sp>
      <p:sp>
        <p:nvSpPr>
          <p:cNvPr id="6" name="Footer Placeholder 5">
            <a:extLst>
              <a:ext uri="{FF2B5EF4-FFF2-40B4-BE49-F238E27FC236}">
                <a16:creationId xmlns:a16="http://schemas.microsoft.com/office/drawing/2014/main" id="{8B6E0E44-8BF0-E744-F9A1-DFC43D9E87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86049EF-9574-D32F-DA27-0F6E901E9071}"/>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18428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5E52B-356B-33AE-C3D5-1955A13C709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F935F8F-D7B9-9EE0-6D48-3521B53678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D379699-F101-F329-0CE9-90293AEBA4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CB2DAD5-5C00-0091-7B66-2B8838B4AA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576472-496E-72D0-0F14-7175A651F06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11944F3-0A9D-1541-350A-B176E58B5AC6}"/>
              </a:ext>
            </a:extLst>
          </p:cNvPr>
          <p:cNvSpPr>
            <a:spLocks noGrp="1"/>
          </p:cNvSpPr>
          <p:nvPr>
            <p:ph type="dt" sz="half" idx="10"/>
          </p:nvPr>
        </p:nvSpPr>
        <p:spPr/>
        <p:txBody>
          <a:bodyPr/>
          <a:lstStyle/>
          <a:p>
            <a:fld id="{7DA38F49-B3E2-4BF0-BEC7-C30D34ABBB8D}" type="datetime1">
              <a:rPr lang="en-US" smtClean="0"/>
              <a:t>7/13/26</a:t>
            </a:fld>
            <a:endParaRPr lang="en-US"/>
          </a:p>
        </p:txBody>
      </p:sp>
      <p:sp>
        <p:nvSpPr>
          <p:cNvPr id="8" name="Footer Placeholder 7">
            <a:extLst>
              <a:ext uri="{FF2B5EF4-FFF2-40B4-BE49-F238E27FC236}">
                <a16:creationId xmlns:a16="http://schemas.microsoft.com/office/drawing/2014/main" id="{E9AF4841-4AFF-CCB5-8232-B26A8F70AB3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7EEBFB0-68C7-1DD9-951C-3AB96D14A8D6}"/>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2583884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01B94-C787-5C9C-C79B-801A673BC09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CB4CB87-8C65-1A50-46F5-17F6A115169A}"/>
              </a:ext>
            </a:extLst>
          </p:cNvPr>
          <p:cNvSpPr>
            <a:spLocks noGrp="1"/>
          </p:cNvSpPr>
          <p:nvPr>
            <p:ph type="dt" sz="half" idx="10"/>
          </p:nvPr>
        </p:nvSpPr>
        <p:spPr/>
        <p:txBody>
          <a:bodyPr/>
          <a:lstStyle/>
          <a:p>
            <a:fld id="{BE15BF18-0007-481C-AA29-413124BC3EE7}" type="datetime1">
              <a:rPr lang="en-US" smtClean="0"/>
              <a:t>7/13/26</a:t>
            </a:fld>
            <a:endParaRPr lang="en-US"/>
          </a:p>
        </p:txBody>
      </p:sp>
      <p:sp>
        <p:nvSpPr>
          <p:cNvPr id="4" name="Footer Placeholder 3">
            <a:extLst>
              <a:ext uri="{FF2B5EF4-FFF2-40B4-BE49-F238E27FC236}">
                <a16:creationId xmlns:a16="http://schemas.microsoft.com/office/drawing/2014/main" id="{6CB5C4B3-1511-61FD-1C1C-0AFE8590FB4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7672F5C-1BD4-DC43-EE6B-4F326721F485}"/>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281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2A91DA-984B-7E95-F30D-262BB4D44EF9}"/>
              </a:ext>
            </a:extLst>
          </p:cNvPr>
          <p:cNvSpPr>
            <a:spLocks noGrp="1"/>
          </p:cNvSpPr>
          <p:nvPr>
            <p:ph type="dt" sz="half" idx="10"/>
          </p:nvPr>
        </p:nvSpPr>
        <p:spPr/>
        <p:txBody>
          <a:bodyPr/>
          <a:lstStyle/>
          <a:p>
            <a:fld id="{09BE9870-3748-43AD-B547-02A075CB4A1D}" type="datetime1">
              <a:rPr lang="en-US" smtClean="0"/>
              <a:t>7/13/26</a:t>
            </a:fld>
            <a:endParaRPr lang="en-US"/>
          </a:p>
        </p:txBody>
      </p:sp>
      <p:sp>
        <p:nvSpPr>
          <p:cNvPr id="3" name="Footer Placeholder 2">
            <a:extLst>
              <a:ext uri="{FF2B5EF4-FFF2-40B4-BE49-F238E27FC236}">
                <a16:creationId xmlns:a16="http://schemas.microsoft.com/office/drawing/2014/main" id="{1521DFF6-1BAB-84AD-4A35-9E8033FE394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9CCB737-E5CE-4FF7-B0D8-32149474B4BC}"/>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88264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39889-913F-A1FE-29AD-ED2BF441C0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5C296CB-B7AE-B86A-E347-B5CDA1E613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2D41A97-C8BD-19AA-09B4-D82F8D0B41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1D5FAD8-D987-0C8B-0DE1-4A8920EB815B}"/>
              </a:ext>
            </a:extLst>
          </p:cNvPr>
          <p:cNvSpPr>
            <a:spLocks noGrp="1"/>
          </p:cNvSpPr>
          <p:nvPr>
            <p:ph type="dt" sz="half" idx="10"/>
          </p:nvPr>
        </p:nvSpPr>
        <p:spPr/>
        <p:txBody>
          <a:bodyPr/>
          <a:lstStyle/>
          <a:p>
            <a:fld id="{558E7897-33C5-4F1A-9307-D068E37F3DC7}" type="datetime1">
              <a:rPr lang="en-US" smtClean="0"/>
              <a:t>7/13/26</a:t>
            </a:fld>
            <a:endParaRPr lang="en-US"/>
          </a:p>
        </p:txBody>
      </p:sp>
      <p:sp>
        <p:nvSpPr>
          <p:cNvPr id="6" name="Footer Placeholder 5">
            <a:extLst>
              <a:ext uri="{FF2B5EF4-FFF2-40B4-BE49-F238E27FC236}">
                <a16:creationId xmlns:a16="http://schemas.microsoft.com/office/drawing/2014/main" id="{2087837B-9E2A-ECB0-3418-AFBE103B280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DFFA114-F43B-E7A6-5038-78766D3B2C6C}"/>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47789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61B15-8AD5-F589-FA3D-D58683D01B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D65B266-B74D-4A74-B65A-B611506489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541DEB-C3D5-A9A4-F53B-1AFDC72102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EF4D6A-94EC-3561-7852-1F3AF73E0206}"/>
              </a:ext>
            </a:extLst>
          </p:cNvPr>
          <p:cNvSpPr>
            <a:spLocks noGrp="1"/>
          </p:cNvSpPr>
          <p:nvPr>
            <p:ph type="dt" sz="half" idx="10"/>
          </p:nvPr>
        </p:nvSpPr>
        <p:spPr/>
        <p:txBody>
          <a:bodyPr/>
          <a:lstStyle/>
          <a:p>
            <a:fld id="{82E171BA-CC09-47C8-A6DF-F5C5CB59CEEC}" type="datetime1">
              <a:rPr lang="en-US" smtClean="0"/>
              <a:t>7/13/26</a:t>
            </a:fld>
            <a:endParaRPr lang="en-US"/>
          </a:p>
        </p:txBody>
      </p:sp>
      <p:sp>
        <p:nvSpPr>
          <p:cNvPr id="6" name="Footer Placeholder 5">
            <a:extLst>
              <a:ext uri="{FF2B5EF4-FFF2-40B4-BE49-F238E27FC236}">
                <a16:creationId xmlns:a16="http://schemas.microsoft.com/office/drawing/2014/main" id="{B93324F3-8EB4-EC18-8F27-98CEFB9C53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67FC12-85B7-46AB-F4C7-B5E5A2D88402}"/>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41879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D9BC5-B067-59B8-1ACE-17897044AF7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375D218-635D-067D-27AE-D534921F10B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DA30E1-31CE-B9F4-06CF-7E709930B6EE}"/>
              </a:ext>
            </a:extLst>
          </p:cNvPr>
          <p:cNvSpPr>
            <a:spLocks noGrp="1"/>
          </p:cNvSpPr>
          <p:nvPr>
            <p:ph type="dt" sz="half" idx="10"/>
          </p:nvPr>
        </p:nvSpPr>
        <p:spPr/>
        <p:txBody>
          <a:bodyPr/>
          <a:lstStyle/>
          <a:p>
            <a:fld id="{C07B66AD-7C08-490A-ADA4-B47E10FB2407}" type="datetime1">
              <a:rPr lang="en-US" smtClean="0"/>
              <a:t>7/13/26</a:t>
            </a:fld>
            <a:endParaRPr lang="en-US"/>
          </a:p>
        </p:txBody>
      </p:sp>
      <p:sp>
        <p:nvSpPr>
          <p:cNvPr id="5" name="Footer Placeholder 4">
            <a:extLst>
              <a:ext uri="{FF2B5EF4-FFF2-40B4-BE49-F238E27FC236}">
                <a16:creationId xmlns:a16="http://schemas.microsoft.com/office/drawing/2014/main" id="{A0D4E339-7321-5137-C866-1DAD5AFA084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2E99D82-E700-0CF0-0D5C-5B8A350C1175}"/>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59212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6BCEC7-7B3A-F8EE-6717-BEDB7DAC459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81E672-636F-EED4-1E77-05F45CF3D6F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87AFB4-9BCA-02E2-5EF9-0D073BF0D827}"/>
              </a:ext>
            </a:extLst>
          </p:cNvPr>
          <p:cNvSpPr>
            <a:spLocks noGrp="1"/>
          </p:cNvSpPr>
          <p:nvPr>
            <p:ph type="dt" sz="half" idx="10"/>
          </p:nvPr>
        </p:nvSpPr>
        <p:spPr/>
        <p:txBody>
          <a:bodyPr/>
          <a:lstStyle/>
          <a:p>
            <a:fld id="{05B95027-4255-49E7-9841-CD21BCC99996}" type="datetime1">
              <a:rPr lang="en-US" smtClean="0"/>
              <a:t>7/13/26</a:t>
            </a:fld>
            <a:endParaRPr lang="en-US"/>
          </a:p>
        </p:txBody>
      </p:sp>
      <p:sp>
        <p:nvSpPr>
          <p:cNvPr id="5" name="Footer Placeholder 4">
            <a:extLst>
              <a:ext uri="{FF2B5EF4-FFF2-40B4-BE49-F238E27FC236}">
                <a16:creationId xmlns:a16="http://schemas.microsoft.com/office/drawing/2014/main" id="{50A6C96E-8F48-28F9-B58D-146952F26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117FE9-9993-EA29-958E-0042A6B6A4C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8686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A218DB-EC12-CB98-A18A-CD3D78C40B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3F5274D-E716-40FA-A039-0703DFA6E2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0CC67F-172F-6A5E-9E70-57936EF33C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A38F49-B3E2-4BF0-BEC7-C30D34ABBB8D}" type="datetime1">
              <a:rPr lang="en-US" smtClean="0"/>
              <a:t>7/13/26</a:t>
            </a:fld>
            <a:endParaRPr lang="en-US"/>
          </a:p>
        </p:txBody>
      </p:sp>
      <p:sp>
        <p:nvSpPr>
          <p:cNvPr id="5" name="Footer Placeholder 4">
            <a:extLst>
              <a:ext uri="{FF2B5EF4-FFF2-40B4-BE49-F238E27FC236}">
                <a16:creationId xmlns:a16="http://schemas.microsoft.com/office/drawing/2014/main" id="{174169AE-9715-D6A2-AA62-99A556C638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F04D187D-A610-651E-DF96-F0D74F5A38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736427824"/>
      </p:ext>
    </p:extLst>
  </p:cSld>
  <p:clrMap bg1="lt1" tx1="dk1" bg2="lt2" tx2="dk2" accent1="accent1" accent2="accent2" accent3="accent3" accent4="accent4" accent5="accent5" accent6="accent6" hlink="hlink" folHlink="folHlink"/>
  <p:sldLayoutIdLst>
    <p:sldLayoutId id="2147484109" r:id="rId1"/>
    <p:sldLayoutId id="2147484110" r:id="rId2"/>
    <p:sldLayoutId id="2147484111" r:id="rId3"/>
    <p:sldLayoutId id="2147484112" r:id="rId4"/>
    <p:sldLayoutId id="2147484113" r:id="rId5"/>
    <p:sldLayoutId id="2147484114" r:id="rId6"/>
    <p:sldLayoutId id="2147484115" r:id="rId7"/>
    <p:sldLayoutId id="2147484116" r:id="rId8"/>
    <p:sldLayoutId id="2147484117" r:id="rId9"/>
    <p:sldLayoutId id="2147484118" r:id="rId10"/>
    <p:sldLayoutId id="214748411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BC631-6E6F-DE4B-B572-514202F0EB33}"/>
              </a:ext>
            </a:extLst>
          </p:cNvPr>
          <p:cNvSpPr>
            <a:spLocks noGrp="1"/>
          </p:cNvSpPr>
          <p:nvPr>
            <p:ph type="ctrTitle"/>
          </p:nvPr>
        </p:nvSpPr>
        <p:spPr>
          <a:xfrm>
            <a:off x="-3049" y="880217"/>
            <a:ext cx="7232791" cy="546931"/>
          </a:xfrm>
        </p:spPr>
        <p:txBody>
          <a:bodyPr>
            <a:normAutofit fontScale="90000"/>
          </a:bodyPr>
          <a:lstStyle/>
          <a:p>
            <a:pPr algn="l"/>
            <a:r>
              <a:rPr lang="en-US" sz="3200" b="1" dirty="0">
                <a:latin typeface="Arial" panose="020B0604020202020204" pitchFamily="34" charset="0"/>
                <a:cs typeface="Arial" panose="020B0604020202020204" pitchFamily="34" charset="0"/>
              </a:rPr>
              <a:t>Psychology in Health and Social care</a:t>
            </a:r>
          </a:p>
        </p:txBody>
      </p:sp>
      <p:pic>
        <p:nvPicPr>
          <p:cNvPr id="4" name="Picture 3">
            <a:extLst>
              <a:ext uri="{FF2B5EF4-FFF2-40B4-BE49-F238E27FC236}">
                <a16:creationId xmlns:a16="http://schemas.microsoft.com/office/drawing/2014/main" id="{36D6655E-140E-5A9F-344E-9245ECEF9D9D}"/>
              </a:ext>
            </a:extLst>
          </p:cNvPr>
          <p:cNvPicPr>
            <a:picLocks noChangeAspect="1"/>
          </p:cNvPicPr>
          <p:nvPr/>
        </p:nvPicPr>
        <p:blipFill>
          <a:blip r:embed="rId2"/>
          <a:srcRect l="20234" r="2172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7" name="Table 6">
            <a:extLst>
              <a:ext uri="{FF2B5EF4-FFF2-40B4-BE49-F238E27FC236}">
                <a16:creationId xmlns:a16="http://schemas.microsoft.com/office/drawing/2014/main" id="{34DE2890-11C1-F3A5-D9E2-F7B5A49D109F}"/>
              </a:ext>
            </a:extLst>
          </p:cNvPr>
          <p:cNvGraphicFramePr>
            <a:graphicFrameLocks noGrp="1"/>
          </p:cNvGraphicFramePr>
          <p:nvPr>
            <p:extLst>
              <p:ext uri="{D42A27DB-BD31-4B8C-83A1-F6EECF244321}">
                <p14:modId xmlns:p14="http://schemas.microsoft.com/office/powerpoint/2010/main" val="1443692717"/>
              </p:ext>
            </p:extLst>
          </p:nvPr>
        </p:nvGraphicFramePr>
        <p:xfrm>
          <a:off x="76912" y="1897166"/>
          <a:ext cx="6580262" cy="2683384"/>
        </p:xfrm>
        <a:graphic>
          <a:graphicData uri="http://schemas.openxmlformats.org/drawingml/2006/table">
            <a:tbl>
              <a:tblPr firstRow="1" bandRow="1">
                <a:tableStyleId>{5C22544A-7EE6-4342-B048-85BDC9FD1C3A}</a:tableStyleId>
              </a:tblPr>
              <a:tblGrid>
                <a:gridCol w="2837204">
                  <a:extLst>
                    <a:ext uri="{9D8B030D-6E8A-4147-A177-3AD203B41FA5}">
                      <a16:colId xmlns:a16="http://schemas.microsoft.com/office/drawing/2014/main" val="4283741796"/>
                    </a:ext>
                  </a:extLst>
                </a:gridCol>
                <a:gridCol w="3743058">
                  <a:extLst>
                    <a:ext uri="{9D8B030D-6E8A-4147-A177-3AD203B41FA5}">
                      <a16:colId xmlns:a16="http://schemas.microsoft.com/office/drawing/2014/main" val="304881794"/>
                    </a:ext>
                  </a:extLst>
                </a:gridCol>
              </a:tblGrid>
              <a:tr h="670846">
                <a:tc>
                  <a:txBody>
                    <a:bodyPr/>
                    <a:lstStyle/>
                    <a:p>
                      <a:r>
                        <a:rPr lang="en-US" sz="2400" dirty="0">
                          <a:solidFill>
                            <a:schemeClr val="bg1"/>
                          </a:solidFill>
                          <a:latin typeface="Arial" panose="020B0604020202020204" pitchFamily="34" charset="0"/>
                          <a:cs typeface="Arial" panose="020B0604020202020204" pitchFamily="34" charset="0"/>
                        </a:rPr>
                        <a:t>Module Code</a:t>
                      </a:r>
                    </a:p>
                  </a:txBody>
                  <a:tcPr/>
                </a:tc>
                <a:tc>
                  <a:txBody>
                    <a:bodyPr/>
                    <a:lstStyle/>
                    <a:p>
                      <a:r>
                        <a:rPr lang="en-US" sz="2400" dirty="0">
                          <a:solidFill>
                            <a:schemeClr val="bg1"/>
                          </a:solidFill>
                          <a:latin typeface="Arial" panose="020B0604020202020204" pitchFamily="34" charset="0"/>
                          <a:cs typeface="Arial" panose="020B0604020202020204" pitchFamily="34" charset="0"/>
                        </a:rPr>
                        <a:t>LCHS4010</a:t>
                      </a:r>
                    </a:p>
                  </a:txBody>
                  <a:tcPr/>
                </a:tc>
                <a:extLst>
                  <a:ext uri="{0D108BD9-81ED-4DB2-BD59-A6C34878D82A}">
                    <a16:rowId xmlns:a16="http://schemas.microsoft.com/office/drawing/2014/main" val="1126302607"/>
                  </a:ext>
                </a:extLst>
              </a:tr>
              <a:tr h="670846">
                <a:tc>
                  <a:txBody>
                    <a:bodyPr/>
                    <a:lstStyle/>
                    <a:p>
                      <a:r>
                        <a:rPr lang="en-US" sz="2400" b="1" dirty="0">
                          <a:latin typeface="Arial" panose="020B0604020202020204" pitchFamily="34" charset="0"/>
                          <a:cs typeface="Arial" panose="020B0604020202020204" pitchFamily="34" charset="0"/>
                        </a:rPr>
                        <a:t>Name </a:t>
                      </a:r>
                    </a:p>
                  </a:txBody>
                  <a:tcPr/>
                </a:tc>
                <a:tc>
                  <a:txBody>
                    <a:bodyPr/>
                    <a:lstStyle/>
                    <a:p>
                      <a:r>
                        <a:rPr lang="en-US" sz="2400" b="1" dirty="0">
                          <a:latin typeface="Arial" panose="020B0604020202020204" pitchFamily="34" charset="0"/>
                          <a:cs typeface="Arial" panose="020B0604020202020204" pitchFamily="34" charset="0"/>
                        </a:rPr>
                        <a:t>Rabeya</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Payel (2513891)</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61760525"/>
                  </a:ext>
                </a:extLst>
              </a:tr>
              <a:tr h="670846">
                <a:tc>
                  <a:txBody>
                    <a:bodyPr/>
                    <a:lstStyle/>
                    <a:p>
                      <a:r>
                        <a:rPr lang="en-US" sz="2400" b="1" dirty="0">
                          <a:latin typeface="Arial" panose="020B0604020202020204" pitchFamily="34" charset="0"/>
                          <a:cs typeface="Arial" panose="020B0604020202020204" pitchFamily="34" charset="0"/>
                        </a:rPr>
                        <a:t>Case Study</a:t>
                      </a:r>
                    </a:p>
                  </a:txBody>
                  <a:tcPr/>
                </a:tc>
                <a:tc>
                  <a:txBody>
                    <a:bodyPr/>
                    <a:lstStyle/>
                    <a:p>
                      <a:r>
                        <a:rPr lang="en-US" sz="2400" b="1" dirty="0">
                          <a:latin typeface="Arial" panose="020B0604020202020204" pitchFamily="34" charset="0"/>
                          <a:cs typeface="Arial" panose="020B0604020202020204" pitchFamily="34" charset="0"/>
                        </a:rPr>
                        <a:t>Isaac (Age 4)</a:t>
                      </a:r>
                    </a:p>
                  </a:txBody>
                  <a:tcPr/>
                </a:tc>
                <a:extLst>
                  <a:ext uri="{0D108BD9-81ED-4DB2-BD59-A6C34878D82A}">
                    <a16:rowId xmlns:a16="http://schemas.microsoft.com/office/drawing/2014/main" val="2704218702"/>
                  </a:ext>
                </a:extLst>
              </a:tr>
              <a:tr h="670846">
                <a:tc>
                  <a:txBody>
                    <a:bodyPr/>
                    <a:lstStyle/>
                    <a:p>
                      <a:r>
                        <a:rPr lang="en-US" sz="2400" b="1" dirty="0">
                          <a:latin typeface="Arial" panose="020B0604020202020204" pitchFamily="34" charset="0"/>
                          <a:cs typeface="Arial" panose="020B0604020202020204" pitchFamily="34" charset="0"/>
                        </a:rPr>
                        <a:t>Lecturer Name</a:t>
                      </a:r>
                    </a:p>
                  </a:txBody>
                  <a:tcPr/>
                </a:tc>
                <a:tc>
                  <a:txBody>
                    <a:bodyPr/>
                    <a:lstStyle/>
                    <a:p>
                      <a:r>
                        <a:rPr lang="en-US" sz="2400" b="1" dirty="0">
                          <a:latin typeface="Arial" panose="020B0604020202020204" pitchFamily="34" charset="0"/>
                          <a:cs typeface="Arial" panose="020B0604020202020204" pitchFamily="34" charset="0"/>
                        </a:rPr>
                        <a:t>Shepherd Ziko</a:t>
                      </a:r>
                    </a:p>
                  </a:txBody>
                  <a:tcPr/>
                </a:tc>
                <a:extLst>
                  <a:ext uri="{0D108BD9-81ED-4DB2-BD59-A6C34878D82A}">
                    <a16:rowId xmlns:a16="http://schemas.microsoft.com/office/drawing/2014/main" val="381181621"/>
                  </a:ext>
                </a:extLst>
              </a:tr>
            </a:tbl>
          </a:graphicData>
        </a:graphic>
      </p:graphicFrame>
    </p:spTree>
    <p:extLst>
      <p:ext uri="{BB962C8B-B14F-4D97-AF65-F5344CB8AC3E}">
        <p14:creationId xmlns:p14="http://schemas.microsoft.com/office/powerpoint/2010/main" val="376539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A778A-1AB4-68FB-4BA3-1D6EAB0A3571}"/>
              </a:ext>
            </a:extLst>
          </p:cNvPr>
          <p:cNvSpPr>
            <a:spLocks noGrp="1"/>
          </p:cNvSpPr>
          <p:nvPr>
            <p:ph type="title"/>
          </p:nvPr>
        </p:nvSpPr>
        <p:spPr>
          <a:xfrm>
            <a:off x="1042587" y="681037"/>
            <a:ext cx="10311213" cy="1002484"/>
          </a:xfrm>
        </p:spPr>
        <p:txBody>
          <a:bodyPr>
            <a:normAutofit/>
          </a:bodyPr>
          <a:lstStyle/>
          <a:p>
            <a:pPr marL="457200" indent="-457200">
              <a:buFont typeface="Wingdings" pitchFamily="2" charset="2"/>
              <a:buChar char="v"/>
            </a:pPr>
            <a:r>
              <a:rPr lang="en-US" sz="2800" b="1" dirty="0">
                <a:latin typeface="Arial" panose="020B0604020202020204" pitchFamily="34" charset="0"/>
                <a:cs typeface="Arial" panose="020B0604020202020204" pitchFamily="34" charset="0"/>
              </a:rPr>
              <a:t>Acknowledge Use of AI</a:t>
            </a:r>
          </a:p>
        </p:txBody>
      </p:sp>
      <p:sp>
        <p:nvSpPr>
          <p:cNvPr id="3" name="Content Placeholder 2">
            <a:extLst>
              <a:ext uri="{FF2B5EF4-FFF2-40B4-BE49-F238E27FC236}">
                <a16:creationId xmlns:a16="http://schemas.microsoft.com/office/drawing/2014/main" id="{E1E404C1-1336-74D2-BBF3-F41C1FBA95EB}"/>
              </a:ext>
            </a:extLst>
          </p:cNvPr>
          <p:cNvSpPr>
            <a:spLocks noGrp="1"/>
          </p:cNvSpPr>
          <p:nvPr>
            <p:ph idx="1"/>
          </p:nvPr>
        </p:nvSpPr>
        <p:spPr>
          <a:xfrm>
            <a:off x="658027" y="1905712"/>
            <a:ext cx="10695774" cy="4271251"/>
          </a:xfrm>
        </p:spPr>
        <p:txBody>
          <a:bodyPr/>
          <a:lstStyle/>
          <a:p>
            <a:r>
              <a:rPr lang="en-GB" dirty="0">
                <a:latin typeface="Arial" panose="020B0604020202020204" pitchFamily="34" charset="0"/>
                <a:cs typeface="Arial" panose="020B0604020202020204" pitchFamily="34" charset="0"/>
              </a:rPr>
              <a:t>I confirm that I have not presented any AI generated text as my own work. I confirm I have copies of my drafts, notes, and other resources I used before, and after the use of AI tools which I may be asked to provide in evidence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8023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43" name="Freeform: Shape 4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4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4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F4A670A-81A4-C9DE-190F-4AE3AEB34D53}"/>
              </a:ext>
            </a:extLst>
          </p:cNvPr>
          <p:cNvSpPr>
            <a:spLocks noGrp="1"/>
          </p:cNvSpPr>
          <p:nvPr>
            <p:ph type="title"/>
          </p:nvPr>
        </p:nvSpPr>
        <p:spPr>
          <a:xfrm>
            <a:off x="2321320" y="140482"/>
            <a:ext cx="6736955" cy="553202"/>
          </a:xfrm>
        </p:spPr>
        <p:txBody>
          <a:bodyPr vert="horz" lIns="91440" tIns="45720" rIns="91440" bIns="45720" rtlCol="0" anchor="ctr">
            <a:normAutofit fontScale="90000"/>
          </a:bodyPr>
          <a:lstStyle/>
          <a:p>
            <a:pPr algn="ctr"/>
            <a:r>
              <a:rPr lang="en-US" sz="3600" b="1" kern="1200" dirty="0">
                <a:solidFill>
                  <a:schemeClr val="tx2"/>
                </a:solidFill>
                <a:latin typeface="+mj-lt"/>
                <a:ea typeface="+mj-ea"/>
                <a:cs typeface="+mj-cs"/>
              </a:rPr>
              <a:t>Introduction</a:t>
            </a:r>
          </a:p>
        </p:txBody>
      </p:sp>
      <p:sp>
        <p:nvSpPr>
          <p:cNvPr id="37" name="TextBox 36">
            <a:extLst>
              <a:ext uri="{FF2B5EF4-FFF2-40B4-BE49-F238E27FC236}">
                <a16:creationId xmlns:a16="http://schemas.microsoft.com/office/drawing/2014/main" id="{823765A3-B0B2-4EE4-D97E-688B885B8C23}"/>
              </a:ext>
            </a:extLst>
          </p:cNvPr>
          <p:cNvSpPr txBox="1"/>
          <p:nvPr/>
        </p:nvSpPr>
        <p:spPr>
          <a:xfrm>
            <a:off x="73572" y="693684"/>
            <a:ext cx="11876690" cy="4808433"/>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Who is Isaac?</a:t>
            </a:r>
          </a:p>
          <a:p>
            <a:pPr marL="400050"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4-year-old boy attending children center</a:t>
            </a:r>
          </a:p>
          <a:p>
            <a:pPr marL="342900"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Living with his mother who is a single parent  with post-natal depression</a:t>
            </a:r>
          </a:p>
          <a:p>
            <a:pPr marL="342900"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Recently moved to London</a:t>
            </a:r>
          </a:p>
          <a:p>
            <a:pPr marL="342900"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Experienced disrupted childcare arrangements</a:t>
            </a:r>
          </a:p>
          <a:p>
            <a:pPr marL="285750" indent="-228600">
              <a:lnSpc>
                <a:spcPct val="90000"/>
              </a:lnSpc>
              <a:spcAft>
                <a:spcPts val="600"/>
              </a:spcAft>
              <a:buFont typeface="Arial" panose="020B0604020202020204" pitchFamily="34" charset="0"/>
              <a:buChar char="•"/>
            </a:pPr>
            <a:endParaRPr lang="en-US" sz="1600" dirty="0">
              <a:solidFill>
                <a:schemeClr val="tx2"/>
              </a:solidFill>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Display</a:t>
            </a:r>
          </a:p>
          <a:p>
            <a:pPr marL="457200" indent="-28575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Separation anxiety from his mother</a:t>
            </a:r>
          </a:p>
          <a:p>
            <a:pPr marL="400050"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Withdrawal during play</a:t>
            </a:r>
          </a:p>
          <a:p>
            <a:pPr marL="342900"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Delayed in language development </a:t>
            </a:r>
          </a:p>
          <a:p>
            <a:pPr marL="342900"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Difficulties in joining group activities</a:t>
            </a:r>
          </a:p>
          <a:p>
            <a:pPr marL="342900"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Clinginess and difficulties sleeping</a:t>
            </a:r>
          </a:p>
          <a:p>
            <a:pPr indent="-228600">
              <a:lnSpc>
                <a:spcPct val="90000"/>
              </a:lnSpc>
              <a:spcAft>
                <a:spcPts val="600"/>
              </a:spcAft>
              <a:buFont typeface="Arial" panose="020B0604020202020204" pitchFamily="34" charset="0"/>
              <a:buChar char="•"/>
            </a:pPr>
            <a:endParaRPr lang="en-US" sz="1600" dirty="0">
              <a:solidFill>
                <a:schemeClr val="tx2"/>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Isaac experiences emphasize emotional and social challenges that may have affected his development. In this presentation we will examine how Bowlby’s Attachment Theory can help explain Isaac’s development difficulties and can propose a support plan suitable for early years setting.</a:t>
            </a:r>
          </a:p>
          <a:p>
            <a:pPr indent="-228600">
              <a:lnSpc>
                <a:spcPct val="90000"/>
              </a:lnSpc>
              <a:spcAft>
                <a:spcPts val="600"/>
              </a:spcAft>
              <a:buFont typeface="Arial" panose="020B0604020202020204" pitchFamily="34" charset="0"/>
              <a:buChar char="•"/>
            </a:pPr>
            <a:endParaRPr lang="en-US" sz="1600" dirty="0">
              <a:solidFill>
                <a:schemeClr val="tx2"/>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McLeod (2025) states that John Bowlby’s Attachment Theory suggests the emotional bond between children and their caregiver is essential as this bond helps children feel safe , support their emotional growth, and put an impact on children how they build relationship in future.</a:t>
            </a:r>
          </a:p>
          <a:p>
            <a:pPr indent="-228600">
              <a:lnSpc>
                <a:spcPct val="90000"/>
              </a:lnSpc>
              <a:spcAft>
                <a:spcPts val="600"/>
              </a:spcAft>
              <a:buFont typeface="Arial" panose="020B0604020202020204" pitchFamily="34" charset="0"/>
              <a:buChar char="•"/>
            </a:pPr>
            <a:endParaRPr lang="en-US" sz="1600" dirty="0">
              <a:solidFill>
                <a:schemeClr val="tx2"/>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600" dirty="0">
              <a:solidFill>
                <a:schemeClr val="tx2"/>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600" dirty="0">
              <a:solidFill>
                <a:schemeClr val="tx2"/>
              </a:solidFill>
              <a:latin typeface="Arial" panose="020B0604020202020204" pitchFamily="34" charset="0"/>
              <a:cs typeface="Arial" panose="020B0604020202020204" pitchFamily="34" charset="0"/>
            </a:endParaRPr>
          </a:p>
        </p:txBody>
      </p:sp>
      <p:grpSp>
        <p:nvGrpSpPr>
          <p:cNvPr id="58" name="Group 5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59" name="Freeform: Shape 5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5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62" name="Freeform: Shape 5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21002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3F03C27-B08C-BDB8-99FC-97D24ECECD1B}"/>
              </a:ext>
            </a:extLst>
          </p:cNvPr>
          <p:cNvSpPr>
            <a:spLocks noGrp="1"/>
          </p:cNvSpPr>
          <p:nvPr>
            <p:ph type="title"/>
          </p:nvPr>
        </p:nvSpPr>
        <p:spPr>
          <a:xfrm>
            <a:off x="409903" y="1"/>
            <a:ext cx="10689021" cy="819806"/>
          </a:xfrm>
        </p:spPr>
        <p:txBody>
          <a:bodyPr>
            <a:normAutofit/>
          </a:bodyPr>
          <a:lstStyle/>
          <a:p>
            <a:pPr algn="ctr"/>
            <a:r>
              <a:rPr lang="en-US" sz="3600" b="1" dirty="0">
                <a:solidFill>
                  <a:schemeClr val="tx2"/>
                </a:solidFill>
                <a:latin typeface="Arial" panose="020B0604020202020204" pitchFamily="34" charset="0"/>
                <a:cs typeface="Arial" panose="020B0604020202020204" pitchFamily="34" charset="0"/>
              </a:rPr>
              <a:t>Bowlby’s Attachment Theory</a:t>
            </a:r>
          </a:p>
        </p:txBody>
      </p:sp>
      <p:sp>
        <p:nvSpPr>
          <p:cNvPr id="3" name="Content Placeholder 2">
            <a:extLst>
              <a:ext uri="{FF2B5EF4-FFF2-40B4-BE49-F238E27FC236}">
                <a16:creationId xmlns:a16="http://schemas.microsoft.com/office/drawing/2014/main" id="{73313287-181F-2B56-36AA-23FD46F02A12}"/>
              </a:ext>
            </a:extLst>
          </p:cNvPr>
          <p:cNvSpPr>
            <a:spLocks noGrp="1"/>
          </p:cNvSpPr>
          <p:nvPr>
            <p:ph idx="1"/>
          </p:nvPr>
        </p:nvSpPr>
        <p:spPr>
          <a:xfrm>
            <a:off x="0" y="819806"/>
            <a:ext cx="12055366" cy="5717627"/>
          </a:xfrm>
        </p:spPr>
        <p:txBody>
          <a:bodyPr anchor="t">
            <a:noAutofit/>
          </a:bodyPr>
          <a:lstStyle/>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John Bowlby was a British psychologist who developed attachment theory in 1960, the theory explores emotional bonds between the children and their caregivers because these bonds help children feel secure, influence their future relationship, and help them achieve healthy emotional and social development (Hutchinson, 2023).</a:t>
            </a:r>
          </a:p>
          <a:p>
            <a:pPr marL="0" indent="0">
              <a:buNone/>
            </a:pPr>
            <a:r>
              <a:rPr lang="en-US" sz="1600" b="1" dirty="0">
                <a:solidFill>
                  <a:schemeClr val="tx2"/>
                </a:solidFill>
                <a:latin typeface="Arial" panose="020B0604020202020204" pitchFamily="34" charset="0"/>
                <a:cs typeface="Arial" panose="020B0604020202020204" pitchFamily="34" charset="0"/>
              </a:rPr>
              <a:t>Key Concept of The Theory</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Bowlby believed that the affectionate bond between an infant and caregiver meets an infant’s primary needs for security and protection</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A primary caregiver is someone who reliably comforts and provide consist care for the baby when needed rather than someone who stays with the baby all the time</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Bowlby believed that when children trusts their caregiver will keep them safe and protected, they are more willing to explore the world around them</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A child’s positive relationship with their primary caregiver in early years influence how they build their relationship as they grow old(Hutchinson, 2023).</a:t>
            </a:r>
          </a:p>
          <a:p>
            <a:pPr marL="0" indent="0">
              <a:buNone/>
            </a:pPr>
            <a:r>
              <a:rPr lang="en-US" sz="1600" b="1" dirty="0">
                <a:solidFill>
                  <a:schemeClr val="tx2"/>
                </a:solidFill>
                <a:latin typeface="Arial" panose="020B0604020202020204" pitchFamily="34" charset="0"/>
                <a:cs typeface="Arial" panose="020B0604020202020204" pitchFamily="34" charset="0"/>
              </a:rPr>
              <a:t>The Theory About Children Development</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A secure and strong attachment develops when a caregiver consistently responds to a child’s physical or emotional needs as the child feels confident, supported , protected and become independent</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Bowlby believed that children who were separated from their primary caregiver or did not form a bond with any particular caregiver they become insecure and may experience emotional, social and relationship difficulties later in life (Hutchinson, 2023). </a:t>
            </a:r>
          </a:p>
          <a:p>
            <a:pPr>
              <a:buFont typeface="Wingdings" pitchFamily="2" charset="2"/>
              <a:buChar char="Ø"/>
            </a:pPr>
            <a:endParaRPr lang="en-US" sz="1600" dirty="0">
              <a:solidFill>
                <a:schemeClr val="tx2"/>
              </a:solidFill>
              <a:latin typeface="Arial" panose="020B0604020202020204" pitchFamily="34" charset="0"/>
              <a:cs typeface="Arial" panose="020B0604020202020204" pitchFamily="34" charset="0"/>
            </a:endParaRPr>
          </a:p>
          <a:p>
            <a:pPr marL="0" indent="0">
              <a:buNone/>
            </a:pPr>
            <a:endParaRPr lang="en-US" sz="1600"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81870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E2EB15E-115A-992F-6B9D-1749968580F1}"/>
              </a:ext>
            </a:extLst>
          </p:cNvPr>
          <p:cNvSpPr>
            <a:spLocks noGrp="1"/>
          </p:cNvSpPr>
          <p:nvPr>
            <p:ph type="title"/>
          </p:nvPr>
        </p:nvSpPr>
        <p:spPr>
          <a:xfrm>
            <a:off x="1179226" y="84084"/>
            <a:ext cx="9833548" cy="483476"/>
          </a:xfrm>
        </p:spPr>
        <p:txBody>
          <a:bodyPr anchor="b">
            <a:normAutofit/>
          </a:bodyPr>
          <a:lstStyle/>
          <a:p>
            <a:pPr algn="ctr"/>
            <a:r>
              <a:rPr lang="en-US" sz="2400" b="1" dirty="0">
                <a:solidFill>
                  <a:schemeClr val="tx2"/>
                </a:solidFill>
                <a:latin typeface="Arial" panose="020B0604020202020204" pitchFamily="34" charset="0"/>
                <a:cs typeface="Arial" panose="020B0604020202020204" pitchFamily="34" charset="0"/>
              </a:rPr>
              <a:t>Applying Bowlby’s Attachment Theory to Isaac</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84D1E5A-4FC0-670B-8098-4E7F993DB7B9}"/>
              </a:ext>
            </a:extLst>
          </p:cNvPr>
          <p:cNvSpPr>
            <a:spLocks noGrp="1"/>
          </p:cNvSpPr>
          <p:nvPr>
            <p:ph idx="1"/>
          </p:nvPr>
        </p:nvSpPr>
        <p:spPr>
          <a:xfrm>
            <a:off x="178676" y="840828"/>
            <a:ext cx="11908221" cy="5458560"/>
          </a:xfrm>
        </p:spPr>
        <p:txBody>
          <a:bodyPr>
            <a:noAutofit/>
          </a:bodyPr>
          <a:lstStyle/>
          <a:p>
            <a:pPr>
              <a:buFont typeface="Wingdings" pitchFamily="2" charset="2"/>
              <a:buChar char="q"/>
            </a:pPr>
            <a:r>
              <a:rPr lang="en-US" sz="1600" dirty="0">
                <a:solidFill>
                  <a:schemeClr val="tx2"/>
                </a:solidFill>
                <a:latin typeface="Arial" panose="020B0604020202020204" pitchFamily="34" charset="0"/>
                <a:cs typeface="Arial" panose="020B0604020202020204" pitchFamily="34" charset="0"/>
              </a:rPr>
              <a:t> </a:t>
            </a:r>
            <a:r>
              <a:rPr lang="en-US" sz="1600" b="1" dirty="0">
                <a:solidFill>
                  <a:schemeClr val="tx2"/>
                </a:solidFill>
                <a:latin typeface="Arial" panose="020B0604020202020204" pitchFamily="34" charset="0"/>
                <a:cs typeface="Arial" panose="020B0604020202020204" pitchFamily="34" charset="0"/>
              </a:rPr>
              <a:t>Separation Anxiety and Clinginess</a:t>
            </a:r>
          </a:p>
          <a:p>
            <a:pPr>
              <a:buFont typeface="Wingdings" pitchFamily="2" charset="2"/>
              <a:buChar char="v"/>
            </a:pPr>
            <a:r>
              <a:rPr lang="en-US" sz="1600" dirty="0">
                <a:solidFill>
                  <a:schemeClr val="tx2"/>
                </a:solidFill>
                <a:latin typeface="Arial" panose="020B0604020202020204" pitchFamily="34" charset="0"/>
                <a:cs typeface="Arial" panose="020B0604020202020204" pitchFamily="34" charset="0"/>
              </a:rPr>
              <a:t>Bowlby believed that if a child is consistently separated from their primary caregiver  or experiences frequent changes in care, it can negatively affect their emotional wellbeing, social development and learning development (McLeod,2025). This helps explain why Isaac becomes distressed when separated from his mother and is described as clingy. His disrupted childcare arrangements may have made him feel less safe and secure whenever he is separated from his mother.</a:t>
            </a:r>
          </a:p>
          <a:p>
            <a:pPr>
              <a:buFont typeface="Wingdings" pitchFamily="2" charset="2"/>
              <a:buChar char="q"/>
            </a:pPr>
            <a:r>
              <a:rPr lang="en-US" sz="1600" b="1" dirty="0">
                <a:solidFill>
                  <a:schemeClr val="tx2"/>
                </a:solidFill>
                <a:latin typeface="Arial" panose="020B0604020202020204" pitchFamily="34" charset="0"/>
                <a:cs typeface="Arial" panose="020B0604020202020204" pitchFamily="34" charset="0"/>
              </a:rPr>
              <a:t>Withdrawal During Play </a:t>
            </a:r>
          </a:p>
          <a:p>
            <a:pPr>
              <a:buFont typeface="Wingdings" pitchFamily="2" charset="2"/>
              <a:buChar char="v"/>
            </a:pPr>
            <a:r>
              <a:rPr lang="en-US" sz="1600" dirty="0">
                <a:solidFill>
                  <a:schemeClr val="tx2"/>
                </a:solidFill>
                <a:latin typeface="Arial" panose="020B0604020202020204" pitchFamily="34" charset="0"/>
                <a:cs typeface="Arial" panose="020B0604020202020204" pitchFamily="34" charset="0"/>
              </a:rPr>
              <a:t> According to McLeod (2025) Bowlby suggests that when a caregiver provides regular or consistent care to a child, the child feels secure and confident enough to explore their surroundings, knowing they can return to their caregiver for comfort. The frequent changes in Isaac’s care arrangements and his mother post-natal-depression may have affected his sense of security, which could explain why he is withdrawing during play and struggles to join group activities.</a:t>
            </a:r>
          </a:p>
          <a:p>
            <a:pPr>
              <a:buFont typeface="Wingdings" pitchFamily="2" charset="2"/>
              <a:buChar char="q"/>
            </a:pPr>
            <a:r>
              <a:rPr lang="en-US" sz="1600" b="1" dirty="0">
                <a:solidFill>
                  <a:schemeClr val="tx2"/>
                </a:solidFill>
                <a:latin typeface="Arial" panose="020B0604020202020204" pitchFamily="34" charset="0"/>
                <a:cs typeface="Arial" panose="020B0604020202020204" pitchFamily="34" charset="0"/>
              </a:rPr>
              <a:t>Delayed in Language Development</a:t>
            </a:r>
          </a:p>
          <a:p>
            <a:pPr>
              <a:buFont typeface="Wingdings" pitchFamily="2" charset="2"/>
              <a:buChar char="v"/>
            </a:pPr>
            <a:r>
              <a:rPr lang="en-US" sz="1600" dirty="0">
                <a:solidFill>
                  <a:schemeClr val="tx2"/>
                </a:solidFill>
                <a:latin typeface="Arial" panose="020B0604020202020204" pitchFamily="34" charset="0"/>
                <a:cs typeface="Arial" panose="020B0604020202020204" pitchFamily="34" charset="0"/>
              </a:rPr>
              <a:t>According to (</a:t>
            </a:r>
            <a:r>
              <a:rPr lang="en-US" sz="1600" dirty="0" err="1">
                <a:solidFill>
                  <a:schemeClr val="tx2"/>
                </a:solidFill>
                <a:latin typeface="Arial" panose="020B0604020202020204" pitchFamily="34" charset="0"/>
                <a:cs typeface="Arial" panose="020B0604020202020204" pitchFamily="34" charset="0"/>
              </a:rPr>
              <a:t>Jethava</a:t>
            </a:r>
            <a:r>
              <a:rPr lang="en-US" sz="1600" dirty="0">
                <a:solidFill>
                  <a:schemeClr val="tx2"/>
                </a:solidFill>
                <a:latin typeface="Arial" panose="020B0604020202020204" pitchFamily="34" charset="0"/>
                <a:cs typeface="Arial" panose="020B0604020202020204" pitchFamily="34" charset="0"/>
              </a:rPr>
              <a:t> et al., 2022), John Bowlby’s Attachment Theory suggest that children may develop language delays if they do not receive consistent or responsive care, without any positive interaction or secure relationship with caregiver, children may have fewer opportunities to communicate, learn and develop language skills.  In Isaac’s case, his mother post natal depression may have disrupted opportunities for responsive interaction or communication between Isaac and his mother which explains his delayed development in language skills.</a:t>
            </a:r>
          </a:p>
          <a:p>
            <a:pPr>
              <a:buFont typeface="Wingdings" pitchFamily="2" charset="2"/>
              <a:buChar char="v"/>
            </a:pPr>
            <a:endParaRPr lang="en-US" sz="1600"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28638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A3ED672-AED4-E150-7219-D154949A613A}"/>
              </a:ext>
            </a:extLst>
          </p:cNvPr>
          <p:cNvSpPr>
            <a:spLocks noGrp="1"/>
          </p:cNvSpPr>
          <p:nvPr>
            <p:ph type="title"/>
          </p:nvPr>
        </p:nvSpPr>
        <p:spPr>
          <a:xfrm>
            <a:off x="1179226" y="0"/>
            <a:ext cx="9833548" cy="415157"/>
          </a:xfrm>
        </p:spPr>
        <p:txBody>
          <a:bodyPr anchor="b">
            <a:normAutofit fontScale="90000"/>
          </a:bodyPr>
          <a:lstStyle/>
          <a:p>
            <a:pPr algn="ctr"/>
            <a:r>
              <a:rPr lang="en-US" sz="2400" b="1" dirty="0">
                <a:solidFill>
                  <a:schemeClr val="tx2"/>
                </a:solidFill>
                <a:latin typeface="Arial" panose="020B0604020202020204" pitchFamily="34" charset="0"/>
                <a:cs typeface="Arial" panose="020B0604020202020204" pitchFamily="34" charset="0"/>
              </a:rPr>
              <a:t>Factors Affecting Development</a:t>
            </a:r>
          </a:p>
        </p:txBody>
      </p:sp>
      <p:grpSp>
        <p:nvGrpSpPr>
          <p:cNvPr id="57" name="Group 56">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3" cy="2510866"/>
            <a:chOff x="-305" y="-1"/>
            <a:chExt cx="3832880" cy="2876136"/>
          </a:xfrm>
        </p:grpSpPr>
        <p:sp>
          <p:nvSpPr>
            <p:cNvPr id="58"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33" name="Content Placeholder 2">
            <a:extLst>
              <a:ext uri="{FF2B5EF4-FFF2-40B4-BE49-F238E27FC236}">
                <a16:creationId xmlns:a16="http://schemas.microsoft.com/office/drawing/2014/main" id="{0B287A75-D574-0842-27A7-1F7F2A852821}"/>
              </a:ext>
            </a:extLst>
          </p:cNvPr>
          <p:cNvGraphicFramePr>
            <a:graphicFrameLocks noGrp="1"/>
          </p:cNvGraphicFramePr>
          <p:nvPr>
            <p:ph idx="1"/>
            <p:extLst>
              <p:ext uri="{D42A27DB-BD31-4B8C-83A1-F6EECF244321}">
                <p14:modId xmlns:p14="http://schemas.microsoft.com/office/powerpoint/2010/main" val="1552352879"/>
              </p:ext>
            </p:extLst>
          </p:nvPr>
        </p:nvGraphicFramePr>
        <p:xfrm>
          <a:off x="84083" y="451177"/>
          <a:ext cx="12114966" cy="62964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62" name="Group 61">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63"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4339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934435E-6976-E05C-54D9-EA255819F3B7}"/>
              </a:ext>
            </a:extLst>
          </p:cNvPr>
          <p:cNvSpPr>
            <a:spLocks noGrp="1"/>
          </p:cNvSpPr>
          <p:nvPr>
            <p:ph type="title"/>
          </p:nvPr>
        </p:nvSpPr>
        <p:spPr>
          <a:xfrm>
            <a:off x="1179226" y="0"/>
            <a:ext cx="9833548" cy="529839"/>
          </a:xfrm>
        </p:spPr>
        <p:txBody>
          <a:bodyPr anchor="b">
            <a:normAutofit/>
          </a:bodyPr>
          <a:lstStyle/>
          <a:p>
            <a:pPr algn="ctr"/>
            <a:r>
              <a:rPr lang="en-US" sz="2400" b="1" dirty="0">
                <a:solidFill>
                  <a:schemeClr val="tx2"/>
                </a:solidFill>
                <a:latin typeface="Arial" panose="020B0604020202020204" pitchFamily="34" charset="0"/>
                <a:cs typeface="Arial" panose="020B0604020202020204" pitchFamily="34" charset="0"/>
              </a:rPr>
              <a:t>Support Plan for Early Years Setting</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4082BE2-1F14-1CE3-8255-2C838ADBFB22}"/>
              </a:ext>
            </a:extLst>
          </p:cNvPr>
          <p:cNvSpPr>
            <a:spLocks noGrp="1"/>
          </p:cNvSpPr>
          <p:nvPr>
            <p:ph idx="1"/>
          </p:nvPr>
        </p:nvSpPr>
        <p:spPr>
          <a:xfrm>
            <a:off x="290556" y="820396"/>
            <a:ext cx="11665009" cy="4764559"/>
          </a:xfrm>
        </p:spPr>
        <p:txBody>
          <a:bodyPr>
            <a:noAutofit/>
          </a:bodyPr>
          <a:lstStyle/>
          <a:p>
            <a:pPr>
              <a:buFont typeface="Wingdings" pitchFamily="2" charset="2"/>
              <a:buChar char="q"/>
            </a:pPr>
            <a:r>
              <a:rPr lang="en-US" sz="1600" b="1" dirty="0">
                <a:solidFill>
                  <a:schemeClr val="tx2"/>
                </a:solidFill>
                <a:latin typeface="Arial" panose="020B0604020202020204" pitchFamily="34" charset="0"/>
                <a:cs typeface="Arial" panose="020B0604020202020204" pitchFamily="34" charset="0"/>
              </a:rPr>
              <a:t>Assign a key person</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Bowlby’s Attachment Theory suggests that a trusted caregiver or adult can help making a child feel safe and secure</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Feeling supported  by reliable adults, children feels more confident to explore, learn and try new activities</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When  children feels secure they are more likely to interact and develop social communications with their peers (McLeod,2025). </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Allocating Isaac with childcare practitioner would be better for his emotional, physical, and social development who can spend one-to-one time with him, plan play activities, monitor development, handle physical needs and provide reassurance during separation from his mother.</a:t>
            </a:r>
          </a:p>
          <a:p>
            <a:pPr>
              <a:buFont typeface="Wingdings" pitchFamily="2" charset="2"/>
              <a:buChar char="q"/>
            </a:pPr>
            <a:r>
              <a:rPr lang="en-US" sz="1600" b="1" dirty="0">
                <a:solidFill>
                  <a:schemeClr val="tx2"/>
                </a:solidFill>
                <a:latin typeface="Arial" panose="020B0604020202020204" pitchFamily="34" charset="0"/>
                <a:cs typeface="Arial" panose="020B0604020202020204" pitchFamily="34" charset="0"/>
              </a:rPr>
              <a:t>Attachment-Based Strategy</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Attachment Theory shows that welcoming children everyday into classroom or nursery help them feel safe, valued and included</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When teacher greets each child by their name, with a smile or a special ritual, helps them build trust and creates a positive start to their day (</a:t>
            </a:r>
            <a:r>
              <a:rPr lang="en-US" sz="1600" dirty="0" err="1">
                <a:solidFill>
                  <a:schemeClr val="tx2"/>
                </a:solidFill>
                <a:latin typeface="Arial" panose="020B0604020202020204" pitchFamily="34" charset="0"/>
                <a:cs typeface="Arial" panose="020B0604020202020204" pitchFamily="34" charset="0"/>
              </a:rPr>
              <a:t>Xiair</a:t>
            </a:r>
            <a:r>
              <a:rPr lang="en-US" sz="1600" dirty="0">
                <a:solidFill>
                  <a:schemeClr val="tx2"/>
                </a:solidFill>
                <a:latin typeface="Arial" panose="020B0604020202020204" pitchFamily="34" charset="0"/>
                <a:cs typeface="Arial" panose="020B0604020202020204" pitchFamily="34" charset="0"/>
              </a:rPr>
              <a:t> World,2025).</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In Isaac’s children center the childcare practitioner can greet him warmly by his name every morning.</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A consistent greeting and welcoming routine can reduce his separation anxiety when leaving his mother.</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It helps Isaac  to feel safe, secure and welcome in early year settings.</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Feeling emotionally secure can help Isaac gain his confidence to join group activities, explore and interact or play with other children</a:t>
            </a:r>
          </a:p>
          <a:p>
            <a:pPr>
              <a:buFont typeface="Courier New" panose="02070309020205020404" pitchFamily="49" charset="0"/>
              <a:buChar char="o"/>
            </a:pPr>
            <a:endParaRPr lang="en-US" sz="1600" dirty="0">
              <a:solidFill>
                <a:schemeClr val="tx2"/>
              </a:solidFill>
              <a:latin typeface="Arial" panose="020B0604020202020204" pitchFamily="34" charset="0"/>
              <a:cs typeface="Arial" panose="020B0604020202020204" pitchFamily="34" charset="0"/>
            </a:endParaRPr>
          </a:p>
          <a:p>
            <a:pPr>
              <a:buFont typeface="Courier New" panose="02070309020205020404" pitchFamily="49" charset="0"/>
              <a:buChar char="o"/>
            </a:pPr>
            <a:endParaRPr lang="en-US" sz="1600" dirty="0">
              <a:solidFill>
                <a:schemeClr val="tx2"/>
              </a:solidFill>
              <a:latin typeface="Arial" panose="020B0604020202020204" pitchFamily="34" charset="0"/>
              <a:cs typeface="Arial" panose="020B0604020202020204" pitchFamily="34" charset="0"/>
            </a:endParaRPr>
          </a:p>
          <a:p>
            <a:pPr marL="342900" indent="-342900">
              <a:buFont typeface="+mj-lt"/>
              <a:buAutoNum type="arabicPeriod"/>
            </a:pPr>
            <a:endParaRPr lang="en-US" sz="1600" b="1"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67151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917C47-5856-A3AD-7A1A-5E7200CE5C1E}"/>
              </a:ext>
            </a:extLst>
          </p:cNvPr>
          <p:cNvSpPr>
            <a:spLocks noGrp="1"/>
          </p:cNvSpPr>
          <p:nvPr>
            <p:ph type="title"/>
          </p:nvPr>
        </p:nvSpPr>
        <p:spPr>
          <a:xfrm>
            <a:off x="905853" y="76912"/>
            <a:ext cx="10442961" cy="436683"/>
          </a:xfrm>
        </p:spPr>
        <p:txBody>
          <a:bodyPr>
            <a:normAutofit/>
          </a:bodyPr>
          <a:lstStyle/>
          <a:p>
            <a:pPr algn="ctr"/>
            <a:r>
              <a:rPr lang="en-US" sz="2400" b="1" dirty="0">
                <a:solidFill>
                  <a:schemeClr val="tx2"/>
                </a:solidFill>
                <a:latin typeface="Arial" panose="020B0604020202020204" pitchFamily="34" charset="0"/>
                <a:cs typeface="Arial" panose="020B0604020202020204" pitchFamily="34" charset="0"/>
              </a:rPr>
              <a:t>Support Plan for Early Years Setting</a:t>
            </a:r>
            <a:endParaRPr lang="en-US" sz="2400" dirty="0">
              <a:solidFill>
                <a:schemeClr val="tx2"/>
              </a:solidFill>
            </a:endParaRPr>
          </a:p>
        </p:txBody>
      </p:sp>
      <p:grpSp>
        <p:nvGrpSpPr>
          <p:cNvPr id="10" name="Group 9">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1" name="Freeform: Shape 10">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462ABE5-789A-C584-B04C-19D67EC41E35}"/>
              </a:ext>
            </a:extLst>
          </p:cNvPr>
          <p:cNvSpPr>
            <a:spLocks noGrp="1"/>
          </p:cNvSpPr>
          <p:nvPr>
            <p:ph idx="1"/>
          </p:nvPr>
        </p:nvSpPr>
        <p:spPr>
          <a:xfrm>
            <a:off x="85457" y="401652"/>
            <a:ext cx="11921383" cy="6242702"/>
          </a:xfrm>
        </p:spPr>
        <p:txBody>
          <a:bodyPr anchor="t">
            <a:noAutofit/>
          </a:bodyPr>
          <a:lstStyle/>
          <a:p>
            <a:pPr>
              <a:buFont typeface="Wingdings" pitchFamily="2" charset="2"/>
              <a:buChar char="q"/>
            </a:pPr>
            <a:r>
              <a:rPr lang="en-US" sz="1600" b="1" dirty="0">
                <a:solidFill>
                  <a:schemeClr val="tx2"/>
                </a:solidFill>
                <a:latin typeface="Arial" panose="020B0604020202020204" pitchFamily="34" charset="0"/>
                <a:cs typeface="Arial" panose="020B0604020202020204" pitchFamily="34" charset="0"/>
              </a:rPr>
              <a:t>Emotional Regulation Strategy</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According to Bowlby’s Attachment Theory children can develop secure attachment in the classroom when teacher respond quickly, kindly and calmly to their needs</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This may involve comforting a child, showing empathy, offering a hug when they are upset, helping them calm down, or supporting them to solve problems with others (</a:t>
            </a:r>
            <a:r>
              <a:rPr lang="en-US" sz="1600" dirty="0" err="1">
                <a:solidFill>
                  <a:schemeClr val="tx2"/>
                </a:solidFill>
                <a:latin typeface="Arial" panose="020B0604020202020204" pitchFamily="34" charset="0"/>
                <a:cs typeface="Arial" panose="020B0604020202020204" pitchFamily="34" charset="0"/>
              </a:rPr>
              <a:t>Xiair</a:t>
            </a:r>
            <a:r>
              <a:rPr lang="en-US" sz="1600" dirty="0">
                <a:solidFill>
                  <a:schemeClr val="tx2"/>
                </a:solidFill>
                <a:latin typeface="Arial" panose="020B0604020202020204" pitchFamily="34" charset="0"/>
                <a:cs typeface="Arial" panose="020B0604020202020204" pitchFamily="34" charset="0"/>
              </a:rPr>
              <a:t> World,2025).</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Isaac’s early year practitioner can respond quickly when he becomes upset or during separation from his mother.</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They can comfort him and reassure him to help feel safe and secure.</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They can support Isaac to express his feelings</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This consistent and responsive care from his early year practitioner will help him reduce his anxiety, increase his confidence to explore his surroundings.</a:t>
            </a:r>
          </a:p>
          <a:p>
            <a:pPr>
              <a:buFont typeface="Wingdings" pitchFamily="2" charset="2"/>
              <a:buChar char="q"/>
            </a:pPr>
            <a:r>
              <a:rPr lang="en-US" sz="1600" b="1" dirty="0">
                <a:solidFill>
                  <a:schemeClr val="tx2"/>
                </a:solidFill>
                <a:latin typeface="Arial" panose="020B0604020202020204" pitchFamily="34" charset="0"/>
                <a:cs typeface="Arial" panose="020B0604020202020204" pitchFamily="34" charset="0"/>
              </a:rPr>
              <a:t>Home- School Partnership</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According to Bowlby’s Attachment Theory, children develops secure attachment when both family and teachers work closely together</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When parents and early years practitioners share information and follow similar routines, children feel supported both at home and at  nursery.</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When children feels a sense of security they cope better with changes and new experiences (</a:t>
            </a:r>
            <a:r>
              <a:rPr lang="en-US" sz="1600" dirty="0" err="1">
                <a:solidFill>
                  <a:schemeClr val="tx2"/>
                </a:solidFill>
                <a:latin typeface="Arial" panose="020B0604020202020204" pitchFamily="34" charset="0"/>
                <a:cs typeface="Arial" panose="020B0604020202020204" pitchFamily="34" charset="0"/>
              </a:rPr>
              <a:t>Xiair</a:t>
            </a:r>
            <a:r>
              <a:rPr lang="en-US" sz="1600" dirty="0">
                <a:solidFill>
                  <a:schemeClr val="tx2"/>
                </a:solidFill>
                <a:latin typeface="Arial" panose="020B0604020202020204" pitchFamily="34" charset="0"/>
                <a:cs typeface="Arial" panose="020B0604020202020204" pitchFamily="34" charset="0"/>
              </a:rPr>
              <a:t> World,2025).</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Isaac’s mother and his early year practitioner can communicate regularly about his feeling, struggles, routines, and progress.</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They can use the same strategy both at home and in the setting such as reading book together, establish goodbye rituals, and positive reassurance</a:t>
            </a:r>
          </a:p>
          <a:p>
            <a:pPr>
              <a:buFont typeface="Courier New" panose="02070309020205020404" pitchFamily="49" charset="0"/>
              <a:buChar char="o"/>
            </a:pPr>
            <a:r>
              <a:rPr lang="en-US" sz="1600" dirty="0">
                <a:solidFill>
                  <a:schemeClr val="tx2"/>
                </a:solidFill>
                <a:latin typeface="Arial" panose="020B0604020202020204" pitchFamily="34" charset="0"/>
                <a:cs typeface="Arial" panose="020B0604020202020204" pitchFamily="34" charset="0"/>
              </a:rPr>
              <a:t>Feeling supported and secure in both places can help </a:t>
            </a:r>
            <a:r>
              <a:rPr lang="en-US" sz="1600" dirty="0" err="1">
                <a:solidFill>
                  <a:schemeClr val="tx2"/>
                </a:solidFill>
                <a:latin typeface="Arial" panose="020B0604020202020204" pitchFamily="34" charset="0"/>
                <a:cs typeface="Arial" panose="020B0604020202020204" pitchFamily="34" charset="0"/>
              </a:rPr>
              <a:t>isaac</a:t>
            </a:r>
            <a:r>
              <a:rPr lang="en-US" sz="1600" dirty="0">
                <a:solidFill>
                  <a:schemeClr val="tx2"/>
                </a:solidFill>
                <a:latin typeface="Arial" panose="020B0604020202020204" pitchFamily="34" charset="0"/>
                <a:cs typeface="Arial" panose="020B0604020202020204" pitchFamily="34" charset="0"/>
              </a:rPr>
              <a:t> reduce his anxiety and encourage him taking part in play and learning activities with his friends.</a:t>
            </a:r>
          </a:p>
          <a:p>
            <a:pPr>
              <a:buFont typeface="Courier New" panose="02070309020205020404" pitchFamily="49" charset="0"/>
              <a:buChar char="o"/>
            </a:pPr>
            <a:endParaRPr lang="en-US" sz="1600" dirty="0">
              <a:solidFill>
                <a:schemeClr val="tx2"/>
              </a:solidFill>
              <a:latin typeface="Arial" panose="020B0604020202020204" pitchFamily="34" charset="0"/>
              <a:cs typeface="Arial" panose="020B0604020202020204" pitchFamily="34" charset="0"/>
            </a:endParaRPr>
          </a:p>
          <a:p>
            <a:pPr>
              <a:buFont typeface="Courier New" panose="02070309020205020404" pitchFamily="49" charset="0"/>
              <a:buChar char="o"/>
            </a:pPr>
            <a:endParaRPr lang="en-US" sz="1600" dirty="0">
              <a:solidFill>
                <a:schemeClr val="tx2"/>
              </a:solidFill>
              <a:latin typeface="Arial" panose="020B0604020202020204" pitchFamily="34" charset="0"/>
              <a:cs typeface="Arial" panose="020B0604020202020204" pitchFamily="34" charset="0"/>
            </a:endParaRPr>
          </a:p>
        </p:txBody>
      </p:sp>
      <p:grpSp>
        <p:nvGrpSpPr>
          <p:cNvPr id="16" name="Group 15">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17" name="Freeform: Shape 16">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42682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48ED1FE-267E-1B72-E2E5-ADF834541F2E}"/>
              </a:ext>
            </a:extLst>
          </p:cNvPr>
          <p:cNvSpPr>
            <a:spLocks noGrp="1"/>
          </p:cNvSpPr>
          <p:nvPr>
            <p:ph type="title"/>
          </p:nvPr>
        </p:nvSpPr>
        <p:spPr>
          <a:xfrm>
            <a:off x="1179226" y="0"/>
            <a:ext cx="9833548" cy="700755"/>
          </a:xfrm>
        </p:spPr>
        <p:txBody>
          <a:bodyPr anchor="b">
            <a:normAutofit/>
          </a:bodyPr>
          <a:lstStyle/>
          <a:p>
            <a:pPr algn="ctr"/>
            <a:r>
              <a:rPr lang="en-US" sz="2400" b="1" dirty="0">
                <a:solidFill>
                  <a:schemeClr val="tx2"/>
                </a:solidFill>
                <a:latin typeface="Arial" panose="020B0604020202020204" pitchFamily="34" charset="0"/>
                <a:cs typeface="Arial" panose="020B0604020202020204" pitchFamily="34" charset="0"/>
              </a:rPr>
              <a:t>Strengths of Bowlby’s Attachment Theory</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0488AB4-F4D6-0E4A-E58F-3EF03E9E288D}"/>
              </a:ext>
            </a:extLst>
          </p:cNvPr>
          <p:cNvSpPr>
            <a:spLocks noGrp="1"/>
          </p:cNvSpPr>
          <p:nvPr>
            <p:ph idx="1"/>
          </p:nvPr>
        </p:nvSpPr>
        <p:spPr>
          <a:xfrm>
            <a:off x="136733" y="736775"/>
            <a:ext cx="12054733" cy="6121225"/>
          </a:xfrm>
        </p:spPr>
        <p:txBody>
          <a:bodyPr>
            <a:normAutofit/>
          </a:bodyPr>
          <a:lstStyle/>
          <a:p>
            <a:r>
              <a:rPr lang="en-US" sz="1600" b="1" dirty="0">
                <a:solidFill>
                  <a:schemeClr val="tx2"/>
                </a:solidFill>
                <a:latin typeface="Arial" panose="020B0604020202020204" pitchFamily="34" charset="0"/>
                <a:cs typeface="Arial" panose="020B0604020202020204" pitchFamily="34" charset="0"/>
              </a:rPr>
              <a:t>Supported by Research Evidence</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According McGarvie(2024), Bowlby’s attachment theory says that a child use their caregiver as a source of safety and comfort, when children feel safe and secure with their caregiver, they gain confidence to explore their surroundings and learn about the world.</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For example, According to McGarvie(2024), Ainsworth’s Strange Situation theory supported the idea that when a child develop secure attachment with their caregivers, they feel confident exploring their surroundings and get distressed when their caregiver leaves. However, they are quickly comforted and reassured again when the caregiver returns.</a:t>
            </a:r>
          </a:p>
          <a:p>
            <a:r>
              <a:rPr lang="en-US" sz="1600" b="1" dirty="0">
                <a:solidFill>
                  <a:schemeClr val="tx2"/>
                </a:solidFill>
                <a:latin typeface="Arial" panose="020B0604020202020204" pitchFamily="34" charset="0"/>
                <a:cs typeface="Arial" panose="020B0604020202020204" pitchFamily="34" charset="0"/>
              </a:rPr>
              <a:t>The Importance of Early Attachment</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Bowlby’s attachment theory explains that the early emotional bond between a child and their caregiver is important for the child’s survival and emotional development.</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Bowlby believed that children are naturally born to form attachments because these relationships help then feel safe, secure, and confident to explore the world</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These  early attachments help develop internal working model, which guides an individual’s expectation for all future relationships (McLeod,2025).</a:t>
            </a:r>
          </a:p>
          <a:p>
            <a:r>
              <a:rPr lang="en-US" sz="1600" b="1" dirty="0">
                <a:solidFill>
                  <a:schemeClr val="tx2"/>
                </a:solidFill>
                <a:latin typeface="Arial" panose="020B0604020202020204" pitchFamily="34" charset="0"/>
                <a:cs typeface="Arial" panose="020B0604020202020204" pitchFamily="34" charset="0"/>
              </a:rPr>
              <a:t>Practical Application</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Attachment theory has been applied in various fields, including childcare, hospital care, social care, and education</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Educators use attachment theory to build positive relationships between children and teachers, these secure relationships help children feel safe, improve their learning skills, and support their social and emotional environment</a:t>
            </a: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Attachment theory is also used in parenting </a:t>
            </a:r>
            <a:r>
              <a:rPr lang="en-US" sz="1600" dirty="0" err="1">
                <a:solidFill>
                  <a:schemeClr val="tx2"/>
                </a:solidFill>
                <a:latin typeface="Arial" panose="020B0604020202020204" pitchFamily="34" charset="0"/>
                <a:cs typeface="Arial" panose="020B0604020202020204" pitchFamily="34" charset="0"/>
              </a:rPr>
              <a:t>programmes</a:t>
            </a:r>
            <a:r>
              <a:rPr lang="en-US" sz="1600" dirty="0">
                <a:solidFill>
                  <a:schemeClr val="tx2"/>
                </a:solidFill>
                <a:latin typeface="Arial" panose="020B0604020202020204" pitchFamily="34" charset="0"/>
                <a:cs typeface="Arial" panose="020B0604020202020204" pitchFamily="34" charset="0"/>
              </a:rPr>
              <a:t> to help caregivers learn how to create strong and secure attachments with their children (McGarvie2024).</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05275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7972F88-D80A-837A-28A2-2B605C747447}"/>
              </a:ext>
            </a:extLst>
          </p:cNvPr>
          <p:cNvSpPr>
            <a:spLocks noGrp="1"/>
          </p:cNvSpPr>
          <p:nvPr>
            <p:ph type="title"/>
          </p:nvPr>
        </p:nvSpPr>
        <p:spPr>
          <a:xfrm>
            <a:off x="1384419" y="1"/>
            <a:ext cx="9451648" cy="717846"/>
          </a:xfrm>
        </p:spPr>
        <p:txBody>
          <a:bodyPr>
            <a:normAutofit/>
          </a:bodyPr>
          <a:lstStyle/>
          <a:p>
            <a:pPr algn="ctr"/>
            <a:r>
              <a:rPr lang="en-US" sz="2400" b="1" dirty="0">
                <a:solidFill>
                  <a:schemeClr val="tx2"/>
                </a:solidFill>
                <a:latin typeface="Arial" panose="020B0604020202020204" pitchFamily="34" charset="0"/>
                <a:cs typeface="Arial" panose="020B0604020202020204" pitchFamily="34" charset="0"/>
              </a:rPr>
              <a:t>Limitations of Bowlby’s Attachment Theory</a:t>
            </a:r>
          </a:p>
        </p:txBody>
      </p:sp>
      <p:sp>
        <p:nvSpPr>
          <p:cNvPr id="3" name="Content Placeholder 2">
            <a:extLst>
              <a:ext uri="{FF2B5EF4-FFF2-40B4-BE49-F238E27FC236}">
                <a16:creationId xmlns:a16="http://schemas.microsoft.com/office/drawing/2014/main" id="{43D9274A-B571-DC34-E23F-1A3012B3F57C}"/>
              </a:ext>
            </a:extLst>
          </p:cNvPr>
          <p:cNvSpPr>
            <a:spLocks noGrp="1"/>
          </p:cNvSpPr>
          <p:nvPr>
            <p:ph idx="1"/>
          </p:nvPr>
        </p:nvSpPr>
        <p:spPr>
          <a:xfrm>
            <a:off x="1" y="820396"/>
            <a:ext cx="11665008" cy="5557888"/>
          </a:xfrm>
        </p:spPr>
        <p:txBody>
          <a:bodyPr anchor="t">
            <a:normAutofit/>
          </a:bodyPr>
          <a:lstStyle/>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According to Kagan ( cited in McLeod, 2025), some babies are naturally more anxious, easily upset, and get distressed, meaning that even responsive and attended caregivers may find it difficult to develop a secure attachment. Research also suggests that Bowlby’s theory may have placed overly emphasis on the role of parents and while  giving less consideration to the influence of children’s inborn temperament.</a:t>
            </a:r>
          </a:p>
          <a:p>
            <a:pPr>
              <a:buFont typeface="Wingdings" pitchFamily="2" charset="2"/>
              <a:buChar char="Ø"/>
            </a:pPr>
            <a:endParaRPr lang="en-US" sz="1600" dirty="0">
              <a:solidFill>
                <a:schemeClr val="tx2"/>
              </a:solidFill>
              <a:latin typeface="Arial" panose="020B0604020202020204" pitchFamily="34" charset="0"/>
              <a:cs typeface="Arial" panose="020B0604020202020204" pitchFamily="34" charset="0"/>
            </a:endParaRP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 According to McLeod (2025), Bowlby’s theory refers to maternal deprivation to describe different situations, involving being separated from a caregiver, losing a caregiver or failure to develop attachment with a caregiver. However, Micheal Rutter (1972,1981 cited in McLeod, 2025) </a:t>
            </a:r>
            <a:r>
              <a:rPr lang="en-US" sz="1600" dirty="0" err="1">
                <a:solidFill>
                  <a:schemeClr val="tx2"/>
                </a:solidFill>
                <a:latin typeface="Arial" panose="020B0604020202020204" pitchFamily="34" charset="0"/>
                <a:cs typeface="Arial" panose="020B0604020202020204" pitchFamily="34" charset="0"/>
              </a:rPr>
              <a:t>criticised</a:t>
            </a:r>
            <a:r>
              <a:rPr lang="en-US" sz="1600" dirty="0">
                <a:solidFill>
                  <a:schemeClr val="tx2"/>
                </a:solidFill>
                <a:latin typeface="Arial" panose="020B0604020202020204" pitchFamily="34" charset="0"/>
                <a:cs typeface="Arial" panose="020B0604020202020204" pitchFamily="34" charset="0"/>
              </a:rPr>
              <a:t> that Bowlby confused losing a relationship with a caregiver (deprivation) with never having a close attachment with any caregiver at all (Privation) even though they both have different affect on children development. Research also highlights that, Rutter argues how Bowlby has oversimplified the concept of maternal deprivation.</a:t>
            </a:r>
          </a:p>
          <a:p>
            <a:pPr>
              <a:buFont typeface="Wingdings" pitchFamily="2" charset="2"/>
              <a:buChar char="Ø"/>
            </a:pPr>
            <a:endParaRPr lang="en-US" sz="1600" dirty="0">
              <a:solidFill>
                <a:schemeClr val="tx2"/>
              </a:solidFill>
              <a:latin typeface="Arial" panose="020B0604020202020204" pitchFamily="34" charset="0"/>
              <a:cs typeface="Arial" panose="020B0604020202020204" pitchFamily="34" charset="0"/>
            </a:endParaRPr>
          </a:p>
          <a:p>
            <a:pPr>
              <a:buFont typeface="Wingdings" pitchFamily="2" charset="2"/>
              <a:buChar char="Ø"/>
            </a:pPr>
            <a:r>
              <a:rPr lang="en-US" sz="1600" dirty="0">
                <a:solidFill>
                  <a:schemeClr val="tx2"/>
                </a:solidFill>
                <a:latin typeface="Arial" panose="020B0604020202020204" pitchFamily="34" charset="0"/>
                <a:cs typeface="Arial" panose="020B0604020202020204" pitchFamily="34" charset="0"/>
              </a:rPr>
              <a:t>Bowlby’s attachment theory suggests that a mother should be the main caregiver, and she should provide consistent and responsive care for the child (McLeod,2025). According to Vicedo (2017, cited in McLeod, 2025) feminist </a:t>
            </a:r>
            <a:r>
              <a:rPr lang="en-US" sz="1600" dirty="0" err="1">
                <a:solidFill>
                  <a:schemeClr val="tx2"/>
                </a:solidFill>
                <a:latin typeface="Arial" panose="020B0604020202020204" pitchFamily="34" charset="0"/>
                <a:cs typeface="Arial" panose="020B0604020202020204" pitchFamily="34" charset="0"/>
              </a:rPr>
              <a:t>criticts</a:t>
            </a:r>
            <a:r>
              <a:rPr lang="en-US" sz="1600" dirty="0">
                <a:solidFill>
                  <a:schemeClr val="tx2"/>
                </a:solidFill>
                <a:latin typeface="Arial" panose="020B0604020202020204" pitchFamily="34" charset="0"/>
                <a:cs typeface="Arial" panose="020B0604020202020204" pitchFamily="34" charset="0"/>
              </a:rPr>
              <a:t> argue about Bowlby’s attachment theory is biased because it put too much importance on mothers as the main caregivers and does not give enough attention to the role of fathers or any other caregivers.</a:t>
            </a:r>
          </a:p>
          <a:p>
            <a:pPr>
              <a:buFont typeface="Wingdings" pitchFamily="2" charset="2"/>
              <a:buChar char="Ø"/>
            </a:pPr>
            <a:endParaRPr lang="en-US" sz="1600" dirty="0">
              <a:solidFill>
                <a:schemeClr val="tx2"/>
              </a:solidFill>
              <a:latin typeface="Arial" panose="020B0604020202020204" pitchFamily="34" charset="0"/>
              <a:cs typeface="Arial" panose="020B0604020202020204" pitchFamily="34" charset="0"/>
            </a:endParaRPr>
          </a:p>
          <a:p>
            <a:pPr>
              <a:buFont typeface="Wingdings" pitchFamily="2" charset="2"/>
              <a:buChar char="Ø"/>
            </a:pPr>
            <a:endParaRPr lang="en-US" sz="1600"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92232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E0EC2-CE92-D13E-5C7C-0CA22FBB61AF}"/>
              </a:ext>
            </a:extLst>
          </p:cNvPr>
          <p:cNvSpPr>
            <a:spLocks noGrp="1"/>
          </p:cNvSpPr>
          <p:nvPr>
            <p:ph type="title"/>
          </p:nvPr>
        </p:nvSpPr>
        <p:spPr>
          <a:xfrm>
            <a:off x="991312" y="863125"/>
            <a:ext cx="8368743" cy="683847"/>
          </a:xfrm>
        </p:spPr>
        <p:txBody>
          <a:bodyPr anchor="ctr">
            <a:normAutofit/>
          </a:bodyPr>
          <a:lstStyle/>
          <a:p>
            <a:r>
              <a:rPr lang="en-US" sz="24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E8DE4EB-DE69-438B-6CD7-B762A2C10E57}"/>
              </a:ext>
            </a:extLst>
          </p:cNvPr>
          <p:cNvSpPr>
            <a:spLocks noGrp="1"/>
          </p:cNvSpPr>
          <p:nvPr>
            <p:ph idx="1"/>
          </p:nvPr>
        </p:nvSpPr>
        <p:spPr>
          <a:xfrm>
            <a:off x="922946" y="1965533"/>
            <a:ext cx="9699476" cy="3804332"/>
          </a:xfrm>
        </p:spPr>
        <p:txBody>
          <a:bodyPr anchor="t">
            <a:normAutofit/>
          </a:bodyPr>
          <a:lstStyle/>
          <a:p>
            <a:r>
              <a:rPr lang="en-US" sz="1700" dirty="0">
                <a:latin typeface="Arial" panose="020B0604020202020204" pitchFamily="34" charset="0"/>
                <a:cs typeface="Arial" panose="020B0604020202020204" pitchFamily="34" charset="0"/>
              </a:rPr>
              <a:t>In conclusion, Isaac’s case shows how early life experiences can affect children’s emotional, social, and language development. Bowlby’s attachment theory helps explain how disrupted childcare, his mother post-natal-depression and lack of support network has contributed to his separation anxiety, clinginess, and delayed development. Although Bowlby’s attachment theory has some limitations, however it provides useful framework to understand Isaac’s needs. By providing consistent and responsive care, secure relationships, and early intervention through supportive strategy in the early years setting, Isaac can develop confidence, improve his communication and social skills, develop emotional and overall well-being.</a:t>
            </a:r>
          </a:p>
        </p:txBody>
      </p:sp>
    </p:spTree>
    <p:extLst>
      <p:ext uri="{BB962C8B-B14F-4D97-AF65-F5344CB8AC3E}">
        <p14:creationId xmlns:p14="http://schemas.microsoft.com/office/powerpoint/2010/main" val="4217294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C2483-51EB-6CA7-AF21-2DBC1FF2829A}"/>
              </a:ext>
            </a:extLst>
          </p:cNvPr>
          <p:cNvSpPr>
            <a:spLocks noGrp="1"/>
          </p:cNvSpPr>
          <p:nvPr>
            <p:ph type="title"/>
          </p:nvPr>
        </p:nvSpPr>
        <p:spPr>
          <a:xfrm>
            <a:off x="85458" y="102550"/>
            <a:ext cx="11268342" cy="376014"/>
          </a:xfrm>
        </p:spPr>
        <p:txBody>
          <a:bodyPr>
            <a:normAutofit fontScale="90000"/>
          </a:bodyPr>
          <a:lstStyle/>
          <a:p>
            <a:pPr marL="342900" indent="-342900">
              <a:buFont typeface="Wingdings" pitchFamily="2" charset="2"/>
              <a:buChar char="v"/>
            </a:pPr>
            <a:r>
              <a:rPr lang="en-US" sz="2400" b="1" dirty="0">
                <a:latin typeface="Arial" panose="020B0604020202020204" pitchFamily="34" charset="0"/>
                <a:cs typeface="Arial" panose="020B0604020202020204" pitchFamily="34" charset="0"/>
              </a:rPr>
              <a:t>Reference</a:t>
            </a:r>
          </a:p>
        </p:txBody>
      </p:sp>
      <p:graphicFrame>
        <p:nvGraphicFramePr>
          <p:cNvPr id="5" name="Content Placeholder 2">
            <a:extLst>
              <a:ext uri="{FF2B5EF4-FFF2-40B4-BE49-F238E27FC236}">
                <a16:creationId xmlns:a16="http://schemas.microsoft.com/office/drawing/2014/main" id="{FA6FF049-8DD1-F86F-740F-C7DCA776F81D}"/>
              </a:ext>
            </a:extLst>
          </p:cNvPr>
          <p:cNvGraphicFramePr>
            <a:graphicFrameLocks noGrp="1"/>
          </p:cNvGraphicFramePr>
          <p:nvPr>
            <p:ph idx="1"/>
            <p:extLst>
              <p:ext uri="{D42A27DB-BD31-4B8C-83A1-F6EECF244321}">
                <p14:modId xmlns:p14="http://schemas.microsoft.com/office/powerpoint/2010/main" val="2723855706"/>
              </p:ext>
            </p:extLst>
          </p:nvPr>
        </p:nvGraphicFramePr>
        <p:xfrm>
          <a:off x="85458" y="589660"/>
          <a:ext cx="11981203" cy="61657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3811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2198</TotalTime>
  <Words>2573</Words>
  <Application>Microsoft Macintosh PowerPoint</Application>
  <PresentationFormat>Widescreen</PresentationFormat>
  <Paragraphs>122</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Courier New</vt:lpstr>
      <vt:lpstr>Wingdings</vt:lpstr>
      <vt:lpstr>Office Theme</vt:lpstr>
      <vt:lpstr>Psychology in Health and Social care</vt:lpstr>
      <vt:lpstr>Acknowledge Use of AI</vt:lpstr>
      <vt:lpstr>Introduction</vt:lpstr>
      <vt:lpstr>Bowlby’s Attachment Theory</vt:lpstr>
      <vt:lpstr>Applying Bowlby’s Attachment Theory to Isaac</vt:lpstr>
      <vt:lpstr>Factors Affecting Development</vt:lpstr>
      <vt:lpstr>Support Plan for Early Years Setting</vt:lpstr>
      <vt:lpstr>Support Plan for Early Years Setting</vt:lpstr>
      <vt:lpstr>Strengths of Bowlby’s Attachment Theory</vt:lpstr>
      <vt:lpstr>Limitations of Bowlby’s Attachment Theory</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Rabeya Payel (2513891)</dc:creator>
  <cp:lastModifiedBy>Rabeya Payel (2513891)</cp:lastModifiedBy>
  <cp:revision>23</cp:revision>
  <dcterms:created xsi:type="dcterms:W3CDTF">2026-07-01T22:16:19Z</dcterms:created>
  <dcterms:modified xsi:type="dcterms:W3CDTF">2026-07-12T23:33:25Z</dcterms:modified>
</cp:coreProperties>
</file>