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68" r:id="rId3"/>
    <p:sldId id="257" r:id="rId4"/>
    <p:sldId id="296" r:id="rId5"/>
    <p:sldId id="260" r:id="rId6"/>
    <p:sldId id="265" r:id="rId7"/>
    <p:sldId id="262" r:id="rId8"/>
    <p:sldId id="267" r:id="rId9"/>
    <p:sldId id="275" r:id="rId10"/>
    <p:sldId id="289" r:id="rId11"/>
    <p:sldId id="291" r:id="rId12"/>
    <p:sldId id="285" r:id="rId13"/>
    <p:sldId id="293" r:id="rId14"/>
    <p:sldId id="294" r:id="rId15"/>
    <p:sldId id="295" r:id="rId16"/>
    <p:sldId id="286" r:id="rId17"/>
    <p:sldId id="28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BDDE6234-5AAA-484B-A323-47CBEE80607A}">
          <p14:sldIdLst>
            <p14:sldId id="256"/>
            <p14:sldId id="268"/>
            <p14:sldId id="257"/>
            <p14:sldId id="296"/>
            <p14:sldId id="260"/>
            <p14:sldId id="265"/>
            <p14:sldId id="262"/>
            <p14:sldId id="267"/>
            <p14:sldId id="275"/>
            <p14:sldId id="289"/>
            <p14:sldId id="291"/>
            <p14:sldId id="285"/>
            <p14:sldId id="293"/>
            <p14:sldId id="294"/>
            <p14:sldId id="295"/>
            <p14:sldId id="286"/>
            <p14:sldId id="28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989" autoAdjust="0"/>
    <p:restoredTop sz="94771" autoAdjust="0"/>
  </p:normalViewPr>
  <p:slideViewPr>
    <p:cSldViewPr snapToGrid="0">
      <p:cViewPr>
        <p:scale>
          <a:sx n="39" d="100"/>
          <a:sy n="39" d="100"/>
        </p:scale>
        <p:origin x="240" y="907"/>
      </p:cViewPr>
      <p:guideLst/>
    </p:cSldViewPr>
  </p:slideViewPr>
  <p:notesTextViewPr>
    <p:cViewPr>
      <p:scale>
        <a:sx n="1" d="1"/>
        <a:sy n="1" d="1"/>
      </p:scale>
      <p:origin x="0" y="0"/>
    </p:cViewPr>
  </p:notesTextViewPr>
  <p:sorterViewPr>
    <p:cViewPr>
      <p:scale>
        <a:sx n="48" d="100"/>
        <a:sy n="48"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microsoft.com/office/2016/11/relationships/changesInfo" Target="changesInfos/changesInfo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Ellis" userId="3db848dd9a6c7367" providerId="LiveId" clId="{9B1E1859-6F50-31DE-891F-78ECEDAC6E86}"/>
    <pc:docChg chg="undo redo custSel addSld delSld modSld sldOrd modSection">
      <pc:chgData name="Natasha Ellis" userId="3db848dd9a6c7367" providerId="LiveId" clId="{9B1E1859-6F50-31DE-891F-78ECEDAC6E86}" dt="2025-11-15T16:39:08.400" v="12977" actId="20577"/>
      <pc:docMkLst>
        <pc:docMk/>
      </pc:docMkLst>
      <pc:sldChg chg="addSp modSp mod modNotesTx">
        <pc:chgData name="Natasha Ellis" userId="3db848dd9a6c7367" providerId="LiveId" clId="{9B1E1859-6F50-31DE-891F-78ECEDAC6E86}" dt="2025-11-15T08:48:00.489" v="11293" actId="20577"/>
        <pc:sldMkLst>
          <pc:docMk/>
          <pc:sldMk cId="3610735308" sldId="256"/>
        </pc:sldMkLst>
        <pc:spChg chg="mod">
          <ac:chgData name="Natasha Ellis" userId="3db848dd9a6c7367" providerId="LiveId" clId="{9B1E1859-6F50-31DE-891F-78ECEDAC6E86}" dt="2025-11-09T15:42:30.197" v="140" actId="1076"/>
          <ac:spMkLst>
            <pc:docMk/>
            <pc:sldMk cId="3610735308" sldId="256"/>
            <ac:spMk id="2" creationId="{643DE971-7626-1F04-CF55-3F8A58ED039D}"/>
          </ac:spMkLst>
        </pc:spChg>
        <pc:spChg chg="mod">
          <ac:chgData name="Natasha Ellis" userId="3db848dd9a6c7367" providerId="LiveId" clId="{9B1E1859-6F50-31DE-891F-78ECEDAC6E86}" dt="2025-11-13T09:26:10.195" v="7294" actId="207"/>
          <ac:spMkLst>
            <pc:docMk/>
            <pc:sldMk cId="3610735308" sldId="256"/>
            <ac:spMk id="3" creationId="{00FA7A84-2370-7113-A5E0-AF9870F42CC5}"/>
          </ac:spMkLst>
        </pc:spChg>
        <pc:spChg chg="add mod">
          <ac:chgData name="Natasha Ellis" userId="3db848dd9a6c7367" providerId="LiveId" clId="{9B1E1859-6F50-31DE-891F-78ECEDAC6E86}" dt="2025-11-09T15:43:58.129" v="150" actId="255"/>
          <ac:spMkLst>
            <pc:docMk/>
            <pc:sldMk cId="3610735308" sldId="256"/>
            <ac:spMk id="9" creationId="{B5ABFC6A-0261-223F-7468-10484B941F24}"/>
          </ac:spMkLst>
        </pc:spChg>
        <pc:picChg chg="mod">
          <ac:chgData name="Natasha Ellis" userId="3db848dd9a6c7367" providerId="LiveId" clId="{9B1E1859-6F50-31DE-891F-78ECEDAC6E86}" dt="2025-11-09T17:46:24.828" v="261" actId="14100"/>
          <ac:picMkLst>
            <pc:docMk/>
            <pc:sldMk cId="3610735308" sldId="256"/>
            <ac:picMk id="5" creationId="{33B3BF28-15F0-ADE6-DB88-3236A68C6775}"/>
          </ac:picMkLst>
        </pc:picChg>
        <pc:picChg chg="add mod">
          <ac:chgData name="Natasha Ellis" userId="3db848dd9a6c7367" providerId="LiveId" clId="{9B1E1859-6F50-31DE-891F-78ECEDAC6E86}" dt="2025-11-09T15:42:49.434" v="143" actId="1076"/>
          <ac:picMkLst>
            <pc:docMk/>
            <pc:sldMk cId="3610735308" sldId="256"/>
            <ac:picMk id="7" creationId="{5F3F9BB6-5A3E-82D9-ED9C-D27BB697FD78}"/>
          </ac:picMkLst>
        </pc:picChg>
      </pc:sldChg>
      <pc:sldChg chg="addSp delSp modSp mod modNotesTx">
        <pc:chgData name="Natasha Ellis" userId="3db848dd9a6c7367" providerId="LiveId" clId="{9B1E1859-6F50-31DE-891F-78ECEDAC6E86}" dt="2025-11-15T14:11:45.750" v="12320" actId="20577"/>
        <pc:sldMkLst>
          <pc:docMk/>
          <pc:sldMk cId="2634773189" sldId="257"/>
        </pc:sldMkLst>
        <pc:spChg chg="mod">
          <ac:chgData name="Natasha Ellis" userId="3db848dd9a6c7367" providerId="LiveId" clId="{9B1E1859-6F50-31DE-891F-78ECEDAC6E86}" dt="2025-11-15T14:11:00.194" v="12311" actId="113"/>
          <ac:spMkLst>
            <pc:docMk/>
            <pc:sldMk cId="2634773189" sldId="257"/>
            <ac:spMk id="10" creationId="{A87BE473-126E-F157-AC43-BF12DAA9F049}"/>
          </ac:spMkLst>
        </pc:spChg>
        <pc:spChg chg="mod">
          <ac:chgData name="Natasha Ellis" userId="3db848dd9a6c7367" providerId="LiveId" clId="{9B1E1859-6F50-31DE-891F-78ECEDAC6E86}" dt="2025-11-13T09:21:30.569" v="7283" actId="1076"/>
          <ac:spMkLst>
            <pc:docMk/>
            <pc:sldMk cId="2634773189" sldId="257"/>
            <ac:spMk id="11" creationId="{B51501AA-E556-CB35-701E-D3E8B6785CB1}"/>
          </ac:spMkLst>
        </pc:spChg>
        <pc:spChg chg="mod">
          <ac:chgData name="Natasha Ellis" userId="3db848dd9a6c7367" providerId="LiveId" clId="{9B1E1859-6F50-31DE-891F-78ECEDAC6E86}" dt="2025-11-13T09:39:44.827" v="7426" actId="1076"/>
          <ac:spMkLst>
            <pc:docMk/>
            <pc:sldMk cId="2634773189" sldId="257"/>
            <ac:spMk id="12" creationId="{1FB33A48-B4A9-3376-4361-7625DF93BD96}"/>
          </ac:spMkLst>
        </pc:spChg>
        <pc:spChg chg="mod">
          <ac:chgData name="Natasha Ellis" userId="3db848dd9a6c7367" providerId="LiveId" clId="{9B1E1859-6F50-31DE-891F-78ECEDAC6E86}" dt="2025-11-13T09:48:49.209" v="7468" actId="208"/>
          <ac:spMkLst>
            <pc:docMk/>
            <pc:sldMk cId="2634773189" sldId="257"/>
            <ac:spMk id="13" creationId="{7582D37D-39E9-4332-A902-E4963283B14E}"/>
          </ac:spMkLst>
        </pc:spChg>
        <pc:spChg chg="add mod">
          <ac:chgData name="Natasha Ellis" userId="3db848dd9a6c7367" providerId="LiveId" clId="{9B1E1859-6F50-31DE-891F-78ECEDAC6E86}" dt="2025-11-13T09:48:41.579" v="7467" actId="14100"/>
          <ac:spMkLst>
            <pc:docMk/>
            <pc:sldMk cId="2634773189" sldId="257"/>
            <ac:spMk id="14" creationId="{A23D1BF8-9AB8-3582-AA61-8E41DD64F38A}"/>
          </ac:spMkLst>
        </pc:spChg>
        <pc:spChg chg="add mod">
          <ac:chgData name="Natasha Ellis" userId="3db848dd9a6c7367" providerId="LiveId" clId="{9B1E1859-6F50-31DE-891F-78ECEDAC6E86}" dt="2025-11-15T14:11:25.373" v="12315" actId="5793"/>
          <ac:spMkLst>
            <pc:docMk/>
            <pc:sldMk cId="2634773189" sldId="257"/>
            <ac:spMk id="15" creationId="{9D360285-EFB4-5C3C-D56E-2EDBC32880A2}"/>
          </ac:spMkLst>
        </pc:spChg>
        <pc:spChg chg="add mod">
          <ac:chgData name="Natasha Ellis" userId="3db848dd9a6c7367" providerId="LiveId" clId="{9B1E1859-6F50-31DE-891F-78ECEDAC6E86}" dt="2025-11-12T10:40:51.669" v="6228" actId="1076"/>
          <ac:spMkLst>
            <pc:docMk/>
            <pc:sldMk cId="2634773189" sldId="257"/>
            <ac:spMk id="18" creationId="{59F9AFBC-3CFD-869A-FB4E-352D3BAF6D0A}"/>
          </ac:spMkLst>
        </pc:spChg>
        <pc:spChg chg="add mod">
          <ac:chgData name="Natasha Ellis" userId="3db848dd9a6c7367" providerId="LiveId" clId="{9B1E1859-6F50-31DE-891F-78ECEDAC6E86}" dt="2025-11-13T09:39:19.278" v="7423" actId="255"/>
          <ac:spMkLst>
            <pc:docMk/>
            <pc:sldMk cId="2634773189" sldId="257"/>
            <ac:spMk id="20" creationId="{E5C84AC2-93CF-7E77-E40E-1F9E8914EC1C}"/>
          </ac:spMkLst>
        </pc:spChg>
        <pc:spChg chg="add mod">
          <ac:chgData name="Natasha Ellis" userId="3db848dd9a6c7367" providerId="LiveId" clId="{9B1E1859-6F50-31DE-891F-78ECEDAC6E86}" dt="2025-11-15T14:10:43.867" v="12309" actId="20577"/>
          <ac:spMkLst>
            <pc:docMk/>
            <pc:sldMk cId="2634773189" sldId="257"/>
            <ac:spMk id="21" creationId="{56434835-B6DA-D300-F7BC-5A36910D1D03}"/>
          </ac:spMkLst>
        </pc:spChg>
        <pc:spChg chg="add mod">
          <ac:chgData name="Natasha Ellis" userId="3db848dd9a6c7367" providerId="LiveId" clId="{9B1E1859-6F50-31DE-891F-78ECEDAC6E86}" dt="2025-11-15T14:11:45.750" v="12320" actId="20577"/>
          <ac:spMkLst>
            <pc:docMk/>
            <pc:sldMk cId="2634773189" sldId="257"/>
            <ac:spMk id="24" creationId="{677BFEDE-EDD3-B7B4-D4C5-1642E296CBBF}"/>
          </ac:spMkLst>
        </pc:spChg>
        <pc:spChg chg="add mod">
          <ac:chgData name="Natasha Ellis" userId="3db848dd9a6c7367" providerId="LiveId" clId="{9B1E1859-6F50-31DE-891F-78ECEDAC6E86}" dt="2025-11-15T14:11:33.623" v="12317" actId="20577"/>
          <ac:spMkLst>
            <pc:docMk/>
            <pc:sldMk cId="2634773189" sldId="257"/>
            <ac:spMk id="25" creationId="{71870AA6-67C2-9223-EFC3-F9E4AC239509}"/>
          </ac:spMkLst>
        </pc:spChg>
        <pc:graphicFrameChg chg="mod modGraphic">
          <ac:chgData name="Natasha Ellis" userId="3db848dd9a6c7367" providerId="LiveId" clId="{9B1E1859-6F50-31DE-891F-78ECEDAC6E86}" dt="2025-11-13T09:21:04.562" v="7278" actId="1076"/>
          <ac:graphicFrameMkLst>
            <pc:docMk/>
            <pc:sldMk cId="2634773189" sldId="257"/>
            <ac:graphicFrameMk id="3" creationId="{8EC2F528-B295-E864-D2C0-1DA69BEFABCD}"/>
          </ac:graphicFrameMkLst>
        </pc:graphicFrameChg>
        <pc:picChg chg="add mod">
          <ac:chgData name="Natasha Ellis" userId="3db848dd9a6c7367" providerId="LiveId" clId="{9B1E1859-6F50-31DE-891F-78ECEDAC6E86}" dt="2025-11-13T09:47:47.762" v="7460" actId="1440"/>
          <ac:picMkLst>
            <pc:docMk/>
            <pc:sldMk cId="2634773189" sldId="257"/>
            <ac:picMk id="5" creationId="{07C46ADF-60C1-1E94-2A1D-8A434F663873}"/>
          </ac:picMkLst>
        </pc:picChg>
        <pc:picChg chg="add mod">
          <ac:chgData name="Natasha Ellis" userId="3db848dd9a6c7367" providerId="LiveId" clId="{9B1E1859-6F50-31DE-891F-78ECEDAC6E86}" dt="2025-11-13T20:27:04.416" v="8817" actId="14100"/>
          <ac:picMkLst>
            <pc:docMk/>
            <pc:sldMk cId="2634773189" sldId="257"/>
            <ac:picMk id="6" creationId="{0F20A388-7379-78D2-89B9-CA1164439D17}"/>
          </ac:picMkLst>
        </pc:picChg>
        <pc:picChg chg="add mod">
          <ac:chgData name="Natasha Ellis" userId="3db848dd9a6c7367" providerId="LiveId" clId="{9B1E1859-6F50-31DE-891F-78ECEDAC6E86}" dt="2025-11-13T09:48:09.084" v="7461" actId="1440"/>
          <ac:picMkLst>
            <pc:docMk/>
            <pc:sldMk cId="2634773189" sldId="257"/>
            <ac:picMk id="27" creationId="{EDF1AAF8-6C25-BD22-C79D-A4C523C75A38}"/>
          </ac:picMkLst>
        </pc:picChg>
      </pc:sldChg>
      <pc:sldChg chg="addSp delSp modSp mod modNotesTx">
        <pc:chgData name="Natasha Ellis" userId="3db848dd9a6c7367" providerId="LiveId" clId="{9B1E1859-6F50-31DE-891F-78ECEDAC6E86}" dt="2025-11-15T14:13:35.333" v="12323" actId="207"/>
        <pc:sldMkLst>
          <pc:docMk/>
          <pc:sldMk cId="1262189751" sldId="260"/>
        </pc:sldMkLst>
        <pc:spChg chg="mod">
          <ac:chgData name="Natasha Ellis" userId="3db848dd9a6c7367" providerId="LiveId" clId="{9B1E1859-6F50-31DE-891F-78ECEDAC6E86}" dt="2025-11-13T20:08:46.813" v="8673" actId="1076"/>
          <ac:spMkLst>
            <pc:docMk/>
            <pc:sldMk cId="1262189751" sldId="260"/>
            <ac:spMk id="3" creationId="{B4758628-87DF-1815-0499-283398BC1697}"/>
          </ac:spMkLst>
        </pc:spChg>
        <pc:spChg chg="mod">
          <ac:chgData name="Natasha Ellis" userId="3db848dd9a6c7367" providerId="LiveId" clId="{9B1E1859-6F50-31DE-891F-78ECEDAC6E86}" dt="2025-11-13T20:11:20.807" v="8693" actId="1076"/>
          <ac:spMkLst>
            <pc:docMk/>
            <pc:sldMk cId="1262189751" sldId="260"/>
            <ac:spMk id="5" creationId="{9FBABB45-7851-4823-0C15-A5E5BBB9898C}"/>
          </ac:spMkLst>
        </pc:spChg>
        <pc:spChg chg="mod">
          <ac:chgData name="Natasha Ellis" userId="3db848dd9a6c7367" providerId="LiveId" clId="{9B1E1859-6F50-31DE-891F-78ECEDAC6E86}" dt="2025-11-13T20:07:24.566" v="8659" actId="14100"/>
          <ac:spMkLst>
            <pc:docMk/>
            <pc:sldMk cId="1262189751" sldId="260"/>
            <ac:spMk id="6" creationId="{F5295629-766C-738C-2D95-46E1E004822C}"/>
          </ac:spMkLst>
        </pc:spChg>
        <pc:spChg chg="add mod">
          <ac:chgData name="Natasha Ellis" userId="3db848dd9a6c7367" providerId="LiveId" clId="{9B1E1859-6F50-31DE-891F-78ECEDAC6E86}" dt="2025-11-13T20:06:56.039" v="8651" actId="1076"/>
          <ac:spMkLst>
            <pc:docMk/>
            <pc:sldMk cId="1262189751" sldId="260"/>
            <ac:spMk id="7" creationId="{2D33BD3F-C6B2-891F-C350-76D7E3B920C9}"/>
          </ac:spMkLst>
        </pc:spChg>
        <pc:spChg chg="mod">
          <ac:chgData name="Natasha Ellis" userId="3db848dd9a6c7367" providerId="LiveId" clId="{9B1E1859-6F50-31DE-891F-78ECEDAC6E86}" dt="2025-11-13T20:10:57.488" v="8689" actId="1076"/>
          <ac:spMkLst>
            <pc:docMk/>
            <pc:sldMk cId="1262189751" sldId="260"/>
            <ac:spMk id="14" creationId="{EBC3F042-3689-1993-7542-47BA2ECD3403}"/>
          </ac:spMkLst>
        </pc:spChg>
        <pc:spChg chg="mod">
          <ac:chgData name="Natasha Ellis" userId="3db848dd9a6c7367" providerId="LiveId" clId="{9B1E1859-6F50-31DE-891F-78ECEDAC6E86}" dt="2025-11-13T20:04:09.638" v="8630" actId="1076"/>
          <ac:spMkLst>
            <pc:docMk/>
            <pc:sldMk cId="1262189751" sldId="260"/>
            <ac:spMk id="15" creationId="{73421642-95AE-0BEC-F9B6-19DC79CC2EF7}"/>
          </ac:spMkLst>
        </pc:spChg>
        <pc:spChg chg="mod">
          <ac:chgData name="Natasha Ellis" userId="3db848dd9a6c7367" providerId="LiveId" clId="{9B1E1859-6F50-31DE-891F-78ECEDAC6E86}" dt="2025-11-14T23:57:02.270" v="10877" actId="1076"/>
          <ac:spMkLst>
            <pc:docMk/>
            <pc:sldMk cId="1262189751" sldId="260"/>
            <ac:spMk id="16" creationId="{015C5714-6EAA-0E7F-2E66-D8855EA27594}"/>
          </ac:spMkLst>
        </pc:spChg>
        <pc:spChg chg="mod">
          <ac:chgData name="Natasha Ellis" userId="3db848dd9a6c7367" providerId="LiveId" clId="{9B1E1859-6F50-31DE-891F-78ECEDAC6E86}" dt="2025-11-15T14:13:35.333" v="12323" actId="207"/>
          <ac:spMkLst>
            <pc:docMk/>
            <pc:sldMk cId="1262189751" sldId="260"/>
            <ac:spMk id="21" creationId="{4868A957-6FB3-B1B2-2941-6279D709CD61}"/>
          </ac:spMkLst>
        </pc:spChg>
        <pc:graphicFrameChg chg="mod">
          <ac:chgData name="Natasha Ellis" userId="3db848dd9a6c7367" providerId="LiveId" clId="{9B1E1859-6F50-31DE-891F-78ECEDAC6E86}" dt="2025-11-13T20:27:32.420" v="8819" actId="14100"/>
          <ac:graphicFrameMkLst>
            <pc:docMk/>
            <pc:sldMk cId="1262189751" sldId="260"/>
            <ac:graphicFrameMk id="4" creationId="{353805D6-DCA0-8A24-CD83-15C6E17709A7}"/>
          </ac:graphicFrameMkLst>
        </pc:graphicFrameChg>
        <pc:picChg chg="mod">
          <ac:chgData name="Natasha Ellis" userId="3db848dd9a6c7367" providerId="LiveId" clId="{9B1E1859-6F50-31DE-891F-78ECEDAC6E86}" dt="2025-11-13T20:27:16.010" v="8818" actId="14100"/>
          <ac:picMkLst>
            <pc:docMk/>
            <pc:sldMk cId="1262189751" sldId="260"/>
            <ac:picMk id="12" creationId="{7E6E9558-E953-B5F8-2998-83D8A6BF6C02}"/>
          </ac:picMkLst>
        </pc:picChg>
        <pc:picChg chg="mod">
          <ac:chgData name="Natasha Ellis" userId="3db848dd9a6c7367" providerId="LiveId" clId="{9B1E1859-6F50-31DE-891F-78ECEDAC6E86}" dt="2025-11-13T20:10:53.042" v="8688" actId="14100"/>
          <ac:picMkLst>
            <pc:docMk/>
            <pc:sldMk cId="1262189751" sldId="260"/>
            <ac:picMk id="17" creationId="{99847481-F8D8-6A5F-E739-06E85BEA55D8}"/>
          </ac:picMkLst>
        </pc:picChg>
        <pc:picChg chg="mod">
          <ac:chgData name="Natasha Ellis" userId="3db848dd9a6c7367" providerId="LiveId" clId="{9B1E1859-6F50-31DE-891F-78ECEDAC6E86}" dt="2025-11-13T20:09:58.033" v="8683" actId="14100"/>
          <ac:picMkLst>
            <pc:docMk/>
            <pc:sldMk cId="1262189751" sldId="260"/>
            <ac:picMk id="20" creationId="{C97D5E86-A265-7361-60B4-0B7B4F92867B}"/>
          </ac:picMkLst>
        </pc:picChg>
        <pc:picChg chg="mod">
          <ac:chgData name="Natasha Ellis" userId="3db848dd9a6c7367" providerId="LiveId" clId="{9B1E1859-6F50-31DE-891F-78ECEDAC6E86}" dt="2025-11-13T20:11:12.457" v="8691" actId="14100"/>
          <ac:picMkLst>
            <pc:docMk/>
            <pc:sldMk cId="1262189751" sldId="260"/>
            <ac:picMk id="25" creationId="{66013E60-B4B1-E6D9-4279-D4934241BF4E}"/>
          </ac:picMkLst>
        </pc:picChg>
      </pc:sldChg>
      <pc:sldChg chg="addSp delSp modSp mod modNotesTx">
        <pc:chgData name="Natasha Ellis" userId="3db848dd9a6c7367" providerId="LiveId" clId="{9B1E1859-6F50-31DE-891F-78ECEDAC6E86}" dt="2025-11-15T14:13:02.995" v="12322" actId="207"/>
        <pc:sldMkLst>
          <pc:docMk/>
          <pc:sldMk cId="54389192" sldId="262"/>
        </pc:sldMkLst>
        <pc:spChg chg="mod">
          <ac:chgData name="Natasha Ellis" userId="3db848dd9a6c7367" providerId="LiveId" clId="{9B1E1859-6F50-31DE-891F-78ECEDAC6E86}" dt="2025-11-14T10:38:48.161" v="9404" actId="207"/>
          <ac:spMkLst>
            <pc:docMk/>
            <pc:sldMk cId="54389192" sldId="262"/>
            <ac:spMk id="2" creationId="{816A8C8D-2CB8-0F6E-70F7-BF267B3265C8}"/>
          </ac:spMkLst>
        </pc:spChg>
        <pc:spChg chg="add mod">
          <ac:chgData name="Natasha Ellis" userId="3db848dd9a6c7367" providerId="LiveId" clId="{9B1E1859-6F50-31DE-891F-78ECEDAC6E86}" dt="2025-11-15T14:13:02.995" v="12322" actId="207"/>
          <ac:spMkLst>
            <pc:docMk/>
            <pc:sldMk cId="54389192" sldId="262"/>
            <ac:spMk id="4" creationId="{F7711628-6A9C-52CC-55E0-9A56B68620A7}"/>
          </ac:spMkLst>
        </pc:spChg>
        <pc:spChg chg="add mod">
          <ac:chgData name="Natasha Ellis" userId="3db848dd9a6c7367" providerId="LiveId" clId="{9B1E1859-6F50-31DE-891F-78ECEDAC6E86}" dt="2025-11-13T19:31:15.937" v="8508" actId="208"/>
          <ac:spMkLst>
            <pc:docMk/>
            <pc:sldMk cId="54389192" sldId="262"/>
            <ac:spMk id="6" creationId="{CDB37CA4-3C16-472F-B39F-4B3364680693}"/>
          </ac:spMkLst>
        </pc:spChg>
        <pc:spChg chg="add mod">
          <ac:chgData name="Natasha Ellis" userId="3db848dd9a6c7367" providerId="LiveId" clId="{9B1E1859-6F50-31DE-891F-78ECEDAC6E86}" dt="2025-11-13T16:52:07.232" v="7823" actId="1076"/>
          <ac:spMkLst>
            <pc:docMk/>
            <pc:sldMk cId="54389192" sldId="262"/>
            <ac:spMk id="7" creationId="{9394C222-5E7F-F7FA-C3F9-90BE93FA35BD}"/>
          </ac:spMkLst>
        </pc:spChg>
        <pc:spChg chg="mod">
          <ac:chgData name="Natasha Ellis" userId="3db848dd9a6c7367" providerId="LiveId" clId="{9B1E1859-6F50-31DE-891F-78ECEDAC6E86}" dt="2025-11-13T16:36:59.117" v="7764" actId="208"/>
          <ac:spMkLst>
            <pc:docMk/>
            <pc:sldMk cId="54389192" sldId="262"/>
            <ac:spMk id="14" creationId="{136793DF-CBFD-67FF-14D3-77A26E190DAC}"/>
          </ac:spMkLst>
        </pc:spChg>
        <pc:spChg chg="mod">
          <ac:chgData name="Natasha Ellis" userId="3db848dd9a6c7367" providerId="LiveId" clId="{9B1E1859-6F50-31DE-891F-78ECEDAC6E86}" dt="2025-11-15T14:12:51.458" v="12321" actId="207"/>
          <ac:spMkLst>
            <pc:docMk/>
            <pc:sldMk cId="54389192" sldId="262"/>
            <ac:spMk id="22" creationId="{050FE010-22D8-2AA4-3DAC-92A7736E9DC2}"/>
          </ac:spMkLst>
        </pc:spChg>
        <pc:graphicFrameChg chg="mod ord modGraphic">
          <ac:chgData name="Natasha Ellis" userId="3db848dd9a6c7367" providerId="LiveId" clId="{9B1E1859-6F50-31DE-891F-78ECEDAC6E86}" dt="2025-11-13T14:14:51.048" v="7704" actId="1076"/>
          <ac:graphicFrameMkLst>
            <pc:docMk/>
            <pc:sldMk cId="54389192" sldId="262"/>
            <ac:graphicFrameMk id="27" creationId="{7FA832D1-4339-31AA-F408-AA6ACBF7E6DD}"/>
          </ac:graphicFrameMkLst>
        </pc:graphicFrameChg>
        <pc:picChg chg="mod">
          <ac:chgData name="Natasha Ellis" userId="3db848dd9a6c7367" providerId="LiveId" clId="{9B1E1859-6F50-31DE-891F-78ECEDAC6E86}" dt="2025-11-13T19:31:22.304" v="8509" actId="14100"/>
          <ac:picMkLst>
            <pc:docMk/>
            <pc:sldMk cId="54389192" sldId="262"/>
            <ac:picMk id="5" creationId="{328532B9-ACE4-8153-6992-CA7D69306663}"/>
          </ac:picMkLst>
        </pc:picChg>
      </pc:sldChg>
      <pc:sldChg chg="modSp mod modNotesTx">
        <pc:chgData name="Natasha Ellis" userId="3db848dd9a6c7367" providerId="LiveId" clId="{9B1E1859-6F50-31DE-891F-78ECEDAC6E86}" dt="2025-11-15T12:03:34.327" v="11699" actId="20577"/>
        <pc:sldMkLst>
          <pc:docMk/>
          <pc:sldMk cId="3296029470" sldId="265"/>
        </pc:sldMkLst>
        <pc:spChg chg="mod">
          <ac:chgData name="Natasha Ellis" userId="3db848dd9a6c7367" providerId="LiveId" clId="{9B1E1859-6F50-31DE-891F-78ECEDAC6E86}" dt="2025-11-13T09:54:46.733" v="7515" actId="208"/>
          <ac:spMkLst>
            <pc:docMk/>
            <pc:sldMk cId="3296029470" sldId="265"/>
            <ac:spMk id="3" creationId="{FBA8FAB2-C357-DBFA-179F-02D44DF0B63F}"/>
          </ac:spMkLst>
        </pc:spChg>
        <pc:spChg chg="mod">
          <ac:chgData name="Natasha Ellis" userId="3db848dd9a6c7367" providerId="LiveId" clId="{9B1E1859-6F50-31DE-891F-78ECEDAC6E86}" dt="2025-11-13T09:55:46.316" v="7525" actId="255"/>
          <ac:spMkLst>
            <pc:docMk/>
            <pc:sldMk cId="3296029470" sldId="265"/>
            <ac:spMk id="5" creationId="{8A858835-8027-0C20-D0C8-F3CAC90CD8C5}"/>
          </ac:spMkLst>
        </pc:spChg>
        <pc:graphicFrameChg chg="mod modGraphic">
          <ac:chgData name="Natasha Ellis" userId="3db848dd9a6c7367" providerId="LiveId" clId="{9B1E1859-6F50-31DE-891F-78ECEDAC6E86}" dt="2025-11-13T09:56:54.824" v="7530" actId="113"/>
          <ac:graphicFrameMkLst>
            <pc:docMk/>
            <pc:sldMk cId="3296029470" sldId="265"/>
            <ac:graphicFrameMk id="24" creationId="{D6D5F885-6629-B2B1-4692-29D01BE6DC80}"/>
          </ac:graphicFrameMkLst>
        </pc:graphicFrameChg>
        <pc:picChg chg="mod">
          <ac:chgData name="Natasha Ellis" userId="3db848dd9a6c7367" providerId="LiveId" clId="{9B1E1859-6F50-31DE-891F-78ECEDAC6E86}" dt="2025-11-13T09:57:22.096" v="7534" actId="14100"/>
          <ac:picMkLst>
            <pc:docMk/>
            <pc:sldMk cId="3296029470" sldId="265"/>
            <ac:picMk id="4" creationId="{3759C151-7835-F2E2-E513-812F314B3DFA}"/>
          </ac:picMkLst>
        </pc:picChg>
      </pc:sldChg>
      <pc:sldChg chg="delSp modSp mod modNotesTx">
        <pc:chgData name="Natasha Ellis" userId="3db848dd9a6c7367" providerId="LiveId" clId="{9B1E1859-6F50-31DE-891F-78ECEDAC6E86}" dt="2025-11-15T16:39:08.400" v="12977" actId="20577"/>
        <pc:sldMkLst>
          <pc:docMk/>
          <pc:sldMk cId="1553095762" sldId="267"/>
        </pc:sldMkLst>
        <pc:spChg chg="mod">
          <ac:chgData name="Natasha Ellis" userId="3db848dd9a6c7367" providerId="LiveId" clId="{9B1E1859-6F50-31DE-891F-78ECEDAC6E86}" dt="2025-11-09T18:07:47.398" v="472" actId="1076"/>
          <ac:spMkLst>
            <pc:docMk/>
            <pc:sldMk cId="1553095762" sldId="267"/>
            <ac:spMk id="2" creationId="{6FAB3AB4-3458-37CB-7A2C-738E5AB05B8E}"/>
          </ac:spMkLst>
        </pc:spChg>
        <pc:spChg chg="mod">
          <ac:chgData name="Natasha Ellis" userId="3db848dd9a6c7367" providerId="LiveId" clId="{9B1E1859-6F50-31DE-891F-78ECEDAC6E86}" dt="2025-11-15T16:39:08.400" v="12977" actId="20577"/>
          <ac:spMkLst>
            <pc:docMk/>
            <pc:sldMk cId="1553095762" sldId="267"/>
            <ac:spMk id="5" creationId="{B270972C-263F-78DE-F919-A06777BBFE6B}"/>
          </ac:spMkLst>
        </pc:spChg>
      </pc:sldChg>
      <pc:sldChg chg="addSp delSp modSp mod modNotesTx">
        <pc:chgData name="Natasha Ellis" userId="3db848dd9a6c7367" providerId="LiveId" clId="{9B1E1859-6F50-31DE-891F-78ECEDAC6E86}" dt="2025-11-15T08:53:48.202" v="11356" actId="20577"/>
        <pc:sldMkLst>
          <pc:docMk/>
          <pc:sldMk cId="3061636878" sldId="268"/>
        </pc:sldMkLst>
        <pc:spChg chg="mod">
          <ac:chgData name="Natasha Ellis" userId="3db848dd9a6c7367" providerId="LiveId" clId="{9B1E1859-6F50-31DE-891F-78ECEDAC6E86}" dt="2025-11-12T11:19:25.943" v="6475" actId="20577"/>
          <ac:spMkLst>
            <pc:docMk/>
            <pc:sldMk cId="3061636878" sldId="268"/>
            <ac:spMk id="2" creationId="{E52E47FE-7BB2-A83F-AC99-A1B3629FC002}"/>
          </ac:spMkLst>
        </pc:spChg>
        <pc:spChg chg="mod">
          <ac:chgData name="Natasha Ellis" userId="3db848dd9a6c7367" providerId="LiveId" clId="{9B1E1859-6F50-31DE-891F-78ECEDAC6E86}" dt="2025-11-13T09:43:37.465" v="7432" actId="207"/>
          <ac:spMkLst>
            <pc:docMk/>
            <pc:sldMk cId="3061636878" sldId="268"/>
            <ac:spMk id="5" creationId="{3B34EEB2-36F2-FFE5-FB2D-841B411C965D}"/>
          </ac:spMkLst>
        </pc:spChg>
        <pc:spChg chg="mod">
          <ac:chgData name="Natasha Ellis" userId="3db848dd9a6c7367" providerId="LiveId" clId="{9B1E1859-6F50-31DE-891F-78ECEDAC6E86}" dt="2025-11-13T09:45:22.069" v="7445" actId="1076"/>
          <ac:spMkLst>
            <pc:docMk/>
            <pc:sldMk cId="3061636878" sldId="268"/>
            <ac:spMk id="6" creationId="{E00A4488-456E-616D-59B1-513407694396}"/>
          </ac:spMkLst>
        </pc:spChg>
        <pc:spChg chg="add mod">
          <ac:chgData name="Natasha Ellis" userId="3db848dd9a6c7367" providerId="LiveId" clId="{9B1E1859-6F50-31DE-891F-78ECEDAC6E86}" dt="2025-11-13T09:43:42.831" v="7433" actId="207"/>
          <ac:spMkLst>
            <pc:docMk/>
            <pc:sldMk cId="3061636878" sldId="268"/>
            <ac:spMk id="7" creationId="{275E6552-BE25-A258-09B1-498A95B2C308}"/>
          </ac:spMkLst>
        </pc:spChg>
        <pc:spChg chg="mod">
          <ac:chgData name="Natasha Ellis" userId="3db848dd9a6c7367" providerId="LiveId" clId="{9B1E1859-6F50-31DE-891F-78ECEDAC6E86}" dt="2025-11-13T09:45:04.451" v="7441" actId="1076"/>
          <ac:spMkLst>
            <pc:docMk/>
            <pc:sldMk cId="3061636878" sldId="268"/>
            <ac:spMk id="14" creationId="{475AA38F-EE7F-A6CC-DF2E-C5B79E513502}"/>
          </ac:spMkLst>
        </pc:spChg>
        <pc:spChg chg="add mod">
          <ac:chgData name="Natasha Ellis" userId="3db848dd9a6c7367" providerId="LiveId" clId="{9B1E1859-6F50-31DE-891F-78ECEDAC6E86}" dt="2025-11-12T09:52:55.277" v="5941" actId="1076"/>
          <ac:spMkLst>
            <pc:docMk/>
            <pc:sldMk cId="3061636878" sldId="268"/>
            <ac:spMk id="17" creationId="{179992ED-CD10-A28D-85B7-6C7C7DAD0308}"/>
          </ac:spMkLst>
        </pc:spChg>
        <pc:spChg chg="add mod">
          <ac:chgData name="Natasha Ellis" userId="3db848dd9a6c7367" providerId="LiveId" clId="{9B1E1859-6F50-31DE-891F-78ECEDAC6E86}" dt="2025-11-12T09:59:14.500" v="5962" actId="1076"/>
          <ac:spMkLst>
            <pc:docMk/>
            <pc:sldMk cId="3061636878" sldId="268"/>
            <ac:spMk id="19" creationId="{1BF694A4-0753-1534-5E3C-4BB7556082B9}"/>
          </ac:spMkLst>
        </pc:spChg>
        <pc:spChg chg="add mod">
          <ac:chgData name="Natasha Ellis" userId="3db848dd9a6c7367" providerId="LiveId" clId="{9B1E1859-6F50-31DE-891F-78ECEDAC6E86}" dt="2025-11-14T22:07:48.002" v="10867" actId="20577"/>
          <ac:spMkLst>
            <pc:docMk/>
            <pc:sldMk cId="3061636878" sldId="268"/>
            <ac:spMk id="23" creationId="{718E3AF2-EFA8-44BF-BAD2-1DD497680E37}"/>
          </ac:spMkLst>
        </pc:spChg>
        <pc:spChg chg="add mod">
          <ac:chgData name="Natasha Ellis" userId="3db848dd9a6c7367" providerId="LiveId" clId="{9B1E1859-6F50-31DE-891F-78ECEDAC6E86}" dt="2025-11-12T10:10:19.963" v="6075" actId="1076"/>
          <ac:spMkLst>
            <pc:docMk/>
            <pc:sldMk cId="3061636878" sldId="268"/>
            <ac:spMk id="27" creationId="{284D120E-52E7-C78A-A496-C4D624D2100B}"/>
          </ac:spMkLst>
        </pc:spChg>
        <pc:picChg chg="mod ord">
          <ac:chgData name="Natasha Ellis" userId="3db848dd9a6c7367" providerId="LiveId" clId="{9B1E1859-6F50-31DE-891F-78ECEDAC6E86}" dt="2025-11-12T09:58:20.279" v="5958" actId="14100"/>
          <ac:picMkLst>
            <pc:docMk/>
            <pc:sldMk cId="3061636878" sldId="268"/>
            <ac:picMk id="4" creationId="{9290C41F-00BF-A709-151F-FD0B00A39C9A}"/>
          </ac:picMkLst>
        </pc:picChg>
        <pc:picChg chg="add mod">
          <ac:chgData name="Natasha Ellis" userId="3db848dd9a6c7367" providerId="LiveId" clId="{9B1E1859-6F50-31DE-891F-78ECEDAC6E86}" dt="2025-11-12T09:59:06.041" v="5960" actId="1076"/>
          <ac:picMkLst>
            <pc:docMk/>
            <pc:sldMk cId="3061636878" sldId="268"/>
            <ac:picMk id="15" creationId="{46CD66FA-08C0-6A00-3CF3-18E174DB0C88}"/>
          </ac:picMkLst>
        </pc:picChg>
        <pc:picChg chg="add mod">
          <ac:chgData name="Natasha Ellis" userId="3db848dd9a6c7367" providerId="LiveId" clId="{9B1E1859-6F50-31DE-891F-78ECEDAC6E86}" dt="2025-11-12T11:16:05.753" v="6425" actId="1440"/>
          <ac:picMkLst>
            <pc:docMk/>
            <pc:sldMk cId="3061636878" sldId="268"/>
            <ac:picMk id="21" creationId="{050036DC-8470-B8A4-B00B-5C3779BB1B73}"/>
          </ac:picMkLst>
        </pc:picChg>
      </pc:sldChg>
      <pc:sldChg chg="addSp delSp modSp del mod modNotesTx">
        <pc:chgData name="Natasha Ellis" userId="3db848dd9a6c7367" providerId="LiveId" clId="{9B1E1859-6F50-31DE-891F-78ECEDAC6E86}" dt="2025-11-15T07:49:53.520" v="10980" actId="2696"/>
        <pc:sldMkLst>
          <pc:docMk/>
          <pc:sldMk cId="1678969276" sldId="272"/>
        </pc:sldMkLst>
        <pc:graphicFrameChg chg="add del mod modGraphic">
          <ac:chgData name="Natasha Ellis" userId="3db848dd9a6c7367" providerId="LiveId" clId="{9B1E1859-6F50-31DE-891F-78ECEDAC6E86}" dt="2025-11-15T07:47:30.554" v="10957" actId="21"/>
          <ac:graphicFrameMkLst>
            <pc:docMk/>
            <pc:sldMk cId="1678969276" sldId="272"/>
            <ac:graphicFrameMk id="8" creationId="{7147C32E-EF83-09B0-EF4C-262B3705E485}"/>
          </ac:graphicFrameMkLst>
        </pc:graphicFrameChg>
      </pc:sldChg>
      <pc:sldChg chg="addSp delSp modSp mod modNotesTx">
        <pc:chgData name="Natasha Ellis" userId="3db848dd9a6c7367" providerId="LiveId" clId="{9B1E1859-6F50-31DE-891F-78ECEDAC6E86}" dt="2025-11-15T14:25:37.691" v="12421" actId="20577"/>
        <pc:sldMkLst>
          <pc:docMk/>
          <pc:sldMk cId="4120373738" sldId="275"/>
        </pc:sldMkLst>
        <pc:spChg chg="mod">
          <ac:chgData name="Natasha Ellis" userId="3db848dd9a6c7367" providerId="LiveId" clId="{9B1E1859-6F50-31DE-891F-78ECEDAC6E86}" dt="2025-11-15T14:24:52.881" v="12411" actId="20577"/>
          <ac:spMkLst>
            <pc:docMk/>
            <pc:sldMk cId="4120373738" sldId="275"/>
            <ac:spMk id="2" creationId="{85ADB841-1465-4A0D-0D69-77B4F9B45AFC}"/>
          </ac:spMkLst>
        </pc:spChg>
        <pc:spChg chg="mod">
          <ac:chgData name="Natasha Ellis" userId="3db848dd9a6c7367" providerId="LiveId" clId="{9B1E1859-6F50-31DE-891F-78ECEDAC6E86}" dt="2025-11-15T14:25:20.591" v="12413" actId="20577"/>
          <ac:spMkLst>
            <pc:docMk/>
            <pc:sldMk cId="4120373738" sldId="275"/>
            <ac:spMk id="4" creationId="{C783EC85-BFA8-D7F2-80DB-660F626F3033}"/>
          </ac:spMkLst>
        </pc:spChg>
        <pc:spChg chg="add mod">
          <ac:chgData name="Natasha Ellis" userId="3db848dd9a6c7367" providerId="LiveId" clId="{9B1E1859-6F50-31DE-891F-78ECEDAC6E86}" dt="2025-11-15T14:21:01.571" v="12377" actId="14100"/>
          <ac:spMkLst>
            <pc:docMk/>
            <pc:sldMk cId="4120373738" sldId="275"/>
            <ac:spMk id="5" creationId="{6B0DF25B-E83C-F412-D6CB-EF69D8587A05}"/>
          </ac:spMkLst>
        </pc:spChg>
        <pc:spChg chg="add mod">
          <ac:chgData name="Natasha Ellis" userId="3db848dd9a6c7367" providerId="LiveId" clId="{9B1E1859-6F50-31DE-891F-78ECEDAC6E86}" dt="2025-11-15T14:23:28.408" v="12400" actId="20577"/>
          <ac:spMkLst>
            <pc:docMk/>
            <pc:sldMk cId="4120373738" sldId="275"/>
            <ac:spMk id="6" creationId="{AD91A0D3-FCD9-F47D-E68F-01BB8035087F}"/>
          </ac:spMkLst>
        </pc:spChg>
        <pc:spChg chg="add mod">
          <ac:chgData name="Natasha Ellis" userId="3db848dd9a6c7367" providerId="LiveId" clId="{9B1E1859-6F50-31DE-891F-78ECEDAC6E86}" dt="2025-11-15T14:24:18.635" v="12407" actId="1076"/>
          <ac:spMkLst>
            <pc:docMk/>
            <pc:sldMk cId="4120373738" sldId="275"/>
            <ac:spMk id="7" creationId="{3405B039-1FF8-1F39-9443-BDCEB0AE6366}"/>
          </ac:spMkLst>
        </pc:spChg>
        <pc:spChg chg="mod ord">
          <ac:chgData name="Natasha Ellis" userId="3db848dd9a6c7367" providerId="LiveId" clId="{9B1E1859-6F50-31DE-891F-78ECEDAC6E86}" dt="2025-11-15T14:16:59.581" v="12347" actId="14100"/>
          <ac:spMkLst>
            <pc:docMk/>
            <pc:sldMk cId="4120373738" sldId="275"/>
            <ac:spMk id="9" creationId="{6C852F01-DCB5-9638-6EAE-E37A266D461C}"/>
          </ac:spMkLst>
        </pc:spChg>
        <pc:spChg chg="mod ord">
          <ac:chgData name="Natasha Ellis" userId="3db848dd9a6c7367" providerId="LiveId" clId="{9B1E1859-6F50-31DE-891F-78ECEDAC6E86}" dt="2025-11-14T10:39:25.483" v="9406" actId="13822"/>
          <ac:spMkLst>
            <pc:docMk/>
            <pc:sldMk cId="4120373738" sldId="275"/>
            <ac:spMk id="10" creationId="{7B1FCB2F-DC02-B158-BFCE-C80DF7071554}"/>
          </ac:spMkLst>
        </pc:spChg>
        <pc:spChg chg="add mod">
          <ac:chgData name="Natasha Ellis" userId="3db848dd9a6c7367" providerId="LiveId" clId="{9B1E1859-6F50-31DE-891F-78ECEDAC6E86}" dt="2025-11-15T14:24:11.225" v="12405" actId="1076"/>
          <ac:spMkLst>
            <pc:docMk/>
            <pc:sldMk cId="4120373738" sldId="275"/>
            <ac:spMk id="11" creationId="{59B872D2-207C-C312-36B0-13DF5AF1D6DF}"/>
          </ac:spMkLst>
        </pc:spChg>
        <pc:spChg chg="add mod">
          <ac:chgData name="Natasha Ellis" userId="3db848dd9a6c7367" providerId="LiveId" clId="{9B1E1859-6F50-31DE-891F-78ECEDAC6E86}" dt="2025-11-15T14:25:03.293" v="12412" actId="20577"/>
          <ac:spMkLst>
            <pc:docMk/>
            <pc:sldMk cId="4120373738" sldId="275"/>
            <ac:spMk id="12" creationId="{DF29BF3C-F281-B57A-CDC8-56EF2E36EDB8}"/>
          </ac:spMkLst>
        </pc:spChg>
        <pc:spChg chg="mod">
          <ac:chgData name="Natasha Ellis" userId="3db848dd9a6c7367" providerId="LiveId" clId="{9B1E1859-6F50-31DE-891F-78ECEDAC6E86}" dt="2025-11-14T09:43:31.666" v="9003" actId="14100"/>
          <ac:spMkLst>
            <pc:docMk/>
            <pc:sldMk cId="4120373738" sldId="275"/>
            <ac:spMk id="14" creationId="{A42C7DCD-7A1B-75AB-D27F-41E188DFA532}"/>
          </ac:spMkLst>
        </pc:spChg>
        <pc:spChg chg="add del mod ord">
          <ac:chgData name="Natasha Ellis" userId="3db848dd9a6c7367" providerId="LiveId" clId="{9B1E1859-6F50-31DE-891F-78ECEDAC6E86}" dt="2025-11-15T14:25:37.691" v="12421" actId="20577"/>
          <ac:spMkLst>
            <pc:docMk/>
            <pc:sldMk cId="4120373738" sldId="275"/>
            <ac:spMk id="18" creationId="{7911A4EA-0281-ACD2-9468-AB5DDAD18F1C}"/>
          </ac:spMkLst>
        </pc:spChg>
        <pc:spChg chg="mod">
          <ac:chgData name="Natasha Ellis" userId="3db848dd9a6c7367" providerId="LiveId" clId="{9B1E1859-6F50-31DE-891F-78ECEDAC6E86}" dt="2025-11-15T14:21:57.430" v="12386" actId="1076"/>
          <ac:spMkLst>
            <pc:docMk/>
            <pc:sldMk cId="4120373738" sldId="275"/>
            <ac:spMk id="26" creationId="{236466F9-4CF8-4B3D-1066-6D3D1C07AFBF}"/>
          </ac:spMkLst>
        </pc:spChg>
        <pc:spChg chg="mod">
          <ac:chgData name="Natasha Ellis" userId="3db848dd9a6c7367" providerId="LiveId" clId="{9B1E1859-6F50-31DE-891F-78ECEDAC6E86}" dt="2025-11-15T14:23:55.518" v="12403" actId="1076"/>
          <ac:spMkLst>
            <pc:docMk/>
            <pc:sldMk cId="4120373738" sldId="275"/>
            <ac:spMk id="30" creationId="{422E124D-B525-6C35-94F7-104C0B9B462C}"/>
          </ac:spMkLst>
        </pc:spChg>
        <pc:spChg chg="mod">
          <ac:chgData name="Natasha Ellis" userId="3db848dd9a6c7367" providerId="LiveId" clId="{9B1E1859-6F50-31DE-891F-78ECEDAC6E86}" dt="2025-11-15T14:24:45.010" v="12410" actId="20577"/>
          <ac:spMkLst>
            <pc:docMk/>
            <pc:sldMk cId="4120373738" sldId="275"/>
            <ac:spMk id="32" creationId="{268B3112-0E52-A768-4F10-5A5D6AAEC822}"/>
          </ac:spMkLst>
        </pc:spChg>
        <pc:spChg chg="mod">
          <ac:chgData name="Natasha Ellis" userId="3db848dd9a6c7367" providerId="LiveId" clId="{9B1E1859-6F50-31DE-891F-78ECEDAC6E86}" dt="2025-11-15T14:22:13.730" v="12387" actId="1076"/>
          <ac:spMkLst>
            <pc:docMk/>
            <pc:sldMk cId="4120373738" sldId="275"/>
            <ac:spMk id="34" creationId="{E5BACD21-30A2-0CC7-4ED7-F8780404DE47}"/>
          </ac:spMkLst>
        </pc:spChg>
        <pc:picChg chg="add mod">
          <ac:chgData name="Natasha Ellis" userId="3db848dd9a6c7367" providerId="LiveId" clId="{9B1E1859-6F50-31DE-891F-78ECEDAC6E86}" dt="2025-11-14T09:51:33.059" v="9033" actId="14100"/>
          <ac:picMkLst>
            <pc:docMk/>
            <pc:sldMk cId="4120373738" sldId="275"/>
            <ac:picMk id="17" creationId="{5F9F86FD-503C-B83F-D762-91A759A3D6F4}"/>
          </ac:picMkLst>
        </pc:picChg>
        <pc:picChg chg="mod">
          <ac:chgData name="Natasha Ellis" userId="3db848dd9a6c7367" providerId="LiveId" clId="{9B1E1859-6F50-31DE-891F-78ECEDAC6E86}" dt="2025-11-14T09:51:53.859" v="9036" actId="1076"/>
          <ac:picMkLst>
            <pc:docMk/>
            <pc:sldMk cId="4120373738" sldId="275"/>
            <ac:picMk id="1026" creationId="{5687944A-3BC3-5B66-C6A3-B3CC610738CD}"/>
          </ac:picMkLst>
        </pc:picChg>
        <pc:picChg chg="mod ord">
          <ac:chgData name="Natasha Ellis" userId="3db848dd9a6c7367" providerId="LiveId" clId="{9B1E1859-6F50-31DE-891F-78ECEDAC6E86}" dt="2025-11-14T09:47:03.642" v="9019" actId="14100"/>
          <ac:picMkLst>
            <pc:docMk/>
            <pc:sldMk cId="4120373738" sldId="275"/>
            <ac:picMk id="3074" creationId="{CF8CB392-7A16-D3F7-91E0-403FFC4C5199}"/>
          </ac:picMkLst>
        </pc:picChg>
        <pc:picChg chg="mod">
          <ac:chgData name="Natasha Ellis" userId="3db848dd9a6c7367" providerId="LiveId" clId="{9B1E1859-6F50-31DE-891F-78ECEDAC6E86}" dt="2025-11-15T14:21:06.850" v="12378" actId="1076"/>
          <ac:picMkLst>
            <pc:docMk/>
            <pc:sldMk cId="4120373738" sldId="275"/>
            <ac:picMk id="3076" creationId="{F6A89ED8-86B1-0752-748A-96EA0073E955}"/>
          </ac:picMkLst>
        </pc:picChg>
        <pc:picChg chg="mod">
          <ac:chgData name="Natasha Ellis" userId="3db848dd9a6c7367" providerId="LiveId" clId="{9B1E1859-6F50-31DE-891F-78ECEDAC6E86}" dt="2025-11-15T14:23:51.637" v="12402" actId="14100"/>
          <ac:picMkLst>
            <pc:docMk/>
            <pc:sldMk cId="4120373738" sldId="275"/>
            <ac:picMk id="3078" creationId="{BD0E7BFD-D078-5636-4B52-2B30CF1236F9}"/>
          </ac:picMkLst>
        </pc:picChg>
        <pc:picChg chg="mod">
          <ac:chgData name="Natasha Ellis" userId="3db848dd9a6c7367" providerId="LiveId" clId="{9B1E1859-6F50-31DE-891F-78ECEDAC6E86}" dt="2025-11-15T14:24:15.795" v="12406" actId="1076"/>
          <ac:picMkLst>
            <pc:docMk/>
            <pc:sldMk cId="4120373738" sldId="275"/>
            <ac:picMk id="3080" creationId="{94AAF566-3B78-5774-49D6-98F67447A95B}"/>
          </ac:picMkLst>
        </pc:picChg>
      </pc:sldChg>
      <pc:sldChg chg="addSp modSp del mod">
        <pc:chgData name="Natasha Ellis" userId="3db848dd9a6c7367" providerId="LiveId" clId="{9B1E1859-6F50-31DE-891F-78ECEDAC6E86}" dt="2025-11-15T16:32:09.056" v="12975" actId="21"/>
        <pc:sldMkLst>
          <pc:docMk/>
          <pc:sldMk cId="913644458" sldId="280"/>
        </pc:sldMkLst>
      </pc:sldChg>
      <pc:sldChg chg="addSp delSp modSp mod ord">
        <pc:chgData name="Natasha Ellis" userId="3db848dd9a6c7367" providerId="LiveId" clId="{9B1E1859-6F50-31DE-891F-78ECEDAC6E86}" dt="2025-11-15T16:30:12.539" v="12974" actId="14100"/>
        <pc:sldMkLst>
          <pc:docMk/>
          <pc:sldMk cId="3737641234" sldId="285"/>
        </pc:sldMkLst>
        <pc:spChg chg="add del mod">
          <ac:chgData name="Natasha Ellis" userId="3db848dd9a6c7367" providerId="LiveId" clId="{9B1E1859-6F50-31DE-891F-78ECEDAC6E86}" dt="2025-11-15T16:23:59.709" v="12943" actId="21"/>
          <ac:spMkLst>
            <pc:docMk/>
            <pc:sldMk cId="3737641234" sldId="285"/>
            <ac:spMk id="2" creationId="{56F231A5-06E2-38C0-9638-21DEC8C6D829}"/>
          </ac:spMkLst>
        </pc:spChg>
        <pc:spChg chg="add del mod">
          <ac:chgData name="Natasha Ellis" userId="3db848dd9a6c7367" providerId="LiveId" clId="{9B1E1859-6F50-31DE-891F-78ECEDAC6E86}" dt="2025-11-15T16:27:54.328" v="12958" actId="21"/>
          <ac:spMkLst>
            <pc:docMk/>
            <pc:sldMk cId="3737641234" sldId="285"/>
            <ac:spMk id="3" creationId="{0FD6F346-D8CF-0AB2-E2EF-9131DB1056CA}"/>
          </ac:spMkLst>
        </pc:spChg>
        <pc:spChg chg="add del mod">
          <ac:chgData name="Natasha Ellis" userId="3db848dd9a6c7367" providerId="LiveId" clId="{9B1E1859-6F50-31DE-891F-78ECEDAC6E86}" dt="2025-11-15T08:38:18.807" v="11274" actId="21"/>
          <ac:spMkLst>
            <pc:docMk/>
            <pc:sldMk cId="3737641234" sldId="285"/>
            <ac:spMk id="4" creationId="{8C2E49CB-D57F-7DED-10B2-BDBB735CE478}"/>
          </ac:spMkLst>
        </pc:spChg>
        <pc:spChg chg="add del">
          <ac:chgData name="Natasha Ellis" userId="3db848dd9a6c7367" providerId="LiveId" clId="{9B1E1859-6F50-31DE-891F-78ECEDAC6E86}" dt="2025-11-15T08:38:30.239" v="11277" actId="21"/>
          <ac:spMkLst>
            <pc:docMk/>
            <pc:sldMk cId="3737641234" sldId="285"/>
            <ac:spMk id="5" creationId="{88444FA0-FDD7-A5C2-04BE-03FBA6414787}"/>
          </ac:spMkLst>
        </pc:spChg>
        <pc:spChg chg="add del mod">
          <ac:chgData name="Natasha Ellis" userId="3db848dd9a6c7367" providerId="LiveId" clId="{9B1E1859-6F50-31DE-891F-78ECEDAC6E86}" dt="2025-11-15T08:38:16.978" v="11273" actId="21"/>
          <ac:spMkLst>
            <pc:docMk/>
            <pc:sldMk cId="3737641234" sldId="285"/>
            <ac:spMk id="6" creationId="{F8F275A9-8D1A-D22B-9A51-0B26479FD10C}"/>
          </ac:spMkLst>
        </pc:spChg>
        <pc:spChg chg="add del mod">
          <ac:chgData name="Natasha Ellis" userId="3db848dd9a6c7367" providerId="LiveId" clId="{9B1E1859-6F50-31DE-891F-78ECEDAC6E86}" dt="2025-11-15T08:38:21.711" v="11275" actId="21"/>
          <ac:spMkLst>
            <pc:docMk/>
            <pc:sldMk cId="3737641234" sldId="285"/>
            <ac:spMk id="8" creationId="{2B512A6A-C28D-0F2E-A377-5F8B433D8E7A}"/>
          </ac:spMkLst>
        </pc:spChg>
        <pc:spChg chg="add mod">
          <ac:chgData name="Natasha Ellis" userId="3db848dd9a6c7367" providerId="LiveId" clId="{9B1E1859-6F50-31DE-891F-78ECEDAC6E86}" dt="2025-11-15T16:30:09.394" v="12973" actId="1076"/>
          <ac:spMkLst>
            <pc:docMk/>
            <pc:sldMk cId="3737641234" sldId="285"/>
            <ac:spMk id="9" creationId="{D4C2C5D9-E052-04A6-E4DE-8C4F6B846F96}"/>
          </ac:spMkLst>
        </pc:spChg>
        <pc:picChg chg="add mod">
          <ac:chgData name="Natasha Ellis" userId="3db848dd9a6c7367" providerId="LiveId" clId="{9B1E1859-6F50-31DE-891F-78ECEDAC6E86}" dt="2025-11-15T16:30:12.539" v="12974" actId="14100"/>
          <ac:picMkLst>
            <pc:docMk/>
            <pc:sldMk cId="3737641234" sldId="285"/>
            <ac:picMk id="4" creationId="{BBC47BEE-62FF-4EB0-24CA-F636020A35BC}"/>
          </ac:picMkLst>
        </pc:picChg>
      </pc:sldChg>
      <pc:sldChg chg="addSp delSp modSp new mod">
        <pc:chgData name="Natasha Ellis" userId="3db848dd9a6c7367" providerId="LiveId" clId="{9B1E1859-6F50-31DE-891F-78ECEDAC6E86}" dt="2025-11-11T14:31:01.624" v="4484" actId="1076"/>
        <pc:sldMkLst>
          <pc:docMk/>
          <pc:sldMk cId="1400988917" sldId="286"/>
        </pc:sldMkLst>
        <pc:spChg chg="add mod">
          <ac:chgData name="Natasha Ellis" userId="3db848dd9a6c7367" providerId="LiveId" clId="{9B1E1859-6F50-31DE-891F-78ECEDAC6E86}" dt="2025-11-09T20:15:45.080" v="1133" actId="1076"/>
          <ac:spMkLst>
            <pc:docMk/>
            <pc:sldMk cId="1400988917" sldId="286"/>
            <ac:spMk id="2" creationId="{2974B0BE-783C-BFC1-B9F8-3F0CDCCBE5E0}"/>
          </ac:spMkLst>
        </pc:spChg>
        <pc:spChg chg="add mod">
          <ac:chgData name="Natasha Ellis" userId="3db848dd9a6c7367" providerId="LiveId" clId="{9B1E1859-6F50-31DE-891F-78ECEDAC6E86}" dt="2025-11-11T14:21:30.682" v="4479" actId="1076"/>
          <ac:spMkLst>
            <pc:docMk/>
            <pc:sldMk cId="1400988917" sldId="286"/>
            <ac:spMk id="4" creationId="{6D828852-333C-0580-3890-C62A0C0D1FF9}"/>
          </ac:spMkLst>
        </pc:spChg>
        <pc:spChg chg="add mod">
          <ac:chgData name="Natasha Ellis" userId="3db848dd9a6c7367" providerId="LiveId" clId="{9B1E1859-6F50-31DE-891F-78ECEDAC6E86}" dt="2025-11-09T19:55:53.328" v="968" actId="1076"/>
          <ac:spMkLst>
            <pc:docMk/>
            <pc:sldMk cId="1400988917" sldId="286"/>
            <ac:spMk id="13" creationId="{0DF2BE11-E4C7-D7C0-D25D-4AB7567937E9}"/>
          </ac:spMkLst>
        </pc:spChg>
        <pc:picChg chg="add mod">
          <ac:chgData name="Natasha Ellis" userId="3db848dd9a6c7367" providerId="LiveId" clId="{9B1E1859-6F50-31DE-891F-78ECEDAC6E86}" dt="2025-11-09T19:56:39.956" v="976" actId="14100"/>
          <ac:picMkLst>
            <pc:docMk/>
            <pc:sldMk cId="1400988917" sldId="286"/>
            <ac:picMk id="6" creationId="{1AE21565-95EC-37FC-E54B-3EF7D9665448}"/>
          </ac:picMkLst>
        </pc:picChg>
        <pc:picChg chg="add mod">
          <ac:chgData name="Natasha Ellis" userId="3db848dd9a6c7367" providerId="LiveId" clId="{9B1E1859-6F50-31DE-891F-78ECEDAC6E86}" dt="2025-11-11T14:31:01.624" v="4484" actId="1076"/>
          <ac:picMkLst>
            <pc:docMk/>
            <pc:sldMk cId="1400988917" sldId="286"/>
            <ac:picMk id="9" creationId="{99753839-549B-20C1-51B8-BB4B5377026B}"/>
          </ac:picMkLst>
        </pc:picChg>
      </pc:sldChg>
      <pc:sldChg chg="addSp delSp modSp new mod">
        <pc:chgData name="Natasha Ellis" userId="3db848dd9a6c7367" providerId="LiveId" clId="{9B1E1859-6F50-31DE-891F-78ECEDAC6E86}" dt="2025-11-09T20:35:32.682" v="1228" actId="14100"/>
        <pc:sldMkLst>
          <pc:docMk/>
          <pc:sldMk cId="314968721" sldId="287"/>
        </pc:sldMkLst>
        <pc:spChg chg="add mod">
          <ac:chgData name="Natasha Ellis" userId="3db848dd9a6c7367" providerId="LiveId" clId="{9B1E1859-6F50-31DE-891F-78ECEDAC6E86}" dt="2025-11-09T20:35:26" v="1226" actId="14100"/>
          <ac:spMkLst>
            <pc:docMk/>
            <pc:sldMk cId="314968721" sldId="287"/>
            <ac:spMk id="13" creationId="{F0E85A26-31E9-7390-3E09-C56CA0F2EA06}"/>
          </ac:spMkLst>
        </pc:spChg>
        <pc:spChg chg="add mod">
          <ac:chgData name="Natasha Ellis" userId="3db848dd9a6c7367" providerId="LiveId" clId="{9B1E1859-6F50-31DE-891F-78ECEDAC6E86}" dt="2025-11-09T20:35:29.378" v="1227" actId="14100"/>
          <ac:spMkLst>
            <pc:docMk/>
            <pc:sldMk cId="314968721" sldId="287"/>
            <ac:spMk id="15" creationId="{D8897EBF-5B12-01BA-2271-78CE3B0D4BE2}"/>
          </ac:spMkLst>
        </pc:spChg>
        <pc:spChg chg="add mod">
          <ac:chgData name="Natasha Ellis" userId="3db848dd9a6c7367" providerId="LiveId" clId="{9B1E1859-6F50-31DE-891F-78ECEDAC6E86}" dt="2025-11-09T20:35:32.682" v="1228" actId="14100"/>
          <ac:spMkLst>
            <pc:docMk/>
            <pc:sldMk cId="314968721" sldId="287"/>
            <ac:spMk id="17" creationId="{D9ECDE93-D077-0A2A-9C82-50416CAA02A3}"/>
          </ac:spMkLst>
        </pc:spChg>
        <pc:spChg chg="add">
          <ac:chgData name="Natasha Ellis" userId="3db848dd9a6c7367" providerId="LiveId" clId="{9B1E1859-6F50-31DE-891F-78ECEDAC6E86}" dt="2025-11-09T20:34:57.525" v="1220" actId="22"/>
          <ac:spMkLst>
            <pc:docMk/>
            <pc:sldMk cId="314968721" sldId="287"/>
            <ac:spMk id="19" creationId="{72C5CBF3-319E-8DC4-3BF9-661AF54860C9}"/>
          </ac:spMkLst>
        </pc:spChg>
        <pc:graphicFrameChg chg="add mod modGraphic">
          <ac:chgData name="Natasha Ellis" userId="3db848dd9a6c7367" providerId="LiveId" clId="{9B1E1859-6F50-31DE-891F-78ECEDAC6E86}" dt="2025-11-09T20:35:02.659" v="1221" actId="1076"/>
          <ac:graphicFrameMkLst>
            <pc:docMk/>
            <pc:sldMk cId="314968721" sldId="287"/>
            <ac:graphicFrameMk id="3" creationId="{8A800DAE-FF61-E541-D871-4B8F309CCBCA}"/>
          </ac:graphicFrameMkLst>
        </pc:graphicFrameChg>
      </pc:sldChg>
      <pc:sldChg chg="addSp delSp modSp new mod ord modNotesTx">
        <pc:chgData name="Natasha Ellis" userId="3db848dd9a6c7367" providerId="LiveId" clId="{9B1E1859-6F50-31DE-891F-78ECEDAC6E86}" dt="2025-11-15T15:27:42.865" v="12552" actId="14100"/>
        <pc:sldMkLst>
          <pc:docMk/>
          <pc:sldMk cId="3003729740" sldId="289"/>
        </pc:sldMkLst>
        <pc:spChg chg="add mod">
          <ac:chgData name="Natasha Ellis" userId="3db848dd9a6c7367" providerId="LiveId" clId="{9B1E1859-6F50-31DE-891F-78ECEDAC6E86}" dt="2025-11-15T15:26:43.363" v="12547" actId="20577"/>
          <ac:spMkLst>
            <pc:docMk/>
            <pc:sldMk cId="3003729740" sldId="289"/>
            <ac:spMk id="2" creationId="{F3D25859-8CF4-1398-1F92-887E539E2425}"/>
          </ac:spMkLst>
        </pc:spChg>
        <pc:spChg chg="add mod">
          <ac:chgData name="Natasha Ellis" userId="3db848dd9a6c7367" providerId="LiveId" clId="{9B1E1859-6F50-31DE-891F-78ECEDAC6E86}" dt="2025-11-15T14:32:38.304" v="12476" actId="14100"/>
          <ac:spMkLst>
            <pc:docMk/>
            <pc:sldMk cId="3003729740" sldId="289"/>
            <ac:spMk id="3" creationId="{E959356E-7275-38C5-BC31-041DAA935761}"/>
          </ac:spMkLst>
        </pc:spChg>
        <pc:spChg chg="add mod">
          <ac:chgData name="Natasha Ellis" userId="3db848dd9a6c7367" providerId="LiveId" clId="{9B1E1859-6F50-31DE-891F-78ECEDAC6E86}" dt="2025-11-15T14:33:43.003" v="12484" actId="25668"/>
          <ac:spMkLst>
            <pc:docMk/>
            <pc:sldMk cId="3003729740" sldId="289"/>
            <ac:spMk id="4" creationId="{A428F962-98C7-442B-80D5-9346CE5528E0}"/>
          </ac:spMkLst>
        </pc:spChg>
        <pc:spChg chg="add mod">
          <ac:chgData name="Natasha Ellis" userId="3db848dd9a6c7367" providerId="LiveId" clId="{9B1E1859-6F50-31DE-891F-78ECEDAC6E86}" dt="2025-11-15T15:26:23.386" v="12543" actId="14100"/>
          <ac:spMkLst>
            <pc:docMk/>
            <pc:sldMk cId="3003729740" sldId="289"/>
            <ac:spMk id="7" creationId="{C2EC7424-E632-E811-DA62-6D6D2FA44E79}"/>
          </ac:spMkLst>
        </pc:spChg>
        <pc:spChg chg="add mod">
          <ac:chgData name="Natasha Ellis" userId="3db848dd9a6c7367" providerId="LiveId" clId="{9B1E1859-6F50-31DE-891F-78ECEDAC6E86}" dt="2025-11-15T14:26:14.041" v="12424" actId="20577"/>
          <ac:spMkLst>
            <pc:docMk/>
            <pc:sldMk cId="3003729740" sldId="289"/>
            <ac:spMk id="8" creationId="{A0A4DD32-C1DF-6242-EFD0-E1279103FCC1}"/>
          </ac:spMkLst>
        </pc:spChg>
        <pc:spChg chg="add del">
          <ac:chgData name="Natasha Ellis" userId="3db848dd9a6c7367" providerId="LiveId" clId="{9B1E1859-6F50-31DE-891F-78ECEDAC6E86}" dt="2025-11-15T14:31:33.576" v="12462" actId="21"/>
          <ac:spMkLst>
            <pc:docMk/>
            <pc:sldMk cId="3003729740" sldId="289"/>
            <ac:spMk id="11" creationId="{1FE15FD3-1C1F-F931-4AB1-1B1F73EFF725}"/>
          </ac:spMkLst>
        </pc:spChg>
        <pc:spChg chg="add mod">
          <ac:chgData name="Natasha Ellis" userId="3db848dd9a6c7367" providerId="LiveId" clId="{9B1E1859-6F50-31DE-891F-78ECEDAC6E86}" dt="2025-11-15T14:25:59.994" v="12422" actId="20577"/>
          <ac:spMkLst>
            <pc:docMk/>
            <pc:sldMk cId="3003729740" sldId="289"/>
            <ac:spMk id="13" creationId="{E3E805F3-772A-4FE9-CD38-C56EF5192F9C}"/>
          </ac:spMkLst>
        </pc:spChg>
        <pc:spChg chg="add mod">
          <ac:chgData name="Natasha Ellis" userId="3db848dd9a6c7367" providerId="LiveId" clId="{9B1E1859-6F50-31DE-891F-78ECEDAC6E86}" dt="2025-11-15T15:25:59.537" v="12538" actId="1076"/>
          <ac:spMkLst>
            <pc:docMk/>
            <pc:sldMk cId="3003729740" sldId="289"/>
            <ac:spMk id="17" creationId="{0CE7C486-44BD-3169-F00A-76796FDE7B9E}"/>
          </ac:spMkLst>
        </pc:spChg>
        <pc:graphicFrameChg chg="add mod modGraphic">
          <ac:chgData name="Natasha Ellis" userId="3db848dd9a6c7367" providerId="LiveId" clId="{9B1E1859-6F50-31DE-891F-78ECEDAC6E86}" dt="2025-11-15T12:58:18.208" v="12091" actId="14100"/>
          <ac:graphicFrameMkLst>
            <pc:docMk/>
            <pc:sldMk cId="3003729740" sldId="289"/>
            <ac:graphicFrameMk id="21" creationId="{5F598020-2E7C-A8BD-F864-AAB431BFACDE}"/>
          </ac:graphicFrameMkLst>
        </pc:graphicFrameChg>
        <pc:picChg chg="add mod">
          <ac:chgData name="Natasha Ellis" userId="3db848dd9a6c7367" providerId="LiveId" clId="{9B1E1859-6F50-31DE-891F-78ECEDAC6E86}" dt="2025-11-15T15:26:31.101" v="12546" actId="14100"/>
          <ac:picMkLst>
            <pc:docMk/>
            <pc:sldMk cId="3003729740" sldId="289"/>
            <ac:picMk id="5" creationId="{AA60D12B-7740-2FF7-1AD4-4D8B9E3A3862}"/>
          </ac:picMkLst>
        </pc:picChg>
        <pc:picChg chg="add mod ord">
          <ac:chgData name="Natasha Ellis" userId="3db848dd9a6c7367" providerId="LiveId" clId="{9B1E1859-6F50-31DE-891F-78ECEDAC6E86}" dt="2025-11-15T13:10:53.401" v="12160" actId="14100"/>
          <ac:picMkLst>
            <pc:docMk/>
            <pc:sldMk cId="3003729740" sldId="289"/>
            <ac:picMk id="6" creationId="{12918DF0-44E5-4894-7A3C-9790FF7B37E8}"/>
          </ac:picMkLst>
        </pc:picChg>
        <pc:picChg chg="add mod">
          <ac:chgData name="Natasha Ellis" userId="3db848dd9a6c7367" providerId="LiveId" clId="{9B1E1859-6F50-31DE-891F-78ECEDAC6E86}" dt="2025-11-15T15:27:42.865" v="12552" actId="14100"/>
          <ac:picMkLst>
            <pc:docMk/>
            <pc:sldMk cId="3003729740" sldId="289"/>
            <ac:picMk id="9" creationId="{3A35BE3E-3EF6-89D9-C27A-C4D0628053D3}"/>
          </ac:picMkLst>
        </pc:picChg>
        <pc:picChg chg="add del mod">
          <ac:chgData name="Natasha Ellis" userId="3db848dd9a6c7367" providerId="LiveId" clId="{9B1E1859-6F50-31DE-891F-78ECEDAC6E86}" dt="2025-11-14T13:56:24.168" v="10180" actId="21"/>
          <ac:picMkLst>
            <pc:docMk/>
            <pc:sldMk cId="3003729740" sldId="289"/>
            <ac:picMk id="11" creationId="{DDD8D68C-8237-500B-F1F4-B0604FED3EBF}"/>
          </ac:picMkLst>
        </pc:picChg>
        <pc:picChg chg="add mod">
          <ac:chgData name="Natasha Ellis" userId="3db848dd9a6c7367" providerId="LiveId" clId="{9B1E1859-6F50-31DE-891F-78ECEDAC6E86}" dt="2025-11-15T15:27:04.405" v="12550" actId="14100"/>
          <ac:picMkLst>
            <pc:docMk/>
            <pc:sldMk cId="3003729740" sldId="289"/>
            <ac:picMk id="15" creationId="{D7B4320F-3478-3309-CBAD-51F8643BB943}"/>
          </ac:picMkLst>
        </pc:picChg>
        <pc:picChg chg="add mod">
          <ac:chgData name="Natasha Ellis" userId="3db848dd9a6c7367" providerId="LiveId" clId="{9B1E1859-6F50-31DE-891F-78ECEDAC6E86}" dt="2025-11-15T12:28:55.850" v="11936" actId="14100"/>
          <ac:picMkLst>
            <pc:docMk/>
            <pc:sldMk cId="3003729740" sldId="289"/>
            <ac:picMk id="16" creationId="{E2B79B31-4E20-17B6-7A1C-57770F02A412}"/>
          </ac:picMkLst>
        </pc:picChg>
      </pc:sldChg>
      <pc:sldChg chg="addSp delSp modSp new mod modClrScheme chgLayout modNotesTx">
        <pc:chgData name="Natasha Ellis" userId="3db848dd9a6c7367" providerId="LiveId" clId="{9B1E1859-6F50-31DE-891F-78ECEDAC6E86}" dt="2025-11-15T16:18:02.064" v="12927" actId="1076"/>
        <pc:sldMkLst>
          <pc:docMk/>
          <pc:sldMk cId="3672690321" sldId="291"/>
        </pc:sldMkLst>
        <pc:spChg chg="add mod">
          <ac:chgData name="Natasha Ellis" userId="3db848dd9a6c7367" providerId="LiveId" clId="{9B1E1859-6F50-31DE-891F-78ECEDAC6E86}" dt="2025-11-14T10:38:21.561" v="9402" actId="13822"/>
          <ac:spMkLst>
            <pc:docMk/>
            <pc:sldMk cId="3672690321" sldId="291"/>
            <ac:spMk id="2" creationId="{12D95591-8920-50E6-33AA-7CC981357596}"/>
          </ac:spMkLst>
        </pc:spChg>
        <pc:spChg chg="add del mod">
          <ac:chgData name="Natasha Ellis" userId="3db848dd9a6c7367" providerId="LiveId" clId="{9B1E1859-6F50-31DE-891F-78ECEDAC6E86}" dt="2025-11-15T13:55:29.171" v="12300" actId="21"/>
          <ac:spMkLst>
            <pc:docMk/>
            <pc:sldMk cId="3672690321" sldId="291"/>
            <ac:spMk id="3" creationId="{0E3548DF-8E43-79D4-99FB-1DA9A2926FE9}"/>
          </ac:spMkLst>
        </pc:spChg>
        <pc:spChg chg="add del">
          <ac:chgData name="Natasha Ellis" userId="3db848dd9a6c7367" providerId="LiveId" clId="{9B1E1859-6F50-31DE-891F-78ECEDAC6E86}" dt="2025-11-15T15:35:56.567" v="12557" actId="21"/>
          <ac:spMkLst>
            <pc:docMk/>
            <pc:sldMk cId="3672690321" sldId="291"/>
            <ac:spMk id="4" creationId="{EA1DF11A-7F51-C0F1-200A-829EDCD700C5}"/>
          </ac:spMkLst>
        </pc:spChg>
        <pc:spChg chg="add mod">
          <ac:chgData name="Natasha Ellis" userId="3db848dd9a6c7367" providerId="LiveId" clId="{9B1E1859-6F50-31DE-891F-78ECEDAC6E86}" dt="2025-11-15T15:48:01.512" v="12680" actId="14100"/>
          <ac:spMkLst>
            <pc:docMk/>
            <pc:sldMk cId="3672690321" sldId="291"/>
            <ac:spMk id="5" creationId="{43FDF577-38BA-4D7E-E7D2-BEB6857D6803}"/>
          </ac:spMkLst>
        </pc:spChg>
        <pc:spChg chg="add mod">
          <ac:chgData name="Natasha Ellis" userId="3db848dd9a6c7367" providerId="LiveId" clId="{9B1E1859-6F50-31DE-891F-78ECEDAC6E86}" dt="2025-11-15T16:18:02.064" v="12927" actId="1076"/>
          <ac:spMkLst>
            <pc:docMk/>
            <pc:sldMk cId="3672690321" sldId="291"/>
            <ac:spMk id="6" creationId="{5A1F3575-DD43-7A93-9401-8F0DA21A7157}"/>
          </ac:spMkLst>
        </pc:spChg>
        <pc:spChg chg="add mod">
          <ac:chgData name="Natasha Ellis" userId="3db848dd9a6c7367" providerId="LiveId" clId="{9B1E1859-6F50-31DE-891F-78ECEDAC6E86}" dt="2025-11-15T16:15:18.802" v="12908" actId="1076"/>
          <ac:spMkLst>
            <pc:docMk/>
            <pc:sldMk cId="3672690321" sldId="291"/>
            <ac:spMk id="7" creationId="{2735F970-15E9-5864-7F70-B23402D4DF75}"/>
          </ac:spMkLst>
        </pc:spChg>
        <pc:spChg chg="add del mod">
          <ac:chgData name="Natasha Ellis" userId="3db848dd9a6c7367" providerId="LiveId" clId="{9B1E1859-6F50-31DE-891F-78ECEDAC6E86}" dt="2025-11-15T13:55:35.521" v="12301" actId="21"/>
          <ac:spMkLst>
            <pc:docMk/>
            <pc:sldMk cId="3672690321" sldId="291"/>
            <ac:spMk id="7" creationId="{7620DC98-FFFC-ED8E-C6C6-61DD61DF4A4B}"/>
          </ac:spMkLst>
        </pc:spChg>
        <pc:spChg chg="add mod">
          <ac:chgData name="Natasha Ellis" userId="3db848dd9a6c7367" providerId="LiveId" clId="{9B1E1859-6F50-31DE-891F-78ECEDAC6E86}" dt="2025-11-15T16:16:36.471" v="12920" actId="1076"/>
          <ac:spMkLst>
            <pc:docMk/>
            <pc:sldMk cId="3672690321" sldId="291"/>
            <ac:spMk id="11" creationId="{F87A1F7D-012F-C20C-5B45-97FB81DED65A}"/>
          </ac:spMkLst>
        </pc:spChg>
        <pc:spChg chg="add mod">
          <ac:chgData name="Natasha Ellis" userId="3db848dd9a6c7367" providerId="LiveId" clId="{9B1E1859-6F50-31DE-891F-78ECEDAC6E86}" dt="2025-11-15T16:15:45.369" v="12914" actId="1076"/>
          <ac:spMkLst>
            <pc:docMk/>
            <pc:sldMk cId="3672690321" sldId="291"/>
            <ac:spMk id="13" creationId="{2F70EF25-0F25-4C2D-E768-FB2DE59DFFD6}"/>
          </ac:spMkLst>
        </pc:spChg>
        <pc:spChg chg="add mod">
          <ac:chgData name="Natasha Ellis" userId="3db848dd9a6c7367" providerId="LiveId" clId="{9B1E1859-6F50-31DE-891F-78ECEDAC6E86}" dt="2025-11-15T16:16:12.619" v="12918" actId="208"/>
          <ac:spMkLst>
            <pc:docMk/>
            <pc:sldMk cId="3672690321" sldId="291"/>
            <ac:spMk id="15" creationId="{1EA85E1E-3FF4-E4DB-566A-4870F4C34310}"/>
          </ac:spMkLst>
        </pc:spChg>
        <pc:spChg chg="add mod">
          <ac:chgData name="Natasha Ellis" userId="3db848dd9a6c7367" providerId="LiveId" clId="{9B1E1859-6F50-31DE-891F-78ECEDAC6E86}" dt="2025-11-15T14:38:50.839" v="12525" actId="14100"/>
          <ac:spMkLst>
            <pc:docMk/>
            <pc:sldMk cId="3672690321" sldId="291"/>
            <ac:spMk id="16" creationId="{81D9491A-3165-0CC9-084D-678F57316429}"/>
          </ac:spMkLst>
        </pc:spChg>
        <pc:spChg chg="add mod">
          <ac:chgData name="Natasha Ellis" userId="3db848dd9a6c7367" providerId="LiveId" clId="{9B1E1859-6F50-31DE-891F-78ECEDAC6E86}" dt="2025-11-15T16:12:10.173" v="12881" actId="207"/>
          <ac:spMkLst>
            <pc:docMk/>
            <pc:sldMk cId="3672690321" sldId="291"/>
            <ac:spMk id="17" creationId="{FBE93EDB-D4A8-69AF-A98A-5F3CA0A569A3}"/>
          </ac:spMkLst>
        </pc:spChg>
        <pc:spChg chg="add del mod">
          <ac:chgData name="Natasha Ellis" userId="3db848dd9a6c7367" providerId="LiveId" clId="{9B1E1859-6F50-31DE-891F-78ECEDAC6E86}" dt="2025-11-14T10:15:46.668" v="9233" actId="21"/>
          <ac:spMkLst>
            <pc:docMk/>
            <pc:sldMk cId="3672690321" sldId="291"/>
            <ac:spMk id="20" creationId="{0BE50125-9F27-6870-53F9-2404CA961C45}"/>
          </ac:spMkLst>
        </pc:spChg>
        <pc:spChg chg="add mod">
          <ac:chgData name="Natasha Ellis" userId="3db848dd9a6c7367" providerId="LiveId" clId="{9B1E1859-6F50-31DE-891F-78ECEDAC6E86}" dt="2025-11-15T16:06:11.773" v="12874" actId="14100"/>
          <ac:spMkLst>
            <pc:docMk/>
            <pc:sldMk cId="3672690321" sldId="291"/>
            <ac:spMk id="22" creationId="{B061572A-C7AC-C0B5-7977-70382024D860}"/>
          </ac:spMkLst>
        </pc:spChg>
        <pc:spChg chg="add mod">
          <ac:chgData name="Natasha Ellis" userId="3db848dd9a6c7367" providerId="LiveId" clId="{9B1E1859-6F50-31DE-891F-78ECEDAC6E86}" dt="2025-11-15T16:17:13.911" v="12923" actId="1076"/>
          <ac:spMkLst>
            <pc:docMk/>
            <pc:sldMk cId="3672690321" sldId="291"/>
            <ac:spMk id="24" creationId="{5F44C9F9-AD25-1881-032C-408502CBB948}"/>
          </ac:spMkLst>
        </pc:spChg>
        <pc:spChg chg="add mod">
          <ac:chgData name="Natasha Ellis" userId="3db848dd9a6c7367" providerId="LiveId" clId="{9B1E1859-6F50-31DE-891F-78ECEDAC6E86}" dt="2025-11-15T16:11:06.193" v="12876" actId="208"/>
          <ac:spMkLst>
            <pc:docMk/>
            <pc:sldMk cId="3672690321" sldId="291"/>
            <ac:spMk id="25" creationId="{33D93EE6-5DE1-C024-C68A-DAD4B5D7F56E}"/>
          </ac:spMkLst>
        </pc:spChg>
        <pc:spChg chg="add mod">
          <ac:chgData name="Natasha Ellis" userId="3db848dd9a6c7367" providerId="LiveId" clId="{9B1E1859-6F50-31DE-891F-78ECEDAC6E86}" dt="2025-11-15T16:06:03.167" v="12872" actId="1076"/>
          <ac:spMkLst>
            <pc:docMk/>
            <pc:sldMk cId="3672690321" sldId="291"/>
            <ac:spMk id="26" creationId="{4F143733-D9A0-19E0-94F2-474AC9C29A9E}"/>
          </ac:spMkLst>
        </pc:spChg>
        <pc:spChg chg="add mod">
          <ac:chgData name="Natasha Ellis" userId="3db848dd9a6c7367" providerId="LiveId" clId="{9B1E1859-6F50-31DE-891F-78ECEDAC6E86}" dt="2025-11-15T16:04:26.613" v="12855" actId="1076"/>
          <ac:spMkLst>
            <pc:docMk/>
            <pc:sldMk cId="3672690321" sldId="291"/>
            <ac:spMk id="28" creationId="{B2D94214-AEC2-A8DF-18B2-BBB959A992B1}"/>
          </ac:spMkLst>
        </pc:spChg>
        <pc:graphicFrameChg chg="add mod modGraphic">
          <ac:chgData name="Natasha Ellis" userId="3db848dd9a6c7367" providerId="LiveId" clId="{9B1E1859-6F50-31DE-891F-78ECEDAC6E86}" dt="2025-11-15T16:14:11.494" v="12892" actId="1076"/>
          <ac:graphicFrameMkLst>
            <pc:docMk/>
            <pc:sldMk cId="3672690321" sldId="291"/>
            <ac:graphicFrameMk id="10" creationId="{55372081-9F7E-4468-5F3A-C62CEC3129EE}"/>
          </ac:graphicFrameMkLst>
        </pc:graphicFrameChg>
        <pc:picChg chg="add mod">
          <ac:chgData name="Natasha Ellis" userId="3db848dd9a6c7367" providerId="LiveId" clId="{9B1E1859-6F50-31DE-891F-78ECEDAC6E86}" dt="2025-11-15T15:48:55.719" v="12683" actId="14100"/>
          <ac:picMkLst>
            <pc:docMk/>
            <pc:sldMk cId="3672690321" sldId="291"/>
            <ac:picMk id="9" creationId="{0378E613-0C00-ABC9-82E2-CB1552CF8E4B}"/>
          </ac:picMkLst>
        </pc:picChg>
        <pc:picChg chg="add mod modCrop">
          <ac:chgData name="Natasha Ellis" userId="3db848dd9a6c7367" providerId="LiveId" clId="{9B1E1859-6F50-31DE-891F-78ECEDAC6E86}" dt="2025-11-15T15:54:35.008" v="12708" actId="14100"/>
          <ac:picMkLst>
            <pc:docMk/>
            <pc:sldMk cId="3672690321" sldId="291"/>
            <ac:picMk id="12" creationId="{E4F9F421-18F6-5E03-C0EF-D636E116E1E1}"/>
          </ac:picMkLst>
        </pc:picChg>
        <pc:picChg chg="add mod">
          <ac:chgData name="Natasha Ellis" userId="3db848dd9a6c7367" providerId="LiveId" clId="{9B1E1859-6F50-31DE-891F-78ECEDAC6E86}" dt="2025-11-15T16:04:24.415" v="12854" actId="1076"/>
          <ac:picMkLst>
            <pc:docMk/>
            <pc:sldMk cId="3672690321" sldId="291"/>
            <ac:picMk id="14" creationId="{835967A0-066F-6ABC-689B-7EFC2BCE9436}"/>
          </ac:picMkLst>
        </pc:picChg>
      </pc:sldChg>
      <pc:sldChg chg="addSp delSp modSp new mod modClrScheme chgLayout">
        <pc:chgData name="Natasha Ellis" userId="3db848dd9a6c7367" providerId="LiveId" clId="{9B1E1859-6F50-31DE-891F-78ECEDAC6E86}" dt="2025-11-15T12:20:27.819" v="11914" actId="27636"/>
        <pc:sldMkLst>
          <pc:docMk/>
          <pc:sldMk cId="1115569491" sldId="293"/>
        </pc:sldMkLst>
        <pc:spChg chg="del mod ord">
          <ac:chgData name="Natasha Ellis" userId="3db848dd9a6c7367" providerId="LiveId" clId="{9B1E1859-6F50-31DE-891F-78ECEDAC6E86}" dt="2025-11-14T21:07:11.241" v="10858" actId="21"/>
          <ac:spMkLst>
            <pc:docMk/>
            <pc:sldMk cId="1115569491" sldId="293"/>
            <ac:spMk id="2" creationId="{0282F8B9-4A3D-2CB8-59F8-271C46619A7D}"/>
          </ac:spMkLst>
        </pc:spChg>
        <pc:spChg chg="add mod">
          <ac:chgData name="Natasha Ellis" userId="3db848dd9a6c7367" providerId="LiveId" clId="{9B1E1859-6F50-31DE-891F-78ECEDAC6E86}" dt="2025-11-15T12:20:27.819" v="11914" actId="27636"/>
          <ac:spMkLst>
            <pc:docMk/>
            <pc:sldMk cId="1115569491" sldId="293"/>
            <ac:spMk id="4" creationId="{9F085EF2-13E8-0278-4E78-E5CC48AC4594}"/>
          </ac:spMkLst>
        </pc:spChg>
        <pc:spChg chg="add mod">
          <ac:chgData name="Natasha Ellis" userId="3db848dd9a6c7367" providerId="LiveId" clId="{9B1E1859-6F50-31DE-891F-78ECEDAC6E86}" dt="2025-11-11T16:39:52.080" v="4534" actId="14100"/>
          <ac:spMkLst>
            <pc:docMk/>
            <pc:sldMk cId="1115569491" sldId="293"/>
            <ac:spMk id="6" creationId="{52A73C63-ADC9-8A89-F461-534FE5B2DA7A}"/>
          </ac:spMkLst>
        </pc:spChg>
        <pc:spChg chg="add mod">
          <ac:chgData name="Natasha Ellis" userId="3db848dd9a6c7367" providerId="LiveId" clId="{9B1E1859-6F50-31DE-891F-78ECEDAC6E86}" dt="2025-11-11T16:39:48.249" v="4533" actId="14100"/>
          <ac:spMkLst>
            <pc:docMk/>
            <pc:sldMk cId="1115569491" sldId="293"/>
            <ac:spMk id="8" creationId="{71453FD0-093A-B01B-B3B9-97ED8EE57BEF}"/>
          </ac:spMkLst>
        </pc:spChg>
        <pc:spChg chg="add mod">
          <ac:chgData name="Natasha Ellis" userId="3db848dd9a6c7367" providerId="LiveId" clId="{9B1E1859-6F50-31DE-891F-78ECEDAC6E86}" dt="2025-11-11T16:44:27.746" v="4551" actId="2711"/>
          <ac:spMkLst>
            <pc:docMk/>
            <pc:sldMk cId="1115569491" sldId="293"/>
            <ac:spMk id="10" creationId="{5C635B17-41D3-BE0F-CC62-54E5BAC1275B}"/>
          </ac:spMkLst>
        </pc:spChg>
        <pc:spChg chg="add mod">
          <ac:chgData name="Natasha Ellis" userId="3db848dd9a6c7367" providerId="LiveId" clId="{9B1E1859-6F50-31DE-891F-78ECEDAC6E86}" dt="2025-11-11T16:39:37.687" v="4531" actId="14100"/>
          <ac:spMkLst>
            <pc:docMk/>
            <pc:sldMk cId="1115569491" sldId="293"/>
            <ac:spMk id="12" creationId="{0820A0D1-699F-A883-54B6-6064EB29D09A}"/>
          </ac:spMkLst>
        </pc:spChg>
        <pc:spChg chg="add mod">
          <ac:chgData name="Natasha Ellis" userId="3db848dd9a6c7367" providerId="LiveId" clId="{9B1E1859-6F50-31DE-891F-78ECEDAC6E86}" dt="2025-11-11T16:41:41.933" v="4536" actId="114"/>
          <ac:spMkLst>
            <pc:docMk/>
            <pc:sldMk cId="1115569491" sldId="293"/>
            <ac:spMk id="14" creationId="{F85A09E8-B792-2CC5-7813-B35EE8F4F909}"/>
          </ac:spMkLst>
        </pc:spChg>
        <pc:spChg chg="add mod">
          <ac:chgData name="Natasha Ellis" userId="3db848dd9a6c7367" providerId="LiveId" clId="{9B1E1859-6F50-31DE-891F-78ECEDAC6E86}" dt="2025-11-11T16:42:42.622" v="4544" actId="114"/>
          <ac:spMkLst>
            <pc:docMk/>
            <pc:sldMk cId="1115569491" sldId="293"/>
            <ac:spMk id="16" creationId="{AFBE6DFF-FD13-8CF5-EDB6-46A8746BF79E}"/>
          </ac:spMkLst>
        </pc:spChg>
        <pc:spChg chg="add mod">
          <ac:chgData name="Natasha Ellis" userId="3db848dd9a6c7367" providerId="LiveId" clId="{9B1E1859-6F50-31DE-891F-78ECEDAC6E86}" dt="2025-11-15T12:19:43.823" v="11908" actId="1076"/>
          <ac:spMkLst>
            <pc:docMk/>
            <pc:sldMk cId="1115569491" sldId="293"/>
            <ac:spMk id="18" creationId="{5570E189-6743-C8C5-3EE9-256F0E34CD69}"/>
          </ac:spMkLst>
        </pc:spChg>
        <pc:spChg chg="add mod">
          <ac:chgData name="Natasha Ellis" userId="3db848dd9a6c7367" providerId="LiveId" clId="{9B1E1859-6F50-31DE-891F-78ECEDAC6E86}" dt="2025-11-15T12:19:39.142" v="11907" actId="14100"/>
          <ac:spMkLst>
            <pc:docMk/>
            <pc:sldMk cId="1115569491" sldId="293"/>
            <ac:spMk id="20" creationId="{0D4C3D0E-1133-1336-E6E4-815C12DCA1EE}"/>
          </ac:spMkLst>
        </pc:spChg>
      </pc:sldChg>
      <pc:sldChg chg="addSp delSp modSp new mod modClrScheme chgLayout">
        <pc:chgData name="Natasha Ellis" userId="3db848dd9a6c7367" providerId="LiveId" clId="{9B1E1859-6F50-31DE-891F-78ECEDAC6E86}" dt="2025-11-13T12:08:18.728" v="7606" actId="1076"/>
        <pc:sldMkLst>
          <pc:docMk/>
          <pc:sldMk cId="388288355" sldId="294"/>
        </pc:sldMkLst>
        <pc:spChg chg="mod ord">
          <ac:chgData name="Natasha Ellis" userId="3db848dd9a6c7367" providerId="LiveId" clId="{9B1E1859-6F50-31DE-891F-78ECEDAC6E86}" dt="2025-11-11T17:02:58.257" v="4634" actId="700"/>
          <ac:spMkLst>
            <pc:docMk/>
            <pc:sldMk cId="388288355" sldId="294"/>
            <ac:spMk id="2" creationId="{A47D59A2-1A6B-8BEC-0A54-6898529A9167}"/>
          </ac:spMkLst>
        </pc:spChg>
        <pc:spChg chg="add mod">
          <ac:chgData name="Natasha Ellis" userId="3db848dd9a6c7367" providerId="LiveId" clId="{9B1E1859-6F50-31DE-891F-78ECEDAC6E86}" dt="2025-11-11T16:48:03.232" v="4582" actId="255"/>
          <ac:spMkLst>
            <pc:docMk/>
            <pc:sldMk cId="388288355" sldId="294"/>
            <ac:spMk id="4" creationId="{C0C96627-ADD0-4D32-40AD-A1A83AEA7793}"/>
          </ac:spMkLst>
        </pc:spChg>
        <pc:spChg chg="add mod">
          <ac:chgData name="Natasha Ellis" userId="3db848dd9a6c7367" providerId="LiveId" clId="{9B1E1859-6F50-31DE-891F-78ECEDAC6E86}" dt="2025-11-11T16:56:57.598" v="4607" actId="1076"/>
          <ac:spMkLst>
            <pc:docMk/>
            <pc:sldMk cId="388288355" sldId="294"/>
            <ac:spMk id="5" creationId="{C27A2882-14FD-F288-A1D9-657EA9207286}"/>
          </ac:spMkLst>
        </pc:spChg>
        <pc:spChg chg="add mod">
          <ac:chgData name="Natasha Ellis" userId="3db848dd9a6c7367" providerId="LiveId" clId="{9B1E1859-6F50-31DE-891F-78ECEDAC6E86}" dt="2025-11-11T16:49:16.414" v="4587" actId="1076"/>
          <ac:spMkLst>
            <pc:docMk/>
            <pc:sldMk cId="388288355" sldId="294"/>
            <ac:spMk id="6" creationId="{E051DCA7-B921-8877-6098-37FD5C4AA727}"/>
          </ac:spMkLst>
        </pc:spChg>
        <pc:spChg chg="add mod">
          <ac:chgData name="Natasha Ellis" userId="3db848dd9a6c7367" providerId="LiveId" clId="{9B1E1859-6F50-31DE-891F-78ECEDAC6E86}" dt="2025-11-13T12:08:07.434" v="7603" actId="1076"/>
          <ac:spMkLst>
            <pc:docMk/>
            <pc:sldMk cId="388288355" sldId="294"/>
            <ac:spMk id="7" creationId="{60585CA3-8D19-C479-178D-B9E748C26D54}"/>
          </ac:spMkLst>
        </pc:spChg>
        <pc:spChg chg="add mod">
          <ac:chgData name="Natasha Ellis" userId="3db848dd9a6c7367" providerId="LiveId" clId="{9B1E1859-6F50-31DE-891F-78ECEDAC6E86}" dt="2025-11-11T16:51:35.451" v="4593" actId="1076"/>
          <ac:spMkLst>
            <pc:docMk/>
            <pc:sldMk cId="388288355" sldId="294"/>
            <ac:spMk id="8" creationId="{CDB295EF-A8CD-3D6E-B993-C8B109D7C1B8}"/>
          </ac:spMkLst>
        </pc:spChg>
        <pc:spChg chg="add mod">
          <ac:chgData name="Natasha Ellis" userId="3db848dd9a6c7367" providerId="LiveId" clId="{9B1E1859-6F50-31DE-891F-78ECEDAC6E86}" dt="2025-11-11T16:59:22.344" v="4620" actId="1076"/>
          <ac:spMkLst>
            <pc:docMk/>
            <pc:sldMk cId="388288355" sldId="294"/>
            <ac:spMk id="9" creationId="{F45E7411-D22C-EFB2-3BEA-62BF7836920F}"/>
          </ac:spMkLst>
        </pc:spChg>
        <pc:spChg chg="add mod">
          <ac:chgData name="Natasha Ellis" userId="3db848dd9a6c7367" providerId="LiveId" clId="{9B1E1859-6F50-31DE-891F-78ECEDAC6E86}" dt="2025-11-11T16:53:33.150" v="4602" actId="14100"/>
          <ac:spMkLst>
            <pc:docMk/>
            <pc:sldMk cId="388288355" sldId="294"/>
            <ac:spMk id="10" creationId="{118C9D24-B431-EE43-87B4-42CA654D28A3}"/>
          </ac:spMkLst>
        </pc:spChg>
        <pc:spChg chg="add mod">
          <ac:chgData name="Natasha Ellis" userId="3db848dd9a6c7367" providerId="LiveId" clId="{9B1E1859-6F50-31DE-891F-78ECEDAC6E86}" dt="2025-11-13T12:08:15.316" v="7605" actId="1076"/>
          <ac:spMkLst>
            <pc:docMk/>
            <pc:sldMk cId="388288355" sldId="294"/>
            <ac:spMk id="12" creationId="{3F03B89E-B9DA-7B57-C52C-E781DDC4A391}"/>
          </ac:spMkLst>
        </pc:spChg>
        <pc:spChg chg="add mod">
          <ac:chgData name="Natasha Ellis" userId="3db848dd9a6c7367" providerId="LiveId" clId="{9B1E1859-6F50-31DE-891F-78ECEDAC6E86}" dt="2025-11-13T12:08:18.728" v="7606" actId="1076"/>
          <ac:spMkLst>
            <pc:docMk/>
            <pc:sldMk cId="388288355" sldId="294"/>
            <ac:spMk id="14" creationId="{680E3A0A-08A1-F16A-661F-BB01C29B2C97}"/>
          </ac:spMkLst>
        </pc:spChg>
      </pc:sldChg>
      <pc:sldChg chg="addSp delSp modSp new mod">
        <pc:chgData name="Natasha Ellis" userId="3db848dd9a6c7367" providerId="LiveId" clId="{9B1E1859-6F50-31DE-891F-78ECEDAC6E86}" dt="2025-11-15T16:02:14.990" v="12841" actId="2"/>
        <pc:sldMkLst>
          <pc:docMk/>
          <pc:sldMk cId="322566185" sldId="295"/>
        </pc:sldMkLst>
        <pc:spChg chg="mod">
          <ac:chgData name="Natasha Ellis" userId="3db848dd9a6c7367" providerId="LiveId" clId="{9B1E1859-6F50-31DE-891F-78ECEDAC6E86}" dt="2025-11-15T12:18:49.272" v="11893" actId="14100"/>
          <ac:spMkLst>
            <pc:docMk/>
            <pc:sldMk cId="322566185" sldId="295"/>
            <ac:spMk id="2" creationId="{36C14C28-A62D-03D1-171C-E262BB0B1CF9}"/>
          </ac:spMkLst>
        </pc:spChg>
        <pc:spChg chg="add mod">
          <ac:chgData name="Natasha Ellis" userId="3db848dd9a6c7367" providerId="LiveId" clId="{9B1E1859-6F50-31DE-891F-78ECEDAC6E86}" dt="2025-11-15T16:02:14.990" v="12841" actId="2"/>
          <ac:spMkLst>
            <pc:docMk/>
            <pc:sldMk cId="322566185" sldId="295"/>
            <ac:spMk id="4" creationId="{0FBCB10C-B898-C668-9460-288DEF86B43A}"/>
          </ac:spMkLst>
        </pc:spChg>
        <pc:spChg chg="add mod">
          <ac:chgData name="Natasha Ellis" userId="3db848dd9a6c7367" providerId="LiveId" clId="{9B1E1859-6F50-31DE-891F-78ECEDAC6E86}" dt="2025-11-13T12:13:50.329" v="7636" actId="1076"/>
          <ac:spMkLst>
            <pc:docMk/>
            <pc:sldMk cId="322566185" sldId="295"/>
            <ac:spMk id="5" creationId="{F8023690-A457-9800-72E2-38B5B71023DE}"/>
          </ac:spMkLst>
        </pc:spChg>
        <pc:spChg chg="add mod">
          <ac:chgData name="Natasha Ellis" userId="3db848dd9a6c7367" providerId="LiveId" clId="{9B1E1859-6F50-31DE-891F-78ECEDAC6E86}" dt="2025-11-13T12:13:44.151" v="7635" actId="1076"/>
          <ac:spMkLst>
            <pc:docMk/>
            <pc:sldMk cId="322566185" sldId="295"/>
            <ac:spMk id="6" creationId="{0E87530B-66F7-D3E7-3CD3-0048F9FDF0B9}"/>
          </ac:spMkLst>
        </pc:spChg>
        <pc:spChg chg="add mod">
          <ac:chgData name="Natasha Ellis" userId="3db848dd9a6c7367" providerId="LiveId" clId="{9B1E1859-6F50-31DE-891F-78ECEDAC6E86}" dt="2025-11-13T11:50:23.581" v="7571" actId="1076"/>
          <ac:spMkLst>
            <pc:docMk/>
            <pc:sldMk cId="322566185" sldId="295"/>
            <ac:spMk id="7" creationId="{5E15062F-ED63-658B-F645-A6E0F2BC164D}"/>
          </ac:spMkLst>
        </pc:spChg>
        <pc:spChg chg="add mod">
          <ac:chgData name="Natasha Ellis" userId="3db848dd9a6c7367" providerId="LiveId" clId="{9B1E1859-6F50-31DE-891F-78ECEDAC6E86}" dt="2025-11-15T12:19:59.763" v="11910" actId="1076"/>
          <ac:spMkLst>
            <pc:docMk/>
            <pc:sldMk cId="322566185" sldId="295"/>
            <ac:spMk id="8" creationId="{9030E57D-C982-E3C3-7758-287393FD10F8}"/>
          </ac:spMkLst>
        </pc:spChg>
        <pc:spChg chg="add mod">
          <ac:chgData name="Natasha Ellis" userId="3db848dd9a6c7367" providerId="LiveId" clId="{9B1E1859-6F50-31DE-891F-78ECEDAC6E86}" dt="2025-11-15T12:19:53.624" v="11909" actId="1076"/>
          <ac:spMkLst>
            <pc:docMk/>
            <pc:sldMk cId="322566185" sldId="295"/>
            <ac:spMk id="9" creationId="{0EB99BE7-82E8-67CD-25CE-EF79E25BCC8F}"/>
          </ac:spMkLst>
        </pc:spChg>
        <pc:spChg chg="add mod">
          <ac:chgData name="Natasha Ellis" userId="3db848dd9a6c7367" providerId="LiveId" clId="{9B1E1859-6F50-31DE-891F-78ECEDAC6E86}" dt="2025-11-15T12:18:34.588" v="11889" actId="1076"/>
          <ac:spMkLst>
            <pc:docMk/>
            <pc:sldMk cId="322566185" sldId="295"/>
            <ac:spMk id="10" creationId="{A29DF81E-908F-4784-2C25-DB7BDA526CE5}"/>
          </ac:spMkLst>
        </pc:spChg>
        <pc:spChg chg="add del mod">
          <ac:chgData name="Natasha Ellis" userId="3db848dd9a6c7367" providerId="LiveId" clId="{9B1E1859-6F50-31DE-891F-78ECEDAC6E86}" dt="2025-11-15T12:20:14.767" v="11911" actId="21"/>
          <ac:spMkLst>
            <pc:docMk/>
            <pc:sldMk cId="322566185" sldId="295"/>
            <ac:spMk id="12" creationId="{0EF05BCE-0865-56BF-0C71-37AE2C63A6D1}"/>
          </ac:spMkLst>
        </pc:spChg>
      </pc:sldChg>
      <pc:sldChg chg="addSp modSp new mod setBg modNotesTx">
        <pc:chgData name="Natasha Ellis" userId="3db848dd9a6c7367" providerId="LiveId" clId="{9B1E1859-6F50-31DE-891F-78ECEDAC6E86}" dt="2025-11-15T12:26:01.623" v="11929" actId="207"/>
        <pc:sldMkLst>
          <pc:docMk/>
          <pc:sldMk cId="2398649345" sldId="296"/>
        </pc:sldMkLst>
        <pc:spChg chg="mod">
          <ac:chgData name="Natasha Ellis" userId="3db848dd9a6c7367" providerId="LiveId" clId="{9B1E1859-6F50-31DE-891F-78ECEDAC6E86}" dt="2025-11-15T12:22:17.281" v="11915" actId="26606"/>
          <ac:spMkLst>
            <pc:docMk/>
            <pc:sldMk cId="2398649345" sldId="296"/>
            <ac:spMk id="2" creationId="{53F693FE-207D-D1A6-009B-DAF6ED637AF5}"/>
          </ac:spMkLst>
        </pc:spChg>
        <pc:spChg chg="add">
          <ac:chgData name="Natasha Ellis" userId="3db848dd9a6c7367" providerId="LiveId" clId="{9B1E1859-6F50-31DE-891F-78ECEDAC6E86}" dt="2025-11-15T12:22:17.281" v="11915" actId="26606"/>
          <ac:spMkLst>
            <pc:docMk/>
            <pc:sldMk cId="2398649345" sldId="296"/>
            <ac:spMk id="9" creationId="{A4AC5506-6312-4701-8D3C-40187889A947}"/>
          </ac:spMkLst>
        </pc:spChg>
        <pc:graphicFrameChg chg="add mod modGraphic">
          <ac:chgData name="Natasha Ellis" userId="3db848dd9a6c7367" providerId="LiveId" clId="{9B1E1859-6F50-31DE-891F-78ECEDAC6E86}" dt="2025-11-15T12:26:01.623" v="11929" actId="207"/>
          <ac:graphicFrameMkLst>
            <pc:docMk/>
            <pc:sldMk cId="2398649345" sldId="296"/>
            <ac:graphicFrameMk id="4" creationId="{84D4805B-1F5D-DFC9-6E83-03E92A799F50}"/>
          </ac:graphicFrameMkLst>
        </pc:graphicFrameChg>
      </pc:sldChg>
    </pc:docChg>
  </pc:docChgLst>
  <pc:docChgLst>
    <pc:chgData name="Natasha Ellis" userId="3db848dd9a6c7367" providerId="LiveId" clId="{3997267A-9CC5-4BFC-9109-7D4ED3CC5281}"/>
    <pc:docChg chg="undo redo custSel addSld delSld modSld sldOrd addSection modSection">
      <pc:chgData name="Natasha Ellis" userId="3db848dd9a6c7367" providerId="LiveId" clId="{3997267A-9CC5-4BFC-9109-7D4ED3CC5281}" dt="2025-11-07T12:26:09.390" v="9644" actId="207"/>
      <pc:docMkLst>
        <pc:docMk/>
      </pc:docMkLst>
      <pc:sldChg chg="addSp delSp modSp new mod setBg addAnim delAnim modAnim modNotesTx">
        <pc:chgData name="Natasha Ellis" userId="3db848dd9a6c7367" providerId="LiveId" clId="{3997267A-9CC5-4BFC-9109-7D4ED3CC5281}" dt="2025-11-06T16:38:17.668" v="6934" actId="1076"/>
        <pc:sldMkLst>
          <pc:docMk/>
          <pc:sldMk cId="3610735308" sldId="256"/>
        </pc:sldMkLst>
        <pc:spChg chg="add del mod">
          <ac:chgData name="Natasha Ellis" userId="3db848dd9a6c7367" providerId="LiveId" clId="{3997267A-9CC5-4BFC-9109-7D4ED3CC5281}" dt="2025-11-06T16:38:13.653" v="6933" actId="1076"/>
          <ac:spMkLst>
            <pc:docMk/>
            <pc:sldMk cId="3610735308" sldId="256"/>
            <ac:spMk id="2" creationId="{643DE971-7626-1F04-CF55-3F8A58ED039D}"/>
          </ac:spMkLst>
        </pc:spChg>
        <pc:spChg chg="add del mod ord">
          <ac:chgData name="Natasha Ellis" userId="3db848dd9a6c7367" providerId="LiveId" clId="{3997267A-9CC5-4BFC-9109-7D4ED3CC5281}" dt="2025-11-06T16:38:17.668" v="6934" actId="1076"/>
          <ac:spMkLst>
            <pc:docMk/>
            <pc:sldMk cId="3610735308" sldId="256"/>
            <ac:spMk id="3" creationId="{00FA7A84-2370-7113-A5E0-AF9870F42CC5}"/>
          </ac:spMkLst>
        </pc:spChg>
        <pc:spChg chg="add">
          <ac:chgData name="Natasha Ellis" userId="3db848dd9a6c7367" providerId="LiveId" clId="{3997267A-9CC5-4BFC-9109-7D4ED3CC5281}" dt="2025-11-06T16:35:08.861" v="6908" actId="26606"/>
          <ac:spMkLst>
            <pc:docMk/>
            <pc:sldMk cId="3610735308" sldId="256"/>
            <ac:spMk id="15" creationId="{B9D7E975-9161-4F2D-AC53-69E1912F6B5D}"/>
          </ac:spMkLst>
        </pc:spChg>
        <pc:spChg chg="add">
          <ac:chgData name="Natasha Ellis" userId="3db848dd9a6c7367" providerId="LiveId" clId="{3997267A-9CC5-4BFC-9109-7D4ED3CC5281}" dt="2025-11-06T16:35:08.861" v="6908" actId="26606"/>
          <ac:spMkLst>
            <pc:docMk/>
            <pc:sldMk cId="3610735308" sldId="256"/>
            <ac:spMk id="17" creationId="{827DC2C4-B485-428A-BF4A-472D2967F47F}"/>
          </ac:spMkLst>
        </pc:spChg>
        <pc:spChg chg="add">
          <ac:chgData name="Natasha Ellis" userId="3db848dd9a6c7367" providerId="LiveId" clId="{3997267A-9CC5-4BFC-9109-7D4ED3CC5281}" dt="2025-11-06T16:35:08.861" v="6908" actId="26606"/>
          <ac:spMkLst>
            <pc:docMk/>
            <pc:sldMk cId="3610735308" sldId="256"/>
            <ac:spMk id="19" creationId="{463E6235-1649-4B47-9862-4026FC473B6F}"/>
          </ac:spMkLst>
        </pc:spChg>
        <pc:picChg chg="add mod ord">
          <ac:chgData name="Natasha Ellis" userId="3db848dd9a6c7367" providerId="LiveId" clId="{3997267A-9CC5-4BFC-9109-7D4ED3CC5281}" dt="2025-11-06T16:36:06.515" v="6919" actId="14100"/>
          <ac:picMkLst>
            <pc:docMk/>
            <pc:sldMk cId="3610735308" sldId="256"/>
            <ac:picMk id="5" creationId="{33B3BF28-15F0-ADE6-DB88-3236A68C6775}"/>
          </ac:picMkLst>
        </pc:picChg>
      </pc:sldChg>
      <pc:sldChg chg="addSp delSp modSp new mod ord modNotesTx">
        <pc:chgData name="Natasha Ellis" userId="3db848dd9a6c7367" providerId="LiveId" clId="{3997267A-9CC5-4BFC-9109-7D4ED3CC5281}" dt="2025-11-07T11:49:29.931" v="9430" actId="20577"/>
        <pc:sldMkLst>
          <pc:docMk/>
          <pc:sldMk cId="2634773189" sldId="257"/>
        </pc:sldMkLst>
        <pc:spChg chg="add mod">
          <ac:chgData name="Natasha Ellis" userId="3db848dd9a6c7367" providerId="LiveId" clId="{3997267A-9CC5-4BFC-9109-7D4ED3CC5281}" dt="2025-11-07T11:03:57.437" v="9256" actId="20577"/>
          <ac:spMkLst>
            <pc:docMk/>
            <pc:sldMk cId="2634773189" sldId="257"/>
            <ac:spMk id="10" creationId="{A87BE473-126E-F157-AC43-BF12DAA9F049}"/>
          </ac:spMkLst>
        </pc:spChg>
        <pc:spChg chg="add mod">
          <ac:chgData name="Natasha Ellis" userId="3db848dd9a6c7367" providerId="LiveId" clId="{3997267A-9CC5-4BFC-9109-7D4ED3CC5281}" dt="2025-11-07T09:58:15.748" v="8992" actId="1076"/>
          <ac:spMkLst>
            <pc:docMk/>
            <pc:sldMk cId="2634773189" sldId="257"/>
            <ac:spMk id="11" creationId="{B51501AA-E556-CB35-701E-D3E8B6785CB1}"/>
          </ac:spMkLst>
        </pc:spChg>
        <pc:spChg chg="add mod">
          <ac:chgData name="Natasha Ellis" userId="3db848dd9a6c7367" providerId="LiveId" clId="{3997267A-9CC5-4BFC-9109-7D4ED3CC5281}" dt="2025-11-06T22:28:37.059" v="8867" actId="207"/>
          <ac:spMkLst>
            <pc:docMk/>
            <pc:sldMk cId="2634773189" sldId="257"/>
            <ac:spMk id="12" creationId="{1FB33A48-B4A9-3376-4361-7625DF93BD96}"/>
          </ac:spMkLst>
        </pc:spChg>
        <pc:spChg chg="add mod">
          <ac:chgData name="Natasha Ellis" userId="3db848dd9a6c7367" providerId="LiveId" clId="{3997267A-9CC5-4BFC-9109-7D4ED3CC5281}" dt="2025-11-07T09:54:01.026" v="8980" actId="113"/>
          <ac:spMkLst>
            <pc:docMk/>
            <pc:sldMk cId="2634773189" sldId="257"/>
            <ac:spMk id="13" creationId="{7582D37D-39E9-4332-A902-E4963283B14E}"/>
          </ac:spMkLst>
        </pc:spChg>
        <pc:graphicFrameChg chg="add mod modGraphic">
          <ac:chgData name="Natasha Ellis" userId="3db848dd9a6c7367" providerId="LiveId" clId="{3997267A-9CC5-4BFC-9109-7D4ED3CC5281}" dt="2025-11-07T09:53:29.362" v="8978" actId="20577"/>
          <ac:graphicFrameMkLst>
            <pc:docMk/>
            <pc:sldMk cId="2634773189" sldId="257"/>
            <ac:graphicFrameMk id="3" creationId="{8EC2F528-B295-E864-D2C0-1DA69BEFABCD}"/>
          </ac:graphicFrameMkLst>
        </pc:graphicFrameChg>
      </pc:sldChg>
      <pc:sldChg chg="addSp delSp modSp new mod ord chgLayout">
        <pc:chgData name="Natasha Ellis" userId="3db848dd9a6c7367" providerId="LiveId" clId="{3997267A-9CC5-4BFC-9109-7D4ED3CC5281}" dt="2025-11-07T11:16:23.813" v="9342" actId="20577"/>
        <pc:sldMkLst>
          <pc:docMk/>
          <pc:sldMk cId="1262189751" sldId="260"/>
        </pc:sldMkLst>
        <pc:spChg chg="add del mod">
          <ac:chgData name="Natasha Ellis" userId="3db848dd9a6c7367" providerId="LiveId" clId="{3997267A-9CC5-4BFC-9109-7D4ED3CC5281}" dt="2025-11-07T11:16:10.716" v="9340" actId="1076"/>
          <ac:spMkLst>
            <pc:docMk/>
            <pc:sldMk cId="1262189751" sldId="260"/>
            <ac:spMk id="3" creationId="{B4758628-87DF-1815-0499-283398BC1697}"/>
          </ac:spMkLst>
        </pc:spChg>
        <pc:spChg chg="add mod">
          <ac:chgData name="Natasha Ellis" userId="3db848dd9a6c7367" providerId="LiveId" clId="{3997267A-9CC5-4BFC-9109-7D4ED3CC5281}" dt="2025-11-07T11:16:23.813" v="9342" actId="20577"/>
          <ac:spMkLst>
            <pc:docMk/>
            <pc:sldMk cId="1262189751" sldId="260"/>
            <ac:spMk id="5" creationId="{9FBABB45-7851-4823-0C15-A5E5BBB9898C}"/>
          </ac:spMkLst>
        </pc:spChg>
        <pc:spChg chg="add mod">
          <ac:chgData name="Natasha Ellis" userId="3db848dd9a6c7367" providerId="LiveId" clId="{3997267A-9CC5-4BFC-9109-7D4ED3CC5281}" dt="2025-11-07T11:13:37.394" v="9334" actId="20577"/>
          <ac:spMkLst>
            <pc:docMk/>
            <pc:sldMk cId="1262189751" sldId="260"/>
            <ac:spMk id="6" creationId="{F5295629-766C-738C-2D95-46E1E004822C}"/>
          </ac:spMkLst>
        </pc:spChg>
        <pc:spChg chg="add mod">
          <ac:chgData name="Natasha Ellis" userId="3db848dd9a6c7367" providerId="LiveId" clId="{3997267A-9CC5-4BFC-9109-7D4ED3CC5281}" dt="2025-11-07T11:08:25.978" v="9304" actId="113"/>
          <ac:spMkLst>
            <pc:docMk/>
            <pc:sldMk cId="1262189751" sldId="260"/>
            <ac:spMk id="14" creationId="{EBC3F042-3689-1993-7542-47BA2ECD3403}"/>
          </ac:spMkLst>
        </pc:spChg>
        <pc:spChg chg="add mod">
          <ac:chgData name="Natasha Ellis" userId="3db848dd9a6c7367" providerId="LiveId" clId="{3997267A-9CC5-4BFC-9109-7D4ED3CC5281}" dt="2025-11-06T22:28:06.825" v="8863" actId="207"/>
          <ac:spMkLst>
            <pc:docMk/>
            <pc:sldMk cId="1262189751" sldId="260"/>
            <ac:spMk id="15" creationId="{73421642-95AE-0BEC-F9B6-19DC79CC2EF7}"/>
          </ac:spMkLst>
        </pc:spChg>
        <pc:spChg chg="add mod">
          <ac:chgData name="Natasha Ellis" userId="3db848dd9a6c7367" providerId="LiveId" clId="{3997267A-9CC5-4BFC-9109-7D4ED3CC5281}" dt="2025-11-06T22:29:40.919" v="8874" actId="207"/>
          <ac:spMkLst>
            <pc:docMk/>
            <pc:sldMk cId="1262189751" sldId="260"/>
            <ac:spMk id="16" creationId="{015C5714-6EAA-0E7F-2E66-D8855EA27594}"/>
          </ac:spMkLst>
        </pc:spChg>
        <pc:spChg chg="add mod">
          <ac:chgData name="Natasha Ellis" userId="3db848dd9a6c7367" providerId="LiveId" clId="{3997267A-9CC5-4BFC-9109-7D4ED3CC5281}" dt="2025-11-06T22:29:52.654" v="8875" actId="207"/>
          <ac:spMkLst>
            <pc:docMk/>
            <pc:sldMk cId="1262189751" sldId="260"/>
            <ac:spMk id="21" creationId="{4868A957-6FB3-B1B2-2941-6279D709CD61}"/>
          </ac:spMkLst>
        </pc:spChg>
        <pc:graphicFrameChg chg="add mod">
          <ac:chgData name="Natasha Ellis" userId="3db848dd9a6c7367" providerId="LiveId" clId="{3997267A-9CC5-4BFC-9109-7D4ED3CC5281}" dt="2025-11-05T18:57:25.417" v="4167" actId="14100"/>
          <ac:graphicFrameMkLst>
            <pc:docMk/>
            <pc:sldMk cId="1262189751" sldId="260"/>
            <ac:graphicFrameMk id="4" creationId="{353805D6-DCA0-8A24-CD83-15C6E17709A7}"/>
          </ac:graphicFrameMkLst>
        </pc:graphicFrameChg>
        <pc:picChg chg="add mod">
          <ac:chgData name="Natasha Ellis" userId="3db848dd9a6c7367" providerId="LiveId" clId="{3997267A-9CC5-4BFC-9109-7D4ED3CC5281}" dt="2025-11-05T16:36:19.078" v="3861" actId="14100"/>
          <ac:picMkLst>
            <pc:docMk/>
            <pc:sldMk cId="1262189751" sldId="260"/>
            <ac:picMk id="12" creationId="{7E6E9558-E953-B5F8-2998-83D8A6BF6C02}"/>
          </ac:picMkLst>
        </pc:picChg>
        <pc:picChg chg="add mod">
          <ac:chgData name="Natasha Ellis" userId="3db848dd9a6c7367" providerId="LiveId" clId="{3997267A-9CC5-4BFC-9109-7D4ED3CC5281}" dt="2025-11-06T22:28:08.322" v="8864" actId="1076"/>
          <ac:picMkLst>
            <pc:docMk/>
            <pc:sldMk cId="1262189751" sldId="260"/>
            <ac:picMk id="17" creationId="{99847481-F8D8-6A5F-E739-06E85BEA55D8}"/>
          </ac:picMkLst>
        </pc:picChg>
        <pc:picChg chg="add mod modCrop">
          <ac:chgData name="Natasha Ellis" userId="3db848dd9a6c7367" providerId="LiveId" clId="{3997267A-9CC5-4BFC-9109-7D4ED3CC5281}" dt="2025-11-06T22:29:59.776" v="8877" actId="1076"/>
          <ac:picMkLst>
            <pc:docMk/>
            <pc:sldMk cId="1262189751" sldId="260"/>
            <ac:picMk id="20" creationId="{C97D5E86-A265-7361-60B4-0B7B4F92867B}"/>
          </ac:picMkLst>
        </pc:picChg>
        <pc:picChg chg="add mod modCrop">
          <ac:chgData name="Natasha Ellis" userId="3db848dd9a6c7367" providerId="LiveId" clId="{3997267A-9CC5-4BFC-9109-7D4ED3CC5281}" dt="2025-11-05T18:57:32.266" v="4168" actId="14100"/>
          <ac:picMkLst>
            <pc:docMk/>
            <pc:sldMk cId="1262189751" sldId="260"/>
            <ac:picMk id="25" creationId="{66013E60-B4B1-E6D9-4279-D4934241BF4E}"/>
          </ac:picMkLst>
        </pc:picChg>
      </pc:sldChg>
      <pc:sldChg chg="addSp delSp modSp new mod ord setBg modClrScheme delDesignElem chgLayout">
        <pc:chgData name="Natasha Ellis" userId="3db848dd9a6c7367" providerId="LiveId" clId="{3997267A-9CC5-4BFC-9109-7D4ED3CC5281}" dt="2025-11-07T11:32:33.971" v="9429" actId="1076"/>
        <pc:sldMkLst>
          <pc:docMk/>
          <pc:sldMk cId="54389192" sldId="262"/>
        </pc:sldMkLst>
        <pc:spChg chg="mod ord">
          <ac:chgData name="Natasha Ellis" userId="3db848dd9a6c7367" providerId="LiveId" clId="{3997267A-9CC5-4BFC-9109-7D4ED3CC5281}" dt="2025-11-07T11:32:33.971" v="9429" actId="1076"/>
          <ac:spMkLst>
            <pc:docMk/>
            <pc:sldMk cId="54389192" sldId="262"/>
            <ac:spMk id="2" creationId="{816A8C8D-2CB8-0F6E-70F7-BF267B3265C8}"/>
          </ac:spMkLst>
        </pc:spChg>
        <pc:spChg chg="add mod ord">
          <ac:chgData name="Natasha Ellis" userId="3db848dd9a6c7367" providerId="LiveId" clId="{3997267A-9CC5-4BFC-9109-7D4ED3CC5281}" dt="2025-11-06T16:57:23.914" v="7070" actId="14100"/>
          <ac:spMkLst>
            <pc:docMk/>
            <pc:sldMk cId="54389192" sldId="262"/>
            <ac:spMk id="14" creationId="{136793DF-CBFD-67FF-14D3-77A26E190DAC}"/>
          </ac:spMkLst>
        </pc:spChg>
        <pc:spChg chg="add mod">
          <ac:chgData name="Natasha Ellis" userId="3db848dd9a6c7367" providerId="LiveId" clId="{3997267A-9CC5-4BFC-9109-7D4ED3CC5281}" dt="2025-11-06T16:57:35.513" v="7071" actId="14100"/>
          <ac:spMkLst>
            <pc:docMk/>
            <pc:sldMk cId="54389192" sldId="262"/>
            <ac:spMk id="22" creationId="{050FE010-22D8-2AA4-3DAC-92A7736E9DC2}"/>
          </ac:spMkLst>
        </pc:spChg>
        <pc:spChg chg="add del">
          <ac:chgData name="Natasha Ellis" userId="3db848dd9a6c7367" providerId="LiveId" clId="{3997267A-9CC5-4BFC-9109-7D4ED3CC5281}" dt="2025-11-05T19:49:36.457" v="4205" actId="700"/>
          <ac:spMkLst>
            <pc:docMk/>
            <pc:sldMk cId="54389192" sldId="262"/>
            <ac:spMk id="28" creationId="{131BAD53-4E89-4F62-BBB7-26359763ED39}"/>
          </ac:spMkLst>
        </pc:spChg>
        <pc:spChg chg="add del">
          <ac:chgData name="Natasha Ellis" userId="3db848dd9a6c7367" providerId="LiveId" clId="{3997267A-9CC5-4BFC-9109-7D4ED3CC5281}" dt="2025-11-05T19:49:36.457" v="4205" actId="700"/>
          <ac:spMkLst>
            <pc:docMk/>
            <pc:sldMk cId="54389192" sldId="262"/>
            <ac:spMk id="29" creationId="{62756DA2-40EB-4C6F-B962-5822FFB54FB6}"/>
          </ac:spMkLst>
        </pc:spChg>
        <pc:graphicFrameChg chg="add mod modGraphic">
          <ac:chgData name="Natasha Ellis" userId="3db848dd9a6c7367" providerId="LiveId" clId="{3997267A-9CC5-4BFC-9109-7D4ED3CC5281}" dt="2025-11-06T16:57:56.975" v="7073" actId="1076"/>
          <ac:graphicFrameMkLst>
            <pc:docMk/>
            <pc:sldMk cId="54389192" sldId="262"/>
            <ac:graphicFrameMk id="27" creationId="{7FA832D1-4339-31AA-F408-AA6ACBF7E6DD}"/>
          </ac:graphicFrameMkLst>
        </pc:graphicFrameChg>
        <pc:picChg chg="add mod">
          <ac:chgData name="Natasha Ellis" userId="3db848dd9a6c7367" providerId="LiveId" clId="{3997267A-9CC5-4BFC-9109-7D4ED3CC5281}" dt="2025-11-06T16:57:15.225" v="7069" actId="14100"/>
          <ac:picMkLst>
            <pc:docMk/>
            <pc:sldMk cId="54389192" sldId="262"/>
            <ac:picMk id="5" creationId="{328532B9-ACE4-8153-6992-CA7D69306663}"/>
          </ac:picMkLst>
        </pc:picChg>
      </pc:sldChg>
      <pc:sldChg chg="addSp delSp modSp new mod ord modNotesTx">
        <pc:chgData name="Natasha Ellis" userId="3db848dd9a6c7367" providerId="LiveId" clId="{3997267A-9CC5-4BFC-9109-7D4ED3CC5281}" dt="2025-11-07T11:27:05.853" v="9412"/>
        <pc:sldMkLst>
          <pc:docMk/>
          <pc:sldMk cId="3296029470" sldId="265"/>
        </pc:sldMkLst>
        <pc:spChg chg="add mod">
          <ac:chgData name="Natasha Ellis" userId="3db848dd9a6c7367" providerId="LiveId" clId="{3997267A-9CC5-4BFC-9109-7D4ED3CC5281}" dt="2025-11-07T11:23:27.295" v="9395" actId="14100"/>
          <ac:spMkLst>
            <pc:docMk/>
            <pc:sldMk cId="3296029470" sldId="265"/>
            <ac:spMk id="3" creationId="{FBA8FAB2-C357-DBFA-179F-02D44DF0B63F}"/>
          </ac:spMkLst>
        </pc:spChg>
        <pc:spChg chg="add mod">
          <ac:chgData name="Natasha Ellis" userId="3db848dd9a6c7367" providerId="LiveId" clId="{3997267A-9CC5-4BFC-9109-7D4ED3CC5281}" dt="2025-11-07T11:20:14.911" v="9365" actId="1076"/>
          <ac:spMkLst>
            <pc:docMk/>
            <pc:sldMk cId="3296029470" sldId="265"/>
            <ac:spMk id="5" creationId="{8A858835-8027-0C20-D0C8-F3CAC90CD8C5}"/>
          </ac:spMkLst>
        </pc:spChg>
        <pc:graphicFrameChg chg="add mod modGraphic">
          <ac:chgData name="Natasha Ellis" userId="3db848dd9a6c7367" providerId="LiveId" clId="{3997267A-9CC5-4BFC-9109-7D4ED3CC5281}" dt="2025-11-07T11:27:05.853" v="9412"/>
          <ac:graphicFrameMkLst>
            <pc:docMk/>
            <pc:sldMk cId="3296029470" sldId="265"/>
            <ac:graphicFrameMk id="24" creationId="{D6D5F885-6629-B2B1-4692-29D01BE6DC80}"/>
          </ac:graphicFrameMkLst>
        </pc:graphicFrameChg>
        <pc:picChg chg="add mod">
          <ac:chgData name="Natasha Ellis" userId="3db848dd9a6c7367" providerId="LiveId" clId="{3997267A-9CC5-4BFC-9109-7D4ED3CC5281}" dt="2025-11-07T11:23:20.437" v="9393" actId="1076"/>
          <ac:picMkLst>
            <pc:docMk/>
            <pc:sldMk cId="3296029470" sldId="265"/>
            <ac:picMk id="4" creationId="{3759C151-7835-F2E2-E513-812F314B3DFA}"/>
          </ac:picMkLst>
        </pc:picChg>
      </pc:sldChg>
      <pc:sldChg chg="addSp modSp new mod ord modNotesTx">
        <pc:chgData name="Natasha Ellis" userId="3db848dd9a6c7367" providerId="LiveId" clId="{3997267A-9CC5-4BFC-9109-7D4ED3CC5281}" dt="2025-11-07T12:08:38.458" v="9525" actId="13926"/>
        <pc:sldMkLst>
          <pc:docMk/>
          <pc:sldMk cId="1553095762" sldId="267"/>
        </pc:sldMkLst>
        <pc:spChg chg="mod">
          <ac:chgData name="Natasha Ellis" userId="3db848dd9a6c7367" providerId="LiveId" clId="{3997267A-9CC5-4BFC-9109-7D4ED3CC5281}" dt="2025-11-06T16:54:18.253" v="7040" actId="113"/>
          <ac:spMkLst>
            <pc:docMk/>
            <pc:sldMk cId="1553095762" sldId="267"/>
            <ac:spMk id="2" creationId="{6FAB3AB4-3458-37CB-7A2C-738E5AB05B8E}"/>
          </ac:spMkLst>
        </pc:spChg>
        <pc:spChg chg="add mod">
          <ac:chgData name="Natasha Ellis" userId="3db848dd9a6c7367" providerId="LiveId" clId="{3997267A-9CC5-4BFC-9109-7D4ED3CC5281}" dt="2025-11-06T10:26:51.305" v="5676" actId="1076"/>
          <ac:spMkLst>
            <pc:docMk/>
            <pc:sldMk cId="1553095762" sldId="267"/>
            <ac:spMk id="5" creationId="{B270972C-263F-78DE-F919-A06777BBFE6B}"/>
          </ac:spMkLst>
        </pc:spChg>
        <pc:spChg chg="add mod">
          <ac:chgData name="Natasha Ellis" userId="3db848dd9a6c7367" providerId="LiveId" clId="{3997267A-9CC5-4BFC-9109-7D4ED3CC5281}" dt="2025-11-06T10:35:29.942" v="5699" actId="1076"/>
          <ac:spMkLst>
            <pc:docMk/>
            <pc:sldMk cId="1553095762" sldId="267"/>
            <ac:spMk id="6" creationId="{F6AA7C3F-225C-DFD4-0FB5-6704164F5E2F}"/>
          </ac:spMkLst>
        </pc:spChg>
        <pc:graphicFrameChg chg="add mod modGraphic">
          <ac:chgData name="Natasha Ellis" userId="3db848dd9a6c7367" providerId="LiveId" clId="{3997267A-9CC5-4BFC-9109-7D4ED3CC5281}" dt="2025-11-07T12:08:38.458" v="9525" actId="13926"/>
          <ac:graphicFrameMkLst>
            <pc:docMk/>
            <pc:sldMk cId="1553095762" sldId="267"/>
            <ac:graphicFrameMk id="3" creationId="{21A8C149-E002-7B39-CEEE-D1263A5170F0}"/>
          </ac:graphicFrameMkLst>
        </pc:graphicFrameChg>
      </pc:sldChg>
      <pc:sldChg chg="addSp delSp modSp new mod ord modNotesTx">
        <pc:chgData name="Natasha Ellis" userId="3db848dd9a6c7367" providerId="LiveId" clId="{3997267A-9CC5-4BFC-9109-7D4ED3CC5281}" dt="2025-11-07T11:49:39.817" v="9431" actId="20577"/>
        <pc:sldMkLst>
          <pc:docMk/>
          <pc:sldMk cId="3061636878" sldId="268"/>
        </pc:sldMkLst>
        <pc:spChg chg="add mod">
          <ac:chgData name="Natasha Ellis" userId="3db848dd9a6c7367" providerId="LiveId" clId="{3997267A-9CC5-4BFC-9109-7D4ED3CC5281}" dt="2025-11-06T16:48:58.549" v="7016" actId="207"/>
          <ac:spMkLst>
            <pc:docMk/>
            <pc:sldMk cId="3061636878" sldId="268"/>
            <ac:spMk id="2" creationId="{E52E47FE-7BB2-A83F-AC99-A1B3629FC002}"/>
          </ac:spMkLst>
        </pc:spChg>
        <pc:spChg chg="add mod">
          <ac:chgData name="Natasha Ellis" userId="3db848dd9a6c7367" providerId="LiveId" clId="{3997267A-9CC5-4BFC-9109-7D4ED3CC5281}" dt="2025-11-07T10:33:12.011" v="9109" actId="255"/>
          <ac:spMkLst>
            <pc:docMk/>
            <pc:sldMk cId="3061636878" sldId="268"/>
            <ac:spMk id="5" creationId="{3B34EEB2-36F2-FFE5-FB2D-841B411C965D}"/>
          </ac:spMkLst>
        </pc:spChg>
        <pc:spChg chg="add mod">
          <ac:chgData name="Natasha Ellis" userId="3db848dd9a6c7367" providerId="LiveId" clId="{3997267A-9CC5-4BFC-9109-7D4ED3CC5281}" dt="2025-11-06T22:23:31.999" v="8806" actId="1076"/>
          <ac:spMkLst>
            <pc:docMk/>
            <pc:sldMk cId="3061636878" sldId="268"/>
            <ac:spMk id="6" creationId="{E00A4488-456E-616D-59B1-513407694396}"/>
          </ac:spMkLst>
        </pc:spChg>
        <pc:spChg chg="add mod">
          <ac:chgData name="Natasha Ellis" userId="3db848dd9a6c7367" providerId="LiveId" clId="{3997267A-9CC5-4BFC-9109-7D4ED3CC5281}" dt="2025-11-06T22:24:02.434" v="8809" actId="1076"/>
          <ac:spMkLst>
            <pc:docMk/>
            <pc:sldMk cId="3061636878" sldId="268"/>
            <ac:spMk id="14" creationId="{475AA38F-EE7F-A6CC-DF2E-C5B79E513502}"/>
          </ac:spMkLst>
        </pc:spChg>
        <pc:picChg chg="add mod">
          <ac:chgData name="Natasha Ellis" userId="3db848dd9a6c7367" providerId="LiveId" clId="{3997267A-9CC5-4BFC-9109-7D4ED3CC5281}" dt="2025-11-06T20:40:34.066" v="8167" actId="1076"/>
          <ac:picMkLst>
            <pc:docMk/>
            <pc:sldMk cId="3061636878" sldId="268"/>
            <ac:picMk id="4" creationId="{9290C41F-00BF-A709-151F-FD0B00A39C9A}"/>
          </ac:picMkLst>
        </pc:picChg>
      </pc:sldChg>
      <pc:sldChg chg="addSp delSp modSp new mod ord">
        <pc:chgData name="Natasha Ellis" userId="3db848dd9a6c7367" providerId="LiveId" clId="{3997267A-9CC5-4BFC-9109-7D4ED3CC5281}" dt="2025-11-07T12:13:58.067" v="9575"/>
        <pc:sldMkLst>
          <pc:docMk/>
          <pc:sldMk cId="4120373738" sldId="275"/>
        </pc:sldMkLst>
        <pc:spChg chg="add del mod">
          <ac:chgData name="Natasha Ellis" userId="3db848dd9a6c7367" providerId="LiveId" clId="{3997267A-9CC5-4BFC-9109-7D4ED3CC5281}" dt="2025-11-06T20:16:58.215" v="7913" actId="14100"/>
          <ac:spMkLst>
            <pc:docMk/>
            <pc:sldMk cId="4120373738" sldId="275"/>
            <ac:spMk id="2" creationId="{85ADB841-1465-4A0D-0D69-77B4F9B45AFC}"/>
          </ac:spMkLst>
        </pc:spChg>
        <pc:spChg chg="add mod">
          <ac:chgData name="Natasha Ellis" userId="3db848dd9a6c7367" providerId="LiveId" clId="{3997267A-9CC5-4BFC-9109-7D4ED3CC5281}" dt="2025-11-06T21:14:02.384" v="8358" actId="1076"/>
          <ac:spMkLst>
            <pc:docMk/>
            <pc:sldMk cId="4120373738" sldId="275"/>
            <ac:spMk id="4" creationId="{C783EC85-BFA8-D7F2-80DB-660F626F3033}"/>
          </ac:spMkLst>
        </pc:spChg>
        <pc:spChg chg="add mod">
          <ac:chgData name="Natasha Ellis" userId="3db848dd9a6c7367" providerId="LiveId" clId="{3997267A-9CC5-4BFC-9109-7D4ED3CC5281}" dt="2025-11-06T21:15:48.358" v="8368" actId="1076"/>
          <ac:spMkLst>
            <pc:docMk/>
            <pc:sldMk cId="4120373738" sldId="275"/>
            <ac:spMk id="9" creationId="{6C852F01-DCB5-9638-6EAE-E37A266D461C}"/>
          </ac:spMkLst>
        </pc:spChg>
        <pc:spChg chg="add mod">
          <ac:chgData name="Natasha Ellis" userId="3db848dd9a6c7367" providerId="LiveId" clId="{3997267A-9CC5-4BFC-9109-7D4ED3CC5281}" dt="2025-11-06T21:15:23.130" v="8363" actId="14100"/>
          <ac:spMkLst>
            <pc:docMk/>
            <pc:sldMk cId="4120373738" sldId="275"/>
            <ac:spMk id="10" creationId="{7B1FCB2F-DC02-B158-BFCE-C80DF7071554}"/>
          </ac:spMkLst>
        </pc:spChg>
        <pc:spChg chg="add mod">
          <ac:chgData name="Natasha Ellis" userId="3db848dd9a6c7367" providerId="LiveId" clId="{3997267A-9CC5-4BFC-9109-7D4ED3CC5281}" dt="2025-11-06T21:13:34.728" v="8354" actId="1076"/>
          <ac:spMkLst>
            <pc:docMk/>
            <pc:sldMk cId="4120373738" sldId="275"/>
            <ac:spMk id="14" creationId="{A42C7DCD-7A1B-75AB-D27F-41E188DFA532}"/>
          </ac:spMkLst>
        </pc:spChg>
        <pc:spChg chg="add mod">
          <ac:chgData name="Natasha Ellis" userId="3db848dd9a6c7367" providerId="LiveId" clId="{3997267A-9CC5-4BFC-9109-7D4ED3CC5281}" dt="2025-11-06T21:12:26.808" v="8343" actId="1076"/>
          <ac:spMkLst>
            <pc:docMk/>
            <pc:sldMk cId="4120373738" sldId="275"/>
            <ac:spMk id="18" creationId="{7911A4EA-0281-ACD2-9468-AB5DDAD18F1C}"/>
          </ac:spMkLst>
        </pc:spChg>
        <pc:spChg chg="add mod">
          <ac:chgData name="Natasha Ellis" userId="3db848dd9a6c7367" providerId="LiveId" clId="{3997267A-9CC5-4BFC-9109-7D4ED3CC5281}" dt="2025-11-06T20:28:59.598" v="7926" actId="1076"/>
          <ac:spMkLst>
            <pc:docMk/>
            <pc:sldMk cId="4120373738" sldId="275"/>
            <ac:spMk id="26" creationId="{236466F9-4CF8-4B3D-1066-6D3D1C07AFBF}"/>
          </ac:spMkLst>
        </pc:spChg>
        <pc:spChg chg="add mod">
          <ac:chgData name="Natasha Ellis" userId="3db848dd9a6c7367" providerId="LiveId" clId="{3997267A-9CC5-4BFC-9109-7D4ED3CC5281}" dt="2025-11-06T20:29:12.227" v="7928" actId="1076"/>
          <ac:spMkLst>
            <pc:docMk/>
            <pc:sldMk cId="4120373738" sldId="275"/>
            <ac:spMk id="30" creationId="{422E124D-B525-6C35-94F7-104C0B9B462C}"/>
          </ac:spMkLst>
        </pc:spChg>
        <pc:spChg chg="add mod">
          <ac:chgData name="Natasha Ellis" userId="3db848dd9a6c7367" providerId="LiveId" clId="{3997267A-9CC5-4BFC-9109-7D4ED3CC5281}" dt="2025-11-06T21:14:43.815" v="8361" actId="1076"/>
          <ac:spMkLst>
            <pc:docMk/>
            <pc:sldMk cId="4120373738" sldId="275"/>
            <ac:spMk id="32" creationId="{268B3112-0E52-A768-4F10-5A5D6AAEC822}"/>
          </ac:spMkLst>
        </pc:spChg>
        <pc:spChg chg="add mod">
          <ac:chgData name="Natasha Ellis" userId="3db848dd9a6c7367" providerId="LiveId" clId="{3997267A-9CC5-4BFC-9109-7D4ED3CC5281}" dt="2025-11-06T20:27:00.292" v="7915" actId="14100"/>
          <ac:spMkLst>
            <pc:docMk/>
            <pc:sldMk cId="4120373738" sldId="275"/>
            <ac:spMk id="34" creationId="{E5BACD21-30A2-0CC7-4ED7-F8780404DE47}"/>
          </ac:spMkLst>
        </pc:spChg>
        <pc:picChg chg="add mod">
          <ac:chgData name="Natasha Ellis" userId="3db848dd9a6c7367" providerId="LiveId" clId="{3997267A-9CC5-4BFC-9109-7D4ED3CC5281}" dt="2025-11-06T21:14:08.351" v="8360" actId="14100"/>
          <ac:picMkLst>
            <pc:docMk/>
            <pc:sldMk cId="4120373738" sldId="275"/>
            <ac:picMk id="1026" creationId="{5687944A-3BC3-5B66-C6A3-B3CC610738CD}"/>
          </ac:picMkLst>
        </pc:picChg>
        <pc:picChg chg="add mod">
          <ac:chgData name="Natasha Ellis" userId="3db848dd9a6c7367" providerId="LiveId" clId="{3997267A-9CC5-4BFC-9109-7D4ED3CC5281}" dt="2025-11-06T21:07:38.374" v="8298" actId="14100"/>
          <ac:picMkLst>
            <pc:docMk/>
            <pc:sldMk cId="4120373738" sldId="275"/>
            <ac:picMk id="3074" creationId="{CF8CB392-7A16-D3F7-91E0-403FFC4C5199}"/>
          </ac:picMkLst>
        </pc:picChg>
        <pc:picChg chg="add mod">
          <ac:chgData name="Natasha Ellis" userId="3db848dd9a6c7367" providerId="LiveId" clId="{3997267A-9CC5-4BFC-9109-7D4ED3CC5281}" dt="2025-11-06T20:56:46.740" v="8260" actId="14100"/>
          <ac:picMkLst>
            <pc:docMk/>
            <pc:sldMk cId="4120373738" sldId="275"/>
            <ac:picMk id="3076" creationId="{F6A89ED8-86B1-0752-748A-96EA0073E955}"/>
          </ac:picMkLst>
        </pc:picChg>
        <pc:picChg chg="add mod">
          <ac:chgData name="Natasha Ellis" userId="3db848dd9a6c7367" providerId="LiveId" clId="{3997267A-9CC5-4BFC-9109-7D4ED3CC5281}" dt="2025-11-06T20:56:57.574" v="8263" actId="14100"/>
          <ac:picMkLst>
            <pc:docMk/>
            <pc:sldMk cId="4120373738" sldId="275"/>
            <ac:picMk id="3078" creationId="{BD0E7BFD-D078-5636-4B52-2B30CF1236F9}"/>
          </ac:picMkLst>
        </pc:picChg>
        <pc:picChg chg="add mod">
          <ac:chgData name="Natasha Ellis" userId="3db848dd9a6c7367" providerId="LiveId" clId="{3997267A-9CC5-4BFC-9109-7D4ED3CC5281}" dt="2025-11-06T20:29:15.309" v="7929" actId="1076"/>
          <ac:picMkLst>
            <pc:docMk/>
            <pc:sldMk cId="4120373738" sldId="275"/>
            <ac:picMk id="3080" creationId="{94AAF566-3B78-5774-49D6-98F67447A95B}"/>
          </ac:picMkLst>
        </pc:picChg>
      </pc:sldChg>
      <pc:sldChg chg="addSp modSp new mod">
        <pc:chgData name="Natasha Ellis" userId="3db848dd9a6c7367" providerId="LiveId" clId="{3997267A-9CC5-4BFC-9109-7D4ED3CC5281}" dt="2025-11-07T12:26:09.390" v="9644" actId="207"/>
        <pc:sldMkLst>
          <pc:docMk/>
          <pc:sldMk cId="3737641234" sldId="285"/>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 /><Relationship Id="rId2" Type="http://schemas.microsoft.com/office/2011/relationships/chartColorStyle" Target="colors1.xml" /><Relationship Id="rId1" Type="http://schemas.microsoft.com/office/2011/relationships/chartStyle" Target="style1.xml"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800" dirty="0">
                <a:latin typeface="Arial" panose="020B0604020202020204" pitchFamily="34" charset="0"/>
                <a:cs typeface="Arial" panose="020B0604020202020204" pitchFamily="34" charset="0"/>
              </a:rPr>
              <a:t>Patient Population of Early Adoption of Medicus Health Clinical System</a:t>
            </a:r>
            <a:endParaRPr lang="en-US" sz="800" dirty="0">
              <a:latin typeface="Arial" panose="020B0604020202020204" pitchFamily="34" charset="0"/>
              <a:cs typeface="Arial" panose="020B0604020202020204" pitchFamily="34" charset="0"/>
            </a:endParaRPr>
          </a:p>
        </c:rich>
      </c:tx>
      <c:layout>
        <c:manualLayout>
          <c:xMode val="edge"/>
          <c:yMode val="edge"/>
          <c:x val="2.0628607500137206E-2"/>
          <c:y val="8.346999499180028E-3"/>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2"/>
          <c:order val="2"/>
          <c:spPr>
            <a:solidFill>
              <a:schemeClr val="accent3"/>
            </a:solidFill>
            <a:ln>
              <a:noFill/>
            </a:ln>
            <a:effectLst/>
          </c:spPr>
          <c:invertIfNegative val="0"/>
          <c:cat>
            <c:strRef>
              <c:f>[2026.xlsx]Sheet1!$C$6:$C$9</c:f>
              <c:strCache>
                <c:ptCount val="4"/>
                <c:pt idx="0">
                  <c:v>Wilmslow Health Centre </c:v>
                </c:pt>
                <c:pt idx="1">
                  <c:v>The Adam Pracrice </c:v>
                </c:pt>
                <c:pt idx="2">
                  <c:v>The Chorley Surgery</c:v>
                </c:pt>
                <c:pt idx="3">
                  <c:v>The Elms Medical Centre</c:v>
                </c:pt>
              </c:strCache>
            </c:strRef>
          </c:cat>
          <c:val>
            <c:numRef>
              <c:f>[2026.xlsx]Sheet1!$F$6:$F$9</c:f>
              <c:numCache>
                <c:formatCode>General</c:formatCode>
                <c:ptCount val="4"/>
                <c:pt idx="0">
                  <c:v>1600</c:v>
                </c:pt>
                <c:pt idx="1">
                  <c:v>25000</c:v>
                </c:pt>
                <c:pt idx="2">
                  <c:v>1500</c:v>
                </c:pt>
                <c:pt idx="3">
                  <c:v>1500</c:v>
                </c:pt>
              </c:numCache>
            </c:numRef>
          </c:val>
          <c:extLst>
            <c:ext xmlns:c16="http://schemas.microsoft.com/office/drawing/2014/chart" uri="{C3380CC4-5D6E-409C-BE32-E72D297353CC}">
              <c16:uniqueId val="{00000000-409B-4A89-98A8-F48C672964C9}"/>
            </c:ext>
          </c:extLst>
        </c:ser>
        <c:dLbls>
          <c:showLegendKey val="0"/>
          <c:showVal val="0"/>
          <c:showCatName val="0"/>
          <c:showSerName val="0"/>
          <c:showPercent val="0"/>
          <c:showBubbleSize val="0"/>
        </c:dLbls>
        <c:gapWidth val="219"/>
        <c:overlap val="-27"/>
        <c:axId val="570892815"/>
        <c:axId val="570889679"/>
        <c:extLst>
          <c:ext xmlns:c15="http://schemas.microsoft.com/office/drawing/2012/chart" uri="{02D57815-91ED-43cb-92C2-25804820EDAC}">
            <c15:filteredBarSeries>
              <c15:ser>
                <c:idx val="0"/>
                <c:order val="0"/>
                <c:spPr>
                  <a:solidFill>
                    <a:schemeClr val="accent1"/>
                  </a:solidFill>
                  <a:ln>
                    <a:noFill/>
                  </a:ln>
                  <a:effectLst/>
                </c:spPr>
                <c:invertIfNegative val="0"/>
                <c:cat>
                  <c:strRef>
                    <c:extLst>
                      <c:ext uri="{02D57815-91ED-43cb-92C2-25804820EDAC}">
                        <c15:formulaRef>
                          <c15:sqref>[2026.xlsx]Sheet1!$C$6:$C$9</c15:sqref>
                        </c15:formulaRef>
                      </c:ext>
                    </c:extLst>
                    <c:strCache>
                      <c:ptCount val="4"/>
                      <c:pt idx="0">
                        <c:v>Wilmslow Health Centre </c:v>
                      </c:pt>
                      <c:pt idx="1">
                        <c:v>The Adam Pracrice </c:v>
                      </c:pt>
                      <c:pt idx="2">
                        <c:v>The Chorley Surgery</c:v>
                      </c:pt>
                      <c:pt idx="3">
                        <c:v>The Elms Medical Centre</c:v>
                      </c:pt>
                    </c:strCache>
                  </c:strRef>
                </c:cat>
                <c:val>
                  <c:numRef>
                    <c:extLst>
                      <c:ext uri="{02D57815-91ED-43cb-92C2-25804820EDAC}">
                        <c15:formulaRef>
                          <c15:sqref>[2026.xlsx]Sheet1!$D$6:$D$9</c15:sqref>
                        </c15:formulaRef>
                      </c:ext>
                    </c:extLst>
                    <c:numCache>
                      <c:formatCode>General</c:formatCode>
                      <c:ptCount val="4"/>
                    </c:numCache>
                  </c:numRef>
                </c:val>
                <c:extLst>
                  <c:ext xmlns:c16="http://schemas.microsoft.com/office/drawing/2014/chart" uri="{C3380CC4-5D6E-409C-BE32-E72D297353CC}">
                    <c16:uniqueId val="{00000001-409B-4A89-98A8-F48C672964C9}"/>
                  </c:ext>
                </c:extLst>
              </c15:ser>
            </c15:filteredBarSeries>
            <c15:filteredBarSeries>
              <c15:ser>
                <c:idx val="1"/>
                <c:order val="1"/>
                <c:spPr>
                  <a:solidFill>
                    <a:schemeClr val="accent2"/>
                  </a:solidFill>
                  <a:ln>
                    <a:noFill/>
                  </a:ln>
                  <a:effectLst/>
                </c:spPr>
                <c:invertIfNegative val="0"/>
                <c:cat>
                  <c:strRef>
                    <c:extLst xmlns:c15="http://schemas.microsoft.com/office/drawing/2012/chart">
                      <c:ext xmlns:c15="http://schemas.microsoft.com/office/drawing/2012/chart" uri="{02D57815-91ED-43cb-92C2-25804820EDAC}">
                        <c15:formulaRef>
                          <c15:sqref>[2026.xlsx]Sheet1!$C$6:$C$9</c15:sqref>
                        </c15:formulaRef>
                      </c:ext>
                    </c:extLst>
                    <c:strCache>
                      <c:ptCount val="4"/>
                      <c:pt idx="0">
                        <c:v>Wilmslow Health Centre </c:v>
                      </c:pt>
                      <c:pt idx="1">
                        <c:v>The Adam Pracrice </c:v>
                      </c:pt>
                      <c:pt idx="2">
                        <c:v>The Chorley Surgery</c:v>
                      </c:pt>
                      <c:pt idx="3">
                        <c:v>The Elms Medical Centre</c:v>
                      </c:pt>
                    </c:strCache>
                  </c:strRef>
                </c:cat>
                <c:val>
                  <c:numRef>
                    <c:extLst xmlns:c15="http://schemas.microsoft.com/office/drawing/2012/chart">
                      <c:ext xmlns:c15="http://schemas.microsoft.com/office/drawing/2012/chart" uri="{02D57815-91ED-43cb-92C2-25804820EDAC}">
                        <c15:formulaRef>
                          <c15:sqref>[2026.xlsx]Sheet1!$E$6:$E$9</c15:sqref>
                        </c15:formulaRef>
                      </c:ext>
                    </c:extLst>
                    <c:numCache>
                      <c:formatCode>General</c:formatCode>
                      <c:ptCount val="4"/>
                    </c:numCache>
                  </c:numRef>
                </c:val>
                <c:extLst xmlns:c15="http://schemas.microsoft.com/office/drawing/2012/chart">
                  <c:ext xmlns:c16="http://schemas.microsoft.com/office/drawing/2014/chart" uri="{C3380CC4-5D6E-409C-BE32-E72D297353CC}">
                    <c16:uniqueId val="{00000002-409B-4A89-98A8-F48C672964C9}"/>
                  </c:ext>
                </c:extLst>
              </c15:ser>
            </c15:filteredBarSeries>
            <c15:filteredBarSeries>
              <c15:ser>
                <c:idx val="3"/>
                <c:order val="3"/>
                <c:spPr>
                  <a:solidFill>
                    <a:schemeClr val="accent4"/>
                  </a:solidFill>
                  <a:ln>
                    <a:noFill/>
                  </a:ln>
                  <a:effectLst/>
                </c:spPr>
                <c:invertIfNegative val="0"/>
                <c:cat>
                  <c:strRef>
                    <c:extLst xmlns:c15="http://schemas.microsoft.com/office/drawing/2012/chart">
                      <c:ext xmlns:c15="http://schemas.microsoft.com/office/drawing/2012/chart" uri="{02D57815-91ED-43cb-92C2-25804820EDAC}">
                        <c15:formulaRef>
                          <c15:sqref>[2026.xlsx]Sheet1!$C$6:$C$9</c15:sqref>
                        </c15:formulaRef>
                      </c:ext>
                    </c:extLst>
                    <c:strCache>
                      <c:ptCount val="4"/>
                      <c:pt idx="0">
                        <c:v>Wilmslow Health Centre </c:v>
                      </c:pt>
                      <c:pt idx="1">
                        <c:v>The Adam Pracrice </c:v>
                      </c:pt>
                      <c:pt idx="2">
                        <c:v>The Chorley Surgery</c:v>
                      </c:pt>
                      <c:pt idx="3">
                        <c:v>The Elms Medical Centre</c:v>
                      </c:pt>
                    </c:strCache>
                  </c:strRef>
                </c:cat>
                <c:val>
                  <c:numRef>
                    <c:extLst xmlns:c15="http://schemas.microsoft.com/office/drawing/2012/chart">
                      <c:ext xmlns:c15="http://schemas.microsoft.com/office/drawing/2012/chart" uri="{02D57815-91ED-43cb-92C2-25804820EDAC}">
                        <c15:formulaRef>
                          <c15:sqref>[2026.xlsx]Sheet1!$G$6:$G$9</c15:sqref>
                        </c15:formulaRef>
                      </c:ext>
                    </c:extLst>
                    <c:numCache>
                      <c:formatCode>General</c:formatCode>
                      <c:ptCount val="4"/>
                    </c:numCache>
                  </c:numRef>
                </c:val>
                <c:extLst xmlns:c15="http://schemas.microsoft.com/office/drawing/2012/chart">
                  <c:ext xmlns:c16="http://schemas.microsoft.com/office/drawing/2014/chart" uri="{C3380CC4-5D6E-409C-BE32-E72D297353CC}">
                    <c16:uniqueId val="{00000003-409B-4A89-98A8-F48C672964C9}"/>
                  </c:ext>
                </c:extLst>
              </c15:ser>
            </c15:filteredBarSeries>
          </c:ext>
        </c:extLst>
      </c:barChart>
      <c:catAx>
        <c:axId val="57089281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70889679"/>
        <c:crosses val="autoZero"/>
        <c:auto val="1"/>
        <c:lblAlgn val="ctr"/>
        <c:lblOffset val="100"/>
        <c:noMultiLvlLbl val="0"/>
      </c:catAx>
      <c:valAx>
        <c:axId val="57088967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70892815"/>
        <c:crosses val="autoZero"/>
        <c:crossBetween val="between"/>
      </c:valAx>
      <c:spPr>
        <a:noFill/>
        <a:ln>
          <a:noFill/>
        </a:ln>
        <a:effectLst/>
      </c:spPr>
    </c:plotArea>
    <c:plotVisOnly val="1"/>
    <c:dispBlanksAs val="gap"/>
    <c:showDLblsOverMax val="0"/>
  </c:chart>
  <c:spPr>
    <a:solidFill>
      <a:srgbClr val="E8E8E8"/>
    </a:solidFill>
    <a:ln>
      <a:noFill/>
    </a:ln>
    <a:effectLst/>
  </c:spPr>
  <c:txPr>
    <a:bodyPr/>
    <a:lstStyle/>
    <a:p>
      <a:pPr>
        <a:defRPr/>
      </a:pPr>
      <a:endParaRPr lang="en-US"/>
    </a:p>
  </c:txPr>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3D92B5-831F-4F7C-B755-13B6D22DBAA3}" type="doc">
      <dgm:prSet loTypeId="urn:microsoft.com/office/officeart/2016/7/layout/BasicProcessNew" loCatId="process" qsTypeId="urn:microsoft.com/office/officeart/2005/8/quickstyle/simple1" qsCatId="simple" csTypeId="urn:microsoft.com/office/officeart/2005/8/colors/accent1_3" csCatId="accent1" phldr="1"/>
      <dgm:spPr/>
      <dgm:t>
        <a:bodyPr/>
        <a:lstStyle/>
        <a:p>
          <a:endParaRPr lang="en-GB"/>
        </a:p>
      </dgm:t>
    </dgm:pt>
    <dgm:pt modelId="{74790DD9-7FF9-49CD-9837-3C30E5E69B33}">
      <dgm:prSet custT="1"/>
      <dgm:spPr/>
      <dgm:t>
        <a:bodyPr/>
        <a:lstStyle/>
        <a:p>
          <a:pPr algn="l"/>
          <a:endParaRPr lang="en-GB" sz="1200" b="1" dirty="0">
            <a:latin typeface="Arial" panose="020B0604020202020204" pitchFamily="34" charset="0"/>
            <a:cs typeface="Arial" panose="020B0604020202020204" pitchFamily="34" charset="0"/>
          </a:endParaRPr>
        </a:p>
        <a:p>
          <a:pPr algn="l"/>
          <a:r>
            <a:rPr lang="en-GB" sz="1200" b="1" dirty="0">
              <a:latin typeface="Arial" panose="020B0604020202020204" pitchFamily="34" charset="0"/>
              <a:cs typeface="Arial" panose="020B0604020202020204" pitchFamily="34" charset="0"/>
            </a:rPr>
            <a:t>Clinical </a:t>
          </a:r>
          <a:r>
            <a:rPr lang="en-GB" sz="1100" b="1" dirty="0">
              <a:latin typeface="Arial" panose="020B0604020202020204" pitchFamily="34" charset="0"/>
              <a:cs typeface="Arial" panose="020B0604020202020204" pitchFamily="34" charset="0"/>
            </a:rPr>
            <a:t>Workflow Integration</a:t>
          </a:r>
        </a:p>
        <a:p>
          <a:pPr algn="l"/>
          <a:r>
            <a:rPr lang="en-GB" sz="900" b="1" dirty="0">
              <a:latin typeface="Arial" panose="020B0604020202020204" pitchFamily="34" charset="0"/>
              <a:cs typeface="Arial" panose="020B0604020202020204" pitchFamily="34" charset="0"/>
            </a:rPr>
            <a:t>
Manages appointments, triage, consultations, and referrals in one system  </a:t>
          </a:r>
        </a:p>
        <a:p>
          <a:pPr algn="l"/>
          <a:r>
            <a:rPr lang="en-GB" sz="900" b="1" dirty="0">
              <a:latin typeface="Arial" panose="020B0604020202020204" pitchFamily="34" charset="0"/>
              <a:cs typeface="Arial" panose="020B0604020202020204" pitchFamily="34" charset="0"/>
            </a:rPr>
            <a:t>
Referrals use natural language — no templates needed  </a:t>
          </a:r>
        </a:p>
        <a:p>
          <a:pPr algn="l"/>
          <a:r>
            <a:rPr lang="en-GB" sz="900" b="1" dirty="0">
              <a:latin typeface="Arial" panose="020B0604020202020204" pitchFamily="34" charset="0"/>
              <a:cs typeface="Arial" panose="020B0604020202020204" pitchFamily="34" charset="0"/>
            </a:rPr>
            <a:t>
Prescriptions, fit notes, and actions can be done during or outside consultations </a:t>
          </a:r>
        </a:p>
        <a:p>
          <a:pPr algn="l"/>
          <a:endParaRPr lang="en-GB" sz="900" dirty="0">
            <a:latin typeface="Arial" panose="020B0604020202020204" pitchFamily="34" charset="0"/>
            <a:cs typeface="Arial" panose="020B0604020202020204" pitchFamily="34" charset="0"/>
          </a:endParaRPr>
        </a:p>
      </dgm:t>
    </dgm:pt>
    <dgm:pt modelId="{B55B77C7-B33A-459E-A670-7A1157F01799}" type="parTrans" cxnId="{680191AD-975E-431A-8CF0-D74BFFCB9259}">
      <dgm:prSet/>
      <dgm:spPr/>
      <dgm:t>
        <a:bodyPr/>
        <a:lstStyle/>
        <a:p>
          <a:endParaRPr lang="en-GB" sz="900">
            <a:solidFill>
              <a:schemeClr val="tx1"/>
            </a:solidFill>
            <a:latin typeface="Arial" panose="020B0604020202020204" pitchFamily="34" charset="0"/>
            <a:cs typeface="Arial" panose="020B0604020202020204" pitchFamily="34" charset="0"/>
          </a:endParaRPr>
        </a:p>
      </dgm:t>
    </dgm:pt>
    <dgm:pt modelId="{5BAFFC3B-AAEA-45EE-9689-FE602B5CCDE4}" type="sibTrans" cxnId="{680191AD-975E-431A-8CF0-D74BFFCB9259}">
      <dgm:prSet/>
      <dgm:spPr/>
      <dgm:t>
        <a:bodyPr/>
        <a:lstStyle/>
        <a:p>
          <a:endParaRPr lang="en-GB" sz="900">
            <a:solidFill>
              <a:schemeClr val="tx1"/>
            </a:solidFill>
            <a:latin typeface="Arial" panose="020B0604020202020204" pitchFamily="34" charset="0"/>
            <a:cs typeface="Arial" panose="020B0604020202020204" pitchFamily="34" charset="0"/>
          </a:endParaRPr>
        </a:p>
      </dgm:t>
    </dgm:pt>
    <dgm:pt modelId="{1ABD5986-C8D7-4E1F-B683-F7B8FDA771E3}">
      <dgm:prSet custT="1"/>
      <dgm:spPr/>
      <dgm:t>
        <a:bodyPr/>
        <a:lstStyle/>
        <a:p>
          <a:pPr algn="l"/>
          <a:endParaRPr lang="en-GB" sz="900" b="1" dirty="0">
            <a:latin typeface="Arial" panose="020B0604020202020204" pitchFamily="34" charset="0"/>
            <a:cs typeface="Arial" panose="020B0604020202020204" pitchFamily="34" charset="0"/>
          </a:endParaRPr>
        </a:p>
        <a:p>
          <a:pPr algn="l"/>
          <a:r>
            <a:rPr lang="en-GB" sz="1100" b="1" dirty="0">
              <a:latin typeface="Arial" panose="020B0604020202020204" pitchFamily="34" charset="0"/>
              <a:cs typeface="Arial" panose="020B0604020202020204" pitchFamily="34" charset="0"/>
            </a:rPr>
            <a:t>Appointment &amp; Triage</a:t>
          </a:r>
        </a:p>
        <a:p>
          <a:pPr algn="l"/>
          <a:r>
            <a:rPr lang="en-GB" sz="900" b="1" dirty="0">
              <a:latin typeface="Arial" panose="020B0604020202020204" pitchFamily="34" charset="0"/>
              <a:cs typeface="Arial" panose="020B0604020202020204" pitchFamily="34" charset="0"/>
            </a:rPr>
            <a:t>
Flexible booking options (e.g. “this morning”)  </a:t>
          </a:r>
        </a:p>
        <a:p>
          <a:pPr algn="l"/>
          <a:r>
            <a:rPr lang="en-GB" sz="900" b="1" dirty="0">
              <a:latin typeface="Arial" panose="020B0604020202020204" pitchFamily="34" charset="0"/>
              <a:cs typeface="Arial" panose="020B0604020202020204" pitchFamily="34" charset="0"/>
            </a:rPr>
            <a:t>
Connects with other practices via GP Connect  </a:t>
          </a:r>
        </a:p>
        <a:p>
          <a:pPr algn="l"/>
          <a:r>
            <a:rPr lang="en-GB" sz="900" b="1" dirty="0">
              <a:latin typeface="Arial" panose="020B0604020202020204" pitchFamily="34" charset="0"/>
              <a:cs typeface="Arial" panose="020B0604020202020204" pitchFamily="34" charset="0"/>
            </a:rPr>
            <a:t>
Patients can request triage or prescriptions through the practice website  </a:t>
          </a:r>
        </a:p>
        <a:p>
          <a:pPr algn="l"/>
          <a:r>
            <a:rPr lang="en-GB" sz="900" b="1" dirty="0">
              <a:latin typeface="Arial" panose="020B0604020202020204" pitchFamily="34" charset="0"/>
              <a:cs typeface="Arial" panose="020B0604020202020204" pitchFamily="34" charset="0"/>
            </a:rPr>
            <a:t>
</a:t>
          </a:r>
        </a:p>
      </dgm:t>
    </dgm:pt>
    <dgm:pt modelId="{3E561EC9-D989-44DF-8111-00286A107E1D}" type="parTrans" cxnId="{3F7FC23E-0BBB-4722-B736-21361786AA8D}">
      <dgm:prSet/>
      <dgm:spPr/>
      <dgm:t>
        <a:bodyPr/>
        <a:lstStyle/>
        <a:p>
          <a:endParaRPr lang="en-GB" sz="900">
            <a:solidFill>
              <a:schemeClr val="tx1"/>
            </a:solidFill>
            <a:latin typeface="Arial" panose="020B0604020202020204" pitchFamily="34" charset="0"/>
            <a:cs typeface="Arial" panose="020B0604020202020204" pitchFamily="34" charset="0"/>
          </a:endParaRPr>
        </a:p>
      </dgm:t>
    </dgm:pt>
    <dgm:pt modelId="{EC26E083-7EE1-4F1F-8C2A-719CBEC7D94C}" type="sibTrans" cxnId="{3F7FC23E-0BBB-4722-B736-21361786AA8D}">
      <dgm:prSet/>
      <dgm:spPr/>
      <dgm:t>
        <a:bodyPr/>
        <a:lstStyle/>
        <a:p>
          <a:endParaRPr lang="en-GB" sz="900">
            <a:solidFill>
              <a:schemeClr val="tx1"/>
            </a:solidFill>
            <a:latin typeface="Arial" panose="020B0604020202020204" pitchFamily="34" charset="0"/>
            <a:cs typeface="Arial" panose="020B0604020202020204" pitchFamily="34" charset="0"/>
          </a:endParaRPr>
        </a:p>
      </dgm:t>
    </dgm:pt>
    <dgm:pt modelId="{E8FE8D7C-B6A9-4155-BB59-4F9E20EAF9F7}">
      <dgm:prSet custT="1"/>
      <dgm:spPr/>
      <dgm:t>
        <a:bodyPr/>
        <a:lstStyle/>
        <a:p>
          <a:pPr algn="l"/>
          <a:endParaRPr lang="en-GB" sz="900" b="1" dirty="0">
            <a:latin typeface="Arial" panose="020B0604020202020204" pitchFamily="34" charset="0"/>
            <a:cs typeface="Arial" panose="020B0604020202020204" pitchFamily="34" charset="0"/>
          </a:endParaRPr>
        </a:p>
        <a:p>
          <a:pPr algn="l"/>
          <a:r>
            <a:rPr lang="en-GB" sz="1100" b="1" dirty="0">
              <a:latin typeface="Arial" panose="020B0604020202020204" pitchFamily="34" charset="0"/>
              <a:cs typeface="Arial" panose="020B0604020202020204" pitchFamily="34" charset="0"/>
            </a:rPr>
            <a:t>Health &amp; Population Management</a:t>
          </a:r>
        </a:p>
        <a:p>
          <a:pPr algn="l"/>
          <a:r>
            <a:rPr lang="en-GB" sz="900" b="1" dirty="0">
              <a:latin typeface="Arial" panose="020B0604020202020204" pitchFamily="34" charset="0"/>
              <a:cs typeface="Arial" panose="020B0604020202020204" pitchFamily="34" charset="0"/>
            </a:rPr>
            <a:t>
Live dashboards and reports  </a:t>
          </a:r>
        </a:p>
        <a:p>
          <a:pPr algn="l"/>
          <a:r>
            <a:rPr lang="en-GB" sz="900" b="1" dirty="0">
              <a:latin typeface="Arial" panose="020B0604020202020204" pitchFamily="34" charset="0"/>
              <a:cs typeface="Arial" panose="020B0604020202020204" pitchFamily="34" charset="0"/>
            </a:rPr>
            <a:t>
Patient registers for recalls and questionnaires  </a:t>
          </a:r>
        </a:p>
        <a:p>
          <a:pPr algn="l"/>
          <a:r>
            <a:rPr lang="en-GB" sz="900" b="1" dirty="0">
              <a:latin typeface="Arial" panose="020B0604020202020204" pitchFamily="34" charset="0"/>
              <a:cs typeface="Arial" panose="020B0604020202020204" pitchFamily="34" charset="0"/>
            </a:rPr>
            <a:t>
Send bulk messages for outreach and support  
</a:t>
          </a:r>
        </a:p>
      </dgm:t>
    </dgm:pt>
    <dgm:pt modelId="{9B4AE0BF-60C7-413E-9FFA-E95AE0B4B6A9}" type="parTrans" cxnId="{80468B9A-6062-47BD-B5C0-BE02D16C5FAA}">
      <dgm:prSet/>
      <dgm:spPr/>
      <dgm:t>
        <a:bodyPr/>
        <a:lstStyle/>
        <a:p>
          <a:endParaRPr lang="en-GB" sz="900">
            <a:solidFill>
              <a:schemeClr val="tx1"/>
            </a:solidFill>
            <a:latin typeface="Arial" panose="020B0604020202020204" pitchFamily="34" charset="0"/>
            <a:cs typeface="Arial" panose="020B0604020202020204" pitchFamily="34" charset="0"/>
          </a:endParaRPr>
        </a:p>
      </dgm:t>
    </dgm:pt>
    <dgm:pt modelId="{AF8841A0-BAC8-4E67-BE94-E085CD74F5F4}" type="sibTrans" cxnId="{80468B9A-6062-47BD-B5C0-BE02D16C5FAA}">
      <dgm:prSet/>
      <dgm:spPr/>
      <dgm:t>
        <a:bodyPr/>
        <a:lstStyle/>
        <a:p>
          <a:endParaRPr lang="en-GB" sz="900">
            <a:solidFill>
              <a:schemeClr val="tx1"/>
            </a:solidFill>
            <a:latin typeface="Arial" panose="020B0604020202020204" pitchFamily="34" charset="0"/>
            <a:cs typeface="Arial" panose="020B0604020202020204" pitchFamily="34" charset="0"/>
          </a:endParaRPr>
        </a:p>
      </dgm:t>
    </dgm:pt>
    <dgm:pt modelId="{086E946E-D974-4878-A342-17402F057E7B}">
      <dgm:prSet custT="1"/>
      <dgm:spPr/>
      <dgm:t>
        <a:bodyPr/>
        <a:lstStyle/>
        <a:p>
          <a:pPr algn="l"/>
          <a:r>
            <a:rPr lang="en-GB" sz="1200" b="1" dirty="0">
              <a:latin typeface="Arial" panose="020B0604020202020204" pitchFamily="34" charset="0"/>
              <a:cs typeface="Arial" panose="020B0604020202020204" pitchFamily="34" charset="0"/>
            </a:rPr>
            <a:t>Document Handling</a:t>
          </a:r>
        </a:p>
        <a:p>
          <a:pPr algn="l"/>
          <a:r>
            <a:rPr lang="en-GB" sz="900" b="1" dirty="0">
              <a:latin typeface="Arial" panose="020B0604020202020204" pitchFamily="34" charset="0"/>
              <a:cs typeface="Arial" panose="020B0604020202020204" pitchFamily="34" charset="0"/>
            </a:rPr>
            <a:t>
Automatically pulls documents from NHS Mail, MESH, and scanned post</a:t>
          </a:r>
        </a:p>
        <a:p>
          <a:pPr algn="l"/>
          <a:r>
            <a:rPr lang="en-GB" sz="900" b="1" dirty="0">
              <a:latin typeface="Arial" panose="020B0604020202020204" pitchFamily="34" charset="0"/>
              <a:cs typeface="Arial" panose="020B0604020202020204" pitchFamily="34" charset="0"/>
            </a:rPr>
            <a:t>  
Matches and codes documents directly into patient records  </a:t>
          </a:r>
        </a:p>
      </dgm:t>
    </dgm:pt>
    <dgm:pt modelId="{9346AB4E-8EAC-4DBF-AE91-12C7413A4C9A}" type="parTrans" cxnId="{B65D50E4-A0BA-4162-B709-5EE36897EAB8}">
      <dgm:prSet/>
      <dgm:spPr/>
      <dgm:t>
        <a:bodyPr/>
        <a:lstStyle/>
        <a:p>
          <a:endParaRPr lang="en-GB" sz="900">
            <a:solidFill>
              <a:schemeClr val="tx1"/>
            </a:solidFill>
            <a:latin typeface="Arial" panose="020B0604020202020204" pitchFamily="34" charset="0"/>
            <a:cs typeface="Arial" panose="020B0604020202020204" pitchFamily="34" charset="0"/>
          </a:endParaRPr>
        </a:p>
      </dgm:t>
    </dgm:pt>
    <dgm:pt modelId="{B4F72526-A439-47F5-9F6F-A7E1E08C28A5}" type="sibTrans" cxnId="{B65D50E4-A0BA-4162-B709-5EE36897EAB8}">
      <dgm:prSet/>
      <dgm:spPr/>
      <dgm:t>
        <a:bodyPr/>
        <a:lstStyle/>
        <a:p>
          <a:endParaRPr lang="en-GB" sz="900">
            <a:solidFill>
              <a:schemeClr val="tx1"/>
            </a:solidFill>
            <a:latin typeface="Arial" panose="020B0604020202020204" pitchFamily="34" charset="0"/>
            <a:cs typeface="Arial" panose="020B0604020202020204" pitchFamily="34" charset="0"/>
          </a:endParaRPr>
        </a:p>
      </dgm:t>
    </dgm:pt>
    <dgm:pt modelId="{D5EB2069-F549-4FCC-BB03-DCF32DD3EC5A}">
      <dgm:prSet custT="1"/>
      <dgm:spPr/>
      <dgm:t>
        <a:bodyPr/>
        <a:lstStyle/>
        <a:p>
          <a:pPr algn="l">
            <a:lnSpc>
              <a:spcPct val="100000"/>
            </a:lnSpc>
          </a:pPr>
          <a:r>
            <a:rPr lang="en-GB" sz="1100" b="1" dirty="0">
              <a:latin typeface="Arial" panose="020B0604020202020204" pitchFamily="34" charset="0"/>
              <a:cs typeface="Arial" panose="020B0604020202020204" pitchFamily="34" charset="0"/>
            </a:rPr>
            <a:t>Cloud Access &amp; Mobility</a:t>
          </a:r>
        </a:p>
        <a:p>
          <a:pPr algn="l">
            <a:lnSpc>
              <a:spcPct val="100000"/>
            </a:lnSpc>
          </a:pPr>
          <a:r>
            <a:rPr lang="en-GB" sz="900" b="1" dirty="0">
              <a:latin typeface="Arial" panose="020B0604020202020204" pitchFamily="34" charset="0"/>
              <a:cs typeface="Arial" panose="020B0604020202020204" pitchFamily="34" charset="0"/>
            </a:rPr>
            <a:t>
Works on tablets/laptops anywhere — ideal for home visits or care homes  </a:t>
          </a:r>
        </a:p>
        <a:p>
          <a:pPr algn="l">
            <a:lnSpc>
              <a:spcPct val="100000"/>
            </a:lnSpc>
          </a:pPr>
          <a:r>
            <a:rPr lang="en-GB" sz="900" b="1" dirty="0">
              <a:latin typeface="Arial" panose="020B0604020202020204" pitchFamily="34" charset="0"/>
              <a:cs typeface="Arial" panose="020B0604020202020204" pitchFamily="34" charset="0"/>
            </a:rPr>
            <a:t>
Enables remote working and neighbourhood care  </a:t>
          </a:r>
        </a:p>
      </dgm:t>
    </dgm:pt>
    <dgm:pt modelId="{E6896C7B-7951-40A2-8287-0433063F6410}" type="parTrans" cxnId="{ED811C5A-52B4-4D61-8AF7-E6F8D10D3553}">
      <dgm:prSet/>
      <dgm:spPr/>
      <dgm:t>
        <a:bodyPr/>
        <a:lstStyle/>
        <a:p>
          <a:endParaRPr lang="en-GB" sz="900">
            <a:solidFill>
              <a:schemeClr val="tx1"/>
            </a:solidFill>
            <a:latin typeface="Arial" panose="020B0604020202020204" pitchFamily="34" charset="0"/>
            <a:cs typeface="Arial" panose="020B0604020202020204" pitchFamily="34" charset="0"/>
          </a:endParaRPr>
        </a:p>
      </dgm:t>
    </dgm:pt>
    <dgm:pt modelId="{85030A6F-A78C-42D3-9092-83D863C8456F}" type="sibTrans" cxnId="{ED811C5A-52B4-4D61-8AF7-E6F8D10D3553}">
      <dgm:prSet/>
      <dgm:spPr/>
      <dgm:t>
        <a:bodyPr/>
        <a:lstStyle/>
        <a:p>
          <a:endParaRPr lang="en-GB" sz="900">
            <a:solidFill>
              <a:schemeClr val="tx1"/>
            </a:solidFill>
            <a:latin typeface="Arial" panose="020B0604020202020204" pitchFamily="34" charset="0"/>
            <a:cs typeface="Arial" panose="020B0604020202020204" pitchFamily="34" charset="0"/>
          </a:endParaRPr>
        </a:p>
      </dgm:t>
    </dgm:pt>
    <dgm:pt modelId="{623F8538-D5D4-4BAC-A32B-D57565CAA9DD}" type="pres">
      <dgm:prSet presAssocID="{083D92B5-831F-4F7C-B755-13B6D22DBAA3}" presName="Name0" presStyleCnt="0">
        <dgm:presLayoutVars>
          <dgm:dir/>
          <dgm:resizeHandles val="exact"/>
        </dgm:presLayoutVars>
      </dgm:prSet>
      <dgm:spPr/>
    </dgm:pt>
    <dgm:pt modelId="{692A2D58-25E3-4F0C-BE5C-DBA8404CFDC5}" type="pres">
      <dgm:prSet presAssocID="{D5EB2069-F549-4FCC-BB03-DCF32DD3EC5A}" presName="node" presStyleLbl="node1" presStyleIdx="0" presStyleCnt="9">
        <dgm:presLayoutVars>
          <dgm:bulletEnabled val="1"/>
        </dgm:presLayoutVars>
      </dgm:prSet>
      <dgm:spPr/>
    </dgm:pt>
    <dgm:pt modelId="{9BD235ED-98BA-4865-A24E-D63C21E62F34}" type="pres">
      <dgm:prSet presAssocID="{85030A6F-A78C-42D3-9092-83D863C8456F}" presName="sibTransSpacerBeforeConnector" presStyleCnt="0"/>
      <dgm:spPr/>
    </dgm:pt>
    <dgm:pt modelId="{7D146DA7-9710-4C90-9925-DCF835480BFA}" type="pres">
      <dgm:prSet presAssocID="{85030A6F-A78C-42D3-9092-83D863C8456F}" presName="sibTrans" presStyleLbl="node1" presStyleIdx="1" presStyleCnt="9"/>
      <dgm:spPr/>
    </dgm:pt>
    <dgm:pt modelId="{625B5E8A-854A-476A-BFEC-4EE4551DAF0A}" type="pres">
      <dgm:prSet presAssocID="{85030A6F-A78C-42D3-9092-83D863C8456F}" presName="sibTransSpacerAfterConnector" presStyleCnt="0"/>
      <dgm:spPr/>
    </dgm:pt>
    <dgm:pt modelId="{EB58D4FA-FC02-4259-82A6-413B4E2BAE26}" type="pres">
      <dgm:prSet presAssocID="{086E946E-D974-4878-A342-17402F057E7B}" presName="node" presStyleLbl="node1" presStyleIdx="2" presStyleCnt="9" custLinFactX="510" custLinFactNeighborX="100000" custLinFactNeighborY="2835">
        <dgm:presLayoutVars>
          <dgm:bulletEnabled val="1"/>
        </dgm:presLayoutVars>
      </dgm:prSet>
      <dgm:spPr/>
    </dgm:pt>
    <dgm:pt modelId="{6D4DE427-186C-41B2-85B5-2B178A688404}" type="pres">
      <dgm:prSet presAssocID="{B4F72526-A439-47F5-9F6F-A7E1E08C28A5}" presName="sibTransSpacerBeforeConnector" presStyleCnt="0"/>
      <dgm:spPr/>
    </dgm:pt>
    <dgm:pt modelId="{394B70C5-B629-4782-95DF-4ED8C9F461BC}" type="pres">
      <dgm:prSet presAssocID="{B4F72526-A439-47F5-9F6F-A7E1E08C28A5}" presName="sibTrans" presStyleLbl="node1" presStyleIdx="3" presStyleCnt="9"/>
      <dgm:spPr/>
    </dgm:pt>
    <dgm:pt modelId="{B8923482-DF0F-47C4-B54F-72F05A4262FD}" type="pres">
      <dgm:prSet presAssocID="{B4F72526-A439-47F5-9F6F-A7E1E08C28A5}" presName="sibTransSpacerAfterConnector" presStyleCnt="0"/>
      <dgm:spPr/>
    </dgm:pt>
    <dgm:pt modelId="{B125BA47-6630-4AE6-9E21-C2860F4106F0}" type="pres">
      <dgm:prSet presAssocID="{1ABD5986-C8D7-4E1F-B683-F7B8FDA771E3}" presName="node" presStyleLbl="node1" presStyleIdx="4" presStyleCnt="9">
        <dgm:presLayoutVars>
          <dgm:bulletEnabled val="1"/>
        </dgm:presLayoutVars>
      </dgm:prSet>
      <dgm:spPr/>
    </dgm:pt>
    <dgm:pt modelId="{C40EB732-A880-430E-A0FF-DCFAF06C7285}" type="pres">
      <dgm:prSet presAssocID="{EC26E083-7EE1-4F1F-8C2A-719CBEC7D94C}" presName="sibTransSpacerBeforeConnector" presStyleCnt="0"/>
      <dgm:spPr/>
    </dgm:pt>
    <dgm:pt modelId="{702C3FBF-F817-4D7A-A6CF-74685456EF78}" type="pres">
      <dgm:prSet presAssocID="{EC26E083-7EE1-4F1F-8C2A-719CBEC7D94C}" presName="sibTrans" presStyleLbl="node1" presStyleIdx="5" presStyleCnt="9"/>
      <dgm:spPr/>
    </dgm:pt>
    <dgm:pt modelId="{63D906E8-04E2-49A5-B3BA-A3238D623B36}" type="pres">
      <dgm:prSet presAssocID="{EC26E083-7EE1-4F1F-8C2A-719CBEC7D94C}" presName="sibTransSpacerAfterConnector" presStyleCnt="0"/>
      <dgm:spPr/>
    </dgm:pt>
    <dgm:pt modelId="{26BF2677-935E-42C3-AA8E-07DEE6A242B1}" type="pres">
      <dgm:prSet presAssocID="{74790DD9-7FF9-49CD-9837-3C30E5E69B33}" presName="node" presStyleLbl="node1" presStyleIdx="6" presStyleCnt="9">
        <dgm:presLayoutVars>
          <dgm:bulletEnabled val="1"/>
        </dgm:presLayoutVars>
      </dgm:prSet>
      <dgm:spPr/>
    </dgm:pt>
    <dgm:pt modelId="{F92D4E6F-83FE-4418-BD5D-0D183C0E7F0C}" type="pres">
      <dgm:prSet presAssocID="{5BAFFC3B-AAEA-45EE-9689-FE602B5CCDE4}" presName="sibTransSpacerBeforeConnector" presStyleCnt="0"/>
      <dgm:spPr/>
    </dgm:pt>
    <dgm:pt modelId="{F473030A-FCB8-44CB-B641-BF7BCD7A0875}" type="pres">
      <dgm:prSet presAssocID="{5BAFFC3B-AAEA-45EE-9689-FE602B5CCDE4}" presName="sibTrans" presStyleLbl="node1" presStyleIdx="7" presStyleCnt="9"/>
      <dgm:spPr/>
    </dgm:pt>
    <dgm:pt modelId="{C295673F-8BA2-42F9-860F-A9E814AF433B}" type="pres">
      <dgm:prSet presAssocID="{5BAFFC3B-AAEA-45EE-9689-FE602B5CCDE4}" presName="sibTransSpacerAfterConnector" presStyleCnt="0"/>
      <dgm:spPr/>
    </dgm:pt>
    <dgm:pt modelId="{450073E3-2A43-427C-89DF-90CA36708BBB}" type="pres">
      <dgm:prSet presAssocID="{E8FE8D7C-B6A9-4155-BB59-4F9E20EAF9F7}" presName="node" presStyleLbl="node1" presStyleIdx="8" presStyleCnt="9">
        <dgm:presLayoutVars>
          <dgm:bulletEnabled val="1"/>
        </dgm:presLayoutVars>
      </dgm:prSet>
      <dgm:spPr/>
    </dgm:pt>
  </dgm:ptLst>
  <dgm:cxnLst>
    <dgm:cxn modelId="{65DECC05-48ED-4C5E-99E0-013754D71FB4}" type="presOf" srcId="{E8FE8D7C-B6A9-4155-BB59-4F9E20EAF9F7}" destId="{450073E3-2A43-427C-89DF-90CA36708BBB}" srcOrd="0" destOrd="0" presId="urn:microsoft.com/office/officeart/2016/7/layout/BasicProcessNew"/>
    <dgm:cxn modelId="{F531F225-C139-45D9-807D-FADDFD1A204C}" type="presOf" srcId="{D5EB2069-F549-4FCC-BB03-DCF32DD3EC5A}" destId="{692A2D58-25E3-4F0C-BE5C-DBA8404CFDC5}" srcOrd="0" destOrd="0" presId="urn:microsoft.com/office/officeart/2016/7/layout/BasicProcessNew"/>
    <dgm:cxn modelId="{75EDC034-19AE-4767-BF0A-6F792F6EB35B}" type="presOf" srcId="{5BAFFC3B-AAEA-45EE-9689-FE602B5CCDE4}" destId="{F473030A-FCB8-44CB-B641-BF7BCD7A0875}" srcOrd="0" destOrd="0" presId="urn:microsoft.com/office/officeart/2016/7/layout/BasicProcessNew"/>
    <dgm:cxn modelId="{3F7FC23E-0BBB-4722-B736-21361786AA8D}" srcId="{083D92B5-831F-4F7C-B755-13B6D22DBAA3}" destId="{1ABD5986-C8D7-4E1F-B683-F7B8FDA771E3}" srcOrd="2" destOrd="0" parTransId="{3E561EC9-D989-44DF-8111-00286A107E1D}" sibTransId="{EC26E083-7EE1-4F1F-8C2A-719CBEC7D94C}"/>
    <dgm:cxn modelId="{33CB5B77-95FC-4F3A-B690-EEB72982E4FA}" type="presOf" srcId="{086E946E-D974-4878-A342-17402F057E7B}" destId="{EB58D4FA-FC02-4259-82A6-413B4E2BAE26}" srcOrd="0" destOrd="0" presId="urn:microsoft.com/office/officeart/2016/7/layout/BasicProcessNew"/>
    <dgm:cxn modelId="{7455A979-5201-445C-9608-6C79BD15CCE8}" type="presOf" srcId="{EC26E083-7EE1-4F1F-8C2A-719CBEC7D94C}" destId="{702C3FBF-F817-4D7A-A6CF-74685456EF78}" srcOrd="0" destOrd="0" presId="urn:microsoft.com/office/officeart/2016/7/layout/BasicProcessNew"/>
    <dgm:cxn modelId="{ED811C5A-52B4-4D61-8AF7-E6F8D10D3553}" srcId="{083D92B5-831F-4F7C-B755-13B6D22DBAA3}" destId="{D5EB2069-F549-4FCC-BB03-DCF32DD3EC5A}" srcOrd="0" destOrd="0" parTransId="{E6896C7B-7951-40A2-8287-0433063F6410}" sibTransId="{85030A6F-A78C-42D3-9092-83D863C8456F}"/>
    <dgm:cxn modelId="{80468B9A-6062-47BD-B5C0-BE02D16C5FAA}" srcId="{083D92B5-831F-4F7C-B755-13B6D22DBAA3}" destId="{E8FE8D7C-B6A9-4155-BB59-4F9E20EAF9F7}" srcOrd="4" destOrd="0" parTransId="{9B4AE0BF-60C7-413E-9FFA-E95AE0B4B6A9}" sibTransId="{AF8841A0-BAC8-4E67-BE94-E085CD74F5F4}"/>
    <dgm:cxn modelId="{6776ABA5-93CD-4310-97FA-BB7E8FD71A93}" type="presOf" srcId="{083D92B5-831F-4F7C-B755-13B6D22DBAA3}" destId="{623F8538-D5D4-4BAC-A32B-D57565CAA9DD}" srcOrd="0" destOrd="0" presId="urn:microsoft.com/office/officeart/2016/7/layout/BasicProcessNew"/>
    <dgm:cxn modelId="{680191AD-975E-431A-8CF0-D74BFFCB9259}" srcId="{083D92B5-831F-4F7C-B755-13B6D22DBAA3}" destId="{74790DD9-7FF9-49CD-9837-3C30E5E69B33}" srcOrd="3" destOrd="0" parTransId="{B55B77C7-B33A-459E-A670-7A1157F01799}" sibTransId="{5BAFFC3B-AAEA-45EE-9689-FE602B5CCDE4}"/>
    <dgm:cxn modelId="{86B646C7-7BB4-4B64-8EB5-7AEC82354363}" type="presOf" srcId="{1ABD5986-C8D7-4E1F-B683-F7B8FDA771E3}" destId="{B125BA47-6630-4AE6-9E21-C2860F4106F0}" srcOrd="0" destOrd="0" presId="urn:microsoft.com/office/officeart/2016/7/layout/BasicProcessNew"/>
    <dgm:cxn modelId="{E7AACDD8-BA30-43E6-9D09-72B1EF47E045}" type="presOf" srcId="{B4F72526-A439-47F5-9F6F-A7E1E08C28A5}" destId="{394B70C5-B629-4782-95DF-4ED8C9F461BC}" srcOrd="0" destOrd="0" presId="urn:microsoft.com/office/officeart/2016/7/layout/BasicProcessNew"/>
    <dgm:cxn modelId="{ABADAFDA-E4C4-489D-8DE7-F864C9ADADA2}" type="presOf" srcId="{85030A6F-A78C-42D3-9092-83D863C8456F}" destId="{7D146DA7-9710-4C90-9925-DCF835480BFA}" srcOrd="0" destOrd="0" presId="urn:microsoft.com/office/officeart/2016/7/layout/BasicProcessNew"/>
    <dgm:cxn modelId="{B65D50E4-A0BA-4162-B709-5EE36897EAB8}" srcId="{083D92B5-831F-4F7C-B755-13B6D22DBAA3}" destId="{086E946E-D974-4878-A342-17402F057E7B}" srcOrd="1" destOrd="0" parTransId="{9346AB4E-8EAC-4DBF-AE91-12C7413A4C9A}" sibTransId="{B4F72526-A439-47F5-9F6F-A7E1E08C28A5}"/>
    <dgm:cxn modelId="{237360F2-0701-40EC-9CE3-AA16B422343D}" type="presOf" srcId="{74790DD9-7FF9-49CD-9837-3C30E5E69B33}" destId="{26BF2677-935E-42C3-AA8E-07DEE6A242B1}" srcOrd="0" destOrd="0" presId="urn:microsoft.com/office/officeart/2016/7/layout/BasicProcessNew"/>
    <dgm:cxn modelId="{4BC05C13-CFAD-4D31-9FB3-9C57859F1F20}" type="presParOf" srcId="{623F8538-D5D4-4BAC-A32B-D57565CAA9DD}" destId="{692A2D58-25E3-4F0C-BE5C-DBA8404CFDC5}" srcOrd="0" destOrd="0" presId="urn:microsoft.com/office/officeart/2016/7/layout/BasicProcessNew"/>
    <dgm:cxn modelId="{A2B0326E-F8EC-4806-977A-5BD626360C6E}" type="presParOf" srcId="{623F8538-D5D4-4BAC-A32B-D57565CAA9DD}" destId="{9BD235ED-98BA-4865-A24E-D63C21E62F34}" srcOrd="1" destOrd="0" presId="urn:microsoft.com/office/officeart/2016/7/layout/BasicProcessNew"/>
    <dgm:cxn modelId="{202AE287-71C1-4592-BA75-5FA179967D2A}" type="presParOf" srcId="{623F8538-D5D4-4BAC-A32B-D57565CAA9DD}" destId="{7D146DA7-9710-4C90-9925-DCF835480BFA}" srcOrd="2" destOrd="0" presId="urn:microsoft.com/office/officeart/2016/7/layout/BasicProcessNew"/>
    <dgm:cxn modelId="{FE992917-8512-48ED-B47B-8160A4EC10BF}" type="presParOf" srcId="{623F8538-D5D4-4BAC-A32B-D57565CAA9DD}" destId="{625B5E8A-854A-476A-BFEC-4EE4551DAF0A}" srcOrd="3" destOrd="0" presId="urn:microsoft.com/office/officeart/2016/7/layout/BasicProcessNew"/>
    <dgm:cxn modelId="{5F86B061-DD63-4D50-B72F-51C6CD8F8C8C}" type="presParOf" srcId="{623F8538-D5D4-4BAC-A32B-D57565CAA9DD}" destId="{EB58D4FA-FC02-4259-82A6-413B4E2BAE26}" srcOrd="4" destOrd="0" presId="urn:microsoft.com/office/officeart/2016/7/layout/BasicProcessNew"/>
    <dgm:cxn modelId="{7819AB69-9FA9-4533-AE2D-6A87746E9640}" type="presParOf" srcId="{623F8538-D5D4-4BAC-A32B-D57565CAA9DD}" destId="{6D4DE427-186C-41B2-85B5-2B178A688404}" srcOrd="5" destOrd="0" presId="urn:microsoft.com/office/officeart/2016/7/layout/BasicProcessNew"/>
    <dgm:cxn modelId="{F3DBF6DA-FEFA-4FC4-B29B-F306E15546F1}" type="presParOf" srcId="{623F8538-D5D4-4BAC-A32B-D57565CAA9DD}" destId="{394B70C5-B629-4782-95DF-4ED8C9F461BC}" srcOrd="6" destOrd="0" presId="urn:microsoft.com/office/officeart/2016/7/layout/BasicProcessNew"/>
    <dgm:cxn modelId="{8BAB68D6-2866-461A-B3B9-198FC57BF1AD}" type="presParOf" srcId="{623F8538-D5D4-4BAC-A32B-D57565CAA9DD}" destId="{B8923482-DF0F-47C4-B54F-72F05A4262FD}" srcOrd="7" destOrd="0" presId="urn:microsoft.com/office/officeart/2016/7/layout/BasicProcessNew"/>
    <dgm:cxn modelId="{B98D8B04-2528-4E7D-B2A4-EF68391C4EA0}" type="presParOf" srcId="{623F8538-D5D4-4BAC-A32B-D57565CAA9DD}" destId="{B125BA47-6630-4AE6-9E21-C2860F4106F0}" srcOrd="8" destOrd="0" presId="urn:microsoft.com/office/officeart/2016/7/layout/BasicProcessNew"/>
    <dgm:cxn modelId="{4932AC46-8317-474B-8651-E6C2B2DA76B6}" type="presParOf" srcId="{623F8538-D5D4-4BAC-A32B-D57565CAA9DD}" destId="{C40EB732-A880-430E-A0FF-DCFAF06C7285}" srcOrd="9" destOrd="0" presId="urn:microsoft.com/office/officeart/2016/7/layout/BasicProcessNew"/>
    <dgm:cxn modelId="{087C1C40-C73E-476F-B560-A16D871634B3}" type="presParOf" srcId="{623F8538-D5D4-4BAC-A32B-D57565CAA9DD}" destId="{702C3FBF-F817-4D7A-A6CF-74685456EF78}" srcOrd="10" destOrd="0" presId="urn:microsoft.com/office/officeart/2016/7/layout/BasicProcessNew"/>
    <dgm:cxn modelId="{BA321E3B-34CA-4E48-9775-C1935D2067B2}" type="presParOf" srcId="{623F8538-D5D4-4BAC-A32B-D57565CAA9DD}" destId="{63D906E8-04E2-49A5-B3BA-A3238D623B36}" srcOrd="11" destOrd="0" presId="urn:microsoft.com/office/officeart/2016/7/layout/BasicProcessNew"/>
    <dgm:cxn modelId="{14E9E681-5C0D-4B98-AB76-91533D39BE36}" type="presParOf" srcId="{623F8538-D5D4-4BAC-A32B-D57565CAA9DD}" destId="{26BF2677-935E-42C3-AA8E-07DEE6A242B1}" srcOrd="12" destOrd="0" presId="urn:microsoft.com/office/officeart/2016/7/layout/BasicProcessNew"/>
    <dgm:cxn modelId="{8495821C-ABF4-4234-9899-E9BD6C291A0E}" type="presParOf" srcId="{623F8538-D5D4-4BAC-A32B-D57565CAA9DD}" destId="{F92D4E6F-83FE-4418-BD5D-0D183C0E7F0C}" srcOrd="13" destOrd="0" presId="urn:microsoft.com/office/officeart/2016/7/layout/BasicProcessNew"/>
    <dgm:cxn modelId="{B2983932-9A57-4BD8-B5F6-DBCD7D9CB765}" type="presParOf" srcId="{623F8538-D5D4-4BAC-A32B-D57565CAA9DD}" destId="{F473030A-FCB8-44CB-B641-BF7BCD7A0875}" srcOrd="14" destOrd="0" presId="urn:microsoft.com/office/officeart/2016/7/layout/BasicProcessNew"/>
    <dgm:cxn modelId="{C619459C-09E8-415C-82FD-FA798D679FC2}" type="presParOf" srcId="{623F8538-D5D4-4BAC-A32B-D57565CAA9DD}" destId="{C295673F-8BA2-42F9-860F-A9E814AF433B}" srcOrd="15" destOrd="0" presId="urn:microsoft.com/office/officeart/2016/7/layout/BasicProcessNew"/>
    <dgm:cxn modelId="{931950F8-A2DE-4870-97E0-28DA80EA1A3F}" type="presParOf" srcId="{623F8538-D5D4-4BAC-A32B-D57565CAA9DD}" destId="{450073E3-2A43-427C-89DF-90CA36708BBB}" srcOrd="16" destOrd="0" presId="urn:microsoft.com/office/officeart/2016/7/layout/BasicProcessNew"/>
  </dgm:cxnLst>
  <dgm:bg>
    <a:effectLst>
      <a:softEdge rad="0"/>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2A2D58-25E3-4F0C-BE5C-DBA8404CFDC5}">
      <dsp:nvSpPr>
        <dsp:cNvPr id="0" name=""/>
        <dsp:cNvSpPr/>
      </dsp:nvSpPr>
      <dsp:spPr>
        <a:xfrm>
          <a:off x="4655" y="0"/>
          <a:ext cx="1168890" cy="2793819"/>
        </a:xfrm>
        <a:prstGeom prst="rect">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panose="020B0604020202020204" pitchFamily="34" charset="0"/>
              <a:cs typeface="Arial" panose="020B0604020202020204" pitchFamily="34" charset="0"/>
            </a:rPr>
            <a:t>Cloud Access &amp; Mobility</a:t>
          </a:r>
        </a:p>
        <a:p>
          <a:pPr marL="0" lvl="0" indent="0" algn="l" defTabSz="488950">
            <a:lnSpc>
              <a:spcPct val="100000"/>
            </a:lnSpc>
            <a:spcBef>
              <a:spcPct val="0"/>
            </a:spcBef>
            <a:spcAft>
              <a:spcPct val="35000"/>
            </a:spcAft>
            <a:buNone/>
          </a:pPr>
          <a:r>
            <a:rPr lang="en-GB" sz="900" b="1" kern="1200" dirty="0">
              <a:latin typeface="Arial" panose="020B0604020202020204" pitchFamily="34" charset="0"/>
              <a:cs typeface="Arial" panose="020B0604020202020204" pitchFamily="34" charset="0"/>
            </a:rPr>
            <a:t>
Works on tablets/laptops anywhere — ideal for home visits or care homes  </a:t>
          </a:r>
        </a:p>
        <a:p>
          <a:pPr marL="0" lvl="0" indent="0" algn="l" defTabSz="488950">
            <a:lnSpc>
              <a:spcPct val="100000"/>
            </a:lnSpc>
            <a:spcBef>
              <a:spcPct val="0"/>
            </a:spcBef>
            <a:spcAft>
              <a:spcPct val="35000"/>
            </a:spcAft>
            <a:buNone/>
          </a:pPr>
          <a:r>
            <a:rPr lang="en-GB" sz="900" b="1" kern="1200" dirty="0">
              <a:latin typeface="Arial" panose="020B0604020202020204" pitchFamily="34" charset="0"/>
              <a:cs typeface="Arial" panose="020B0604020202020204" pitchFamily="34" charset="0"/>
            </a:rPr>
            <a:t>
Enables remote working and neighbourhood care  </a:t>
          </a:r>
        </a:p>
      </dsp:txBody>
      <dsp:txXfrm>
        <a:off x="4655" y="0"/>
        <a:ext cx="1168890" cy="2793819"/>
      </dsp:txXfrm>
    </dsp:sp>
    <dsp:sp modelId="{7D146DA7-9710-4C90-9925-DCF835480BFA}">
      <dsp:nvSpPr>
        <dsp:cNvPr id="0" name=""/>
        <dsp:cNvSpPr/>
      </dsp:nvSpPr>
      <dsp:spPr>
        <a:xfrm>
          <a:off x="1201481" y="1275409"/>
          <a:ext cx="175333" cy="243000"/>
        </a:xfrm>
        <a:prstGeom prst="rightArrow">
          <a:avLst>
            <a:gd name="adj1" fmla="val 50000"/>
            <a:gd name="adj2" fmla="val 50000"/>
          </a:avLst>
        </a:prstGeom>
        <a:solidFill>
          <a:schemeClr val="accent1">
            <a:shade val="80000"/>
            <a:hueOff val="68200"/>
            <a:satOff val="-7112"/>
            <a:lumOff val="477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58D4FA-FC02-4259-82A6-413B4E2BAE26}">
      <dsp:nvSpPr>
        <dsp:cNvPr id="0" name=""/>
        <dsp:cNvSpPr/>
      </dsp:nvSpPr>
      <dsp:spPr>
        <a:xfrm>
          <a:off x="1438646" y="0"/>
          <a:ext cx="1168890" cy="2793819"/>
        </a:xfrm>
        <a:prstGeom prst="rect">
          <a:avLst/>
        </a:prstGeom>
        <a:solidFill>
          <a:schemeClr val="accent1">
            <a:shade val="80000"/>
            <a:hueOff val="136400"/>
            <a:satOff val="-14223"/>
            <a:lumOff val="95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Document Handling</a:t>
          </a:r>
        </a:p>
        <a:p>
          <a:pPr marL="0" lvl="0" indent="0" algn="l" defTabSz="53340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Automatically pulls documents from NHS Mail, MESH, and scanned post</a:t>
          </a:r>
        </a:p>
        <a:p>
          <a:pPr marL="0" lvl="0" indent="0" algn="l" defTabSz="53340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Matches and codes documents directly into patient records  </a:t>
          </a:r>
        </a:p>
      </dsp:txBody>
      <dsp:txXfrm>
        <a:off x="1438646" y="0"/>
        <a:ext cx="1168890" cy="2793819"/>
      </dsp:txXfrm>
    </dsp:sp>
    <dsp:sp modelId="{394B70C5-B629-4782-95DF-4ED8C9F461BC}">
      <dsp:nvSpPr>
        <dsp:cNvPr id="0" name=""/>
        <dsp:cNvSpPr/>
      </dsp:nvSpPr>
      <dsp:spPr>
        <a:xfrm>
          <a:off x="2601575" y="1275409"/>
          <a:ext cx="175333" cy="243000"/>
        </a:xfrm>
        <a:prstGeom prst="rightArrow">
          <a:avLst>
            <a:gd name="adj1" fmla="val 50000"/>
            <a:gd name="adj2" fmla="val 50000"/>
          </a:avLst>
        </a:prstGeom>
        <a:solidFill>
          <a:schemeClr val="accent1">
            <a:shade val="80000"/>
            <a:hueOff val="204599"/>
            <a:satOff val="-21335"/>
            <a:lumOff val="1433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25BA47-6630-4AE6-9E21-C2860F4106F0}">
      <dsp:nvSpPr>
        <dsp:cNvPr id="0" name=""/>
        <dsp:cNvSpPr/>
      </dsp:nvSpPr>
      <dsp:spPr>
        <a:xfrm>
          <a:off x="2804844" y="0"/>
          <a:ext cx="1168890" cy="2793819"/>
        </a:xfrm>
        <a:prstGeom prst="rect">
          <a:avLst/>
        </a:prstGeom>
        <a:solidFill>
          <a:schemeClr val="accent1">
            <a:shade val="80000"/>
            <a:hueOff val="272799"/>
            <a:satOff val="-28446"/>
            <a:lumOff val="191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400050">
            <a:lnSpc>
              <a:spcPct val="90000"/>
            </a:lnSpc>
            <a:spcBef>
              <a:spcPct val="0"/>
            </a:spcBef>
            <a:spcAft>
              <a:spcPct val="35000"/>
            </a:spcAft>
            <a:buNone/>
          </a:pPr>
          <a:endParaRPr lang="en-GB" sz="900" b="1" kern="1200" dirty="0">
            <a:latin typeface="Arial" panose="020B0604020202020204" pitchFamily="34" charset="0"/>
            <a:cs typeface="Arial" panose="020B0604020202020204" pitchFamily="34" charset="0"/>
          </a:endParaRPr>
        </a:p>
        <a:p>
          <a:pPr marL="0" lvl="0" indent="0" algn="l" defTabSz="4000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Appointment &amp; Triage</a:t>
          </a:r>
        </a:p>
        <a:p>
          <a:pPr marL="0" lvl="0" indent="0" algn="l" defTabSz="40005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Flexible booking options (e.g. “this morning”)  </a:t>
          </a:r>
        </a:p>
        <a:p>
          <a:pPr marL="0" lvl="0" indent="0" algn="l" defTabSz="40005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Connects with other practices via GP Connect  </a:t>
          </a:r>
        </a:p>
        <a:p>
          <a:pPr marL="0" lvl="0" indent="0" algn="l" defTabSz="40005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Patients can request triage or prescriptions through the practice website  </a:t>
          </a:r>
        </a:p>
        <a:p>
          <a:pPr marL="0" lvl="0" indent="0" algn="l" defTabSz="40005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a:t>
          </a:r>
        </a:p>
      </dsp:txBody>
      <dsp:txXfrm>
        <a:off x="2804844" y="0"/>
        <a:ext cx="1168890" cy="2793819"/>
      </dsp:txXfrm>
    </dsp:sp>
    <dsp:sp modelId="{702C3FBF-F817-4D7A-A6CF-74685456EF78}">
      <dsp:nvSpPr>
        <dsp:cNvPr id="0" name=""/>
        <dsp:cNvSpPr/>
      </dsp:nvSpPr>
      <dsp:spPr>
        <a:xfrm>
          <a:off x="4001669" y="1275409"/>
          <a:ext cx="175333" cy="243000"/>
        </a:xfrm>
        <a:prstGeom prst="rightArrow">
          <a:avLst>
            <a:gd name="adj1" fmla="val 50000"/>
            <a:gd name="adj2" fmla="val 50000"/>
          </a:avLst>
        </a:prstGeom>
        <a:solidFill>
          <a:schemeClr val="accent1">
            <a:shade val="80000"/>
            <a:hueOff val="340999"/>
            <a:satOff val="-35558"/>
            <a:lumOff val="2388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BF2677-935E-42C3-AA8E-07DEE6A242B1}">
      <dsp:nvSpPr>
        <dsp:cNvPr id="0" name=""/>
        <dsp:cNvSpPr/>
      </dsp:nvSpPr>
      <dsp:spPr>
        <a:xfrm>
          <a:off x="4204938" y="0"/>
          <a:ext cx="1168890" cy="2793819"/>
        </a:xfrm>
        <a:prstGeom prst="rect">
          <a:avLst/>
        </a:prstGeom>
        <a:solidFill>
          <a:schemeClr val="accent1">
            <a:shade val="80000"/>
            <a:hueOff val="409199"/>
            <a:satOff val="-42669"/>
            <a:lumOff val="2866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533400">
            <a:lnSpc>
              <a:spcPct val="90000"/>
            </a:lnSpc>
            <a:spcBef>
              <a:spcPct val="0"/>
            </a:spcBef>
            <a:spcAft>
              <a:spcPct val="35000"/>
            </a:spcAft>
            <a:buNone/>
          </a:pPr>
          <a:endParaRPr lang="en-GB" sz="1200" b="1" kern="1200" dirty="0">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Clinical </a:t>
          </a:r>
          <a:r>
            <a:rPr lang="en-GB" sz="1100" b="1" kern="1200" dirty="0">
              <a:latin typeface="Arial" panose="020B0604020202020204" pitchFamily="34" charset="0"/>
              <a:cs typeface="Arial" panose="020B0604020202020204" pitchFamily="34" charset="0"/>
            </a:rPr>
            <a:t>Workflow Integration</a:t>
          </a:r>
        </a:p>
        <a:p>
          <a:pPr marL="0" lvl="0" indent="0" algn="l" defTabSz="53340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Manages appointments, triage, consultations, and referrals in one system  </a:t>
          </a:r>
        </a:p>
        <a:p>
          <a:pPr marL="0" lvl="0" indent="0" algn="l" defTabSz="53340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Referrals use natural language — no templates needed  </a:t>
          </a:r>
        </a:p>
        <a:p>
          <a:pPr marL="0" lvl="0" indent="0" algn="l" defTabSz="53340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Prescriptions, fit notes, and actions can be done during or outside consultations </a:t>
          </a:r>
        </a:p>
        <a:p>
          <a:pPr marL="0" lvl="0" indent="0" algn="l" defTabSz="533400">
            <a:lnSpc>
              <a:spcPct val="90000"/>
            </a:lnSpc>
            <a:spcBef>
              <a:spcPct val="0"/>
            </a:spcBef>
            <a:spcAft>
              <a:spcPct val="35000"/>
            </a:spcAft>
            <a:buNone/>
          </a:pPr>
          <a:endParaRPr lang="en-GB" sz="900" kern="1200" dirty="0">
            <a:latin typeface="Arial" panose="020B0604020202020204" pitchFamily="34" charset="0"/>
            <a:cs typeface="Arial" panose="020B0604020202020204" pitchFamily="34" charset="0"/>
          </a:endParaRPr>
        </a:p>
      </dsp:txBody>
      <dsp:txXfrm>
        <a:off x="4204938" y="0"/>
        <a:ext cx="1168890" cy="2793819"/>
      </dsp:txXfrm>
    </dsp:sp>
    <dsp:sp modelId="{F473030A-FCB8-44CB-B641-BF7BCD7A0875}">
      <dsp:nvSpPr>
        <dsp:cNvPr id="0" name=""/>
        <dsp:cNvSpPr/>
      </dsp:nvSpPr>
      <dsp:spPr>
        <a:xfrm>
          <a:off x="5401764" y="1275409"/>
          <a:ext cx="175333" cy="243000"/>
        </a:xfrm>
        <a:prstGeom prst="rightArrow">
          <a:avLst>
            <a:gd name="adj1" fmla="val 50000"/>
            <a:gd name="adj2" fmla="val 50000"/>
          </a:avLst>
        </a:prstGeom>
        <a:solidFill>
          <a:schemeClr val="accent1">
            <a:shade val="80000"/>
            <a:hueOff val="477399"/>
            <a:satOff val="-49780"/>
            <a:lumOff val="334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073E3-2A43-427C-89DF-90CA36708BBB}">
      <dsp:nvSpPr>
        <dsp:cNvPr id="0" name=""/>
        <dsp:cNvSpPr/>
      </dsp:nvSpPr>
      <dsp:spPr>
        <a:xfrm>
          <a:off x="5605032" y="0"/>
          <a:ext cx="1168890" cy="2793819"/>
        </a:xfrm>
        <a:prstGeom prst="rect">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400050">
            <a:lnSpc>
              <a:spcPct val="90000"/>
            </a:lnSpc>
            <a:spcBef>
              <a:spcPct val="0"/>
            </a:spcBef>
            <a:spcAft>
              <a:spcPct val="35000"/>
            </a:spcAft>
            <a:buNone/>
          </a:pPr>
          <a:endParaRPr lang="en-GB" sz="900" b="1" kern="1200" dirty="0">
            <a:latin typeface="Arial" panose="020B0604020202020204" pitchFamily="34" charset="0"/>
            <a:cs typeface="Arial" panose="020B0604020202020204" pitchFamily="34" charset="0"/>
          </a:endParaRPr>
        </a:p>
        <a:p>
          <a:pPr marL="0" lvl="0" indent="0" algn="l" defTabSz="4000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Health &amp; Population Management</a:t>
          </a:r>
        </a:p>
        <a:p>
          <a:pPr marL="0" lvl="0" indent="0" algn="l" defTabSz="40005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Live dashboards and reports  </a:t>
          </a:r>
        </a:p>
        <a:p>
          <a:pPr marL="0" lvl="0" indent="0" algn="l" defTabSz="40005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Patient registers for recalls and questionnaires  </a:t>
          </a:r>
        </a:p>
        <a:p>
          <a:pPr marL="0" lvl="0" indent="0" algn="l" defTabSz="400050">
            <a:lnSpc>
              <a:spcPct val="90000"/>
            </a:lnSpc>
            <a:spcBef>
              <a:spcPct val="0"/>
            </a:spcBef>
            <a:spcAft>
              <a:spcPct val="35000"/>
            </a:spcAft>
            <a:buNone/>
          </a:pPr>
          <a:r>
            <a:rPr lang="en-GB" sz="900" b="1" kern="1200" dirty="0">
              <a:latin typeface="Arial" panose="020B0604020202020204" pitchFamily="34" charset="0"/>
              <a:cs typeface="Arial" panose="020B0604020202020204" pitchFamily="34" charset="0"/>
            </a:rPr>
            <a:t>
Send bulk messages for outreach and support  
</a:t>
          </a:r>
        </a:p>
      </dsp:txBody>
      <dsp:txXfrm>
        <a:off x="5605032" y="0"/>
        <a:ext cx="1168890" cy="2793819"/>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DF3D4B-088F-4CC3-A2FB-BC208E422824}" type="datetimeFigureOut">
              <a:rPr lang="en-GB" smtClean="0"/>
              <a:t>15/11/2025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527EA8-75F0-4382-B35E-CCA8FC85B3D1}" type="slidenum">
              <a:rPr lang="en-GB" smtClean="0"/>
              <a:t>‹#›</a:t>
            </a:fld>
            <a:endParaRPr lang="en-GB" dirty="0"/>
          </a:p>
        </p:txBody>
      </p:sp>
    </p:spTree>
    <p:extLst>
      <p:ext uri="{BB962C8B-B14F-4D97-AF65-F5344CB8AC3E}">
        <p14:creationId xmlns:p14="http://schemas.microsoft.com/office/powerpoint/2010/main" val="2696226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medicus.health/" TargetMode="External" /><Relationship Id="rId2" Type="http://schemas.openxmlformats.org/officeDocument/2006/relationships/slide" Target="../slides/slide2.xml" /><Relationship Id="rId1" Type="http://schemas.openxmlformats.org/officeDocument/2006/relationships/notesMaster" Target="../notesMasters/notesMaster1.xml" /><Relationship Id="rId5" Type="http://schemas.openxmlformats.org/officeDocument/2006/relationships/hyperlink" Target="https://medicushealthcare.org/community-projects/" TargetMode="External" /><Relationship Id="rId4" Type="http://schemas.openxmlformats.org/officeDocument/2006/relationships/hyperlink" Target="https://www.england.nhs.uk/2025/06/nhs-approves-new-it-system-for-gps-to-help-transform-care" TargetMode="Externa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dirty="0"/>
              <a:t>Good morning, my name is Natasha Ellis 2309153, and this is my Component 2 Viva Presentation for BMHPP6026. </a:t>
            </a:r>
          </a:p>
          <a:p>
            <a:endParaRPr lang="en-GB" dirty="0"/>
          </a:p>
          <a:p>
            <a:r>
              <a:rPr lang="en-GB" dirty="0"/>
              <a:t>My topic is </a:t>
            </a:r>
            <a:r>
              <a:rPr lang="en-GB" dirty="0" err="1"/>
              <a:t>Medicus</a:t>
            </a:r>
            <a:r>
              <a:rPr lang="en-GB" dirty="0"/>
              <a:t> Health EPR: Digital Transformation in General Practice IT.  I’ll be critically evaluating the rollout of </a:t>
            </a:r>
            <a:r>
              <a:rPr lang="en-GB" dirty="0" err="1"/>
              <a:t>Medicus</a:t>
            </a:r>
            <a:r>
              <a:rPr lang="en-GB" dirty="0"/>
              <a:t> EPR, its alignment with NHS digital strategy, and its impact on service delivery and workforce transformation.</a:t>
            </a:r>
          </a:p>
        </p:txBody>
      </p:sp>
      <p:sp>
        <p:nvSpPr>
          <p:cNvPr id="4" name="Slide Number Placeholder 3"/>
          <p:cNvSpPr>
            <a:spLocks noGrp="1"/>
          </p:cNvSpPr>
          <p:nvPr>
            <p:ph type="sldNum" sz="quarter" idx="5"/>
          </p:nvPr>
        </p:nvSpPr>
        <p:spPr/>
        <p:txBody>
          <a:bodyPr/>
          <a:lstStyle/>
          <a:p>
            <a:fld id="{1E527EA8-75F0-4382-B35E-CCA8FC85B3D1}" type="slidenum">
              <a:rPr lang="en-GB" smtClean="0"/>
              <a:t>1</a:t>
            </a:fld>
            <a:endParaRPr lang="en-GB" dirty="0"/>
          </a:p>
        </p:txBody>
      </p:sp>
    </p:spTree>
    <p:extLst>
      <p:ext uri="{BB962C8B-B14F-4D97-AF65-F5344CB8AC3E}">
        <p14:creationId xmlns:p14="http://schemas.microsoft.com/office/powerpoint/2010/main" val="3143739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sz="1800" b="1" kern="100" dirty="0">
                <a:effectLst/>
                <a:latin typeface="Aptos" panose="020B0004020202020204" pitchFamily="34" charset="0"/>
                <a:ea typeface="Times New Roman" panose="02020603050405020304" pitchFamily="18" charset="0"/>
                <a:cs typeface="Times New Roman" panose="02020603050405020304" pitchFamily="18" charset="0"/>
              </a:rPr>
              <a:t>Speaker Notes:</a:t>
            </a: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Medicus</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is the first new GP IT system in 25 years. It’s a cloud-native Electronic Patient Record designed to automate clinical workflows and reduce administrative burden.  </a:t>
            </a: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By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extractIng</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data from MESH, NHS Mail, and scanned post, which reduces duplication, speeds up task completion, and lowers costs </a:t>
            </a:r>
            <a:r>
              <a:rPr lang="en-GB" sz="1800" b="1" kern="100" dirty="0">
                <a:effectLst/>
                <a:latin typeface="Aptos" panose="020B0004020202020204" pitchFamily="34" charset="0"/>
                <a:ea typeface="Times New Roman" panose="02020603050405020304" pitchFamily="18" charset="0"/>
                <a:cs typeface="Times New Roman" panose="02020603050405020304" pitchFamily="18" charset="0"/>
              </a:rPr>
              <a:t>(</a:t>
            </a:r>
            <a:r>
              <a:rPr lang="en-GB" sz="1800" b="1" kern="100" dirty="0" err="1">
                <a:effectLst/>
                <a:latin typeface="Aptos" panose="020B0004020202020204" pitchFamily="34" charset="0"/>
                <a:ea typeface="Times New Roman" panose="02020603050405020304" pitchFamily="18" charset="0"/>
                <a:cs typeface="Times New Roman" panose="02020603050405020304" pitchFamily="18" charset="0"/>
              </a:rPr>
              <a:t>Medicus</a:t>
            </a:r>
            <a:r>
              <a:rPr lang="en-GB" sz="1800" b="1" kern="100" dirty="0">
                <a:effectLst/>
                <a:latin typeface="Aptos" panose="020B0004020202020204" pitchFamily="34" charset="0"/>
                <a:ea typeface="Times New Roman" panose="02020603050405020304" pitchFamily="18" charset="0"/>
                <a:cs typeface="Times New Roman" panose="02020603050405020304" pitchFamily="18" charset="0"/>
              </a:rPr>
              <a:t> Health, 2025).  </a:t>
            </a: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Medicus</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aligns with the Tech Innovation Framework, which sets the standards for future GP IT systems — with more compliant systems expected by April 2026 </a:t>
            </a:r>
            <a:r>
              <a:rPr lang="en-GB" sz="1800" b="1" kern="100" dirty="0">
                <a:effectLst/>
                <a:latin typeface="Aptos" panose="020B0004020202020204" pitchFamily="34" charset="0"/>
                <a:ea typeface="Times New Roman" panose="02020603050405020304" pitchFamily="18" charset="0"/>
                <a:cs typeface="Times New Roman" panose="02020603050405020304" pitchFamily="18" charset="0"/>
              </a:rPr>
              <a:t>(NHS England, 2023a).  </a:t>
            </a: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It also supports the Digital Outcomes Framework, helping ICS teams evaluate digital-first projects and scale successful pilots across London</a:t>
            </a:r>
            <a:r>
              <a:rPr lang="en-GB" sz="1800" b="1" kern="100" dirty="0">
                <a:effectLst/>
                <a:latin typeface="Aptos" panose="020B0004020202020204" pitchFamily="34" charset="0"/>
                <a:ea typeface="Times New Roman" panose="02020603050405020304" pitchFamily="18" charset="0"/>
                <a:cs typeface="Times New Roman" panose="02020603050405020304" pitchFamily="18" charset="0"/>
              </a:rPr>
              <a:t> (Health Innovation Network, 2023).</a:t>
            </a: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b="1" kern="100" dirty="0">
                <a:effectLst/>
                <a:latin typeface="Aptos" panose="020B0004020202020204" pitchFamily="34" charset="0"/>
                <a:ea typeface="Times New Roman" panose="02020603050405020304" pitchFamily="18" charset="0"/>
                <a:cs typeface="Times New Roman" panose="02020603050405020304" pitchFamily="18" charset="0"/>
              </a:rPr>
              <a:t>References</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a:t>
            </a:r>
          </a:p>
          <a:p>
            <a:r>
              <a:rPr lang="en-GB" sz="1800" dirty="0" err="1">
                <a:effectLst/>
                <a:latin typeface="Arial" panose="020B0604020202020204" pitchFamily="34" charset="0"/>
                <a:ea typeface="Times New Roman" panose="02020603050405020304" pitchFamily="18" charset="0"/>
              </a:rPr>
              <a:t>Medicus</a:t>
            </a:r>
            <a:r>
              <a:rPr lang="en-GB" sz="1800" dirty="0">
                <a:effectLst/>
                <a:latin typeface="Arial" panose="020B0604020202020204" pitchFamily="34" charset="0"/>
                <a:ea typeface="Times New Roman" panose="02020603050405020304" pitchFamily="18" charset="0"/>
              </a:rPr>
              <a:t> Health (2025) </a:t>
            </a:r>
            <a:r>
              <a:rPr lang="en-GB" sz="1800" i="1" dirty="0">
                <a:effectLst/>
                <a:latin typeface="Arial" panose="020B0604020202020204" pitchFamily="34" charset="0"/>
                <a:ea typeface="Times New Roman" panose="02020603050405020304" pitchFamily="18" charset="0"/>
              </a:rPr>
              <a:t>The first new GP system in 25 years - </a:t>
            </a:r>
            <a:r>
              <a:rPr lang="en-GB" sz="1800" i="1" dirty="0" err="1">
                <a:effectLst/>
                <a:latin typeface="Arial" panose="020B0604020202020204" pitchFamily="34" charset="0"/>
                <a:ea typeface="Times New Roman" panose="02020603050405020304" pitchFamily="18" charset="0"/>
              </a:rPr>
              <a:t>M</a:t>
            </a:r>
            <a:r>
              <a:rPr lang="en-GB" sz="1800" dirty="0" err="1">
                <a:effectLst/>
                <a:latin typeface="Arial" panose="020B0604020202020204" pitchFamily="34" charset="0"/>
                <a:ea typeface="Times New Roman" panose="02020603050405020304" pitchFamily="18" charset="0"/>
              </a:rPr>
              <a:t>edicus</a:t>
            </a:r>
            <a:r>
              <a:rPr lang="en-GB" sz="1800" dirty="0">
                <a:effectLst/>
                <a:latin typeface="Arial" panose="020B0604020202020204" pitchFamily="34" charset="0"/>
                <a:ea typeface="Times New Roman" panose="02020603050405020304" pitchFamily="18" charset="0"/>
              </a:rPr>
              <a:t>. Available at: </a:t>
            </a:r>
            <a:r>
              <a:rPr lang="en-GB" sz="1800" u="sng" dirty="0">
                <a:solidFill>
                  <a:srgbClr val="467886"/>
                </a:solidFill>
                <a:effectLst/>
                <a:latin typeface="Arial" panose="020B0604020202020204" pitchFamily="34" charset="0"/>
                <a:ea typeface="Times New Roman" panose="02020603050405020304" pitchFamily="18" charset="0"/>
                <a:hlinkClick r:id="rId3"/>
              </a:rPr>
              <a:t>https://medicus.health/</a:t>
            </a:r>
            <a:r>
              <a:rPr lang="en-GB" sz="1800" dirty="0">
                <a:effectLst/>
                <a:latin typeface="Arial" panose="020B0604020202020204" pitchFamily="34" charset="0"/>
                <a:ea typeface="Times New Roman" panose="02020603050405020304" pitchFamily="18" charset="0"/>
              </a:rPr>
              <a:t> (Accessed:13 October 2025).</a:t>
            </a:r>
            <a:endParaRPr lang="en-GB" sz="1800" dirty="0">
              <a:effectLst/>
              <a:latin typeface="Times New Roman" panose="02020603050405020304" pitchFamily="18" charset="0"/>
              <a:ea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NHS England (2025a)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NHS approves new IT system for GPs to help transform care.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https://www.england.nhs.uk/2025/06/nhs-approves-new-it-system-for-gps-to-help-transform-care</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(Accessed: 6 November 2025).</a:t>
            </a: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Medicus</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Health Care (no date)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Community</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projects</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https://medicushealthcare.org/community-projects/</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(Accessed: 10 November 2025).</a:t>
            </a:r>
          </a:p>
          <a:p>
            <a:endParaRPr lang="en-GB" dirty="0"/>
          </a:p>
        </p:txBody>
      </p:sp>
      <p:sp>
        <p:nvSpPr>
          <p:cNvPr id="4" name="Slide Number Placeholder 3"/>
          <p:cNvSpPr>
            <a:spLocks noGrp="1"/>
          </p:cNvSpPr>
          <p:nvPr>
            <p:ph type="sldNum" sz="quarter" idx="5"/>
          </p:nvPr>
        </p:nvSpPr>
        <p:spPr/>
        <p:txBody>
          <a:bodyPr/>
          <a:lstStyle/>
          <a:p>
            <a:fld id="{1E527EA8-75F0-4382-B35E-CCA8FC85B3D1}" type="slidenum">
              <a:rPr lang="en-GB" smtClean="0"/>
              <a:t>2</a:t>
            </a:fld>
            <a:endParaRPr lang="en-GB" dirty="0"/>
          </a:p>
        </p:txBody>
      </p:sp>
    </p:spTree>
    <p:extLst>
      <p:ext uri="{BB962C8B-B14F-4D97-AF65-F5344CB8AC3E}">
        <p14:creationId xmlns:p14="http://schemas.microsoft.com/office/powerpoint/2010/main" val="687001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Speaker Notes: Overview- NHS Digital Transformation </a:t>
            </a:r>
          </a:p>
          <a:p>
            <a:endParaRPr lang="en-GB" b="1" dirty="0">
              <a:latin typeface="Arial" panose="020B0604020202020204" pitchFamily="34" charset="0"/>
              <a:cs typeface="Arial" panose="020B0604020202020204" pitchFamily="34" charset="0"/>
            </a:endParaRPr>
          </a:p>
          <a:p>
            <a:r>
              <a:rPr lang="en-GB" dirty="0"/>
              <a:t>Building on the introduction of </a:t>
            </a:r>
            <a:r>
              <a:rPr lang="en-GB" dirty="0" err="1"/>
              <a:t>Medicus</a:t>
            </a:r>
            <a:r>
              <a:rPr lang="en-GB" dirty="0"/>
              <a:t> as a next-generation GP IT system, this slide explores how its design aligns with national digital transformation goals.  </a:t>
            </a:r>
          </a:p>
          <a:p>
            <a:r>
              <a:rPr lang="en-GB" dirty="0"/>
              <a:t>As a cloud-native EPR, </a:t>
            </a:r>
            <a:r>
              <a:rPr lang="en-GB" dirty="0" err="1"/>
              <a:t>Medicus</a:t>
            </a:r>
            <a:r>
              <a:rPr lang="en-GB" dirty="0"/>
              <a:t> integrates data from MESH, NHS Mail, and scanned post — streamlining workflows and reducing administrative burden</a:t>
            </a:r>
            <a:r>
              <a:rPr lang="en-GB" b="1" dirty="0"/>
              <a:t> (</a:t>
            </a:r>
            <a:r>
              <a:rPr lang="en-GB" b="1" dirty="0" err="1"/>
              <a:t>Medicus</a:t>
            </a:r>
            <a:r>
              <a:rPr lang="en-GB" b="1" dirty="0"/>
              <a:t> Health, 2025). </a:t>
            </a:r>
          </a:p>
          <a:p>
            <a:endParaRPr lang="en-GB" dirty="0"/>
          </a:p>
          <a:p>
            <a:r>
              <a:rPr lang="en-GB" dirty="0"/>
              <a:t>It meets the standards set out in the NHS Tech Innovation Framework, with more compliant systems expected by April 2026 </a:t>
            </a:r>
            <a:r>
              <a:rPr lang="en-GB" b="1" dirty="0"/>
              <a:t>(NHS England, 2025a). </a:t>
            </a:r>
            <a:r>
              <a:rPr lang="en-GB" dirty="0"/>
              <a:t> </a:t>
            </a:r>
          </a:p>
          <a:p>
            <a:endParaRPr lang="en-GB" dirty="0"/>
          </a:p>
          <a:p>
            <a:r>
              <a:rPr lang="en-GB" dirty="0"/>
              <a:t>It also supports the Digital Outcomes Framework, enabling ICS teams to evaluate and scale digital-first projects across London</a:t>
            </a:r>
            <a:r>
              <a:rPr lang="en-GB" b="1" dirty="0"/>
              <a:t> (Health Innovation Network, 2023). </a:t>
            </a:r>
          </a:p>
          <a:p>
            <a:endParaRPr lang="en-GB" dirty="0"/>
          </a:p>
          <a:p>
            <a:r>
              <a:rPr lang="en-GB" dirty="0"/>
              <a:t>This strategic alignment sets the stage for understanding how </a:t>
            </a:r>
            <a:r>
              <a:rPr lang="en-GB" dirty="0" err="1"/>
              <a:t>Medicus</a:t>
            </a:r>
            <a:r>
              <a:rPr lang="en-GB" dirty="0"/>
              <a:t> is being implemented in practice, and the challenges and opportunities that follow.</a:t>
            </a:r>
          </a:p>
        </p:txBody>
      </p:sp>
      <p:sp>
        <p:nvSpPr>
          <p:cNvPr id="4" name="Slide Number Placeholder 3"/>
          <p:cNvSpPr>
            <a:spLocks noGrp="1"/>
          </p:cNvSpPr>
          <p:nvPr>
            <p:ph type="sldNum" sz="quarter" idx="5"/>
          </p:nvPr>
        </p:nvSpPr>
        <p:spPr/>
        <p:txBody>
          <a:bodyPr/>
          <a:lstStyle/>
          <a:p>
            <a:fld id="{1E527EA8-75F0-4382-B35E-CCA8FC85B3D1}" type="slidenum">
              <a:rPr lang="en-GB" smtClean="0"/>
              <a:t>3</a:t>
            </a:fld>
            <a:endParaRPr lang="en-GB" dirty="0"/>
          </a:p>
        </p:txBody>
      </p:sp>
    </p:spTree>
    <p:extLst>
      <p:ext uri="{BB962C8B-B14F-4D97-AF65-F5344CB8AC3E}">
        <p14:creationId xmlns:p14="http://schemas.microsoft.com/office/powerpoint/2010/main" val="1557672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This slide compares three </a:t>
            </a:r>
            <a:r>
              <a:rPr lang="en-GB" b="1" dirty="0"/>
              <a:t>Electronic Patient Record </a:t>
            </a:r>
            <a:r>
              <a:rPr lang="en-US" b="1" dirty="0"/>
              <a:t>systems:</a:t>
            </a:r>
            <a:endParaRPr lang="en-GB" b="1" dirty="0"/>
          </a:p>
          <a:p>
            <a:r>
              <a:rPr lang="en-US" dirty="0" err="1"/>
              <a:t>SynchOne</a:t>
            </a:r>
            <a:r>
              <a:rPr lang="en-US" dirty="0"/>
              <a:t> (TPP)</a:t>
            </a:r>
            <a:endParaRPr lang="en-GB" dirty="0"/>
          </a:p>
          <a:p>
            <a:r>
              <a:rPr lang="en-US" dirty="0" err="1"/>
              <a:t>Medicus</a:t>
            </a:r>
            <a:endParaRPr lang="en-GB" dirty="0"/>
          </a:p>
          <a:p>
            <a:r>
              <a:rPr lang="en-US" dirty="0"/>
              <a:t>Hive  </a:t>
            </a:r>
            <a:endParaRPr lang="en-GB" dirty="0"/>
          </a:p>
          <a:p>
            <a:endParaRPr lang="en-GB" dirty="0"/>
          </a:p>
          <a:p>
            <a:r>
              <a:rPr lang="en-US" dirty="0" err="1"/>
              <a:t>SynchOne</a:t>
            </a:r>
            <a:r>
              <a:rPr lang="en-GB" dirty="0"/>
              <a:t>, </a:t>
            </a:r>
            <a:r>
              <a:rPr lang="en-US" dirty="0"/>
              <a:t>developed in 2005, lacks cloud-native access, inbox automation, and clinical decision </a:t>
            </a:r>
            <a:r>
              <a:rPr lang="en-GB" dirty="0"/>
              <a:t>support,</a:t>
            </a:r>
            <a:r>
              <a:rPr lang="en-US" dirty="0"/>
              <a:t> features now considered essential for safe, efficient care.  </a:t>
            </a:r>
            <a:endParaRPr lang="en-GB" dirty="0"/>
          </a:p>
          <a:p>
            <a:endParaRPr lang="en-GB" dirty="0"/>
          </a:p>
          <a:p>
            <a:r>
              <a:rPr lang="en-US" dirty="0"/>
              <a:t>In contrast, </a:t>
            </a:r>
            <a:r>
              <a:rPr lang="en-US" dirty="0" err="1"/>
              <a:t>Medicus</a:t>
            </a:r>
            <a:r>
              <a:rPr lang="en-US" dirty="0"/>
              <a:t> and Hive offer full automation, mobile access, and natural language interfaces, enabling faster triage and safer prescribing </a:t>
            </a:r>
            <a:r>
              <a:rPr lang="en-US" b="1" dirty="0"/>
              <a:t>(</a:t>
            </a:r>
            <a:r>
              <a:rPr lang="en-US" b="1" dirty="0" err="1"/>
              <a:t>Medicus</a:t>
            </a:r>
            <a:r>
              <a:rPr lang="en-US" b="1" dirty="0"/>
              <a:t> Health, 2023; Burns, 2023). </a:t>
            </a:r>
            <a:endParaRPr lang="en-GB" b="1" dirty="0"/>
          </a:p>
          <a:p>
            <a:endParaRPr lang="en-GB" dirty="0"/>
          </a:p>
          <a:p>
            <a:r>
              <a:rPr lang="en-GB" dirty="0" err="1"/>
              <a:t>Futher</a:t>
            </a:r>
            <a:r>
              <a:rPr lang="en-GB" dirty="0"/>
              <a:t> more, b</a:t>
            </a:r>
            <a:r>
              <a:rPr lang="en-US" dirty="0" err="1"/>
              <a:t>oth</a:t>
            </a:r>
            <a:r>
              <a:rPr lang="en-US" dirty="0"/>
              <a:t> </a:t>
            </a:r>
            <a:r>
              <a:rPr lang="en-GB" dirty="0" err="1"/>
              <a:t>Medicus</a:t>
            </a:r>
            <a:r>
              <a:rPr lang="en-GB" dirty="0"/>
              <a:t> and hive </a:t>
            </a:r>
            <a:r>
              <a:rPr lang="en-US" dirty="0"/>
              <a:t>systems are NHS IG-approved and aligned with the Tech Innovation and Digital Outcomes Frameworks</a:t>
            </a:r>
            <a:r>
              <a:rPr lang="en-GB" dirty="0"/>
              <a:t>, </a:t>
            </a:r>
            <a:r>
              <a:rPr lang="en-US" dirty="0"/>
              <a:t>ensuring compliance with national standards</a:t>
            </a:r>
            <a:r>
              <a:rPr lang="en-US" b="1" dirty="0"/>
              <a:t> (Health Innovation Network, 2023).  </a:t>
            </a:r>
            <a:endParaRPr lang="en-GB" b="1" dirty="0"/>
          </a:p>
          <a:p>
            <a:endParaRPr lang="en-GB" dirty="0"/>
          </a:p>
          <a:p>
            <a:r>
              <a:rPr lang="en-US" dirty="0"/>
              <a:t>Hive goes further with hospital-wide redesign, while </a:t>
            </a:r>
            <a:r>
              <a:rPr lang="en-US" dirty="0" err="1"/>
              <a:t>Medicus</a:t>
            </a:r>
            <a:r>
              <a:rPr lang="en-US" dirty="0"/>
              <a:t> focuses on scalable transformation in primary care.  </a:t>
            </a:r>
            <a:endParaRPr lang="en-GB" dirty="0"/>
          </a:p>
          <a:p>
            <a:endParaRPr lang="en-GB" dirty="0"/>
          </a:p>
          <a:p>
            <a:r>
              <a:rPr lang="en-GB" dirty="0"/>
              <a:t>Overall, t</a:t>
            </a:r>
            <a:r>
              <a:rPr lang="en-US" dirty="0"/>
              <a:t>hese comparisons highlight how newer systems support workforce transformation, patient messaging, and NHS App integration</a:t>
            </a:r>
            <a:r>
              <a:rPr lang="en-GB" dirty="0"/>
              <a:t>,</a:t>
            </a:r>
            <a:r>
              <a:rPr lang="en-US" dirty="0"/>
              <a:t> all critical for modern service delivery.</a:t>
            </a:r>
          </a:p>
        </p:txBody>
      </p:sp>
      <p:sp>
        <p:nvSpPr>
          <p:cNvPr id="4" name="Slide Number Placeholder 3"/>
          <p:cNvSpPr>
            <a:spLocks noGrp="1"/>
          </p:cNvSpPr>
          <p:nvPr>
            <p:ph type="sldNum" sz="quarter" idx="5"/>
          </p:nvPr>
        </p:nvSpPr>
        <p:spPr/>
        <p:txBody>
          <a:bodyPr/>
          <a:lstStyle/>
          <a:p>
            <a:fld id="{1E527EA8-75F0-4382-B35E-CCA8FC85B3D1}" type="slidenum">
              <a:rPr lang="en-GB" smtClean="0"/>
              <a:t>4</a:t>
            </a:fld>
            <a:endParaRPr lang="en-GB" dirty="0"/>
          </a:p>
        </p:txBody>
      </p:sp>
    </p:spTree>
    <p:extLst>
      <p:ext uri="{BB962C8B-B14F-4D97-AF65-F5344CB8AC3E}">
        <p14:creationId xmlns:p14="http://schemas.microsoft.com/office/powerpoint/2010/main" val="1365439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explores how the 10-Year Health Plan for England frames EPRs as more than digital tools,  they’re strategic enablers of better care. </a:t>
            </a:r>
          </a:p>
          <a:p>
            <a:endParaRPr lang="en-GB" dirty="0"/>
          </a:p>
          <a:p>
            <a:r>
              <a:rPr lang="en-GB" dirty="0"/>
              <a:t>National policy now expects every patient to access their health record and care plan via the NHS App, shifting from analogue to digital </a:t>
            </a:r>
            <a:r>
              <a:rPr lang="en-GB" b="1" dirty="0"/>
              <a:t>(Department of Health and Social Care, 2022).  </a:t>
            </a:r>
          </a:p>
          <a:p>
            <a:endParaRPr lang="en-GB" b="1" dirty="0"/>
          </a:p>
          <a:p>
            <a:r>
              <a:rPr lang="en-GB" b="1" dirty="0"/>
              <a:t>On the left, we see the age disparity between early adopters</a:t>
            </a:r>
            <a:r>
              <a:rPr lang="en-GB" dirty="0"/>
              <a:t>: </a:t>
            </a:r>
          </a:p>
          <a:p>
            <a:endParaRPr lang="en-GB" dirty="0"/>
          </a:p>
          <a:p>
            <a:r>
              <a:rPr lang="en-GB" dirty="0"/>
              <a:t>Adam Practice serves </a:t>
            </a:r>
            <a:r>
              <a:rPr lang="en-GB" b="1" dirty="0"/>
              <a:t>2,600</a:t>
            </a:r>
            <a:r>
              <a:rPr lang="en-GB" dirty="0"/>
              <a:t> </a:t>
            </a:r>
            <a:r>
              <a:rPr lang="en-GB" b="1" dirty="0"/>
              <a:t>patients</a:t>
            </a:r>
            <a:r>
              <a:rPr lang="en-GB" dirty="0"/>
              <a:t> with an average age of </a:t>
            </a:r>
            <a:r>
              <a:rPr lang="en-GB" b="1" dirty="0"/>
              <a:t>58</a:t>
            </a:r>
            <a:r>
              <a:rPr lang="en-GB" dirty="0"/>
              <a:t>, while </a:t>
            </a:r>
            <a:r>
              <a:rPr lang="en-GB" b="1" dirty="0" err="1"/>
              <a:t>Medicus</a:t>
            </a:r>
            <a:r>
              <a:rPr lang="en-GB" dirty="0"/>
              <a:t> </a:t>
            </a:r>
            <a:r>
              <a:rPr lang="en-GB" b="1" dirty="0"/>
              <a:t>Health</a:t>
            </a:r>
            <a:r>
              <a:rPr lang="en-GB" dirty="0"/>
              <a:t> serves </a:t>
            </a:r>
            <a:r>
              <a:rPr lang="en-GB" b="1" dirty="0"/>
              <a:t>36,000</a:t>
            </a:r>
            <a:r>
              <a:rPr lang="en-GB" dirty="0"/>
              <a:t> </a:t>
            </a:r>
            <a:r>
              <a:rPr lang="en-GB" b="1" dirty="0"/>
              <a:t>patients</a:t>
            </a:r>
            <a:r>
              <a:rPr lang="en-GB" dirty="0"/>
              <a:t> with an average age of </a:t>
            </a:r>
            <a:r>
              <a:rPr lang="en-GB" b="1" dirty="0"/>
              <a:t>38</a:t>
            </a:r>
            <a:r>
              <a:rPr lang="en-GB" dirty="0"/>
              <a:t>. This affects implementation style, digital readiness, and scalability.</a:t>
            </a:r>
          </a:p>
          <a:p>
            <a:r>
              <a:rPr lang="en-GB" dirty="0"/>
              <a:t> </a:t>
            </a:r>
          </a:p>
          <a:p>
            <a:r>
              <a:rPr lang="en-GB" b="1" dirty="0"/>
              <a:t>The circular diagram highlights six benefit domains: </a:t>
            </a:r>
            <a:r>
              <a:rPr lang="en-GB" b="0" dirty="0"/>
              <a:t>c</a:t>
            </a:r>
            <a:r>
              <a:rPr lang="en-GB" dirty="0"/>
              <a:t>linical, patient, workflow, technical, financial, and population health, all of which are supported by </a:t>
            </a:r>
            <a:r>
              <a:rPr lang="en-GB" dirty="0" err="1"/>
              <a:t>Medicus’s</a:t>
            </a:r>
            <a:r>
              <a:rPr lang="en-GB" dirty="0"/>
              <a:t> API-first architecture </a:t>
            </a:r>
            <a:r>
              <a:rPr lang="en-GB" b="1" dirty="0"/>
              <a:t>(First Databank, 2023).</a:t>
            </a:r>
          </a:p>
          <a:p>
            <a:r>
              <a:rPr lang="en-GB" b="1" dirty="0"/>
              <a:t> </a:t>
            </a:r>
          </a:p>
          <a:p>
            <a:r>
              <a:rPr lang="en-GB" dirty="0"/>
              <a:t>Case study evidence from HFMA shows measurable improvements in efficiency, safety, and patient outcomes. Taken together, these insights reinforce that successful EPR rollout depends not just on technology, but on alignment with national frameworks and population needs.</a:t>
            </a:r>
            <a:endParaRPr lang="en-US" dirty="0"/>
          </a:p>
        </p:txBody>
      </p:sp>
      <p:sp>
        <p:nvSpPr>
          <p:cNvPr id="4" name="Slide Number Placeholder 3"/>
          <p:cNvSpPr>
            <a:spLocks noGrp="1"/>
          </p:cNvSpPr>
          <p:nvPr>
            <p:ph type="sldNum" sz="quarter" idx="5"/>
          </p:nvPr>
        </p:nvSpPr>
        <p:spPr/>
        <p:txBody>
          <a:bodyPr/>
          <a:lstStyle/>
          <a:p>
            <a:fld id="{1E527EA8-75F0-4382-B35E-CCA8FC85B3D1}" type="slidenum">
              <a:rPr lang="en-GB" smtClean="0"/>
              <a:t>5</a:t>
            </a:fld>
            <a:endParaRPr lang="en-GB" dirty="0"/>
          </a:p>
        </p:txBody>
      </p:sp>
    </p:spTree>
    <p:extLst>
      <p:ext uri="{BB962C8B-B14F-4D97-AF65-F5344CB8AC3E}">
        <p14:creationId xmlns:p14="http://schemas.microsoft.com/office/powerpoint/2010/main" val="1295500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US" dirty="0"/>
              <a:t>This slide presents comparative case studies of EPR implementation across NHS trusts, based on HFMA evidence</a:t>
            </a:r>
            <a:r>
              <a:rPr lang="en-US" b="1" dirty="0"/>
              <a:t> (HFMA, 2023).  </a:t>
            </a:r>
            <a:endParaRPr lang="en-GB" b="1" dirty="0"/>
          </a:p>
          <a:p>
            <a:r>
              <a:rPr lang="en-US" b="1" dirty="0"/>
              <a:t>On the left, we see key themes:   </a:t>
            </a:r>
            <a:endParaRPr lang="en-GB" b="1" dirty="0"/>
          </a:p>
          <a:p>
            <a:pPr marL="0" indent="0">
              <a:buFont typeface="Arial" panose="020B0604020202020204" pitchFamily="34" charset="0"/>
              <a:buNone/>
            </a:pPr>
            <a:endParaRPr lang="en-GB" b="1" dirty="0"/>
          </a:p>
          <a:p>
            <a:pPr marL="0" indent="0">
              <a:buFont typeface="Arial" panose="020B0604020202020204" pitchFamily="34" charset="0"/>
              <a:buNone/>
            </a:pPr>
            <a:r>
              <a:rPr lang="en-GB" b="1" dirty="0"/>
              <a:t>-</a:t>
            </a:r>
            <a:r>
              <a:rPr lang="en-US" b="1" dirty="0"/>
              <a:t>Centralising patient records improves continuity of care </a:t>
            </a:r>
            <a:endParaRPr lang="en-GB" b="1" dirty="0"/>
          </a:p>
          <a:p>
            <a:pPr marL="0" indent="0">
              <a:buFont typeface="Arial" panose="020B0604020202020204" pitchFamily="34" charset="0"/>
              <a:buNone/>
            </a:pPr>
            <a:r>
              <a:rPr lang="en-GB" b="1" dirty="0"/>
              <a:t>-</a:t>
            </a:r>
            <a:r>
              <a:rPr lang="en-US" b="1" dirty="0"/>
              <a:t>Reducing duplication streamlines admin workflows  </a:t>
            </a:r>
            <a:endParaRPr lang="en-GB" b="1" dirty="0"/>
          </a:p>
          <a:p>
            <a:pPr marL="0" indent="0">
              <a:buFont typeface="Arial" panose="020B0604020202020204" pitchFamily="34" charset="0"/>
              <a:buNone/>
            </a:pPr>
            <a:r>
              <a:rPr lang="en-GB" b="1" dirty="0"/>
              <a:t>-</a:t>
            </a:r>
            <a:r>
              <a:rPr lang="en-US" b="1" dirty="0"/>
              <a:t>Joined-up records enhance clinical decision-making </a:t>
            </a:r>
            <a:endParaRPr lang="en-GB" b="1" dirty="0"/>
          </a:p>
          <a:p>
            <a:pPr marL="0" indent="0">
              <a:buFont typeface="Arial" panose="020B0604020202020204" pitchFamily="34" charset="0"/>
              <a:buNone/>
            </a:pPr>
            <a:r>
              <a:rPr lang="en-GB" b="1" dirty="0"/>
              <a:t>-</a:t>
            </a:r>
            <a:r>
              <a:rPr lang="en-US" b="1" dirty="0"/>
              <a:t>Decision support tools prompt safer clinical actions </a:t>
            </a:r>
            <a:endParaRPr lang="en-GB" b="1" dirty="0"/>
          </a:p>
          <a:p>
            <a:r>
              <a:rPr lang="en-GB" b="1" dirty="0"/>
              <a:t>-</a:t>
            </a:r>
            <a:r>
              <a:rPr lang="en-US" b="1" dirty="0"/>
              <a:t>EPRs can support service moves and new activity, as seen in the Chorley Surgery case  </a:t>
            </a:r>
            <a:endParaRPr lang="en-GB" b="1" dirty="0"/>
          </a:p>
          <a:p>
            <a:endParaRPr lang="en-GB" dirty="0"/>
          </a:p>
          <a:p>
            <a:r>
              <a:rPr lang="en-US" b="1" dirty="0"/>
              <a:t>On the right, t</a:t>
            </a:r>
            <a:r>
              <a:rPr lang="en-US" dirty="0"/>
              <a:t>he table compares eight NHS trusts by system used, implementation style, and patient population.  </a:t>
            </a:r>
            <a:endParaRPr lang="en-GB" dirty="0"/>
          </a:p>
          <a:p>
            <a:endParaRPr lang="en-GB" dirty="0"/>
          </a:p>
          <a:p>
            <a:r>
              <a:rPr lang="en-US" b="1" dirty="0"/>
              <a:t>For example:  </a:t>
            </a:r>
            <a:endParaRPr lang="en-GB" b="1" dirty="0"/>
          </a:p>
          <a:p>
            <a:r>
              <a:rPr lang="en-US" b="1" dirty="0"/>
              <a:t>Winslow Health Centre </a:t>
            </a:r>
            <a:r>
              <a:rPr lang="en-US" dirty="0"/>
              <a:t>used EMIS Web in a rapid pilot for 10,000 patients  </a:t>
            </a:r>
            <a:endParaRPr lang="en-GB" dirty="0"/>
          </a:p>
          <a:p>
            <a:r>
              <a:rPr lang="en-US" b="1" dirty="0"/>
              <a:t>Manchester University NHS FT </a:t>
            </a:r>
            <a:r>
              <a:rPr lang="en-US" dirty="0"/>
              <a:t>implemented Hive via a full-system ‘big bang’ rollout for over 1 million patients  </a:t>
            </a:r>
            <a:endParaRPr lang="en-GB" dirty="0"/>
          </a:p>
          <a:p>
            <a:r>
              <a:rPr lang="en-US" b="1" dirty="0"/>
              <a:t>North</a:t>
            </a:r>
            <a:r>
              <a:rPr lang="en-US" dirty="0"/>
              <a:t> </a:t>
            </a:r>
            <a:r>
              <a:rPr lang="en-US" b="1" dirty="0"/>
              <a:t>East</a:t>
            </a:r>
            <a:r>
              <a:rPr lang="en-US" dirty="0"/>
              <a:t> </a:t>
            </a:r>
            <a:r>
              <a:rPr lang="en-US" b="1" dirty="0"/>
              <a:t>London</a:t>
            </a:r>
            <a:r>
              <a:rPr lang="en-US" dirty="0"/>
              <a:t> </a:t>
            </a:r>
            <a:r>
              <a:rPr lang="en-US" b="1" dirty="0"/>
              <a:t>NHS</a:t>
            </a:r>
            <a:r>
              <a:rPr lang="en-US" dirty="0"/>
              <a:t> </a:t>
            </a:r>
            <a:r>
              <a:rPr lang="en-US" b="1" dirty="0"/>
              <a:t>FT</a:t>
            </a:r>
            <a:r>
              <a:rPr lang="en-US" dirty="0"/>
              <a:t> used Rio in a gradual rollout for 1.5 million patients  </a:t>
            </a:r>
            <a:endParaRPr lang="en-GB" dirty="0"/>
          </a:p>
          <a:p>
            <a:endParaRPr lang="en-GB" dirty="0"/>
          </a:p>
          <a:p>
            <a:r>
              <a:rPr lang="en-US" dirty="0"/>
              <a:t>These comparisons show that implementation style whether gradual or full-system </a:t>
            </a:r>
            <a:r>
              <a:rPr lang="en-GB" dirty="0"/>
              <a:t>,</a:t>
            </a:r>
            <a:r>
              <a:rPr lang="en-US" dirty="0"/>
              <a:t>depends on population size, digital readiness, and </a:t>
            </a:r>
            <a:r>
              <a:rPr lang="en-US" dirty="0" err="1"/>
              <a:t>organisational</a:t>
            </a:r>
            <a:r>
              <a:rPr lang="en-US" dirty="0"/>
              <a:t> capacity. </a:t>
            </a:r>
            <a:endParaRPr lang="en-GB" dirty="0"/>
          </a:p>
          <a:p>
            <a:endParaRPr lang="en-GB" dirty="0"/>
          </a:p>
          <a:p>
            <a:r>
              <a:rPr lang="en-US" dirty="0"/>
              <a:t>They also highlight that successful EPR adoption is not one-size-fits-all, but must be tailored to local context and supported by national frameworks.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E527EA8-75F0-4382-B35E-CCA8FC85B3D1}" type="slidenum">
              <a:rPr lang="en-GB" smtClean="0"/>
              <a:t>6</a:t>
            </a:fld>
            <a:endParaRPr lang="en-GB" dirty="0"/>
          </a:p>
        </p:txBody>
      </p:sp>
    </p:spTree>
    <p:extLst>
      <p:ext uri="{BB962C8B-B14F-4D97-AF65-F5344CB8AC3E}">
        <p14:creationId xmlns:p14="http://schemas.microsoft.com/office/powerpoint/2010/main" val="4290065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dirty="0"/>
              <a:t>This slide explores how </a:t>
            </a:r>
            <a:r>
              <a:rPr lang="en-GB" dirty="0" err="1"/>
              <a:t>Medicus</a:t>
            </a:r>
            <a:r>
              <a:rPr lang="en-GB" dirty="0"/>
              <a:t> EPR is reshaping workforce roles in primary care.  </a:t>
            </a:r>
          </a:p>
          <a:p>
            <a:endParaRPr lang="en-GB" dirty="0"/>
          </a:p>
          <a:p>
            <a:r>
              <a:rPr lang="en-GB" dirty="0"/>
              <a:t>On the positive side, </a:t>
            </a:r>
            <a:r>
              <a:rPr lang="en-GB" dirty="0" err="1"/>
              <a:t>Medicus</a:t>
            </a:r>
            <a:r>
              <a:rPr lang="en-GB" dirty="0"/>
              <a:t> is shifting tasks across the team: </a:t>
            </a:r>
          </a:p>
          <a:p>
            <a:r>
              <a:rPr lang="en-GB" dirty="0"/>
              <a:t>clinicians now use coded records and clinical decision support prompts, while admin staff manage inboxes, templates, results, and digital triage. This has led to the creation of hybrid roles such as General Practice Assistants and digitally enabled Learning Disability nurses — roles that improve delegation and escalation pathways</a:t>
            </a:r>
            <a:r>
              <a:rPr lang="en-GB" b="1" dirty="0"/>
              <a:t> (</a:t>
            </a:r>
            <a:r>
              <a:rPr lang="en-GB" b="1" dirty="0" err="1"/>
              <a:t>Medicus</a:t>
            </a:r>
            <a:r>
              <a:rPr lang="en-GB" b="1" dirty="0"/>
              <a:t> Health, 2023; Finnegan &amp; </a:t>
            </a:r>
            <a:r>
              <a:rPr lang="en-GB" b="1" dirty="0" err="1"/>
              <a:t>Mountford</a:t>
            </a:r>
            <a:r>
              <a:rPr lang="en-GB" b="1" dirty="0"/>
              <a:t>, 2023). </a:t>
            </a:r>
          </a:p>
          <a:p>
            <a:r>
              <a:rPr lang="en-GB" dirty="0"/>
              <a:t>These roles now contribute directly to digital workflows, enhancing efficiency and supporting continuity of care </a:t>
            </a:r>
            <a:r>
              <a:rPr lang="en-GB" b="1" dirty="0"/>
              <a:t>(Lindsay &amp; Lytle, 2022).  </a:t>
            </a:r>
          </a:p>
          <a:p>
            <a:endParaRPr lang="en-GB" b="1" dirty="0"/>
          </a:p>
          <a:p>
            <a:r>
              <a:rPr lang="en-GB" dirty="0"/>
              <a:t>However, there are negative impacts. Workload displacement to inbox triage and template configuration has led to alert fatigue, increased helpdesk demand, and the risk of role creep — especially where delegation governance is absent. These issues raise concerns around safety, stress, and burnout </a:t>
            </a:r>
            <a:r>
              <a:rPr lang="en-GB" b="1" dirty="0"/>
              <a:t>(University Hospitals Birmingham NHS Foundation Trust, 2025).  </a:t>
            </a:r>
          </a:p>
          <a:p>
            <a:endParaRPr lang="en-GB" b="1" dirty="0"/>
          </a:p>
          <a:p>
            <a:r>
              <a:rPr lang="en-GB" dirty="0"/>
              <a:t>To ensure sustainable transformation, formal governance structures are essential. This includes delegation matrices, competency frameworks, and protected super-user hours (</a:t>
            </a:r>
            <a:r>
              <a:rPr lang="en-GB" b="1" dirty="0"/>
              <a:t>e-</a:t>
            </a:r>
            <a:r>
              <a:rPr lang="en-GB" b="1" dirty="0" err="1"/>
              <a:t>LfH</a:t>
            </a:r>
            <a:r>
              <a:rPr lang="en-GB" b="1" dirty="0"/>
              <a:t>; NHS England, 2023).</a:t>
            </a:r>
            <a:r>
              <a:rPr lang="en-GB" dirty="0"/>
              <a:t> </a:t>
            </a:r>
          </a:p>
          <a:p>
            <a:endParaRPr lang="en-GB" dirty="0"/>
          </a:p>
          <a:p>
            <a:r>
              <a:rPr lang="en-GB" dirty="0"/>
              <a:t>Phased rollouts with embedded evaluation are recommended, using mixed-methods monitoring , combining quantitative KPIs with qualitative staff feedback to assess implementation fidelity and workforce impact </a:t>
            </a:r>
            <a:r>
              <a:rPr lang="en-GB" b="1" dirty="0"/>
              <a:t>(Schwab et al., 2023; </a:t>
            </a:r>
            <a:r>
              <a:rPr lang="en-GB" b="1" dirty="0" err="1"/>
              <a:t>Opprecht</a:t>
            </a:r>
            <a:r>
              <a:rPr lang="en-GB" b="1" dirty="0"/>
              <a:t> et al., 2025).</a:t>
            </a:r>
            <a:r>
              <a:rPr lang="en-GB" dirty="0"/>
              <a:t>  </a:t>
            </a:r>
          </a:p>
          <a:p>
            <a:endParaRPr lang="en-GB" dirty="0"/>
          </a:p>
          <a:p>
            <a:r>
              <a:rPr lang="en-GB" b="1" dirty="0"/>
              <a:t>One GP Primary Care Assistant explained:  </a:t>
            </a:r>
          </a:p>
          <a:p>
            <a:r>
              <a:rPr lang="en-GB" b="1" i="1" dirty="0"/>
              <a:t>Since </a:t>
            </a:r>
            <a:r>
              <a:rPr lang="en-GB" b="1" i="1" dirty="0" err="1"/>
              <a:t>Medicus</a:t>
            </a:r>
            <a:r>
              <a:rPr lang="en-GB" dirty="0"/>
              <a:t> </a:t>
            </a:r>
            <a:r>
              <a:rPr lang="en-GB" b="1" i="1" dirty="0"/>
              <a:t>went live, </a:t>
            </a:r>
            <a:r>
              <a:rPr lang="en-GB" b="1" i="1" dirty="0" err="1"/>
              <a:t>i</a:t>
            </a:r>
            <a:r>
              <a:rPr lang="en-GB" i="1" dirty="0" err="1"/>
              <a:t>’ve</a:t>
            </a:r>
            <a:r>
              <a:rPr lang="en-GB" i="1" dirty="0"/>
              <a:t> spent far less time switching between systems. I now manage the inbox and complete templates, which speeds up bookings. </a:t>
            </a:r>
          </a:p>
          <a:p>
            <a:r>
              <a:rPr lang="en-GB" i="1" dirty="0"/>
              <a:t>But some days the volume of alerts feels relentless, and I worry about missing something important</a:t>
            </a:r>
            <a:r>
              <a:rPr lang="en-GB" dirty="0"/>
              <a:t>.”    </a:t>
            </a:r>
          </a:p>
          <a:p>
            <a:endParaRPr lang="en-GB" dirty="0"/>
          </a:p>
          <a:p>
            <a:r>
              <a:rPr lang="en-GB" dirty="0"/>
              <a:t>This quote captures both the efficiency gains and the risks of digital workload displacement. It highlights how hybrid roles can empower staff — but also how alert fatigue and governance gaps can undermine safety if not addressed </a:t>
            </a:r>
            <a:r>
              <a:rPr lang="en-GB" b="1" dirty="0"/>
              <a:t>(Lovell, 2025; University Hospitals Birmingham NHS Foundation Trust, 2025).  </a:t>
            </a:r>
          </a:p>
          <a:p>
            <a:endParaRPr lang="en-GB" b="1" dirty="0"/>
          </a:p>
          <a:p>
            <a:r>
              <a:rPr lang="en-GB" dirty="0"/>
              <a:t>As shown in the KPI table, targets include a median inbox response time under 24 hours and saving over 5 admin hours per GP per week, both indicators of workflow efficiency and time reallocation.</a:t>
            </a:r>
          </a:p>
          <a:p>
            <a:endParaRPr lang="en-GB" dirty="0"/>
          </a:p>
          <a:p>
            <a:r>
              <a:rPr lang="en-GB" dirty="0"/>
              <a:t>Data quality is tracked through template compliance, aiming for over 90%, while governance is measured via staff role-clarity scores above 4 out of 5. </a:t>
            </a:r>
          </a:p>
          <a:p>
            <a:endParaRPr lang="en-GB" dirty="0"/>
          </a:p>
          <a:p>
            <a:r>
              <a:rPr lang="en-GB" dirty="0"/>
              <a:t>These metrics are part of the mixed-methods evaluation framework recommended by </a:t>
            </a:r>
            <a:r>
              <a:rPr lang="en-GB" b="1" dirty="0"/>
              <a:t>Schwab et al. (2023) and HFMA (2025).</a:t>
            </a:r>
          </a:p>
        </p:txBody>
      </p:sp>
      <p:sp>
        <p:nvSpPr>
          <p:cNvPr id="4" name="Slide Number Placeholder 3"/>
          <p:cNvSpPr>
            <a:spLocks noGrp="1"/>
          </p:cNvSpPr>
          <p:nvPr>
            <p:ph type="sldNum" sz="quarter" idx="5"/>
          </p:nvPr>
        </p:nvSpPr>
        <p:spPr/>
        <p:txBody>
          <a:bodyPr/>
          <a:lstStyle/>
          <a:p>
            <a:fld id="{1E527EA8-75F0-4382-B35E-CCA8FC85B3D1}" type="slidenum">
              <a:rPr lang="en-GB" smtClean="0"/>
              <a:t>7</a:t>
            </a:fld>
            <a:endParaRPr lang="en-GB" dirty="0"/>
          </a:p>
        </p:txBody>
      </p:sp>
    </p:spTree>
    <p:extLst>
      <p:ext uri="{BB962C8B-B14F-4D97-AF65-F5344CB8AC3E}">
        <p14:creationId xmlns:p14="http://schemas.microsoft.com/office/powerpoint/2010/main" val="1303209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dirty="0"/>
              <a:t>This slide shows how </a:t>
            </a:r>
            <a:r>
              <a:rPr lang="en-GB" dirty="0" err="1"/>
              <a:t>Medicus</a:t>
            </a:r>
            <a:r>
              <a:rPr lang="en-GB" dirty="0"/>
              <a:t> EPR has transformed workforce operations.  &gt; Previously, staff relied on manual referrals, paper documentation, and disconnected systems — which caused duplication and safety risks.  </a:t>
            </a:r>
          </a:p>
          <a:p>
            <a:endParaRPr lang="en-GB" dirty="0"/>
          </a:p>
          <a:p>
            <a:r>
              <a:rPr lang="en-GB" dirty="0"/>
              <a:t>With </a:t>
            </a:r>
            <a:r>
              <a:rPr lang="en-GB" dirty="0" err="1"/>
              <a:t>Medicus</a:t>
            </a:r>
            <a:r>
              <a:rPr lang="en-GB" dirty="0"/>
              <a:t>, we now see integrated referrals, structured templates, and automated processes that reduce admin burden and improve data quality </a:t>
            </a:r>
            <a:r>
              <a:rPr lang="en-GB" b="1" dirty="0"/>
              <a:t>(Digital Health, 2023; NHS England, 2023). </a:t>
            </a:r>
          </a:p>
          <a:p>
            <a:endParaRPr lang="en-GB" dirty="0"/>
          </a:p>
          <a:p>
            <a:r>
              <a:rPr lang="en-GB" dirty="0"/>
              <a:t>Roles have evolved too. Receptionists now support coding and messaging, and new roles like EPR champions and digital support assistants have emerged </a:t>
            </a:r>
            <a:r>
              <a:rPr lang="en-GB" b="1" dirty="0"/>
              <a:t>(</a:t>
            </a:r>
            <a:r>
              <a:rPr lang="en-GB" b="1" dirty="0" err="1"/>
              <a:t>Johnmangan</a:t>
            </a:r>
            <a:r>
              <a:rPr lang="en-GB" b="1" dirty="0"/>
              <a:t> et al., 2023; Cooper et al., 2023).  </a:t>
            </a:r>
          </a:p>
          <a:p>
            <a:endParaRPr lang="en-GB" dirty="0"/>
          </a:p>
          <a:p>
            <a:r>
              <a:rPr lang="en-GB" dirty="0"/>
              <a:t>Training is now structured and role-based, improving efficiency and governance. </a:t>
            </a:r>
          </a:p>
          <a:p>
            <a:endParaRPr lang="en-GB" dirty="0"/>
          </a:p>
          <a:p>
            <a:r>
              <a:rPr lang="en-GB" dirty="0"/>
              <a:t>These changes are positive, but they rely on continued investment in training and support to avoid digital fatigue and fragmentation.</a:t>
            </a:r>
          </a:p>
        </p:txBody>
      </p:sp>
      <p:sp>
        <p:nvSpPr>
          <p:cNvPr id="4" name="Slide Number Placeholder 3"/>
          <p:cNvSpPr>
            <a:spLocks noGrp="1"/>
          </p:cNvSpPr>
          <p:nvPr>
            <p:ph type="sldNum" sz="quarter" idx="5"/>
          </p:nvPr>
        </p:nvSpPr>
        <p:spPr/>
        <p:txBody>
          <a:bodyPr/>
          <a:lstStyle/>
          <a:p>
            <a:fld id="{1E527EA8-75F0-4382-B35E-CCA8FC85B3D1}" type="slidenum">
              <a:rPr lang="en-GB" smtClean="0"/>
              <a:t>8</a:t>
            </a:fld>
            <a:endParaRPr lang="en-GB" dirty="0"/>
          </a:p>
        </p:txBody>
      </p:sp>
    </p:spTree>
    <p:extLst>
      <p:ext uri="{BB962C8B-B14F-4D97-AF65-F5344CB8AC3E}">
        <p14:creationId xmlns:p14="http://schemas.microsoft.com/office/powerpoint/2010/main" val="15843014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dirty="0"/>
              <a:t>
This slide explores how digital transformation, specifically through platforms like </a:t>
            </a:r>
            <a:r>
              <a:rPr lang="en-GB" dirty="0" err="1"/>
              <a:t>Medisca</a:t>
            </a:r>
            <a:r>
              <a:rPr lang="en-GB" dirty="0"/>
              <a:t> — is reshaping service delivery in primary care.  </a:t>
            </a:r>
          </a:p>
          <a:p>
            <a:r>
              <a:rPr lang="en-GB" dirty="0"/>
              <a:t>
‘</a:t>
            </a:r>
            <a:r>
              <a:rPr lang="en-GB" dirty="0" err="1"/>
              <a:t>Medisca</a:t>
            </a:r>
            <a:r>
              <a:rPr lang="en-GB" dirty="0"/>
              <a:t> enables fragmented workflows into a single, cloud-capable operational model, which includes scheduling, communication, and data collection’ (</a:t>
            </a:r>
            <a:r>
              <a:rPr lang="en-GB" dirty="0" err="1"/>
              <a:t>Medisca</a:t>
            </a:r>
            <a:r>
              <a:rPr lang="en-GB" dirty="0"/>
              <a:t> Health, 2023).  </a:t>
            </a:r>
          </a:p>
          <a:p>
            <a:r>
              <a:rPr lang="en-GB" dirty="0"/>
              <a:t>
These features improve efficiency and patient engagement, especially through telehealth and auto-processing of documents.  </a:t>
            </a:r>
          </a:p>
          <a:p>
            <a:r>
              <a:rPr lang="en-GB" dirty="0"/>
              <a:t>
As </a:t>
            </a:r>
            <a:r>
              <a:rPr lang="en-GB" b="1" dirty="0"/>
              <a:t>Winslow et al. (2021)</a:t>
            </a:r>
            <a:r>
              <a:rPr lang="en-GB" dirty="0"/>
              <a:t> note, ‘streamlined communication and workflow processes are particularly beneficial for healthcare providers’.  </a:t>
            </a:r>
          </a:p>
          <a:p>
            <a:endParaRPr lang="en-GB" dirty="0"/>
          </a:p>
          <a:p>
            <a:r>
              <a:rPr lang="en-GB" dirty="0"/>
              <a:t>However, there are challenges. ‘General configuration, interoperability testing, and data migration can lead to delays and increased costs’ </a:t>
            </a:r>
            <a:r>
              <a:rPr lang="en-GB" b="1" dirty="0"/>
              <a:t>(Burns, 2022).  </a:t>
            </a:r>
          </a:p>
          <a:p>
            <a:r>
              <a:rPr lang="en-GB" dirty="0"/>
              <a:t>
These issues are especially critical for practices with large patient volumes or legacy systems.  
To overcome this, the recommendation is clear: ‘</a:t>
            </a:r>
            <a:r>
              <a:rPr lang="en-GB" dirty="0" err="1"/>
              <a:t>Medisca</a:t>
            </a:r>
            <a:r>
              <a:rPr lang="en-GB" dirty="0"/>
              <a:t> should offer enhanced support during implementation — including training sessions, user manuals, and robust migration tools’</a:t>
            </a:r>
            <a:r>
              <a:rPr lang="en-GB" b="1" dirty="0"/>
              <a:t> (</a:t>
            </a:r>
            <a:r>
              <a:rPr lang="en-GB" b="1" dirty="0" err="1"/>
              <a:t>Medisca</a:t>
            </a:r>
            <a:r>
              <a:rPr lang="en-GB" b="1" dirty="0"/>
              <a:t> Health, 2023; Winslow et al., 2021).  </a:t>
            </a:r>
          </a:p>
          <a:p>
            <a:r>
              <a:rPr lang="en-GB" dirty="0"/>
              <a:t>
The quote from Dr Janet </a:t>
            </a:r>
            <a:r>
              <a:rPr lang="en-GB" dirty="0" err="1"/>
              <a:t>Arndrew</a:t>
            </a:r>
            <a:r>
              <a:rPr lang="en-GB" dirty="0"/>
              <a:t> reinforces this: ‘This site greatly suits their work due to streamlined communication and workflow processes’. </a:t>
            </a:r>
          </a:p>
          <a:p>
            <a:r>
              <a:rPr lang="en-GB" dirty="0"/>
              <a:t> 
Overall, </a:t>
            </a:r>
            <a:r>
              <a:rPr lang="en-GB" dirty="0" err="1"/>
              <a:t>Medisca</a:t>
            </a:r>
            <a:r>
              <a:rPr lang="en-GB" dirty="0"/>
              <a:t> demonstrates how digital platforms can improve service delivery ,but only if implementation is well-supported and interoperability is prioritised.  
 In the next slide, I’ll explore how these changes affect patients and service users directly.
</a:t>
            </a:r>
          </a:p>
        </p:txBody>
      </p:sp>
      <p:sp>
        <p:nvSpPr>
          <p:cNvPr id="4" name="Slide Number Placeholder 3"/>
          <p:cNvSpPr>
            <a:spLocks noGrp="1"/>
          </p:cNvSpPr>
          <p:nvPr>
            <p:ph type="sldNum" sz="quarter" idx="5"/>
          </p:nvPr>
        </p:nvSpPr>
        <p:spPr/>
        <p:txBody>
          <a:bodyPr/>
          <a:lstStyle/>
          <a:p>
            <a:fld id="{1E527EA8-75F0-4382-B35E-CCA8FC85B3D1}" type="slidenum">
              <a:rPr lang="en-GB" smtClean="0"/>
              <a:t>9</a:t>
            </a:fld>
            <a:endParaRPr lang="en-GB" dirty="0"/>
          </a:p>
        </p:txBody>
      </p:sp>
    </p:spTree>
    <p:extLst>
      <p:ext uri="{BB962C8B-B14F-4D97-AF65-F5344CB8AC3E}">
        <p14:creationId xmlns:p14="http://schemas.microsoft.com/office/powerpoint/2010/main" val="20702942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a Trust-level case study of Hive, the Electronic Patient Record system adopted across University Hospitals Birmingham NHS Foundation Trust.  </a:t>
            </a:r>
            <a:endParaRPr lang="en-GB" dirty="0"/>
          </a:p>
          <a:p>
            <a:endParaRPr lang="en-GB" dirty="0"/>
          </a:p>
          <a:p>
            <a:r>
              <a:rPr lang="en-US" dirty="0"/>
              <a:t>Hive went live in September 2022, replacing legacy systems with a single, integrated digital platform</a:t>
            </a:r>
            <a:r>
              <a:rPr lang="en-GB" dirty="0"/>
              <a:t>,</a:t>
            </a:r>
            <a:r>
              <a:rPr lang="en-US" dirty="0"/>
              <a:t> forming the foundation of the Trust’s long-term digital strategy </a:t>
            </a:r>
            <a:r>
              <a:rPr lang="en-US" b="1" dirty="0"/>
              <a:t>(University Hospitals Birmingham NHS FT, 2023).  </a:t>
            </a:r>
            <a:endParaRPr lang="en-GB" b="1" dirty="0"/>
          </a:p>
          <a:p>
            <a:endParaRPr lang="en-GB" dirty="0"/>
          </a:p>
          <a:p>
            <a:r>
              <a:rPr lang="en-US" dirty="0"/>
              <a:t>Positive impacts include improved access via the NHS App, enhanced communication, and better record visibility — all contributing to safer patient care </a:t>
            </a:r>
            <a:r>
              <a:rPr lang="en-US" b="1" dirty="0"/>
              <a:t>(Burns, 2023; HFMA, 2023).  </a:t>
            </a:r>
            <a:endParaRPr lang="en-GB" b="1" dirty="0"/>
          </a:p>
          <a:p>
            <a:endParaRPr lang="en-GB" dirty="0"/>
          </a:p>
          <a:p>
            <a:r>
              <a:rPr lang="en-US" dirty="0"/>
              <a:t>However, the rollout also brought increased costs, which is a common challenge in large-scale digital transformation. </a:t>
            </a:r>
            <a:endParaRPr lang="en-GB" dirty="0"/>
          </a:p>
          <a:p>
            <a:endParaRPr lang="en-GB" dirty="0"/>
          </a:p>
          <a:p>
            <a:r>
              <a:rPr lang="en-US" dirty="0"/>
              <a:t>Recommendations from </a:t>
            </a:r>
            <a:r>
              <a:rPr lang="en-US" b="1" dirty="0" err="1"/>
              <a:t>Openreacht</a:t>
            </a:r>
            <a:r>
              <a:rPr lang="en-US" b="1" dirty="0"/>
              <a:t> et al. (2023) </a:t>
            </a:r>
            <a:r>
              <a:rPr lang="en-US" dirty="0"/>
              <a:t>include offering digital training resources, establishing support hubs, and using design decision and translation tools. Strengthening governance around data matching and patient messaging is also essential to ensure safety and consistency. </a:t>
            </a:r>
            <a:endParaRPr lang="en-GB" dirty="0"/>
          </a:p>
          <a:p>
            <a:endParaRPr lang="en-GB" dirty="0"/>
          </a:p>
          <a:p>
            <a:r>
              <a:rPr lang="en-US" dirty="0"/>
              <a:t>This case study reinforces the importance of strategic planning, user support, and governance when implementing Trust-wide EPR systems</a:t>
            </a:r>
            <a:r>
              <a:rPr lang="en-GB" dirty="0"/>
              <a:t>,</a:t>
            </a:r>
            <a:r>
              <a:rPr lang="en-US" dirty="0"/>
              <a:t> especially in high-volume, multi-site environments.</a:t>
            </a:r>
            <a:endParaRPr lang="en-GB" dirty="0"/>
          </a:p>
          <a:p>
            <a:endParaRPr lang="en-US" dirty="0"/>
          </a:p>
        </p:txBody>
      </p:sp>
      <p:sp>
        <p:nvSpPr>
          <p:cNvPr id="4" name="Slide Number Placeholder 3"/>
          <p:cNvSpPr>
            <a:spLocks noGrp="1"/>
          </p:cNvSpPr>
          <p:nvPr>
            <p:ph type="sldNum" sz="quarter" idx="5"/>
          </p:nvPr>
        </p:nvSpPr>
        <p:spPr/>
        <p:txBody>
          <a:bodyPr/>
          <a:lstStyle/>
          <a:p>
            <a:fld id="{1E527EA8-75F0-4382-B35E-CCA8FC85B3D1}" type="slidenum">
              <a:rPr lang="en-GB" smtClean="0"/>
              <a:t>10</a:t>
            </a:fld>
            <a:endParaRPr lang="en-GB" dirty="0"/>
          </a:p>
        </p:txBody>
      </p:sp>
    </p:spTree>
    <p:extLst>
      <p:ext uri="{BB962C8B-B14F-4D97-AF65-F5344CB8AC3E}">
        <p14:creationId xmlns:p14="http://schemas.microsoft.com/office/powerpoint/2010/main" val="2379393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compares community-led outreach models for hypertension care in Uganda and the UK.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Uganda, ’90% of hypertensive cases are uncontrolled’ — a major public health challenge </a:t>
            </a:r>
            <a:r>
              <a:rPr lang="en-GB" sz="1200" dirty="0">
                <a:solidFill>
                  <a:schemeClr val="accent1"/>
                </a:solidFill>
                <a:latin typeface="Arial" panose="020B0604020202020204" pitchFamily="34" charset="0"/>
                <a:cs typeface="Arial" panose="020B0604020202020204" pitchFamily="34" charset="0"/>
              </a:rPr>
              <a:t>(</a:t>
            </a:r>
            <a:r>
              <a:rPr lang="en-GB" sz="1200" dirty="0" err="1">
                <a:solidFill>
                  <a:schemeClr val="accent1"/>
                </a:solidFill>
                <a:latin typeface="Arial" panose="020B0604020202020204" pitchFamily="34" charset="0"/>
                <a:cs typeface="Arial" panose="020B0604020202020204" pitchFamily="34" charset="0"/>
              </a:rPr>
              <a:t>Jothimurugan</a:t>
            </a:r>
            <a:r>
              <a:rPr lang="en-GB" sz="1200" dirty="0">
                <a:solidFill>
                  <a:schemeClr val="accent1"/>
                </a:solidFill>
                <a:latin typeface="Arial" panose="020B0604020202020204" pitchFamily="34" charset="0"/>
                <a:cs typeface="Arial" panose="020B0604020202020204" pitchFamily="34" charset="0"/>
              </a:rPr>
              <a:t> et al., 2023).</a:t>
            </a:r>
            <a:endParaRPr lang="en-GB" sz="1200" i="0" dirty="0">
              <a:solidFill>
                <a:schemeClr val="accent1"/>
              </a:solidFill>
              <a:effectLst/>
              <a:latin typeface="Arial" panose="020B0604020202020204" pitchFamily="34" charset="0"/>
              <a:cs typeface="Arial" panose="020B0604020202020204" pitchFamily="34" charset="0"/>
            </a:endParaRPr>
          </a:p>
          <a:p>
            <a:endParaRPr lang="en-GB" dirty="0"/>
          </a:p>
          <a:p>
            <a:endParaRPr lang="en-GB" dirty="0"/>
          </a:p>
          <a:p>
            <a:r>
              <a:rPr lang="en-GB" dirty="0"/>
              <a:t>A proposal led by Dr David </a:t>
            </a:r>
            <a:r>
              <a:rPr lang="en-GB" dirty="0" err="1"/>
              <a:t>Lagoro</a:t>
            </a:r>
            <a:r>
              <a:rPr lang="en-GB" dirty="0"/>
              <a:t> Kitara and Dr Moses </a:t>
            </a:r>
            <a:r>
              <a:rPr lang="en-GB" dirty="0" err="1"/>
              <a:t>Ocan</a:t>
            </a:r>
            <a:r>
              <a:rPr lang="en-GB" dirty="0"/>
              <a:t> aims to improve care through community-led outreach, supported by Medical Health Care.  </a:t>
            </a:r>
          </a:p>
          <a:p>
            <a:endParaRPr lang="en-GB" dirty="0"/>
          </a:p>
          <a:p>
            <a:r>
              <a:rPr lang="en-GB" dirty="0"/>
              <a:t>The architecture deployed in Kigezi shows how local specialists reduced risk factors and improved outcomes, but digital exclusion remains a barrier, especially in rural areas with limited device access and connectivity </a:t>
            </a:r>
            <a:r>
              <a:rPr lang="en-GB" b="1" dirty="0"/>
              <a:t>(Medicals Health Care, 2021).  </a:t>
            </a:r>
          </a:p>
          <a:p>
            <a:endParaRPr lang="en-GB" dirty="0"/>
          </a:p>
          <a:p>
            <a:r>
              <a:rPr lang="en-GB" dirty="0"/>
              <a:t>In contrast, the UK model uses mobile health platforms and community health workers to deliver hypertension care. These platforms integrate with NHS systems and support remote monitoring, but still face challenges around digital literacy and access </a:t>
            </a:r>
            <a:r>
              <a:rPr lang="en-GB" b="1" dirty="0"/>
              <a:t>(Department of Health and Social Care, 2021).  </a:t>
            </a:r>
          </a:p>
          <a:p>
            <a:endParaRPr lang="en-GB" dirty="0"/>
          </a:p>
          <a:p>
            <a:r>
              <a:rPr lang="en-GB" dirty="0"/>
              <a:t>Both models rely heavily on community health workers, whether face-to-face in Uganda or digitally enabled in the UK.</a:t>
            </a:r>
          </a:p>
          <a:p>
            <a:endParaRPr lang="en-GB" dirty="0"/>
          </a:p>
          <a:p>
            <a:r>
              <a:rPr lang="en-GB" dirty="0"/>
              <a:t>recommendation is to reduce digital exclusion through infrastructure investment and training, and to embed community-led approaches into digital health strategies.  </a:t>
            </a:r>
          </a:p>
          <a:p>
            <a:endParaRPr lang="en-GB" dirty="0"/>
          </a:p>
          <a:p>
            <a:r>
              <a:rPr lang="en-GB" dirty="0"/>
              <a:t>This comparison highlights that effective outreach isn’t just about technology, it’s about trust, access, and local engagement. </a:t>
            </a:r>
            <a:endParaRPr lang="en-US" dirty="0"/>
          </a:p>
        </p:txBody>
      </p:sp>
      <p:sp>
        <p:nvSpPr>
          <p:cNvPr id="4" name="Slide Number Placeholder 3"/>
          <p:cNvSpPr>
            <a:spLocks noGrp="1"/>
          </p:cNvSpPr>
          <p:nvPr>
            <p:ph type="sldNum" sz="quarter" idx="5"/>
          </p:nvPr>
        </p:nvSpPr>
        <p:spPr/>
        <p:txBody>
          <a:bodyPr/>
          <a:lstStyle/>
          <a:p>
            <a:fld id="{1E527EA8-75F0-4382-B35E-CCA8FC85B3D1}" type="slidenum">
              <a:rPr lang="en-GB" smtClean="0"/>
              <a:t>11</a:t>
            </a:fld>
            <a:endParaRPr lang="en-GB" dirty="0"/>
          </a:p>
        </p:txBody>
      </p:sp>
    </p:spTree>
    <p:extLst>
      <p:ext uri="{BB962C8B-B14F-4D97-AF65-F5344CB8AC3E}">
        <p14:creationId xmlns:p14="http://schemas.microsoft.com/office/powerpoint/2010/main" val="567253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527EA8-75F0-4382-B35E-CCA8FC85B3D1}" type="slidenum">
              <a:rPr lang="en-GB" smtClean="0"/>
              <a:t>12</a:t>
            </a:fld>
            <a:endParaRPr lang="en-GB" dirty="0"/>
          </a:p>
        </p:txBody>
      </p:sp>
    </p:spTree>
    <p:extLst>
      <p:ext uri="{BB962C8B-B14F-4D97-AF65-F5344CB8AC3E}">
        <p14:creationId xmlns:p14="http://schemas.microsoft.com/office/powerpoint/2010/main" val="3072799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D61B-F234-0E86-C8D1-FE9BDE8C8A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51749D9-57FB-425C-984E-F25A30FEFA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C7B6281-0475-9C9F-0888-F32543396E51}"/>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5" name="Footer Placeholder 4">
            <a:extLst>
              <a:ext uri="{FF2B5EF4-FFF2-40B4-BE49-F238E27FC236}">
                <a16:creationId xmlns:a16="http://schemas.microsoft.com/office/drawing/2014/main" id="{366144E1-E52E-304D-9A79-8C5210AB9BB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4E8049-BFA0-12B0-1624-6BE5E97B90FD}"/>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2021429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3F52F-30A0-E5C0-7F0F-F330F00AA3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D5D4924-2226-E704-542A-A0BD0249CFF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3A6E52-9605-71CF-CABD-4C41E03F7E34}"/>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5" name="Footer Placeholder 4">
            <a:extLst>
              <a:ext uri="{FF2B5EF4-FFF2-40B4-BE49-F238E27FC236}">
                <a16:creationId xmlns:a16="http://schemas.microsoft.com/office/drawing/2014/main" id="{F92B251C-A73B-2863-274E-FEE6CCFCDBD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9B5FA69-F8EE-5188-785C-6EA871DD2B3D}"/>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3302073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59BA4-FB25-DB1A-7127-19816334D88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F83ED54-33A7-9D23-3B93-13D1AF86CF5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924E75E-AE10-C4EA-E768-7753992BE76C}"/>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5" name="Footer Placeholder 4">
            <a:extLst>
              <a:ext uri="{FF2B5EF4-FFF2-40B4-BE49-F238E27FC236}">
                <a16:creationId xmlns:a16="http://schemas.microsoft.com/office/drawing/2014/main" id="{72F42A39-A8D4-7AF3-AA6A-24DF43A6232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8CD4C75-834A-592A-01C9-7B8B22999F22}"/>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4044026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583A3-E85B-D562-76CD-6AEBA1CC288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507A25E-957E-BB78-5B2E-40963EBF0E4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457A9EF-9FCC-A3E7-D980-DA35A714564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1C8221E-8BC9-7DA4-C156-26C6898BE26E}"/>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6" name="Footer Placeholder 5">
            <a:extLst>
              <a:ext uri="{FF2B5EF4-FFF2-40B4-BE49-F238E27FC236}">
                <a16:creationId xmlns:a16="http://schemas.microsoft.com/office/drawing/2014/main" id="{DAB1B14A-8D60-EA01-8448-CAEFF4B5FAF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446FAD-15AA-2835-2149-AF20A612B8BE}"/>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352590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22F77-B6C6-2752-B7DE-9A94E697831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E7039F5-B0EF-42D9-3667-C852E6E88D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0FEE3DD-50DF-E5EC-ED38-7E543378902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C7A47E5-F614-0022-B93B-003134E398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303B01-4A8A-6FDD-CA46-8C2FC0B11A7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99DA305-0776-588E-3336-CC7DCCA91858}"/>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8" name="Footer Placeholder 7">
            <a:extLst>
              <a:ext uri="{FF2B5EF4-FFF2-40B4-BE49-F238E27FC236}">
                <a16:creationId xmlns:a16="http://schemas.microsoft.com/office/drawing/2014/main" id="{2FC4873E-6995-E644-F83C-764C62921D9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53D7185-D673-E179-A9CF-39B603212C54}"/>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2312417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54DE-87A0-D28F-1775-6328EAB416B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BBDD343-BF88-5E6A-F724-A632B62A766A}"/>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4" name="Footer Placeholder 3">
            <a:extLst>
              <a:ext uri="{FF2B5EF4-FFF2-40B4-BE49-F238E27FC236}">
                <a16:creationId xmlns:a16="http://schemas.microsoft.com/office/drawing/2014/main" id="{20AB7455-1D0F-37FF-36A5-98602DAEBE4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5186E8B3-A42E-0C14-A5C8-C53EE600E435}"/>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1102248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B8C1EA-9193-BDED-5EA9-E086E09373CA}"/>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3" name="Footer Placeholder 2">
            <a:extLst>
              <a:ext uri="{FF2B5EF4-FFF2-40B4-BE49-F238E27FC236}">
                <a16:creationId xmlns:a16="http://schemas.microsoft.com/office/drawing/2014/main" id="{B4FD20BA-F3B7-BF00-0ED5-783300D38F4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325AC140-7FAB-4FF2-96DC-633B1AD145D7}"/>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2169047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159C9-FF0F-FD0F-D757-C3124C0135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D2911CB-66F7-618B-6A2A-2AF4FD02E8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17B6090-8178-F314-6441-4836A7471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10B6AE-B9AB-76E8-4E46-754326974C0F}"/>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6" name="Footer Placeholder 5">
            <a:extLst>
              <a:ext uri="{FF2B5EF4-FFF2-40B4-BE49-F238E27FC236}">
                <a16:creationId xmlns:a16="http://schemas.microsoft.com/office/drawing/2014/main" id="{B4B73D2A-6955-31A5-4942-83E65D03FF6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7ED131F-B026-79F9-8940-C40A5B8C2A1D}"/>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16273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EE66E-B55F-F670-8C00-E9E7CFF85D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77BEF9F-76A9-AEAA-9FD5-EF55EBE041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D91CD77-7993-5E5C-9892-5AA89AF05D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B62CB4-5B6A-D12A-CC9E-91AED20D0CFE}"/>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6" name="Footer Placeholder 5">
            <a:extLst>
              <a:ext uri="{FF2B5EF4-FFF2-40B4-BE49-F238E27FC236}">
                <a16:creationId xmlns:a16="http://schemas.microsoft.com/office/drawing/2014/main" id="{AB6BED14-4D20-C1FA-3906-6800D1927EA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522CE97-144A-A8DD-FD4D-2A027C8F450E}"/>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2705685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FDBC-A9CA-6D22-D26C-75DA7DF651F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FA343F2-3677-42F2-B01E-DE9CAD46A3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3ED441-8E07-A8D2-CF37-B507BA7EBA08}"/>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5" name="Footer Placeholder 4">
            <a:extLst>
              <a:ext uri="{FF2B5EF4-FFF2-40B4-BE49-F238E27FC236}">
                <a16:creationId xmlns:a16="http://schemas.microsoft.com/office/drawing/2014/main" id="{726924F3-CCA7-DF04-FED2-EF74C2B4225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7E3D1F5-5966-204D-5C87-30C2C9CBEC0E}"/>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1020775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4C0B0E-B34F-EECE-9A33-049F5AC23BE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02B81B2-FA0E-7CEA-1693-59BD214ABE7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F9C57A-77C1-8D43-6E6A-B94052F2E0DA}"/>
              </a:ext>
            </a:extLst>
          </p:cNvPr>
          <p:cNvSpPr>
            <a:spLocks noGrp="1"/>
          </p:cNvSpPr>
          <p:nvPr>
            <p:ph type="dt" sz="half" idx="10"/>
          </p:nvPr>
        </p:nvSpPr>
        <p:spPr/>
        <p:txBody>
          <a:bodyPr/>
          <a:lstStyle/>
          <a:p>
            <a:fld id="{74B4C61B-6735-4459-9698-EFC2208AB741}" type="datetimeFigureOut">
              <a:rPr lang="en-GB" smtClean="0"/>
              <a:t>15/11/2025</a:t>
            </a:fld>
            <a:endParaRPr lang="en-GB" dirty="0"/>
          </a:p>
        </p:txBody>
      </p:sp>
      <p:sp>
        <p:nvSpPr>
          <p:cNvPr id="5" name="Footer Placeholder 4">
            <a:extLst>
              <a:ext uri="{FF2B5EF4-FFF2-40B4-BE49-F238E27FC236}">
                <a16:creationId xmlns:a16="http://schemas.microsoft.com/office/drawing/2014/main" id="{DFDCAA28-DC5D-ED56-611E-484D98AAE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2B01D4B-9324-D6AB-C2E3-84DDB3AB8004}"/>
              </a:ext>
            </a:extLst>
          </p:cNvPr>
          <p:cNvSpPr>
            <a:spLocks noGrp="1"/>
          </p:cNvSpPr>
          <p:nvPr>
            <p:ph type="sldNum" sz="quarter" idx="12"/>
          </p:nvPr>
        </p:nvSpPr>
        <p:spPr/>
        <p:txBody>
          <a:bodyPr/>
          <a:lstStyle/>
          <a:p>
            <a:fld id="{F247BB78-EBF1-443D-B450-8356F44CDDC9}" type="slidenum">
              <a:rPr lang="en-GB" smtClean="0"/>
              <a:t>‹#›</a:t>
            </a:fld>
            <a:endParaRPr lang="en-GB" dirty="0"/>
          </a:p>
        </p:txBody>
      </p:sp>
    </p:spTree>
    <p:extLst>
      <p:ext uri="{BB962C8B-B14F-4D97-AF65-F5344CB8AC3E}">
        <p14:creationId xmlns:p14="http://schemas.microsoft.com/office/powerpoint/2010/main" val="2131166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19C654-CFA7-F5EB-C803-F66CDBE9E0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89BBDEE-5B88-48F1-3252-D025CCEF8D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4618EA-61F9-3E67-5F89-8C0AFFF3A1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4B4C61B-6735-4459-9698-EFC2208AB741}" type="datetimeFigureOut">
              <a:rPr lang="en-GB" smtClean="0"/>
              <a:t>15/11/2025</a:t>
            </a:fld>
            <a:endParaRPr lang="en-GB" dirty="0"/>
          </a:p>
        </p:txBody>
      </p:sp>
      <p:sp>
        <p:nvSpPr>
          <p:cNvPr id="5" name="Footer Placeholder 4">
            <a:extLst>
              <a:ext uri="{FF2B5EF4-FFF2-40B4-BE49-F238E27FC236}">
                <a16:creationId xmlns:a16="http://schemas.microsoft.com/office/drawing/2014/main" id="{F7878B1A-7CC8-760D-B89C-258E7CCA84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AEAE4856-B73A-D20B-061C-6E92562610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47BB78-EBF1-443D-B450-8356F44CDDC9}" type="slidenum">
              <a:rPr lang="en-GB" smtClean="0"/>
              <a:t>‹#›</a:t>
            </a:fld>
            <a:endParaRPr lang="en-GB" dirty="0"/>
          </a:p>
        </p:txBody>
      </p:sp>
    </p:spTree>
    <p:extLst>
      <p:ext uri="{BB962C8B-B14F-4D97-AF65-F5344CB8AC3E}">
        <p14:creationId xmlns:p14="http://schemas.microsoft.com/office/powerpoint/2010/main" val="1412235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image" Target="../media/image5.png" /><Relationship Id="rId4" Type="http://schemas.openxmlformats.org/officeDocument/2006/relationships/image" Target="../media/image4.jpeg" /></Relationships>
</file>

<file path=ppt/slides/_rels/slide3.xml.rels><?xml version="1.0" encoding="UTF-8" standalone="yes"?>
<Relationships xmlns="http://schemas.openxmlformats.org/package/2006/relationships"><Relationship Id="rId8" Type="http://schemas.openxmlformats.org/officeDocument/2006/relationships/image" Target="../media/image6.jpe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10" Type="http://schemas.openxmlformats.org/officeDocument/2006/relationships/image" Target="../media/image8.png" /><Relationship Id="rId4" Type="http://schemas.openxmlformats.org/officeDocument/2006/relationships/diagramLayout" Target="../diagrams/layout1.xml" /><Relationship Id="rId9" Type="http://schemas.openxmlformats.org/officeDocument/2006/relationships/image" Target="../media/image7.png"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3" Type="http://schemas.openxmlformats.org/officeDocument/2006/relationships/chart" Target="../charts/chart1.xml" /><Relationship Id="rId7" Type="http://schemas.openxmlformats.org/officeDocument/2006/relationships/image" Target="../media/image11.png" /><Relationship Id="rId2" Type="http://schemas.openxmlformats.org/officeDocument/2006/relationships/notesSlide" Target="../notesSlides/notesSlide5.xml" /><Relationship Id="rId1" Type="http://schemas.openxmlformats.org/officeDocument/2006/relationships/slideLayout" Target="../slideLayouts/slideLayout6.xml" /><Relationship Id="rId6" Type="http://schemas.openxmlformats.org/officeDocument/2006/relationships/image" Target="../media/image10.png" /><Relationship Id="rId5" Type="http://schemas.openxmlformats.org/officeDocument/2006/relationships/image" Target="../media/image7.png" /><Relationship Id="rId4" Type="http://schemas.openxmlformats.org/officeDocument/2006/relationships/image" Target="../media/image9.png"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8" Type="http://schemas.openxmlformats.org/officeDocument/2006/relationships/image" Target="../media/image18.png" /><Relationship Id="rId3" Type="http://schemas.openxmlformats.org/officeDocument/2006/relationships/image" Target="../media/image13.gif" /><Relationship Id="rId7" Type="http://schemas.openxmlformats.org/officeDocument/2006/relationships/image" Target="../media/image17.png"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image" Target="../media/image16.jpeg" /><Relationship Id="rId5" Type="http://schemas.openxmlformats.org/officeDocument/2006/relationships/image" Target="../media/image15.png" /><Relationship Id="rId4" Type="http://schemas.openxmlformats.org/officeDocument/2006/relationships/image" Target="../media/image14.png" /></Relationships>
</file>

<file path=ppt/slides/_rels/slide10.xml.rels><?xml version="1.0" encoding="UTF-8" standalone="yes"?>
<Relationships xmlns="http://schemas.openxmlformats.org/package/2006/relationships"><Relationship Id="rId3" Type="http://schemas.openxmlformats.org/officeDocument/2006/relationships/image" Target="../media/image19.jpeg" /><Relationship Id="rId7" Type="http://schemas.openxmlformats.org/officeDocument/2006/relationships/image" Target="../media/image23.png" /><Relationship Id="rId2" Type="http://schemas.openxmlformats.org/officeDocument/2006/relationships/notesSlide" Target="../notesSlides/notesSlide10.xml" /><Relationship Id="rId1" Type="http://schemas.openxmlformats.org/officeDocument/2006/relationships/slideLayout" Target="../slideLayouts/slideLayout7.xml" /><Relationship Id="rId6" Type="http://schemas.openxmlformats.org/officeDocument/2006/relationships/image" Target="../media/image22.png" /><Relationship Id="rId5" Type="http://schemas.openxmlformats.org/officeDocument/2006/relationships/image" Target="../media/image21.jpeg" /><Relationship Id="rId4" Type="http://schemas.openxmlformats.org/officeDocument/2006/relationships/image" Target="../media/image20.jpeg" /></Relationships>
</file>

<file path=ppt/slides/_rels/slide11.xml.rels><?xml version="1.0" encoding="UTF-8" standalone="yes"?>
<Relationships xmlns="http://schemas.openxmlformats.org/package/2006/relationships"><Relationship Id="rId3" Type="http://schemas.openxmlformats.org/officeDocument/2006/relationships/image" Target="../media/image24.jpeg" /><Relationship Id="rId2" Type="http://schemas.openxmlformats.org/officeDocument/2006/relationships/notesSlide" Target="../notesSlides/notesSlide11.xml" /><Relationship Id="rId1" Type="http://schemas.openxmlformats.org/officeDocument/2006/relationships/slideLayout" Target="../slideLayouts/slideLayout4.xml" /><Relationship Id="rId5" Type="http://schemas.openxmlformats.org/officeDocument/2006/relationships/image" Target="../media/image26.jpeg" /><Relationship Id="rId4" Type="http://schemas.openxmlformats.org/officeDocument/2006/relationships/image" Target="../media/image25.jpeg" /></Relationships>
</file>

<file path=ppt/slides/_rels/slide12.xml.rels><?xml version="1.0" encoding="UTF-8" standalone="yes"?>
<Relationships xmlns="http://schemas.openxmlformats.org/package/2006/relationships"><Relationship Id="rId3" Type="http://schemas.openxmlformats.org/officeDocument/2006/relationships/image" Target="../media/image27.jpeg" /><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8" Type="http://schemas.openxmlformats.org/officeDocument/2006/relationships/hyperlink" Target="https://ethicalhealthcare.org.uk/app/uploads/2025/09/EPR-Usability-Survey-Case-study.pdf" TargetMode="External" /><Relationship Id="rId3" Type="http://schemas.openxmlformats.org/officeDocument/2006/relationships/hyperlink" Target="https://www.gov.uk/government/publications/10-year-health-plan-for-england-fit-for-the-future" TargetMode="External" /><Relationship Id="rId7" Type="http://schemas.openxmlformats.org/officeDocument/2006/relationships/hyperlink" Target="https://www.digitalhealth.net/2023/06/medicus-epr-implementation-insights/" TargetMode="External" /><Relationship Id="rId2" Type="http://schemas.openxmlformats.org/officeDocument/2006/relationships/hyperlink" Target="https://pubmed.ncbi.nlm.nih.gov/37846824/" TargetMode="External" /><Relationship Id="rId1" Type="http://schemas.openxmlformats.org/officeDocument/2006/relationships/slideLayout" Target="../slideLayouts/slideLayout6.xml" /><Relationship Id="rId6" Type="http://schemas.openxmlformats.org/officeDocument/2006/relationships/hyperlink" Target="https://www.gov.uk/government/publications/healthcare-education-on-disability-awareness" TargetMode="External" /><Relationship Id="rId5" Type="http://schemas.openxmlformats.org/officeDocument/2006/relationships/hyperlink" Target="https://www.gov.uk/government/publications/healthcare-education-and-training-tariff-2024-to-2025" TargetMode="External" /><Relationship Id="rId4" Type="http://schemas.openxmlformats.org/officeDocument/2006/relationships/hyperlink" Target="https://www.gov.uk/government/news/patients-to-benefit-from-cutting-edge-nhs-care-from-their-homes" TargetMode="External" /><Relationship Id="rId9" Type="http://schemas.openxmlformats.org/officeDocument/2006/relationships/hyperlink" Target="https://www.e-lfh.org.uk/wp-content/uploads/2023/11/5.-FAQ-v14-final-Nov-23-v2.0.pdf" TargetMode="External" /></Relationships>
</file>

<file path=ppt/slides/_rels/slide14.xml.rels><?xml version="1.0" encoding="UTF-8" standalone="yes"?>
<Relationships xmlns="http://schemas.openxmlformats.org/package/2006/relationships"><Relationship Id="rId8" Type="http://schemas.openxmlformats.org/officeDocument/2006/relationships/hyperlink" Target="https://bjgp.org/content/69/686/e612" TargetMode="External" /><Relationship Id="rId3" Type="http://schemas.openxmlformats.org/officeDocument/2006/relationships/hyperlink" Target="https://www.fdbhealth.co.uk" TargetMode="External" /><Relationship Id="rId7" Type="http://schemas.openxmlformats.org/officeDocument/2006/relationships/hyperlink" Target="https://www.digitalhealth.net/2025/06/nhse-approves-medicus-health-epr-system-for-primary-care/" TargetMode="External" /><Relationship Id="rId2" Type="http://schemas.openxmlformats.org/officeDocument/2006/relationships/hyperlink" Target="https://www.jmir.org/2025/1/e60077/" TargetMode="External" /><Relationship Id="rId1" Type="http://schemas.openxmlformats.org/officeDocument/2006/relationships/slideLayout" Target="../slideLayouts/slideLayout6.xml" /><Relationship Id="rId6" Type="http://schemas.openxmlformats.org/officeDocument/2006/relationships/hyperlink" Target="https://www.researchprotocols.org/2023/1/e46614" TargetMode="External" /><Relationship Id="rId5" Type="http://schemas.openxmlformats.org/officeDocument/2006/relationships/hyperlink" Target="https://healthinnovationnetwork.com/hin-annual-report-22-23/" TargetMode="External" /><Relationship Id="rId10" Type="http://schemas.openxmlformats.org/officeDocument/2006/relationships/hyperlink" Target="https://pubmed.ncbi.nlm.nih.gov/35668677/" TargetMode="External" /><Relationship Id="rId4" Type="http://schemas.openxmlformats.org/officeDocument/2006/relationships/hyperlink" Target="https://www.hfma.org.uk/system/files/2025-09/implementing-an-electronic-patient-record-9192.pdf" TargetMode="External" /><Relationship Id="rId9" Type="http://schemas.openxmlformats.org/officeDocument/2006/relationships/hyperlink" Target="https://medicushealthcare.org/community-projects/" TargetMode="External" /></Relationships>
</file>

<file path=ppt/slides/_rels/slide15.xml.rels><?xml version="1.0" encoding="UTF-8" standalone="yes"?>
<Relationships xmlns="http://schemas.openxmlformats.org/package/2006/relationships"><Relationship Id="rId8" Type="http://schemas.openxmlformats.org/officeDocument/2006/relationships/hyperlink" Target="https://bmcnurs.biomedcentral.com/articles/10.1186/s12912-025-03894-0" TargetMode="External" /><Relationship Id="rId3" Type="http://schemas.openxmlformats.org/officeDocument/2006/relationships/hyperlink" Target="https://www.uhb.nhs.uk/uhb-jobs/career-development/training-and-development/" TargetMode="External" /><Relationship Id="rId7" Type="http://schemas.openxmlformats.org/officeDocument/2006/relationships/hyperlink" Target="https://www.england.nhs.uk/digitaltechnology/the-single-patient-record/" TargetMode="External" /><Relationship Id="rId2" Type="http://schemas.openxmlformats.org/officeDocument/2006/relationships/hyperlink" Target="https://link.springer.com/article/10.1007/s40292-024-00656-y" TargetMode="External" /><Relationship Id="rId1" Type="http://schemas.openxmlformats.org/officeDocument/2006/relationships/slideLayout" Target="../slideLayouts/slideLayout6.xml" /><Relationship Id="rId6" Type="http://schemas.openxmlformats.org/officeDocument/2006/relationships/hyperlink" Target="https://www.england.nhs.uk/2025/06/nhs-approves-new-it-system-for-gps-to-help-transform-care" TargetMode="External" /><Relationship Id="rId5" Type="http://schemas.openxmlformats.org/officeDocument/2006/relationships/hyperlink" Target="https://www.rcgp.org.uk/News/NHS-approving-new-IT-systems-for-GPs" TargetMode="External" /><Relationship Id="rId4" Type="http://schemas.openxmlformats.org/officeDocument/2006/relationships/hyperlink" Target="https://wilmslowhealthcentre.com/%F0%9F%96%A5%ef%b8%8f-were-upgrading-our-electronic-patient-record-system/" TargetMode="External" /><Relationship Id="rId9" Type="http://schemas.openxmlformats.org/officeDocument/2006/relationships/hyperlink" Target="https://www.researchprotocols.org/2023/1/e46614" TargetMode="External" /></Relationships>
</file>

<file path=ppt/slides/_rels/slide16.xml.rels><?xml version="1.0" encoding="UTF-8" standalone="yes"?>
<Relationships xmlns="http://schemas.openxmlformats.org/package/2006/relationships"><Relationship Id="rId3" Type="http://schemas.openxmlformats.org/officeDocument/2006/relationships/image" Target="../media/image29.png" /><Relationship Id="rId7" Type="http://schemas.openxmlformats.org/officeDocument/2006/relationships/hyperlink" Target="https://nationalcareers.service.gov.uk/job-profiles/learning-disability-nurse" TargetMode="External" /><Relationship Id="rId2" Type="http://schemas.openxmlformats.org/officeDocument/2006/relationships/image" Target="../media/image28.png" /><Relationship Id="rId1" Type="http://schemas.openxmlformats.org/officeDocument/2006/relationships/slideLayout" Target="../slideLayouts/slideLayout7.xml" /><Relationship Id="rId6" Type="http://schemas.openxmlformats.org/officeDocument/2006/relationships/hyperlink" Target="https://www.uhb.nhs.uk/uhb-jobs/career-development/training-and-development/" TargetMode="External" /><Relationship Id="rId5" Type="http://schemas.openxmlformats.org/officeDocument/2006/relationships/hyperlink" Target="https://www.gov.uk/government/publications/healthcare-education-and-training-tariff-2024-to-2025" TargetMode="External" /><Relationship Id="rId4" Type="http://schemas.openxmlformats.org/officeDocument/2006/relationships/hyperlink" Target="https://bmcnurs.biomedcentral.com/articles/24/1257" TargetMode="External" /></Relationships>
</file>

<file path=ppt/slides/_rels/slide17.xml.rels><?xml version="1.0" encoding="UTF-8" standalone="yes"?>
<Relationships xmlns="http://schemas.openxmlformats.org/package/2006/relationships"><Relationship Id="rId3" Type="http://schemas.openxmlformats.org/officeDocument/2006/relationships/hyperlink" Target="https://www.e-lfh.org.uk/wp-content/uploads/2023/11/5.-FAQ-v14-final-Nov-23-v2.0.pdf" TargetMode="External" /><Relationship Id="rId2" Type="http://schemas.openxmlformats.org/officeDocument/2006/relationships/hyperlink" Target="https://www.digitalhealth.net/2025/06/nhse-approves-medicus-health-epr-system-for-primary-care/" TargetMode="External" /><Relationship Id="rId1" Type="http://schemas.openxmlformats.org/officeDocument/2006/relationships/slideLayout" Target="../slideLayouts/slideLayout7.xml" /><Relationship Id="rId4" Type="http://schemas.openxmlformats.org/officeDocument/2006/relationships/hyperlink" Target="https://www.uhb.nhs.uk/uhb-jobs/career-development/training-and-development/"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looking at a computer screen&#10;&#10;AI-generated content may be incorrect.">
            <a:extLst>
              <a:ext uri="{FF2B5EF4-FFF2-40B4-BE49-F238E27FC236}">
                <a16:creationId xmlns:a16="http://schemas.microsoft.com/office/drawing/2014/main" id="{33B3BF28-15F0-ADE6-DB88-3236A68C6775}"/>
              </a:ext>
            </a:extLst>
          </p:cNvPr>
          <p:cNvPicPr>
            <a:picLocks noChangeAspect="1"/>
          </p:cNvPicPr>
          <p:nvPr/>
        </p:nvPicPr>
        <p:blipFill>
          <a:blip r:embed="rId3"/>
          <a:srcRect t="626" r="4" b="4"/>
          <a:stretch>
            <a:fillRect/>
          </a:stretch>
        </p:blipFill>
        <p:spPr>
          <a:xfrm>
            <a:off x="226443" y="623274"/>
            <a:ext cx="4649496" cy="5607882"/>
          </a:xfrm>
          <a:prstGeom prst="rect">
            <a:avLst/>
          </a:prstGeom>
          <a:ln>
            <a:noFill/>
          </a:ln>
          <a:effectLst>
            <a:softEdge rad="112500"/>
          </a:effectLst>
        </p:spPr>
      </p:pic>
      <p:sp>
        <p:nvSpPr>
          <p:cNvPr id="17" name="Right Triangle 1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4989" y="623275"/>
            <a:ext cx="658183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3DE971-7626-1F04-CF55-3F8A58ED039D}"/>
              </a:ext>
            </a:extLst>
          </p:cNvPr>
          <p:cNvSpPr>
            <a:spLocks noGrp="1"/>
          </p:cNvSpPr>
          <p:nvPr>
            <p:ph type="ctrTitle"/>
          </p:nvPr>
        </p:nvSpPr>
        <p:spPr>
          <a:xfrm>
            <a:off x="5268418" y="2347086"/>
            <a:ext cx="5799947" cy="1807313"/>
          </a:xfrm>
        </p:spPr>
        <p:txBody>
          <a:bodyPr anchor="b">
            <a:normAutofit/>
          </a:bodyPr>
          <a:lstStyle/>
          <a:p>
            <a:pPr algn="l"/>
            <a:r>
              <a:rPr lang="en-GB" sz="2000" b="1" dirty="0">
                <a:latin typeface="Arial" panose="020B0604020202020204" pitchFamily="34" charset="0"/>
                <a:cs typeface="Arial" panose="020B0604020202020204" pitchFamily="34" charset="0"/>
              </a:rPr>
              <a:t>Natasha Ellis 2309153</a:t>
            </a: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BMHPP6026 BIRM -Component 2 – Viva (Voco) (Oral Presentation) </a:t>
            </a:r>
          </a:p>
        </p:txBody>
      </p:sp>
      <p:sp>
        <p:nvSpPr>
          <p:cNvPr id="3" name="Subtitle 2">
            <a:extLst>
              <a:ext uri="{FF2B5EF4-FFF2-40B4-BE49-F238E27FC236}">
                <a16:creationId xmlns:a16="http://schemas.microsoft.com/office/drawing/2014/main" id="{00FA7A84-2370-7113-A5E0-AF9870F42CC5}"/>
              </a:ext>
            </a:extLst>
          </p:cNvPr>
          <p:cNvSpPr>
            <a:spLocks noGrp="1"/>
          </p:cNvSpPr>
          <p:nvPr>
            <p:ph type="subTitle" idx="1"/>
          </p:nvPr>
        </p:nvSpPr>
        <p:spPr>
          <a:xfrm>
            <a:off x="5284424" y="4615696"/>
            <a:ext cx="4041454" cy="1312657"/>
          </a:xfrm>
        </p:spPr>
        <p:txBody>
          <a:bodyPr anchor="t">
            <a:normAutofit fontScale="85000" lnSpcReduction="20000"/>
          </a:bodyPr>
          <a:lstStyle/>
          <a:p>
            <a:pPr algn="l"/>
            <a:r>
              <a:rPr lang="en-GB" sz="1800" b="1" dirty="0">
                <a:effectLst>
                  <a:outerShdw blurRad="38100" dist="19050" dir="2700000" algn="tl">
                    <a:schemeClr val="dk1">
                      <a:alpha val="40000"/>
                    </a:schemeClr>
                  </a:outerShdw>
                </a:effectLst>
                <a:latin typeface="Arial" panose="020B0604020202020204" pitchFamily="34" charset="0"/>
                <a:cs typeface="Arial" panose="020B0604020202020204" pitchFamily="34" charset="0"/>
              </a:rPr>
              <a:t>Medicus Health EPR: Digital Transformation in  General Practice IT</a:t>
            </a:r>
          </a:p>
          <a:p>
            <a:pPr algn="l"/>
            <a:endParaRPr lang="en-GB" sz="1400" b="1" dirty="0">
              <a:effectLst>
                <a:outerShdw blurRad="38100" dist="19050" dir="2700000" algn="tl">
                  <a:schemeClr val="dk1">
                    <a:alpha val="40000"/>
                  </a:schemeClr>
                </a:outerShdw>
              </a:effectLst>
              <a:latin typeface="Arial" panose="020B0604020202020204" pitchFamily="34" charset="0"/>
              <a:cs typeface="Arial" panose="020B0604020202020204" pitchFamily="34" charset="0"/>
            </a:endParaRPr>
          </a:p>
          <a:p>
            <a:pPr algn="l"/>
            <a:r>
              <a:rPr lang="en-GB" sz="1400" b="1" dirty="0">
                <a:effectLst>
                  <a:outerShdw blurRad="38100" dist="19050" dir="2700000" algn="tl">
                    <a:schemeClr val="dk1">
                      <a:alpha val="40000"/>
                    </a:schemeClr>
                  </a:outerShdw>
                </a:effectLst>
                <a:latin typeface="Arial" panose="020B0604020202020204" pitchFamily="34" charset="0"/>
                <a:cs typeface="Arial" panose="020B0604020202020204" pitchFamily="34" charset="0"/>
              </a:rPr>
              <a:t>Lecturer: </a:t>
            </a:r>
            <a:r>
              <a:rPr lang="en-GB" sz="1800" b="1" dirty="0">
                <a:effectLst/>
                <a:latin typeface="Arial" panose="020B0604020202020204" pitchFamily="34" charset="0"/>
                <a:ea typeface="Yu Mincho" panose="02020400000000000000" pitchFamily="18" charset="-128"/>
              </a:rPr>
              <a:t>Martin </a:t>
            </a:r>
            <a:r>
              <a:rPr lang="en-GB" sz="1800" b="1" dirty="0" err="1">
                <a:effectLst/>
                <a:latin typeface="Arial" panose="020B0604020202020204" pitchFamily="34" charset="0"/>
                <a:ea typeface="Yu Mincho" panose="02020400000000000000" pitchFamily="18" charset="-128"/>
              </a:rPr>
              <a:t>Svejda</a:t>
            </a:r>
            <a:endParaRPr lang="en-GB" sz="1400" b="1" dirty="0">
              <a:effectLst>
                <a:outerShdw blurRad="38100" dist="19050" dir="2700000" algn="tl">
                  <a:schemeClr val="dk1">
                    <a:alpha val="40000"/>
                  </a:schemeClr>
                </a:outerShdw>
              </a:effectLst>
              <a:latin typeface="Arial" panose="020B0604020202020204" pitchFamily="34" charset="0"/>
              <a:cs typeface="Arial" panose="020B0604020202020204" pitchFamily="34" charset="0"/>
            </a:endParaRPr>
          </a:p>
          <a:p>
            <a:pPr algn="l"/>
            <a:r>
              <a:rPr lang="en-GB" sz="1400" b="1" dirty="0">
                <a:effectLst>
                  <a:outerShdw blurRad="38100" dist="19050" dir="2700000" algn="tl">
                    <a:schemeClr val="dk1">
                      <a:alpha val="40000"/>
                    </a:schemeClr>
                  </a:outerShdw>
                </a:effectLst>
                <a:latin typeface="Arial" panose="020B0604020202020204" pitchFamily="34" charset="0"/>
                <a:cs typeface="Arial" panose="020B0604020202020204" pitchFamily="34" charset="0"/>
              </a:rPr>
              <a:t>Submission Date: </a:t>
            </a:r>
            <a:endParaRPr lang="en-GB" sz="1400" dirty="0">
              <a:latin typeface="Arial" panose="020B0604020202020204" pitchFamily="34" charset="0"/>
              <a:cs typeface="Arial" panose="020B0604020202020204" pitchFamily="34" charset="0"/>
            </a:endParaRPr>
          </a:p>
        </p:txBody>
      </p:sp>
      <p:pic>
        <p:nvPicPr>
          <p:cNvPr id="7" name="Picture 6" descr="Professional Investigation | University of Wales Trinity Saint David">
            <a:extLst>
              <a:ext uri="{FF2B5EF4-FFF2-40B4-BE49-F238E27FC236}">
                <a16:creationId xmlns:a16="http://schemas.microsoft.com/office/drawing/2014/main" id="{5F3F9BB6-5A3E-82D9-ED9C-D27BB697FD7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84424" y="1022967"/>
            <a:ext cx="5942965" cy="1041400"/>
          </a:xfrm>
          <a:prstGeom prst="rect">
            <a:avLst/>
          </a:prstGeom>
          <a:noFill/>
          <a:ln>
            <a:noFill/>
          </a:ln>
        </p:spPr>
      </p:pic>
      <p:sp>
        <p:nvSpPr>
          <p:cNvPr id="9" name="TextBox 8">
            <a:extLst>
              <a:ext uri="{FF2B5EF4-FFF2-40B4-BE49-F238E27FC236}">
                <a16:creationId xmlns:a16="http://schemas.microsoft.com/office/drawing/2014/main" id="{B5ABFC6A-0261-223F-7468-10484B941F24}"/>
              </a:ext>
            </a:extLst>
          </p:cNvPr>
          <p:cNvSpPr txBox="1"/>
          <p:nvPr/>
        </p:nvSpPr>
        <p:spPr>
          <a:xfrm>
            <a:off x="739241" y="6366810"/>
            <a:ext cx="10927773" cy="309957"/>
          </a:xfrm>
          <a:prstGeom prst="rect">
            <a:avLst/>
          </a:prstGeom>
          <a:noFill/>
        </p:spPr>
        <p:txBody>
          <a:bodyPr wrap="square">
            <a:spAutoFit/>
          </a:bodyPr>
          <a:lstStyle/>
          <a:p>
            <a:pPr>
              <a:lnSpc>
                <a:spcPct val="150000"/>
              </a:lnSpc>
              <a:spcAft>
                <a:spcPts val="400"/>
              </a:spcAft>
              <a:buNone/>
            </a:pPr>
            <a:r>
              <a:rPr lang="en-GB" sz="1050" b="1" kern="1400" spc="-50" dirty="0">
                <a:effectLst/>
                <a:latin typeface="Arial" panose="020B0604020202020204" pitchFamily="34" charset="0"/>
                <a:ea typeface="Times New Roman" panose="02020603050405020304" pitchFamily="18" charset="0"/>
                <a:cs typeface="Times New Roman" panose="02020603050405020304" pitchFamily="18" charset="0"/>
              </a:rPr>
              <a:t>Declaration: I confirm that this work is my own and has not been submitted for assessment elsewhere</a:t>
            </a:r>
            <a:endParaRPr lang="en-GB" sz="1050" kern="1400" spc="-50" dirty="0">
              <a:effectLst/>
              <a:latin typeface="Aptos Display"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0735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B34EEB2-36F2-FFE5-FB2D-841B411C965D}"/>
              </a:ext>
            </a:extLst>
          </p:cNvPr>
          <p:cNvSpPr txBox="1"/>
          <p:nvPr/>
        </p:nvSpPr>
        <p:spPr>
          <a:xfrm>
            <a:off x="4372894" y="2821383"/>
            <a:ext cx="7251670" cy="831600"/>
          </a:xfrm>
          <a:prstGeom prst="rect">
            <a:avLst/>
          </a:prstGeom>
          <a:solidFill>
            <a:schemeClr val="bg2"/>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ctr"/>
            <a:endParaRPr lang="en-GB" sz="1200" b="1"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ea typeface="Times New Roman" panose="02020603050405020304" pitchFamily="18" charset="0"/>
              </a:rPr>
              <a:t>Automated extraction from MESH, NHS Mail, scanned post → reduced duplication, faster task completion </a:t>
            </a:r>
            <a:r>
              <a:rPr lang="en-GB" sz="1200" b="1" dirty="0">
                <a:effectLst/>
                <a:latin typeface="Arial" panose="020B0604020202020204" pitchFamily="34" charset="0"/>
                <a:ea typeface="Times New Roman" panose="02020603050405020304" pitchFamily="18" charset="0"/>
              </a:rPr>
              <a:t>(</a:t>
            </a:r>
            <a:r>
              <a:rPr lang="en-GB" sz="1200" b="1" dirty="0">
                <a:solidFill>
                  <a:schemeClr val="accent1"/>
                </a:solidFill>
                <a:latin typeface="Arial" panose="020B0604020202020204" pitchFamily="34" charset="0"/>
                <a:ea typeface="Times New Roman" panose="02020603050405020304" pitchFamily="18" charset="0"/>
              </a:rPr>
              <a:t>Medicus Health, 2025).</a:t>
            </a:r>
            <a:r>
              <a:rPr lang="en-GB" sz="1200" b="1" dirty="0">
                <a:solidFill>
                  <a:schemeClr val="accent1"/>
                </a:solidFill>
                <a:effectLst/>
                <a:latin typeface="Arial" panose="020B0604020202020204" pitchFamily="34" charset="0"/>
                <a:ea typeface="Times New Roman" panose="02020603050405020304" pitchFamily="18" charset="0"/>
              </a:rPr>
              <a:t> </a:t>
            </a:r>
          </a:p>
          <a:p>
            <a:endParaRPr lang="en-GB" sz="1200" b="1" dirty="0">
              <a:solidFill>
                <a:schemeClr val="accent1"/>
              </a:solidFill>
              <a:effectLst/>
              <a:latin typeface="Arial" panose="020B0604020202020204" pitchFamily="34" charset="0"/>
              <a:ea typeface="Times New Roman" panose="02020603050405020304" pitchFamily="18" charset="0"/>
            </a:endParaRPr>
          </a:p>
        </p:txBody>
      </p:sp>
      <p:sp>
        <p:nvSpPr>
          <p:cNvPr id="6" name="Title 1">
            <a:extLst>
              <a:ext uri="{FF2B5EF4-FFF2-40B4-BE49-F238E27FC236}">
                <a16:creationId xmlns:a16="http://schemas.microsoft.com/office/drawing/2014/main" id="{E00A4488-456E-616D-59B1-513407694396}"/>
              </a:ext>
            </a:extLst>
          </p:cNvPr>
          <p:cNvSpPr>
            <a:spLocks noGrp="1"/>
          </p:cNvSpPr>
          <p:nvPr>
            <p:ph type="title"/>
          </p:nvPr>
        </p:nvSpPr>
        <p:spPr>
          <a:xfrm>
            <a:off x="367990" y="806709"/>
            <a:ext cx="11256574" cy="1269771"/>
          </a:xfrm>
        </p:spPr>
        <p:style>
          <a:lnRef idx="2">
            <a:schemeClr val="accent1">
              <a:shade val="15000"/>
            </a:schemeClr>
          </a:lnRef>
          <a:fillRef idx="1">
            <a:schemeClr val="accent1"/>
          </a:fillRef>
          <a:effectRef idx="0">
            <a:schemeClr val="accent1"/>
          </a:effectRef>
          <a:fontRef idx="minor">
            <a:schemeClr val="lt1"/>
          </a:fontRef>
        </p:style>
        <p:txBody>
          <a:bodyPr>
            <a:noAutofit/>
          </a:bodyPr>
          <a:lstStyle/>
          <a:p>
            <a:pPr algn="ctr"/>
            <a:br>
              <a:rPr lang="en-GB" sz="4800" b="1" dirty="0">
                <a:latin typeface="Arial" panose="020B0604020202020204" pitchFamily="34" charset="0"/>
                <a:cs typeface="Arial" panose="020B0604020202020204" pitchFamily="34" charset="0"/>
              </a:rPr>
            </a:b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What is Medicus (EPR)</a:t>
            </a:r>
            <a:br>
              <a:rPr lang="en-GB" sz="4800" b="1" dirty="0">
                <a:latin typeface="Arial" panose="020B0604020202020204" pitchFamily="34" charset="0"/>
                <a:cs typeface="Arial" panose="020B0604020202020204" pitchFamily="34" charset="0"/>
              </a:rPr>
            </a:b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475AA38F-EE7F-A6CC-DF2E-C5B79E513502}"/>
              </a:ext>
            </a:extLst>
          </p:cNvPr>
          <p:cNvSpPr txBox="1"/>
          <p:nvPr/>
        </p:nvSpPr>
        <p:spPr>
          <a:xfrm>
            <a:off x="367990" y="2195457"/>
            <a:ext cx="11191895" cy="400110"/>
          </a:xfrm>
          <a:prstGeom prst="rect">
            <a:avLst/>
          </a:prstGeom>
          <a:solidFill>
            <a:schemeClr val="accent6">
              <a:lumMod val="20000"/>
              <a:lumOff val="80000"/>
            </a:schemeClr>
          </a:solidFill>
          <a:ln>
            <a:solidFill>
              <a:schemeClr val="accent1"/>
            </a:solidFill>
          </a:ln>
        </p:spPr>
        <p:txBody>
          <a:bodyPr wrap="square">
            <a:spAutoFit/>
          </a:bodyPr>
          <a:lstStyle/>
          <a:p>
            <a:pPr algn="ctr"/>
            <a:r>
              <a:rPr lang="en-GB" sz="2000" b="1" dirty="0">
                <a:solidFill>
                  <a:schemeClr val="accent1"/>
                </a:solidFill>
                <a:latin typeface="Arial" panose="020B0604020202020204" pitchFamily="34" charset="0"/>
                <a:cs typeface="Arial" panose="020B0604020202020204" pitchFamily="34" charset="0"/>
              </a:rPr>
              <a:t>The first GP IT Electronic patient record (EPR) and clinical information system in 25 years </a:t>
            </a:r>
          </a:p>
        </p:txBody>
      </p:sp>
      <p:sp>
        <p:nvSpPr>
          <p:cNvPr id="2" name="Title 1">
            <a:extLst>
              <a:ext uri="{FF2B5EF4-FFF2-40B4-BE49-F238E27FC236}">
                <a16:creationId xmlns:a16="http://schemas.microsoft.com/office/drawing/2014/main" id="{E52E47FE-7BB2-A83F-AC99-A1B3629FC002}"/>
              </a:ext>
            </a:extLst>
          </p:cNvPr>
          <p:cNvSpPr txBox="1">
            <a:spLocks/>
          </p:cNvSpPr>
          <p:nvPr/>
        </p:nvSpPr>
        <p:spPr>
          <a:xfrm>
            <a:off x="367990" y="365760"/>
            <a:ext cx="11257679" cy="344574"/>
          </a:xfrm>
          <a:prstGeom prst="rect">
            <a:avLst/>
          </a:prstGeom>
          <a:solidFill>
            <a:schemeClr val="accent4"/>
          </a:solidFill>
          <a:ln>
            <a:solidFill>
              <a:schemeClr val="accent1"/>
            </a:solidFill>
          </a:ln>
        </p:spPr>
        <p:style>
          <a:lnRef idx="0">
            <a:scrgbClr r="0" g="0" b="0"/>
          </a:lnRef>
          <a:fillRef idx="0">
            <a:scrgbClr r="0" g="0" b="0"/>
          </a:fillRef>
          <a:effectRef idx="0">
            <a:scrgbClr r="0" g="0" b="0"/>
          </a:effectRef>
          <a:fontRef idx="minor">
            <a:schemeClr val="lt1"/>
          </a:fontRef>
        </p:style>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solidFill>
                  <a:schemeClr val="bg1"/>
                </a:solidFill>
                <a:latin typeface="Arial" panose="020B0604020202020204" pitchFamily="34" charset="0"/>
                <a:cs typeface="Arial" panose="020B0604020202020204" pitchFamily="34" charset="0"/>
              </a:rPr>
              <a:t>Introduction</a:t>
            </a:r>
            <a:endParaRPr lang="en-GB" sz="3200" b="1" dirty="0">
              <a:solidFill>
                <a:schemeClr val="bg1"/>
              </a:solidFill>
              <a:latin typeface="Arial" panose="020B0604020202020204" pitchFamily="34" charset="0"/>
              <a:cs typeface="Arial" panose="020B0604020202020204" pitchFamily="34" charset="0"/>
            </a:endParaRPr>
          </a:p>
        </p:txBody>
      </p:sp>
      <p:pic>
        <p:nvPicPr>
          <p:cNvPr id="4" name="Content Placeholder 3" descr="A blue circle with white text">
            <a:extLst>
              <a:ext uri="{FF2B5EF4-FFF2-40B4-BE49-F238E27FC236}">
                <a16:creationId xmlns:a16="http://schemas.microsoft.com/office/drawing/2014/main" id="{9290C41F-00BF-A709-151F-FD0B00A39C9A}"/>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976313" y="2655450"/>
            <a:ext cx="978705" cy="1162867"/>
          </a:xfrm>
          <a:prstGeom prst="rect">
            <a:avLst/>
          </a:prstGeom>
          <a:ln>
            <a:noFill/>
          </a:ln>
          <a:effectLst>
            <a:softEdge rad="112500"/>
          </a:effectLst>
        </p:spPr>
      </p:pic>
      <p:sp>
        <p:nvSpPr>
          <p:cNvPr id="7" name="TextBox 6">
            <a:extLst>
              <a:ext uri="{FF2B5EF4-FFF2-40B4-BE49-F238E27FC236}">
                <a16:creationId xmlns:a16="http://schemas.microsoft.com/office/drawing/2014/main" id="{275E6552-BE25-A258-09B1-498A95B2C308}"/>
              </a:ext>
            </a:extLst>
          </p:cNvPr>
          <p:cNvSpPr txBox="1"/>
          <p:nvPr/>
        </p:nvSpPr>
        <p:spPr>
          <a:xfrm>
            <a:off x="4372894" y="3917895"/>
            <a:ext cx="7251670" cy="1077218"/>
          </a:xfrm>
          <a:prstGeom prst="rect">
            <a:avLst/>
          </a:prstGeom>
          <a:solidFill>
            <a:schemeClr val="bg2"/>
          </a:solidFill>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buFont typeface="Arial" panose="020B0604020202020204" pitchFamily="34" charset="0"/>
              <a:buChar char="•"/>
            </a:pPr>
            <a:endParaRPr lang="en-GB" sz="1200" b="1" i="0" dirty="0">
              <a:solidFill>
                <a:srgbClr val="202A30"/>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1" i="0" dirty="0">
                <a:solidFill>
                  <a:srgbClr val="202A30"/>
                </a:solidFill>
                <a:effectLst/>
                <a:latin typeface="Arial" panose="020B0604020202020204" pitchFamily="34" charset="0"/>
                <a:cs typeface="Arial" panose="020B0604020202020204" pitchFamily="34" charset="0"/>
              </a:rPr>
              <a:t>It is expected more core GP IT systems that meet the standards of the Tech Innovation Framework will become available by April 2026, offering a wider choice for practice</a:t>
            </a:r>
            <a:r>
              <a:rPr lang="en-GB" sz="1200" b="1" i="0" dirty="0">
                <a:solidFill>
                  <a:schemeClr val="accent1"/>
                </a:solidFill>
                <a:effectLst/>
                <a:latin typeface="Arial" panose="020B0604020202020204" pitchFamily="34" charset="0"/>
                <a:cs typeface="Arial" panose="020B0604020202020204" pitchFamily="34" charset="0"/>
              </a:rPr>
              <a:t> (NHS, England, 2025a).</a:t>
            </a:r>
          </a:p>
          <a:p>
            <a:pPr marL="285750" indent="-285750">
              <a:buFont typeface="Arial" panose="020B0604020202020204" pitchFamily="34" charset="0"/>
              <a:buChar char="•"/>
            </a:pPr>
            <a:endParaRPr lang="en-US" sz="1600" b="1" dirty="0">
              <a:solidFill>
                <a:schemeClr val="accent1"/>
              </a:solidFill>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46CD66FA-08C0-6A00-3CF3-18E174DB0C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923" y="3961713"/>
            <a:ext cx="1581357" cy="955828"/>
          </a:xfrm>
          <a:prstGeom prst="rect">
            <a:avLst/>
          </a:prstGeom>
          <a:ln>
            <a:noFill/>
          </a:ln>
          <a:effectLst>
            <a:softEdge rad="112500"/>
          </a:effectLst>
        </p:spPr>
      </p:pic>
      <p:sp>
        <p:nvSpPr>
          <p:cNvPr id="17" name="Arrow: Right 16">
            <a:extLst>
              <a:ext uri="{FF2B5EF4-FFF2-40B4-BE49-F238E27FC236}">
                <a16:creationId xmlns:a16="http://schemas.microsoft.com/office/drawing/2014/main" id="{179992ED-CD10-A28D-85B7-6C7C7DAD0308}"/>
              </a:ext>
            </a:extLst>
          </p:cNvPr>
          <p:cNvSpPr/>
          <p:nvPr/>
        </p:nvSpPr>
        <p:spPr>
          <a:xfrm rot="10800000" flipH="1">
            <a:off x="2980742" y="3085799"/>
            <a:ext cx="978704" cy="476269"/>
          </a:xfrm>
          <a:prstGeom prst="rightArrow">
            <a:avLst>
              <a:gd name="adj1" fmla="val 50000"/>
              <a:gd name="adj2" fmla="val 45946"/>
            </a:avLst>
          </a:prstGeom>
        </p:spPr>
        <p:style>
          <a:lnRef idx="2">
            <a:schemeClr val="lt1">
              <a:hueOff val="0"/>
              <a:satOff val="0"/>
              <a:lumOff val="0"/>
              <a:alphaOff val="0"/>
            </a:schemeClr>
          </a:lnRef>
          <a:fillRef idx="1">
            <a:schemeClr val="accent1">
              <a:shade val="80000"/>
              <a:hueOff val="340999"/>
              <a:satOff val="-35558"/>
              <a:lumOff val="23888"/>
              <a:alphaOff val="0"/>
            </a:schemeClr>
          </a:fillRef>
          <a:effectRef idx="0">
            <a:schemeClr val="accent1">
              <a:shade val="80000"/>
              <a:hueOff val="340999"/>
              <a:satOff val="-35558"/>
              <a:lumOff val="23888"/>
              <a:alphaOff val="0"/>
            </a:schemeClr>
          </a:effectRef>
          <a:fontRef idx="minor">
            <a:schemeClr val="lt1"/>
          </a:fontRef>
        </p:style>
        <p:txBody>
          <a:bodyPr/>
          <a:lstStyle/>
          <a:p>
            <a:endParaRPr lang="en-GB" dirty="0"/>
          </a:p>
        </p:txBody>
      </p:sp>
      <p:sp>
        <p:nvSpPr>
          <p:cNvPr id="19" name="Arrow: Right 18">
            <a:extLst>
              <a:ext uri="{FF2B5EF4-FFF2-40B4-BE49-F238E27FC236}">
                <a16:creationId xmlns:a16="http://schemas.microsoft.com/office/drawing/2014/main" id="{1BF694A4-0753-1534-5E3C-4BB7556082B9}"/>
              </a:ext>
            </a:extLst>
          </p:cNvPr>
          <p:cNvSpPr/>
          <p:nvPr/>
        </p:nvSpPr>
        <p:spPr>
          <a:xfrm rot="10800000" flipH="1">
            <a:off x="2980741" y="4262433"/>
            <a:ext cx="978704" cy="476269"/>
          </a:xfrm>
          <a:prstGeom prst="rightArrow">
            <a:avLst>
              <a:gd name="adj1" fmla="val 50000"/>
              <a:gd name="adj2" fmla="val 50000"/>
            </a:avLst>
          </a:prstGeom>
        </p:spPr>
        <p:style>
          <a:lnRef idx="2">
            <a:schemeClr val="lt1">
              <a:hueOff val="0"/>
              <a:satOff val="0"/>
              <a:lumOff val="0"/>
              <a:alphaOff val="0"/>
            </a:schemeClr>
          </a:lnRef>
          <a:fillRef idx="1">
            <a:schemeClr val="accent1">
              <a:shade val="80000"/>
              <a:hueOff val="340999"/>
              <a:satOff val="-35558"/>
              <a:lumOff val="23888"/>
              <a:alphaOff val="0"/>
            </a:schemeClr>
          </a:fillRef>
          <a:effectRef idx="0">
            <a:schemeClr val="accent1">
              <a:shade val="80000"/>
              <a:hueOff val="340999"/>
              <a:satOff val="-35558"/>
              <a:lumOff val="23888"/>
              <a:alphaOff val="0"/>
            </a:schemeClr>
          </a:effectRef>
          <a:fontRef idx="minor">
            <a:schemeClr val="lt1"/>
          </a:fontRef>
        </p:style>
        <p:txBody>
          <a:bodyPr/>
          <a:lstStyle/>
          <a:p>
            <a:endParaRPr lang="en-GB" dirty="0"/>
          </a:p>
        </p:txBody>
      </p:sp>
      <p:pic>
        <p:nvPicPr>
          <p:cNvPr id="21" name="Picture 20" descr="A diagram of a diagram">
            <a:extLst>
              <a:ext uri="{FF2B5EF4-FFF2-40B4-BE49-F238E27FC236}">
                <a16:creationId xmlns:a16="http://schemas.microsoft.com/office/drawing/2014/main" id="{050036DC-8470-B8A4-B00B-5C3779BB1B7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3923" y="5194105"/>
            <a:ext cx="1581357" cy="1077218"/>
          </a:xfrm>
          <a:prstGeom prst="rect">
            <a:avLst/>
          </a:prstGeom>
          <a:ln>
            <a:noFill/>
          </a:ln>
          <a:effectLst>
            <a:softEdge rad="112500"/>
          </a:effectLst>
        </p:spPr>
      </p:pic>
      <p:sp>
        <p:nvSpPr>
          <p:cNvPr id="23" name="TextBox 22">
            <a:extLst>
              <a:ext uri="{FF2B5EF4-FFF2-40B4-BE49-F238E27FC236}">
                <a16:creationId xmlns:a16="http://schemas.microsoft.com/office/drawing/2014/main" id="{718E3AF2-EFA8-44BF-BAD2-1DD497680E37}"/>
              </a:ext>
            </a:extLst>
          </p:cNvPr>
          <p:cNvSpPr txBox="1"/>
          <p:nvPr/>
        </p:nvSpPr>
        <p:spPr>
          <a:xfrm rot="10800000" flipV="1">
            <a:off x="4372894" y="5347993"/>
            <a:ext cx="7251670" cy="923330"/>
          </a:xfrm>
          <a:prstGeom prst="rect">
            <a:avLst/>
          </a:prstGeom>
          <a:solidFill>
            <a:schemeClr val="bg2"/>
          </a:solidFill>
        </p:spPr>
        <p:style>
          <a:lnRef idx="2">
            <a:schemeClr val="accent1"/>
          </a:lnRef>
          <a:fillRef idx="1">
            <a:schemeClr val="lt1"/>
          </a:fillRef>
          <a:effectRef idx="0">
            <a:schemeClr val="accent1"/>
          </a:effectRef>
          <a:fontRef idx="minor">
            <a:schemeClr val="dk1"/>
          </a:fontRef>
        </p:style>
        <p:txBody>
          <a:bodyPr wrap="square">
            <a:spAutoFit/>
          </a:bodyPr>
          <a:lstStyle/>
          <a:p>
            <a:pPr marL="171450" indent="-171450">
              <a:buFont typeface="Arial" panose="020B0604020202020204" pitchFamily="34" charset="0"/>
              <a:buChar char="•"/>
            </a:pPr>
            <a:endParaRPr lang="en-GB" sz="12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Digital Outcomes Framework to help ICS teams across London evaluate digital-first projects. (</a:t>
            </a:r>
            <a:r>
              <a:rPr lang="en-GB" sz="1200" b="1" dirty="0">
                <a:solidFill>
                  <a:schemeClr val="accent1"/>
                </a:solidFill>
                <a:latin typeface="Arial" panose="020B0604020202020204" pitchFamily="34" charset="0"/>
                <a:cs typeface="Arial" panose="020B0604020202020204" pitchFamily="34" charset="0"/>
              </a:rPr>
              <a:t>Health </a:t>
            </a:r>
            <a:r>
              <a:rPr lang="en-GB" sz="1200" b="1" dirty="0" err="1">
                <a:solidFill>
                  <a:schemeClr val="accent1"/>
                </a:solidFill>
                <a:latin typeface="Arial" panose="020B0604020202020204" pitchFamily="34" charset="0"/>
                <a:cs typeface="Arial" panose="020B0604020202020204" pitchFamily="34" charset="0"/>
              </a:rPr>
              <a:t>Medicus</a:t>
            </a:r>
            <a:r>
              <a:rPr lang="en-GB" sz="1200" b="1">
                <a:solidFill>
                  <a:schemeClr val="accent1"/>
                </a:solidFill>
                <a:latin typeface="Arial" panose="020B0604020202020204" pitchFamily="34" charset="0"/>
                <a:cs typeface="Arial" panose="020B0604020202020204" pitchFamily="34" charset="0"/>
              </a:rPr>
              <a:t> Network</a:t>
            </a:r>
            <a:r>
              <a:rPr lang="en-GB" sz="1200" b="1" dirty="0">
                <a:solidFill>
                  <a:schemeClr val="accent1"/>
                </a:solidFill>
                <a:latin typeface="Arial" panose="020B0604020202020204" pitchFamily="34" charset="0"/>
                <a:cs typeface="Arial" panose="020B0604020202020204" pitchFamily="34" charset="0"/>
              </a:rPr>
              <a:t>, 2023).</a:t>
            </a:r>
            <a:endParaRPr lang="en-GB" sz="1200" b="1" dirty="0">
              <a:solidFill>
                <a:schemeClr val="accent1"/>
              </a:solidFill>
              <a:latin typeface="Arial Narrow" panose="020B060602020203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p:txBody>
      </p:sp>
      <p:sp>
        <p:nvSpPr>
          <p:cNvPr id="27" name="Arrow: Right 26">
            <a:extLst>
              <a:ext uri="{FF2B5EF4-FFF2-40B4-BE49-F238E27FC236}">
                <a16:creationId xmlns:a16="http://schemas.microsoft.com/office/drawing/2014/main" id="{284D120E-52E7-C78A-A496-C4D624D2100B}"/>
              </a:ext>
            </a:extLst>
          </p:cNvPr>
          <p:cNvSpPr/>
          <p:nvPr/>
        </p:nvSpPr>
        <p:spPr>
          <a:xfrm rot="10800000" flipH="1">
            <a:off x="2980741" y="5354675"/>
            <a:ext cx="978704" cy="476269"/>
          </a:xfrm>
          <a:prstGeom prst="rightArrow">
            <a:avLst>
              <a:gd name="adj1" fmla="val 50000"/>
              <a:gd name="adj2" fmla="val 50000"/>
            </a:avLst>
          </a:prstGeom>
        </p:spPr>
        <p:style>
          <a:lnRef idx="2">
            <a:schemeClr val="lt1">
              <a:hueOff val="0"/>
              <a:satOff val="0"/>
              <a:lumOff val="0"/>
              <a:alphaOff val="0"/>
            </a:schemeClr>
          </a:lnRef>
          <a:fillRef idx="1">
            <a:schemeClr val="accent1">
              <a:shade val="80000"/>
              <a:hueOff val="340999"/>
              <a:satOff val="-35558"/>
              <a:lumOff val="23888"/>
              <a:alphaOff val="0"/>
            </a:schemeClr>
          </a:fillRef>
          <a:effectRef idx="0">
            <a:schemeClr val="accent1">
              <a:shade val="80000"/>
              <a:hueOff val="340999"/>
              <a:satOff val="-35558"/>
              <a:lumOff val="23888"/>
              <a:alphaOff val="0"/>
            </a:schemeClr>
          </a:effectRef>
          <a:fontRef idx="minor">
            <a:schemeClr val="lt1"/>
          </a:fontRef>
        </p:style>
        <p:txBody>
          <a:bodyPr/>
          <a:lstStyle/>
          <a:p>
            <a:endParaRPr lang="en-GB" dirty="0"/>
          </a:p>
        </p:txBody>
      </p:sp>
    </p:spTree>
    <p:extLst>
      <p:ext uri="{BB962C8B-B14F-4D97-AF65-F5344CB8AC3E}">
        <p14:creationId xmlns:p14="http://schemas.microsoft.com/office/powerpoint/2010/main" val="3061636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8EC2F528-B295-E864-D2C0-1DA69BEFABCD}"/>
              </a:ext>
            </a:extLst>
          </p:cNvPr>
          <p:cNvGraphicFramePr/>
          <p:nvPr>
            <p:extLst>
              <p:ext uri="{D42A27DB-BD31-4B8C-83A1-F6EECF244321}">
                <p14:modId xmlns:p14="http://schemas.microsoft.com/office/powerpoint/2010/main" val="3581919566"/>
              </p:ext>
            </p:extLst>
          </p:nvPr>
        </p:nvGraphicFramePr>
        <p:xfrm>
          <a:off x="351501" y="3830639"/>
          <a:ext cx="6778579" cy="2793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A87BE473-126E-F157-AC43-BF12DAA9F049}"/>
              </a:ext>
            </a:extLst>
          </p:cNvPr>
          <p:cNvSpPr txBox="1"/>
          <p:nvPr/>
        </p:nvSpPr>
        <p:spPr>
          <a:xfrm>
            <a:off x="2006158" y="965258"/>
            <a:ext cx="5022428" cy="2339102"/>
          </a:xfrm>
          <a:prstGeom prst="rect">
            <a:avLst/>
          </a:prstGeom>
          <a:solidFill>
            <a:schemeClr val="bg2"/>
          </a:solidFill>
          <a:ln>
            <a:solidFill>
              <a:schemeClr val="accent1"/>
            </a:solidFill>
          </a:ln>
        </p:spPr>
        <p:txBody>
          <a:bodyPr wrap="square">
            <a:spAutoFit/>
          </a:bodyPr>
          <a:lstStyle/>
          <a:p>
            <a:pPr algn="ctr"/>
            <a:r>
              <a:rPr lang="en-GB" sz="1200" b="1" dirty="0">
                <a:solidFill>
                  <a:schemeClr val="accent1"/>
                </a:solidFill>
                <a:latin typeface="Arial" panose="020B0604020202020204" pitchFamily="34" charset="0"/>
                <a:cs typeface="Arial" panose="020B0604020202020204" pitchFamily="34" charset="0"/>
              </a:rPr>
              <a:t>Why GP Systems Need Modernisation</a:t>
            </a:r>
          </a:p>
          <a:p>
            <a:pPr algn="ctr"/>
            <a:endParaRPr lang="en-GB" sz="1200" b="1" dirty="0">
              <a:solidFill>
                <a:schemeClr val="accent1"/>
              </a:solidFill>
              <a:latin typeface="Arial" panose="020B0604020202020204" pitchFamily="34" charset="0"/>
              <a:cs typeface="Arial" panose="020B0604020202020204" pitchFamily="34" charset="0"/>
            </a:endParaRPr>
          </a:p>
          <a:p>
            <a:r>
              <a:rPr lang="en-GB" sz="1200" b="1" dirty="0">
                <a:solidFill>
                  <a:schemeClr val="accent1"/>
                </a:solidFill>
                <a:latin typeface="Arial" panose="020B0604020202020204" pitchFamily="34" charset="0"/>
                <a:cs typeface="Arial" panose="020B0604020202020204" pitchFamily="34" charset="0"/>
              </a:rPr>
              <a:t>Professional Body</a:t>
            </a:r>
          </a:p>
          <a:p>
            <a:pPr marL="171450" indent="-171450">
              <a:buFont typeface="Arial" panose="020B0604020202020204" pitchFamily="34" charset="0"/>
              <a:buChar char="•"/>
            </a:pPr>
            <a:r>
              <a:rPr lang="en-GB" sz="1050" b="1" dirty="0">
                <a:latin typeface="Arial" panose="020B0604020202020204" pitchFamily="34" charset="0"/>
                <a:cs typeface="Arial" panose="020B0604020202020204" pitchFamily="34" charset="0"/>
              </a:rPr>
              <a:t>54,000 Gps, at The Royal College of GPS  are working  hard to improve care for patients </a:t>
            </a:r>
            <a:r>
              <a:rPr lang="en-GB" sz="1050" b="1" dirty="0">
                <a:solidFill>
                  <a:schemeClr val="accent1"/>
                </a:solidFill>
                <a:latin typeface="Arial" panose="020B0604020202020204" pitchFamily="34" charset="0"/>
                <a:cs typeface="Arial" panose="020B0604020202020204" pitchFamily="34" charset="0"/>
              </a:rPr>
              <a:t>(RCGP, 2025). </a:t>
            </a:r>
          </a:p>
          <a:p>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b="1" dirty="0">
                <a:latin typeface="Arial" panose="020B0604020202020204" pitchFamily="34" charset="0"/>
                <a:cs typeface="Arial" panose="020B0604020202020204" pitchFamily="34" charset="0"/>
              </a:rPr>
              <a:t>GP IT systems need modernisation because they are outdated, slow, and lack flexibility, limiting how GPs deliver care and increasing admin burdens </a:t>
            </a:r>
            <a:r>
              <a:rPr lang="en-GB" sz="1050" b="1" dirty="0">
                <a:solidFill>
                  <a:schemeClr val="accent1"/>
                </a:solidFill>
                <a:latin typeface="Arial" panose="020B0604020202020204" pitchFamily="34" charset="0"/>
                <a:cs typeface="Arial" panose="020B0604020202020204" pitchFamily="34" charset="0"/>
              </a:rPr>
              <a:t>(HFMA, 2025)</a:t>
            </a:r>
            <a:endParaRPr lang="en-GB" sz="105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b="1" dirty="0">
                <a:latin typeface="Arial" panose="020B0604020202020204" pitchFamily="34" charset="0"/>
                <a:cs typeface="Arial" panose="020B0604020202020204" pitchFamily="34" charset="0"/>
              </a:rPr>
              <a:t>New systems like Medicus EPR offer cloud-based, integrated tools that improve efficiency, patient access, and staff experience (</a:t>
            </a:r>
            <a:r>
              <a:rPr lang="en-GB" sz="1050" b="1" dirty="0">
                <a:solidFill>
                  <a:schemeClr val="accent1"/>
                </a:solidFill>
                <a:latin typeface="Arial" panose="020B0604020202020204" pitchFamily="34" charset="0"/>
                <a:cs typeface="Arial" panose="020B0604020202020204" pitchFamily="34" charset="0"/>
              </a:rPr>
              <a:t>NHS England, 2025a).</a:t>
            </a:r>
          </a:p>
        </p:txBody>
      </p:sp>
      <p:sp>
        <p:nvSpPr>
          <p:cNvPr id="12" name="TextBox 11">
            <a:extLst>
              <a:ext uri="{FF2B5EF4-FFF2-40B4-BE49-F238E27FC236}">
                <a16:creationId xmlns:a16="http://schemas.microsoft.com/office/drawing/2014/main" id="{1FB33A48-B4A9-3376-4361-7625DF93BD96}"/>
              </a:ext>
            </a:extLst>
          </p:cNvPr>
          <p:cNvSpPr txBox="1"/>
          <p:nvPr/>
        </p:nvSpPr>
        <p:spPr>
          <a:xfrm>
            <a:off x="351501" y="147424"/>
            <a:ext cx="6771712" cy="707886"/>
          </a:xfrm>
          <a:prstGeom prst="rect">
            <a:avLst/>
          </a:prstGeom>
          <a:ln/>
        </p:spPr>
        <p:style>
          <a:lnRef idx="3">
            <a:schemeClr val="lt1"/>
          </a:lnRef>
          <a:fillRef idx="1">
            <a:schemeClr val="accent4"/>
          </a:fillRef>
          <a:effectRef idx="1">
            <a:schemeClr val="accent4"/>
          </a:effectRef>
          <a:fontRef idx="minor">
            <a:schemeClr val="lt1"/>
          </a:fontRef>
        </p:style>
        <p:txBody>
          <a:bodyPr wrap="square" anchor="ctr">
            <a:spAutoFit/>
          </a:bodyPr>
          <a:lstStyle/>
          <a:p>
            <a:pPr algn="ctr"/>
            <a:r>
              <a:rPr lang="en-GB" sz="2000" b="1" dirty="0">
                <a:solidFill>
                  <a:schemeClr val="bg1"/>
                </a:solidFill>
                <a:latin typeface="Arial" panose="020B0604020202020204" pitchFamily="34" charset="0"/>
                <a:cs typeface="Arial" panose="020B0604020202020204" pitchFamily="34" charset="0"/>
              </a:rPr>
              <a:t>Overview: NHS Digital Transformation </a:t>
            </a:r>
          </a:p>
          <a:p>
            <a:pPr algn="ctr"/>
            <a:endParaRPr lang="en-GB" sz="2000" b="1" dirty="0">
              <a:solidFill>
                <a:schemeClr val="bg1"/>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7582D37D-39E9-4332-A902-E4963283B14E}"/>
              </a:ext>
            </a:extLst>
          </p:cNvPr>
          <p:cNvSpPr/>
          <p:nvPr/>
        </p:nvSpPr>
        <p:spPr>
          <a:xfrm>
            <a:off x="358368" y="3429000"/>
            <a:ext cx="6705844" cy="276999"/>
          </a:xfrm>
          <a:prstGeom prst="rect">
            <a:avLst/>
          </a:prstGeom>
          <a:solidFill>
            <a:schemeClr val="bg2"/>
          </a:solidFill>
          <a:ln>
            <a:solidFill>
              <a:schemeClr val="accent1"/>
            </a:solidFill>
          </a:ln>
        </p:spPr>
        <p:txBody>
          <a:bodyPr wrap="square" lIns="91440" tIns="45720" rIns="91440" bIns="45720">
            <a:spAutoFit/>
          </a:bodyPr>
          <a:lstStyle/>
          <a:p>
            <a:pPr algn="ctr"/>
            <a:r>
              <a:rPr lang="en-GB" sz="1200" b="1"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Core Features: </a:t>
            </a:r>
            <a:r>
              <a:rPr lang="en-GB" sz="1200" b="1" dirty="0">
                <a:solidFill>
                  <a:schemeClr val="accent1"/>
                </a:solidFill>
                <a:latin typeface="Arial" panose="020B0604020202020204" pitchFamily="34" charset="0"/>
                <a:cs typeface="Arial" panose="020B0604020202020204" pitchFamily="34" charset="0"/>
              </a:rPr>
              <a:t>IT Electronic patient record (EPR) and clinical information system</a:t>
            </a:r>
            <a:r>
              <a:rPr lang="en-GB" sz="1200" b="1"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B51501AA-E556-CB35-701E-D3E8B6785CB1}"/>
              </a:ext>
            </a:extLst>
          </p:cNvPr>
          <p:cNvSpPr txBox="1"/>
          <p:nvPr/>
        </p:nvSpPr>
        <p:spPr>
          <a:xfrm>
            <a:off x="870559" y="6362848"/>
            <a:ext cx="2089379" cy="261610"/>
          </a:xfrm>
          <a:prstGeom prst="rect">
            <a:avLst/>
          </a:prstGeom>
          <a:solidFill>
            <a:schemeClr val="bg2"/>
          </a:solidFill>
        </p:spPr>
        <p:txBody>
          <a:bodyPr wrap="square">
            <a:spAutoFit/>
          </a:bodyPr>
          <a:lstStyle/>
          <a:p>
            <a:r>
              <a:rPr lang="en-GB" sz="1100" dirty="0">
                <a:solidFill>
                  <a:schemeClr val="accent1"/>
                </a:solidFill>
                <a:latin typeface="Arial" panose="020B0604020202020204" pitchFamily="34" charset="0"/>
                <a:cs typeface="Arial" panose="020B0604020202020204" pitchFamily="34" charset="0"/>
              </a:rPr>
              <a:t>(</a:t>
            </a:r>
            <a:r>
              <a:rPr lang="en-GB" sz="1100" b="1" dirty="0">
                <a:solidFill>
                  <a:schemeClr val="accent1"/>
                </a:solidFill>
                <a:latin typeface="Arial" panose="020B0604020202020204" pitchFamily="34" charset="0"/>
                <a:cs typeface="Arial" panose="020B0604020202020204" pitchFamily="34" charset="0"/>
              </a:rPr>
              <a:t>Medicus Health, 2025)</a:t>
            </a:r>
          </a:p>
        </p:txBody>
      </p:sp>
      <p:pic>
        <p:nvPicPr>
          <p:cNvPr id="6" name="Picture 5">
            <a:extLst>
              <a:ext uri="{FF2B5EF4-FFF2-40B4-BE49-F238E27FC236}">
                <a16:creationId xmlns:a16="http://schemas.microsoft.com/office/drawing/2014/main" id="{0F20A388-7379-78D2-89B9-CA1164439D1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8869" y="965258"/>
            <a:ext cx="1401383" cy="2339102"/>
          </a:xfrm>
          <a:prstGeom prst="rect">
            <a:avLst/>
          </a:prstGeom>
          <a:ln>
            <a:noFill/>
          </a:ln>
          <a:effectLst>
            <a:outerShdw blurRad="190500" algn="tl" rotWithShape="0">
              <a:srgbClr val="000000">
                <a:alpha val="70000"/>
              </a:srgbClr>
            </a:outerShdw>
          </a:effectLst>
        </p:spPr>
      </p:pic>
      <p:sp>
        <p:nvSpPr>
          <p:cNvPr id="15" name="TextBox 14">
            <a:extLst>
              <a:ext uri="{FF2B5EF4-FFF2-40B4-BE49-F238E27FC236}">
                <a16:creationId xmlns:a16="http://schemas.microsoft.com/office/drawing/2014/main" id="{9D360285-EFB4-5C3C-D56E-2EDBC32880A2}"/>
              </a:ext>
            </a:extLst>
          </p:cNvPr>
          <p:cNvSpPr txBox="1"/>
          <p:nvPr/>
        </p:nvSpPr>
        <p:spPr>
          <a:xfrm>
            <a:off x="7271464" y="4119552"/>
            <a:ext cx="4598381" cy="1107996"/>
          </a:xfrm>
          <a:prstGeom prst="rect">
            <a:avLst/>
          </a:prstGeom>
          <a:solidFill>
            <a:schemeClr val="bg2"/>
          </a:solidFill>
          <a:ln>
            <a:solidFill>
              <a:schemeClr val="accent1"/>
            </a:solidFill>
          </a:ln>
        </p:spPr>
        <p:txBody>
          <a:bodyPr wrap="square">
            <a:spAutoFit/>
          </a:bodyPr>
          <a:lstStyle/>
          <a:p>
            <a:r>
              <a:rPr lang="en-GB" sz="1100" b="1" dirty="0">
                <a:latin typeface="Arial" panose="020B0604020202020204" pitchFamily="34" charset="0"/>
                <a:cs typeface="Arial" panose="020B0604020202020204" pitchFamily="34" charset="0"/>
              </a:rPr>
              <a:t> Tracks improvements in:</a:t>
            </a:r>
          </a:p>
          <a:p>
            <a:pPr marL="171450" indent="-171450">
              <a:buFont typeface="Wingdings" panose="05000000000000000000" pitchFamily="2" charset="2"/>
              <a:buChar char="q"/>
            </a:pPr>
            <a:r>
              <a:rPr lang="en-GB" sz="1100" b="1" dirty="0">
                <a:latin typeface="Arial" panose="020B0604020202020204" pitchFamily="34" charset="0"/>
                <a:cs typeface="Arial" panose="020B0604020202020204" pitchFamily="34" charset="0"/>
              </a:rPr>
              <a:t> Patient outcomes (e.g. access, satisfaction, safety)</a:t>
            </a:r>
          </a:p>
          <a:p>
            <a:pPr marL="171450" indent="-171450">
              <a:buFont typeface="Wingdings" panose="05000000000000000000" pitchFamily="2" charset="2"/>
              <a:buChar char="q"/>
            </a:pPr>
            <a:r>
              <a:rPr lang="en-GB" sz="1100" b="1" dirty="0">
                <a:latin typeface="Arial" panose="020B0604020202020204" pitchFamily="34" charset="0"/>
                <a:cs typeface="Arial" panose="020B0604020202020204" pitchFamily="34" charset="0"/>
              </a:rPr>
              <a:t> Service efficiency (e.g. reduced duplication, faster triage, better resource use</a:t>
            </a:r>
          </a:p>
          <a:p>
            <a:endParaRPr lang="en-GB" sz="1100" b="1" dirty="0">
              <a:latin typeface="Arial" panose="020B0604020202020204" pitchFamily="34" charset="0"/>
              <a:cs typeface="Arial" panose="020B0604020202020204" pitchFamily="34" charset="0"/>
            </a:endParaRPr>
          </a:p>
          <a:p>
            <a:r>
              <a:rPr lang="en-GB" sz="11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rPr>
              <a:t>(First Databank, 2025)</a:t>
            </a:r>
            <a:endParaRPr lang="en-GB" sz="1100" b="1"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E5C84AC2-93CF-7E77-E40E-1F9E8914EC1C}"/>
              </a:ext>
            </a:extLst>
          </p:cNvPr>
          <p:cNvSpPr txBox="1"/>
          <p:nvPr/>
        </p:nvSpPr>
        <p:spPr>
          <a:xfrm>
            <a:off x="7242117" y="186859"/>
            <a:ext cx="4598381" cy="584775"/>
          </a:xfrm>
          <a:prstGeom prst="rect">
            <a:avLst/>
          </a:prstGeom>
          <a:solidFill>
            <a:schemeClr val="tx2">
              <a:lumMod val="10000"/>
              <a:lumOff val="90000"/>
            </a:schemeClr>
          </a:solidFill>
        </p:spPr>
        <p:txBody>
          <a:bodyPr wrap="square">
            <a:spAutoFit/>
          </a:bodyPr>
          <a:lstStyle/>
          <a:p>
            <a:pPr algn="ctr"/>
            <a:r>
              <a:rPr lang="en-GB" sz="1600" b="1" dirty="0">
                <a:solidFill>
                  <a:schemeClr val="accent1"/>
                </a:solidFill>
                <a:latin typeface="Arial" panose="020B0604020202020204" pitchFamily="34" charset="0"/>
                <a:cs typeface="Arial" panose="020B0604020202020204" pitchFamily="34" charset="0"/>
              </a:rPr>
              <a:t>NHS Approval and Tech Innovation Framework </a:t>
            </a:r>
          </a:p>
        </p:txBody>
      </p:sp>
      <p:sp>
        <p:nvSpPr>
          <p:cNvPr id="24" name="TextBox 23">
            <a:extLst>
              <a:ext uri="{FF2B5EF4-FFF2-40B4-BE49-F238E27FC236}">
                <a16:creationId xmlns:a16="http://schemas.microsoft.com/office/drawing/2014/main" id="{677BFEDE-EDD3-B7B4-D4C5-1642E296CBBF}"/>
              </a:ext>
            </a:extLst>
          </p:cNvPr>
          <p:cNvSpPr txBox="1"/>
          <p:nvPr/>
        </p:nvSpPr>
        <p:spPr>
          <a:xfrm rot="10800000" flipV="1">
            <a:off x="8692245" y="5939655"/>
            <a:ext cx="3160628" cy="600164"/>
          </a:xfrm>
          <a:prstGeom prst="rect">
            <a:avLst/>
          </a:prstGeom>
          <a:solidFill>
            <a:schemeClr val="accent6">
              <a:lumMod val="20000"/>
              <a:lumOff val="80000"/>
            </a:schemeClr>
          </a:solidFill>
          <a:ln>
            <a:solidFill>
              <a:schemeClr val="accent1"/>
            </a:solidFill>
          </a:ln>
        </p:spPr>
        <p:txBody>
          <a:bodyPr wrap="square">
            <a:spAutoFit/>
          </a:bodyPr>
          <a:lstStyle/>
          <a:p>
            <a:r>
              <a:rPr lang="en-GB" sz="1100" b="1" dirty="0">
                <a:latin typeface="Arial" panose="020B0604020202020204" pitchFamily="34" charset="0"/>
                <a:cs typeface="Arial" panose="020B0604020202020204" pitchFamily="34" charset="0"/>
              </a:rPr>
              <a:t>It complements national standards like the Tech Innovation Framework and “What Good Looks Like measures</a:t>
            </a:r>
            <a:r>
              <a:rPr lang="en-GB" sz="1100" b="1" dirty="0">
                <a:solidFill>
                  <a:schemeClr val="accent1"/>
                </a:solidFill>
                <a:latin typeface="Arial" panose="020B0604020202020204" pitchFamily="34" charset="0"/>
                <a:cs typeface="Arial" panose="020B0604020202020204" pitchFamily="34" charset="0"/>
              </a:rPr>
              <a:t> (HFMA, 2025)</a:t>
            </a:r>
            <a:endParaRPr lang="en-US" sz="1100" dirty="0"/>
          </a:p>
        </p:txBody>
      </p:sp>
      <p:sp>
        <p:nvSpPr>
          <p:cNvPr id="14" name="Arrow: Right 13">
            <a:extLst>
              <a:ext uri="{FF2B5EF4-FFF2-40B4-BE49-F238E27FC236}">
                <a16:creationId xmlns:a16="http://schemas.microsoft.com/office/drawing/2014/main" id="{A23D1BF8-9AB8-3582-AA61-8E41DD64F38A}"/>
              </a:ext>
            </a:extLst>
          </p:cNvPr>
          <p:cNvSpPr/>
          <p:nvPr/>
        </p:nvSpPr>
        <p:spPr>
          <a:xfrm rot="16200000" flipH="1" flipV="1">
            <a:off x="279273" y="3412247"/>
            <a:ext cx="639944" cy="310505"/>
          </a:xfrm>
          <a:prstGeom prst="rightArrow">
            <a:avLst>
              <a:gd name="adj1" fmla="val 50000"/>
              <a:gd name="adj2" fmla="val 107732"/>
            </a:avLst>
          </a:prstGeom>
        </p:spPr>
        <p:style>
          <a:lnRef idx="2">
            <a:schemeClr val="lt1">
              <a:hueOff val="0"/>
              <a:satOff val="0"/>
              <a:lumOff val="0"/>
              <a:alphaOff val="0"/>
            </a:schemeClr>
          </a:lnRef>
          <a:fillRef idx="1">
            <a:schemeClr val="accent1">
              <a:shade val="80000"/>
              <a:hueOff val="340999"/>
              <a:satOff val="-35558"/>
              <a:lumOff val="23888"/>
              <a:alphaOff val="0"/>
            </a:schemeClr>
          </a:fillRef>
          <a:effectRef idx="0">
            <a:schemeClr val="accent1">
              <a:shade val="80000"/>
              <a:hueOff val="340999"/>
              <a:satOff val="-35558"/>
              <a:lumOff val="23888"/>
              <a:alphaOff val="0"/>
            </a:schemeClr>
          </a:effectRef>
          <a:fontRef idx="minor">
            <a:schemeClr val="lt1"/>
          </a:fontRef>
        </p:style>
        <p:txBody>
          <a:bodyPr/>
          <a:lstStyle/>
          <a:p>
            <a:endParaRPr lang="en-GB" dirty="0"/>
          </a:p>
        </p:txBody>
      </p:sp>
      <p:sp>
        <p:nvSpPr>
          <p:cNvPr id="18" name="Arrow: Right 17">
            <a:extLst>
              <a:ext uri="{FF2B5EF4-FFF2-40B4-BE49-F238E27FC236}">
                <a16:creationId xmlns:a16="http://schemas.microsoft.com/office/drawing/2014/main" id="{59F9AFBC-3CFD-869A-FB4E-352D3BAF6D0A}"/>
              </a:ext>
            </a:extLst>
          </p:cNvPr>
          <p:cNvSpPr/>
          <p:nvPr/>
        </p:nvSpPr>
        <p:spPr>
          <a:xfrm rot="5400000">
            <a:off x="8461760" y="1446677"/>
            <a:ext cx="166472" cy="243000"/>
          </a:xfrm>
          <a:prstGeom prst="rightArrow">
            <a:avLst>
              <a:gd name="adj1" fmla="val 50000"/>
              <a:gd name="adj2" fmla="val 50000"/>
            </a:avLst>
          </a:prstGeom>
        </p:spPr>
        <p:style>
          <a:lnRef idx="2">
            <a:schemeClr val="lt1">
              <a:hueOff val="0"/>
              <a:satOff val="0"/>
              <a:lumOff val="0"/>
              <a:alphaOff val="0"/>
            </a:schemeClr>
          </a:lnRef>
          <a:fillRef idx="1">
            <a:schemeClr val="accent1">
              <a:shade val="80000"/>
              <a:hueOff val="340999"/>
              <a:satOff val="-35558"/>
              <a:lumOff val="23888"/>
              <a:alphaOff val="0"/>
            </a:schemeClr>
          </a:fillRef>
          <a:effectRef idx="0">
            <a:schemeClr val="accent1">
              <a:shade val="80000"/>
              <a:hueOff val="340999"/>
              <a:satOff val="-35558"/>
              <a:lumOff val="23888"/>
              <a:alphaOff val="0"/>
            </a:schemeClr>
          </a:effectRef>
          <a:fontRef idx="minor">
            <a:schemeClr val="lt1"/>
          </a:fontRef>
        </p:style>
        <p:txBody>
          <a:bodyPr/>
          <a:lstStyle/>
          <a:p>
            <a:endParaRPr lang="en-GB" dirty="0"/>
          </a:p>
        </p:txBody>
      </p:sp>
      <p:sp>
        <p:nvSpPr>
          <p:cNvPr id="21" name="TextBox 20">
            <a:extLst>
              <a:ext uri="{FF2B5EF4-FFF2-40B4-BE49-F238E27FC236}">
                <a16:creationId xmlns:a16="http://schemas.microsoft.com/office/drawing/2014/main" id="{56434835-B6DA-D300-F7BC-5A36910D1D03}"/>
              </a:ext>
            </a:extLst>
          </p:cNvPr>
          <p:cNvSpPr txBox="1"/>
          <p:nvPr/>
        </p:nvSpPr>
        <p:spPr>
          <a:xfrm>
            <a:off x="7254492" y="2244737"/>
            <a:ext cx="4598381" cy="1785104"/>
          </a:xfrm>
          <a:prstGeom prst="rect">
            <a:avLst/>
          </a:prstGeom>
          <a:solidFill>
            <a:schemeClr val="accent6">
              <a:lumMod val="20000"/>
              <a:lumOff val="80000"/>
            </a:schemeClr>
          </a:solidFill>
          <a:ln>
            <a:solidFill>
              <a:schemeClr val="accent1"/>
            </a:solidFill>
          </a:ln>
        </p:spPr>
        <p:txBody>
          <a:bodyPr wrap="square">
            <a:spAutoFit/>
          </a:bodyPr>
          <a:lstStyle/>
          <a:p>
            <a:pPr algn="ctr"/>
            <a:r>
              <a:rPr lang="en-GB" sz="1200" b="1" dirty="0">
                <a:solidFill>
                  <a:schemeClr val="accent1"/>
                </a:solidFill>
                <a:latin typeface="Arial" panose="020B0604020202020204" pitchFamily="34" charset="0"/>
                <a:cs typeface="Arial" panose="020B0604020202020204" pitchFamily="34" charset="0"/>
              </a:rPr>
              <a:t>Key Points: Digital Outcomes Framework </a:t>
            </a:r>
            <a:endParaRPr lang="en-GB" sz="12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Developed to help ICS teams across London evaluate digital-first projects.</a:t>
            </a:r>
          </a:p>
          <a:p>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The framework includes structural, process, and outcome measures — helping teams monitor progress and identify areas for improvement.</a:t>
            </a:r>
          </a:p>
          <a:p>
            <a:endParaRPr lang="en-GB" sz="1100" b="1" dirty="0">
              <a:solidFill>
                <a:schemeClr val="accent1"/>
              </a:solidFill>
              <a:latin typeface="Arial" panose="020B0604020202020204" pitchFamily="34" charset="0"/>
              <a:cs typeface="Arial" panose="020B0604020202020204" pitchFamily="34" charset="0"/>
            </a:endParaRPr>
          </a:p>
          <a:p>
            <a:r>
              <a:rPr lang="en-GB" sz="1100" b="1" dirty="0">
                <a:solidFill>
                  <a:schemeClr val="accent1"/>
                </a:solidFill>
                <a:latin typeface="Arial" panose="020B0604020202020204" pitchFamily="34" charset="0"/>
                <a:cs typeface="Arial" panose="020B0604020202020204" pitchFamily="34" charset="0"/>
              </a:rPr>
              <a:t>(The Health Innovation Network, 2023)</a:t>
            </a:r>
          </a:p>
        </p:txBody>
      </p:sp>
      <p:sp>
        <p:nvSpPr>
          <p:cNvPr id="25" name="TextBox 24">
            <a:extLst>
              <a:ext uri="{FF2B5EF4-FFF2-40B4-BE49-F238E27FC236}">
                <a16:creationId xmlns:a16="http://schemas.microsoft.com/office/drawing/2014/main" id="{71870AA6-67C2-9223-EFC3-F9E4AC239509}"/>
              </a:ext>
            </a:extLst>
          </p:cNvPr>
          <p:cNvSpPr txBox="1"/>
          <p:nvPr/>
        </p:nvSpPr>
        <p:spPr>
          <a:xfrm>
            <a:off x="7260995" y="5317259"/>
            <a:ext cx="4598381" cy="430887"/>
          </a:xfrm>
          <a:prstGeom prst="rect">
            <a:avLst/>
          </a:prstGeom>
          <a:solidFill>
            <a:schemeClr val="accent4">
              <a:lumMod val="20000"/>
              <a:lumOff val="80000"/>
            </a:schemeClr>
          </a:solidFill>
          <a:ln>
            <a:solidFill>
              <a:schemeClr val="accent1"/>
            </a:solidFill>
          </a:ln>
        </p:spPr>
        <p:txBody>
          <a:bodyPr wrap="square">
            <a:spAutoFit/>
          </a:bodyPr>
          <a:lstStyle/>
          <a:p>
            <a:r>
              <a:rPr lang="en-GB" sz="1100" b="1" dirty="0">
                <a:latin typeface="Arial" panose="020B0604020202020204" pitchFamily="34" charset="0"/>
                <a:cs typeface="Arial" panose="020B0604020202020204" pitchFamily="34" charset="0"/>
              </a:rPr>
              <a:t>Builds local and regional outcomes registers, supporting future NHS investment decisions </a:t>
            </a:r>
            <a:r>
              <a:rPr lang="en-GB" sz="1100" b="1" dirty="0">
                <a:solidFill>
                  <a:schemeClr val="accent1"/>
                </a:solidFill>
                <a:latin typeface="Arial" panose="020B0604020202020204" pitchFamily="34" charset="0"/>
                <a:cs typeface="Arial" panose="020B0604020202020204" pitchFamily="34" charset="0"/>
              </a:rPr>
              <a:t>(The Health Innovation Network, 2023) </a:t>
            </a:r>
          </a:p>
        </p:txBody>
      </p:sp>
      <p:pic>
        <p:nvPicPr>
          <p:cNvPr id="27" name="Picture 2" descr="hfma-uk">
            <a:extLst>
              <a:ext uri="{FF2B5EF4-FFF2-40B4-BE49-F238E27FC236}">
                <a16:creationId xmlns:a16="http://schemas.microsoft.com/office/drawing/2014/main" id="{EDF1AAF8-6C25-BD22-C79D-A4C523C75A38}"/>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8235" r="18791"/>
          <a:stretch>
            <a:fillRect/>
          </a:stretch>
        </p:blipFill>
        <p:spPr bwMode="auto">
          <a:xfrm>
            <a:off x="7260995" y="5855017"/>
            <a:ext cx="1284001" cy="770792"/>
          </a:xfrm>
          <a:prstGeom prst="rect">
            <a:avLst/>
          </a:prstGeom>
          <a:ln>
            <a:noFill/>
          </a:ln>
          <a:effectLst>
            <a:outerShdw blurRad="190500" algn="tl" rotWithShape="0">
              <a:srgbClr val="000000">
                <a:alpha val="70000"/>
              </a:srgbClr>
            </a:outerShdw>
          </a:effectLst>
        </p:spPr>
      </p:pic>
      <p:pic>
        <p:nvPicPr>
          <p:cNvPr id="5" name="Picture 4" descr="A computer icons on a white background">
            <a:extLst>
              <a:ext uri="{FF2B5EF4-FFF2-40B4-BE49-F238E27FC236}">
                <a16:creationId xmlns:a16="http://schemas.microsoft.com/office/drawing/2014/main" id="{07C46ADF-60C1-1E94-2A1D-8A434F663873}"/>
              </a:ext>
            </a:extLst>
          </p:cNvPr>
          <p:cNvPicPr>
            <a:picLocks noChangeAspect="1"/>
          </p:cNvPicPr>
          <p:nvPr/>
        </p:nvPicPr>
        <p:blipFill>
          <a:blip r:embed="rId10"/>
          <a:stretch>
            <a:fillRect/>
          </a:stretch>
        </p:blipFill>
        <p:spPr>
          <a:xfrm>
            <a:off x="7260995" y="881320"/>
            <a:ext cx="4585376" cy="127370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634773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F693FE-207D-D1A6-009B-DAF6ED637AF5}"/>
              </a:ext>
            </a:extLst>
          </p:cNvPr>
          <p:cNvSpPr>
            <a:spLocks noGrp="1"/>
          </p:cNvSpPr>
          <p:nvPr>
            <p:ph type="title"/>
          </p:nvPr>
        </p:nvSpPr>
        <p:spPr>
          <a:xfrm>
            <a:off x="556532" y="643467"/>
            <a:ext cx="11210925" cy="744836"/>
          </a:xfrm>
        </p:spPr>
        <p:style>
          <a:lnRef idx="3">
            <a:schemeClr val="lt1"/>
          </a:lnRef>
          <a:fillRef idx="1">
            <a:schemeClr val="accent1"/>
          </a:fillRef>
          <a:effectRef idx="1">
            <a:schemeClr val="accent1"/>
          </a:effectRef>
          <a:fontRef idx="minor">
            <a:schemeClr val="lt1"/>
          </a:fontRef>
        </p:style>
        <p:txBody>
          <a:bodyPr>
            <a:normAutofit/>
          </a:bodyPr>
          <a:lstStyle/>
          <a:p>
            <a:pPr algn="ctr"/>
            <a:r>
              <a:rPr lang="en-GB" sz="3100">
                <a:solidFill>
                  <a:schemeClr val="bg1"/>
                </a:solidFill>
              </a:rPr>
              <a:t>Comparison table </a:t>
            </a:r>
            <a:endParaRPr lang="en-US" sz="3100">
              <a:solidFill>
                <a:schemeClr val="bg1"/>
              </a:solidFill>
            </a:endParaRPr>
          </a:p>
        </p:txBody>
      </p:sp>
      <p:graphicFrame>
        <p:nvGraphicFramePr>
          <p:cNvPr id="4" name="Table 3">
            <a:extLst>
              <a:ext uri="{FF2B5EF4-FFF2-40B4-BE49-F238E27FC236}">
                <a16:creationId xmlns:a16="http://schemas.microsoft.com/office/drawing/2014/main" id="{84D4805B-1F5D-DFC9-6E83-03E92A799F50}"/>
              </a:ext>
            </a:extLst>
          </p:cNvPr>
          <p:cNvGraphicFramePr/>
          <p:nvPr>
            <p:extLst>
              <p:ext uri="{D42A27DB-BD31-4B8C-83A1-F6EECF244321}">
                <p14:modId xmlns:p14="http://schemas.microsoft.com/office/powerpoint/2010/main" val="2472930028"/>
              </p:ext>
            </p:extLst>
          </p:nvPr>
        </p:nvGraphicFramePr>
        <p:xfrm>
          <a:off x="827151" y="1675227"/>
          <a:ext cx="10537700" cy="4394204"/>
        </p:xfrm>
        <a:graphic>
          <a:graphicData uri="http://schemas.openxmlformats.org/drawingml/2006/table">
            <a:tbl>
              <a:tblPr>
                <a:tableStyleId>{5C22544A-7EE6-4342-B048-85BDC9FD1C3A}</a:tableStyleId>
              </a:tblPr>
              <a:tblGrid>
                <a:gridCol w="2548644">
                  <a:extLst>
                    <a:ext uri="{9D8B030D-6E8A-4147-A177-3AD203B41FA5}">
                      <a16:colId xmlns:a16="http://schemas.microsoft.com/office/drawing/2014/main" val="3906189992"/>
                    </a:ext>
                  </a:extLst>
                </a:gridCol>
                <a:gridCol w="1814743">
                  <a:extLst>
                    <a:ext uri="{9D8B030D-6E8A-4147-A177-3AD203B41FA5}">
                      <a16:colId xmlns:a16="http://schemas.microsoft.com/office/drawing/2014/main" val="1553140890"/>
                    </a:ext>
                  </a:extLst>
                </a:gridCol>
                <a:gridCol w="3166265">
                  <a:extLst>
                    <a:ext uri="{9D8B030D-6E8A-4147-A177-3AD203B41FA5}">
                      <a16:colId xmlns:a16="http://schemas.microsoft.com/office/drawing/2014/main" val="611146199"/>
                    </a:ext>
                  </a:extLst>
                </a:gridCol>
                <a:gridCol w="3008048">
                  <a:extLst>
                    <a:ext uri="{9D8B030D-6E8A-4147-A177-3AD203B41FA5}">
                      <a16:colId xmlns:a16="http://schemas.microsoft.com/office/drawing/2014/main" val="914614706"/>
                    </a:ext>
                  </a:extLst>
                </a:gridCol>
              </a:tblGrid>
              <a:tr h="287729">
                <a:tc>
                  <a:txBody>
                    <a:bodyPr/>
                    <a:lstStyle/>
                    <a:p>
                      <a:pPr>
                        <a:buNone/>
                      </a:pPr>
                      <a:r>
                        <a:rPr lang="en-GB" sz="1200" dirty="0">
                          <a:latin typeface="Arial" panose="020B0604020202020204" pitchFamily="34" charset="0"/>
                          <a:cs typeface="Arial" panose="020B0604020202020204" pitchFamily="34" charset="0"/>
                        </a:rPr>
                        <a:t>Feature</a:t>
                      </a:r>
                    </a:p>
                  </a:txBody>
                  <a:tcPr marL="60810" marR="60810" marT="30405" marB="30405" anchor="ctr"/>
                </a:tc>
                <a:tc>
                  <a:txBody>
                    <a:bodyPr/>
                    <a:lstStyle/>
                    <a:p>
                      <a:pPr>
                        <a:buNone/>
                      </a:pPr>
                      <a:r>
                        <a:rPr lang="en-GB" sz="1200">
                          <a:latin typeface="Arial" panose="020B0604020202020204" pitchFamily="34" charset="0"/>
                          <a:cs typeface="Arial" panose="020B0604020202020204" pitchFamily="34" charset="0"/>
                        </a:rPr>
                        <a:t>SystmOne (TPP, 2005)</a:t>
                      </a:r>
                    </a:p>
                  </a:txBody>
                  <a:tcPr marL="60810" marR="60810" marT="30405" marB="30405" anchor="ctr"/>
                </a:tc>
                <a:tc>
                  <a:txBody>
                    <a:bodyPr/>
                    <a:lstStyle/>
                    <a:p>
                      <a:pPr>
                        <a:buNone/>
                      </a:pPr>
                      <a:r>
                        <a:rPr lang="en-GB" sz="1200" dirty="0" err="1">
                          <a:latin typeface="Arial" panose="020B0604020202020204" pitchFamily="34" charset="0"/>
                          <a:cs typeface="Arial" panose="020B0604020202020204" pitchFamily="34" charset="0"/>
                        </a:rPr>
                        <a:t>Medicus</a:t>
                      </a:r>
                      <a:r>
                        <a:rPr lang="en-GB" sz="1200" dirty="0">
                          <a:latin typeface="Arial" panose="020B0604020202020204" pitchFamily="34" charset="0"/>
                          <a:cs typeface="Arial" panose="020B0604020202020204" pitchFamily="34" charset="0"/>
                        </a:rPr>
                        <a:t> EPR (2023)</a:t>
                      </a:r>
                    </a:p>
                  </a:txBody>
                  <a:tcPr marL="60810" marR="60810" marT="30405" marB="30405" anchor="ctr">
                    <a:solidFill>
                      <a:srgbClr val="00B0F0"/>
                    </a:solidFill>
                  </a:tcPr>
                </a:tc>
                <a:tc>
                  <a:txBody>
                    <a:bodyPr/>
                    <a:lstStyle/>
                    <a:p>
                      <a:pPr>
                        <a:buNone/>
                      </a:pPr>
                      <a:r>
                        <a:rPr lang="en-GB" sz="1200">
                          <a:latin typeface="Arial" panose="020B0604020202020204" pitchFamily="34" charset="0"/>
                          <a:cs typeface="Arial" panose="020B0604020202020204" pitchFamily="34" charset="0"/>
                        </a:rPr>
                        <a:t>Hive (2023)</a:t>
                      </a:r>
                    </a:p>
                  </a:txBody>
                  <a:tcPr marL="60810" marR="60810" marT="30405" marB="30405" anchor="ctr"/>
                </a:tc>
                <a:extLst>
                  <a:ext uri="{0D108BD9-81ED-4DB2-BD59-A6C34878D82A}">
                    <a16:rowId xmlns:a16="http://schemas.microsoft.com/office/drawing/2014/main" val="201238370"/>
                  </a:ext>
                </a:extLst>
              </a:tr>
              <a:tr h="287729">
                <a:tc>
                  <a:txBody>
                    <a:bodyPr/>
                    <a:lstStyle/>
                    <a:p>
                      <a:pPr>
                        <a:buNone/>
                      </a:pPr>
                      <a:r>
                        <a:rPr lang="en-GB" sz="1200">
                          <a:latin typeface="Arial" panose="020B0604020202020204" pitchFamily="34" charset="0"/>
                          <a:cs typeface="Arial" panose="020B0604020202020204" pitchFamily="34" charset="0"/>
                        </a:rPr>
                        <a:t>Supplier</a:t>
                      </a:r>
                    </a:p>
                  </a:txBody>
                  <a:tcPr marL="60810" marR="60810" marT="30405" marB="30405" anchor="ctr"/>
                </a:tc>
                <a:tc>
                  <a:txBody>
                    <a:bodyPr/>
                    <a:lstStyle/>
                    <a:p>
                      <a:pPr>
                        <a:buNone/>
                      </a:pPr>
                      <a:r>
                        <a:rPr lang="en-GB" sz="1200">
                          <a:latin typeface="Arial" panose="020B0604020202020204" pitchFamily="34" charset="0"/>
                          <a:cs typeface="Arial" panose="020B0604020202020204" pitchFamily="34" charset="0"/>
                        </a:rPr>
                        <a:t>TPP</a:t>
                      </a:r>
                    </a:p>
                  </a:txBody>
                  <a:tcPr marL="60810" marR="60810" marT="30405" marB="30405" anchor="ctr"/>
                </a:tc>
                <a:tc>
                  <a:txBody>
                    <a:bodyPr/>
                    <a:lstStyle/>
                    <a:p>
                      <a:pPr>
                        <a:buNone/>
                      </a:pPr>
                      <a:r>
                        <a:rPr lang="en-GB" sz="1200" dirty="0" err="1">
                          <a:latin typeface="Arial" panose="020B0604020202020204" pitchFamily="34" charset="0"/>
                          <a:cs typeface="Arial" panose="020B0604020202020204" pitchFamily="34" charset="0"/>
                        </a:rPr>
                        <a:t>Medicus</a:t>
                      </a:r>
                      <a:r>
                        <a:rPr lang="en-GB" sz="1200" dirty="0">
                          <a:latin typeface="Arial" panose="020B0604020202020204" pitchFamily="34" charset="0"/>
                          <a:cs typeface="Arial" panose="020B0604020202020204" pitchFamily="34" charset="0"/>
                        </a:rPr>
                        <a:t> Health</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Medicus Health</a:t>
                      </a:r>
                    </a:p>
                  </a:txBody>
                  <a:tcPr marL="60810" marR="60810" marT="30405" marB="30405" anchor="ctr"/>
                </a:tc>
                <a:extLst>
                  <a:ext uri="{0D108BD9-81ED-4DB2-BD59-A6C34878D82A}">
                    <a16:rowId xmlns:a16="http://schemas.microsoft.com/office/drawing/2014/main" val="3813515173"/>
                  </a:ext>
                </a:extLst>
              </a:tr>
              <a:tr h="287729">
                <a:tc>
                  <a:txBody>
                    <a:bodyPr/>
                    <a:lstStyle/>
                    <a:p>
                      <a:pPr>
                        <a:buNone/>
                      </a:pPr>
                      <a:r>
                        <a:rPr lang="en-GB" sz="1200">
                          <a:latin typeface="Arial" panose="020B0604020202020204" pitchFamily="34" charset="0"/>
                          <a:cs typeface="Arial" panose="020B0604020202020204" pitchFamily="34" charset="0"/>
                        </a:rPr>
                        <a:t>Cloud-native</a:t>
                      </a:r>
                    </a:p>
                  </a:txBody>
                  <a:tcPr marL="60810" marR="60810" marT="30405" marB="30405" anchor="ctr"/>
                </a:tc>
                <a:tc>
                  <a:txBody>
                    <a:bodyPr/>
                    <a:lstStyle/>
                    <a:p>
                      <a:pPr>
                        <a:buNone/>
                      </a:pPr>
                      <a:r>
                        <a:rPr lang="en-GB" sz="120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Medicus</a:t>
                      </a:r>
                      <a:r>
                        <a:rPr lang="en-GB" sz="1200" dirty="0">
                          <a:latin typeface="Arial" panose="020B0604020202020204" pitchFamily="34" charset="0"/>
                          <a:cs typeface="Arial" panose="020B0604020202020204" pitchFamily="34" charset="0"/>
                        </a:rPr>
                        <a:t> Health, 2025)</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 (Burns, 2024)</a:t>
                      </a:r>
                    </a:p>
                  </a:txBody>
                  <a:tcPr marL="60810" marR="60810" marT="30405" marB="30405" anchor="ctr"/>
                </a:tc>
                <a:extLst>
                  <a:ext uri="{0D108BD9-81ED-4DB2-BD59-A6C34878D82A}">
                    <a16:rowId xmlns:a16="http://schemas.microsoft.com/office/drawing/2014/main" val="3532520908"/>
                  </a:ext>
                </a:extLst>
              </a:tr>
              <a:tr h="287729">
                <a:tc>
                  <a:txBody>
                    <a:bodyPr/>
                    <a:lstStyle/>
                    <a:p>
                      <a:pPr>
                        <a:buNone/>
                      </a:pPr>
                      <a:r>
                        <a:rPr lang="en-GB" sz="1200">
                          <a:latin typeface="Arial" panose="020B0604020202020204" pitchFamily="34" charset="0"/>
                          <a:cs typeface="Arial" panose="020B0604020202020204" pitchFamily="34" charset="0"/>
                        </a:rPr>
                        <a:t>Inbox automation</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Medicus</a:t>
                      </a:r>
                      <a:r>
                        <a:rPr lang="en-GB" sz="1200" dirty="0">
                          <a:latin typeface="Arial" panose="020B0604020202020204" pitchFamily="34" charset="0"/>
                          <a:cs typeface="Arial" panose="020B0604020202020204" pitchFamily="34" charset="0"/>
                        </a:rPr>
                        <a:t> Health, 2025)</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 (Burns, 2024)</a:t>
                      </a:r>
                    </a:p>
                  </a:txBody>
                  <a:tcPr marL="60810" marR="60810" marT="30405" marB="30405" anchor="ctr"/>
                </a:tc>
                <a:extLst>
                  <a:ext uri="{0D108BD9-81ED-4DB2-BD59-A6C34878D82A}">
                    <a16:rowId xmlns:a16="http://schemas.microsoft.com/office/drawing/2014/main" val="3725261404"/>
                  </a:ext>
                </a:extLst>
              </a:tr>
              <a:tr h="287729">
                <a:tc>
                  <a:txBody>
                    <a:bodyPr/>
                    <a:lstStyle/>
                    <a:p>
                      <a:pPr>
                        <a:buNone/>
                      </a:pPr>
                      <a:r>
                        <a:rPr lang="en-GB" sz="1200">
                          <a:latin typeface="Arial" panose="020B0604020202020204" pitchFamily="34" charset="0"/>
                          <a:cs typeface="Arial" panose="020B0604020202020204" pitchFamily="34" charset="0"/>
                        </a:rPr>
                        <a:t>Clinical Decision Support (CDS)</a:t>
                      </a:r>
                    </a:p>
                  </a:txBody>
                  <a:tcPr marL="60810" marR="60810" marT="30405" marB="30405" anchor="ctr"/>
                </a:tc>
                <a:tc>
                  <a:txBody>
                    <a:bodyPr/>
                    <a:lstStyle/>
                    <a:p>
                      <a:pPr>
                        <a:buNone/>
                      </a:pPr>
                      <a:r>
                        <a:rPr lang="en-GB" sz="120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(HFMA, 2025)</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 (Burns, 2024)</a:t>
                      </a:r>
                    </a:p>
                  </a:txBody>
                  <a:tcPr marL="60810" marR="60810" marT="30405" marB="30405" anchor="ctr"/>
                </a:tc>
                <a:extLst>
                  <a:ext uri="{0D108BD9-81ED-4DB2-BD59-A6C34878D82A}">
                    <a16:rowId xmlns:a16="http://schemas.microsoft.com/office/drawing/2014/main" val="4222026550"/>
                  </a:ext>
                </a:extLst>
              </a:tr>
              <a:tr h="287729">
                <a:tc>
                  <a:txBody>
                    <a:bodyPr/>
                    <a:lstStyle/>
                    <a:p>
                      <a:pPr>
                        <a:buNone/>
                      </a:pPr>
                      <a:r>
                        <a:rPr lang="en-GB" sz="1200">
                          <a:latin typeface="Arial" panose="020B0604020202020204" pitchFamily="34" charset="0"/>
                          <a:cs typeface="Arial" panose="020B0604020202020204" pitchFamily="34" charset="0"/>
                        </a:rPr>
                        <a:t>Triage tools</a:t>
                      </a:r>
                    </a:p>
                  </a:txBody>
                  <a:tcPr marL="60810" marR="60810" marT="30405" marB="30405" anchor="ctr"/>
                </a:tc>
                <a:tc>
                  <a:txBody>
                    <a:bodyPr/>
                    <a:lstStyle/>
                    <a:p>
                      <a:pPr>
                        <a:buNone/>
                      </a:pPr>
                      <a:r>
                        <a:rPr lang="en-GB" sz="120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Medicus</a:t>
                      </a:r>
                      <a:r>
                        <a:rPr lang="en-GB" sz="1200" dirty="0">
                          <a:latin typeface="Arial" panose="020B0604020202020204" pitchFamily="34" charset="0"/>
                          <a:cs typeface="Arial" panose="020B0604020202020204" pitchFamily="34" charset="0"/>
                        </a:rPr>
                        <a:t> Health, 2025)</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 (Burns, 2024)</a:t>
                      </a:r>
                    </a:p>
                  </a:txBody>
                  <a:tcPr marL="60810" marR="60810" marT="30405" marB="30405" anchor="ctr"/>
                </a:tc>
                <a:extLst>
                  <a:ext uri="{0D108BD9-81ED-4DB2-BD59-A6C34878D82A}">
                    <a16:rowId xmlns:a16="http://schemas.microsoft.com/office/drawing/2014/main" val="3452446446"/>
                  </a:ext>
                </a:extLst>
              </a:tr>
              <a:tr h="287729">
                <a:tc>
                  <a:txBody>
                    <a:bodyPr/>
                    <a:lstStyle/>
                    <a:p>
                      <a:pPr>
                        <a:buNone/>
                      </a:pPr>
                      <a:r>
                        <a:rPr lang="en-GB" sz="1200">
                          <a:latin typeface="Arial" panose="020B0604020202020204" pitchFamily="34" charset="0"/>
                          <a:cs typeface="Arial" panose="020B0604020202020204" pitchFamily="34" charset="0"/>
                        </a:rPr>
                        <a:t>Health analytics</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(HFMA, 2025)</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 (Burns, 2024)</a:t>
                      </a:r>
                    </a:p>
                  </a:txBody>
                  <a:tcPr marL="60810" marR="60810" marT="30405" marB="30405" anchor="ctr"/>
                </a:tc>
                <a:extLst>
                  <a:ext uri="{0D108BD9-81ED-4DB2-BD59-A6C34878D82A}">
                    <a16:rowId xmlns:a16="http://schemas.microsoft.com/office/drawing/2014/main" val="3395173384"/>
                  </a:ext>
                </a:extLst>
              </a:tr>
              <a:tr h="287729">
                <a:tc>
                  <a:txBody>
                    <a:bodyPr/>
                    <a:lstStyle/>
                    <a:p>
                      <a:pPr>
                        <a:buNone/>
                      </a:pPr>
                      <a:r>
                        <a:rPr lang="en-GB" sz="1200">
                          <a:latin typeface="Arial" panose="020B0604020202020204" pitchFamily="34" charset="0"/>
                          <a:cs typeface="Arial" panose="020B0604020202020204" pitchFamily="34" charset="0"/>
                        </a:rPr>
                        <a:t>Mobile access</a:t>
                      </a:r>
                    </a:p>
                  </a:txBody>
                  <a:tcPr marL="60810" marR="60810" marT="30405" marB="30405" anchor="ctr"/>
                </a:tc>
                <a:tc>
                  <a:txBody>
                    <a:bodyPr/>
                    <a:lstStyle/>
                    <a:p>
                      <a:pPr>
                        <a:buNone/>
                      </a:pPr>
                      <a:r>
                        <a:rPr lang="en-GB" sz="120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Medicus</a:t>
                      </a:r>
                      <a:r>
                        <a:rPr lang="en-GB" sz="1200" dirty="0">
                          <a:latin typeface="Arial" panose="020B0604020202020204" pitchFamily="34" charset="0"/>
                          <a:cs typeface="Arial" panose="020B0604020202020204" pitchFamily="34" charset="0"/>
                        </a:rPr>
                        <a:t> Health, 2025)</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 (Burns, 2024)</a:t>
                      </a:r>
                    </a:p>
                  </a:txBody>
                  <a:tcPr marL="60810" marR="60810" marT="30405" marB="30405" anchor="ctr"/>
                </a:tc>
                <a:extLst>
                  <a:ext uri="{0D108BD9-81ED-4DB2-BD59-A6C34878D82A}">
                    <a16:rowId xmlns:a16="http://schemas.microsoft.com/office/drawing/2014/main" val="236980321"/>
                  </a:ext>
                </a:extLst>
              </a:tr>
              <a:tr h="287729">
                <a:tc>
                  <a:txBody>
                    <a:bodyPr/>
                    <a:lstStyle/>
                    <a:p>
                      <a:pPr>
                        <a:buNone/>
                      </a:pPr>
                      <a:r>
                        <a:rPr lang="en-GB" sz="1200">
                          <a:latin typeface="Arial" panose="020B0604020202020204" pitchFamily="34" charset="0"/>
                          <a:cs typeface="Arial" panose="020B0604020202020204" pitchFamily="34" charset="0"/>
                        </a:rPr>
                        <a:t>NHS IG approved</a:t>
                      </a:r>
                    </a:p>
                  </a:txBody>
                  <a:tcPr marL="60810" marR="60810" marT="30405" marB="30405" anchor="ctr"/>
                </a:tc>
                <a:tc>
                  <a:txBody>
                    <a:bodyPr/>
                    <a:lstStyle/>
                    <a:p>
                      <a:pPr>
                        <a:buNone/>
                      </a:pPr>
                      <a:r>
                        <a:rPr lang="en-GB" sz="120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(NHS England, 2025a)</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 (Burns, 2024)</a:t>
                      </a:r>
                    </a:p>
                  </a:txBody>
                  <a:tcPr marL="60810" marR="60810" marT="30405" marB="30405" anchor="ctr"/>
                </a:tc>
                <a:extLst>
                  <a:ext uri="{0D108BD9-81ED-4DB2-BD59-A6C34878D82A}">
                    <a16:rowId xmlns:a16="http://schemas.microsoft.com/office/drawing/2014/main" val="2841316954"/>
                  </a:ext>
                </a:extLst>
              </a:tr>
              <a:tr h="287729">
                <a:tc>
                  <a:txBody>
                    <a:bodyPr/>
                    <a:lstStyle/>
                    <a:p>
                      <a:pPr>
                        <a:buNone/>
                      </a:pPr>
                      <a:r>
                        <a:rPr lang="en-GB" sz="1200">
                          <a:latin typeface="Arial" panose="020B0604020202020204" pitchFamily="34" charset="0"/>
                          <a:cs typeface="Arial" panose="020B0604020202020204" pitchFamily="34" charset="0"/>
                        </a:rPr>
                        <a:t>Natural language interface</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Medicus</a:t>
                      </a:r>
                      <a:r>
                        <a:rPr lang="en-GB" sz="1200" dirty="0">
                          <a:latin typeface="Arial" panose="020B0604020202020204" pitchFamily="34" charset="0"/>
                          <a:cs typeface="Arial" panose="020B0604020202020204" pitchFamily="34" charset="0"/>
                        </a:rPr>
                        <a:t> Health, 2025)</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 (Burns, 2024)</a:t>
                      </a:r>
                    </a:p>
                  </a:txBody>
                  <a:tcPr marL="60810" marR="60810" marT="30405" marB="30405" anchor="ctr"/>
                </a:tc>
                <a:extLst>
                  <a:ext uri="{0D108BD9-81ED-4DB2-BD59-A6C34878D82A}">
                    <a16:rowId xmlns:a16="http://schemas.microsoft.com/office/drawing/2014/main" val="4113045917"/>
                  </a:ext>
                </a:extLst>
              </a:tr>
              <a:tr h="287729">
                <a:tc>
                  <a:txBody>
                    <a:bodyPr/>
                    <a:lstStyle/>
                    <a:p>
                      <a:pPr>
                        <a:buNone/>
                      </a:pPr>
                      <a:r>
                        <a:rPr lang="en-GB" sz="1200">
                          <a:latin typeface="Arial" panose="020B0604020202020204" pitchFamily="34" charset="0"/>
                          <a:cs typeface="Arial" panose="020B0604020202020204" pitchFamily="34" charset="0"/>
                        </a:rPr>
                        <a:t>Tech Innovation Framework ready</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(NHS England, 2025a)</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 (Burns, 2024)</a:t>
                      </a:r>
                    </a:p>
                  </a:txBody>
                  <a:tcPr marL="60810" marR="60810" marT="30405" marB="30405" anchor="ctr"/>
                </a:tc>
                <a:extLst>
                  <a:ext uri="{0D108BD9-81ED-4DB2-BD59-A6C34878D82A}">
                    <a16:rowId xmlns:a16="http://schemas.microsoft.com/office/drawing/2014/main" val="943315848"/>
                  </a:ext>
                </a:extLst>
              </a:tr>
              <a:tr h="287729">
                <a:tc>
                  <a:txBody>
                    <a:bodyPr/>
                    <a:lstStyle/>
                    <a:p>
                      <a:pPr>
                        <a:buNone/>
                      </a:pPr>
                      <a:r>
                        <a:rPr lang="en-GB" sz="1200">
                          <a:latin typeface="Arial" panose="020B0604020202020204" pitchFamily="34" charset="0"/>
                          <a:cs typeface="Arial" panose="020B0604020202020204" pitchFamily="34" charset="0"/>
                        </a:rPr>
                        <a:t>Digital Outcomes Framework</a:t>
                      </a:r>
                    </a:p>
                  </a:txBody>
                  <a:tcPr marL="60810" marR="60810" marT="30405" marB="30405" anchor="ctr"/>
                </a:tc>
                <a:tc>
                  <a:txBody>
                    <a:bodyPr/>
                    <a:lstStyle/>
                    <a:p>
                      <a:pPr>
                        <a:buNone/>
                      </a:pPr>
                      <a:r>
                        <a:rPr lang="en-GB" sz="120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(Health Innovation Network, 2023)</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 (HFMA, 2025)</a:t>
                      </a:r>
                    </a:p>
                  </a:txBody>
                  <a:tcPr marL="60810" marR="60810" marT="30405" marB="30405" anchor="ctr"/>
                </a:tc>
                <a:extLst>
                  <a:ext uri="{0D108BD9-81ED-4DB2-BD59-A6C34878D82A}">
                    <a16:rowId xmlns:a16="http://schemas.microsoft.com/office/drawing/2014/main" val="853069010"/>
                  </a:ext>
                </a:extLst>
              </a:tr>
              <a:tr h="470728">
                <a:tc>
                  <a:txBody>
                    <a:bodyPr/>
                    <a:lstStyle/>
                    <a:p>
                      <a:pPr>
                        <a:buNone/>
                      </a:pPr>
                      <a:r>
                        <a:rPr lang="en-GB" sz="1200">
                          <a:latin typeface="Arial" panose="020B0604020202020204" pitchFamily="34" charset="0"/>
                          <a:cs typeface="Arial" panose="020B0604020202020204" pitchFamily="34" charset="0"/>
                        </a:rPr>
                        <a:t>Workforce transformation</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Limited</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Hybrid roles, time savings (</a:t>
                      </a:r>
                      <a:r>
                        <a:rPr lang="en-GB" sz="1200" dirty="0" err="1">
                          <a:latin typeface="Arial" panose="020B0604020202020204" pitchFamily="34" charset="0"/>
                          <a:cs typeface="Arial" panose="020B0604020202020204" pitchFamily="34" charset="0"/>
                        </a:rPr>
                        <a:t>Jothimurugan</a:t>
                      </a:r>
                      <a:r>
                        <a:rPr lang="en-GB" sz="1200" dirty="0">
                          <a:latin typeface="Arial" panose="020B0604020202020204" pitchFamily="34" charset="0"/>
                          <a:cs typeface="Arial" panose="020B0604020202020204" pitchFamily="34" charset="0"/>
                        </a:rPr>
                        <a:t> et al., 2023)</a:t>
                      </a:r>
                    </a:p>
                  </a:txBody>
                  <a:tcPr marL="60810" marR="60810" marT="30405" marB="30405" anchor="ctr">
                    <a:solidFill>
                      <a:schemeClr val="accent1">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Full redesign across 10 hospitals (Burns, 2024)</a:t>
                      </a:r>
                    </a:p>
                  </a:txBody>
                  <a:tcPr marL="60810" marR="60810" marT="30405" marB="30405" anchor="ctr"/>
                </a:tc>
                <a:extLst>
                  <a:ext uri="{0D108BD9-81ED-4DB2-BD59-A6C34878D82A}">
                    <a16:rowId xmlns:a16="http://schemas.microsoft.com/office/drawing/2014/main" val="3670146519"/>
                  </a:ext>
                </a:extLst>
              </a:tr>
              <a:tr h="470728">
                <a:tc>
                  <a:txBody>
                    <a:bodyPr/>
                    <a:lstStyle/>
                    <a:p>
                      <a:pPr>
                        <a:buNone/>
                      </a:pPr>
                      <a:r>
                        <a:rPr lang="en-GB" sz="1200">
                          <a:latin typeface="Arial" panose="020B0604020202020204" pitchFamily="34" charset="0"/>
                          <a:cs typeface="Arial" panose="020B0604020202020204" pitchFamily="34" charset="0"/>
                        </a:rPr>
                        <a:t>Patient messaging &amp; NHS App</a:t>
                      </a:r>
                    </a:p>
                  </a:txBody>
                  <a:tcPr marL="60810" marR="60810" marT="30405" marB="30405" anchor="ctr"/>
                </a:tc>
                <a:tc>
                  <a:txBody>
                    <a:bodyPr/>
                    <a:lstStyle/>
                    <a:p>
                      <a:pPr>
                        <a:buNone/>
                      </a:pPr>
                      <a:r>
                        <a:rPr lang="en-GB" sz="1200">
                          <a:latin typeface="Arial" panose="020B0604020202020204" pitchFamily="34" charset="0"/>
                          <a:cs typeface="Arial" panose="020B0604020202020204" pitchFamily="34" charset="0"/>
                        </a:rPr>
                        <a:t>✗</a:t>
                      </a:r>
                    </a:p>
                  </a:txBody>
                  <a:tcPr marL="60810" marR="60810" marT="30405" marB="30405" anchor="ctr"/>
                </a:tc>
                <a:tc>
                  <a:txBody>
                    <a:bodyPr/>
                    <a:lstStyle/>
                    <a:p>
                      <a:pPr>
                        <a:buNone/>
                      </a:pP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Medicus</a:t>
                      </a:r>
                      <a:r>
                        <a:rPr lang="en-GB" sz="1200" dirty="0">
                          <a:latin typeface="Arial" panose="020B0604020202020204" pitchFamily="34" charset="0"/>
                          <a:cs typeface="Arial" panose="020B0604020202020204" pitchFamily="34" charset="0"/>
                        </a:rPr>
                        <a:t> Health, 2025)</a:t>
                      </a:r>
                    </a:p>
                  </a:txBody>
                  <a:tcPr marL="60810" marR="60810" marT="30405" marB="30405" anchor="ctr">
                    <a:solidFill>
                      <a:schemeClr val="accent1">
                        <a:lumMod val="60000"/>
                        <a:lumOff val="40000"/>
                      </a:schemeClr>
                    </a:solidFill>
                  </a:tcPr>
                </a:tc>
                <a:tc>
                  <a:txBody>
                    <a:bodyPr/>
                    <a:lstStyle/>
                    <a:p>
                      <a:pPr>
                        <a:buNone/>
                      </a:pPr>
                      <a:r>
                        <a:rPr lang="en-GB" sz="1200" dirty="0">
                          <a:latin typeface="Arial" panose="020B0604020202020204" pitchFamily="34" charset="0"/>
                          <a:cs typeface="Arial" panose="020B0604020202020204" pitchFamily="34" charset="0"/>
                        </a:rPr>
                        <a:t>✓ (University Hospitals Birmingham NHS FT, 2025)</a:t>
                      </a:r>
                    </a:p>
                  </a:txBody>
                  <a:tcPr marL="60810" marR="60810" marT="30405" marB="30405" anchor="ctr"/>
                </a:tc>
                <a:extLst>
                  <a:ext uri="{0D108BD9-81ED-4DB2-BD59-A6C34878D82A}">
                    <a16:rowId xmlns:a16="http://schemas.microsoft.com/office/drawing/2014/main" val="722731469"/>
                  </a:ext>
                </a:extLst>
              </a:tr>
            </a:tbl>
          </a:graphicData>
        </a:graphic>
      </p:graphicFrame>
    </p:spTree>
    <p:extLst>
      <p:ext uri="{BB962C8B-B14F-4D97-AF65-F5344CB8AC3E}">
        <p14:creationId xmlns:p14="http://schemas.microsoft.com/office/powerpoint/2010/main" val="2398649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353805D6-DCA0-8A24-CD83-15C6E17709A7}"/>
              </a:ext>
            </a:extLst>
          </p:cNvPr>
          <p:cNvGraphicFramePr/>
          <p:nvPr>
            <p:extLst>
              <p:ext uri="{D42A27DB-BD31-4B8C-83A1-F6EECF244321}">
                <p14:modId xmlns:p14="http://schemas.microsoft.com/office/powerpoint/2010/main" val="459269828"/>
              </p:ext>
            </p:extLst>
          </p:nvPr>
        </p:nvGraphicFramePr>
        <p:xfrm>
          <a:off x="4146177" y="2391698"/>
          <a:ext cx="3240191" cy="2268765"/>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a:extLst>
              <a:ext uri="{FF2B5EF4-FFF2-40B4-BE49-F238E27FC236}">
                <a16:creationId xmlns:a16="http://schemas.microsoft.com/office/drawing/2014/main" id="{9FBABB45-7851-4823-0C15-A5E5BBB9898C}"/>
              </a:ext>
            </a:extLst>
          </p:cNvPr>
          <p:cNvSpPr txBox="1"/>
          <p:nvPr/>
        </p:nvSpPr>
        <p:spPr>
          <a:xfrm>
            <a:off x="4229678" y="4660464"/>
            <a:ext cx="3391410" cy="338554"/>
          </a:xfrm>
          <a:prstGeom prst="rect">
            <a:avLst/>
          </a:prstGeom>
          <a:noFill/>
        </p:spPr>
        <p:txBody>
          <a:bodyPr wrap="square">
            <a:spAutoFit/>
          </a:bodyPr>
          <a:lstStyle/>
          <a:p>
            <a:pPr>
              <a:spcAft>
                <a:spcPts val="800"/>
              </a:spcAft>
              <a:buNone/>
            </a:pPr>
            <a:r>
              <a:rPr lang="en-GB" sz="800" b="1" kern="0" dirty="0">
                <a:solidFill>
                  <a:schemeClr val="accent1"/>
                </a:solidFill>
                <a:latin typeface="Arial" panose="020B0604020202020204" pitchFamily="34" charset="0"/>
                <a:ea typeface="Times New Roman" panose="02020603050405020304" pitchFamily="18" charset="0"/>
                <a:cs typeface="Arial" panose="020B0604020202020204" pitchFamily="34" charset="0"/>
              </a:rPr>
              <a:t>Chart</a:t>
            </a:r>
            <a:r>
              <a:rPr lang="en-GB" sz="800" b="1" kern="0"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 Patient population of early Medicus Health adopters (Adapted from Lovell, 2025; </a:t>
            </a:r>
            <a:r>
              <a:rPr lang="en-GB" sz="800" b="1" i="0" dirty="0">
                <a:solidFill>
                  <a:schemeClr val="accent1"/>
                </a:solidFill>
                <a:effectLst/>
                <a:latin typeface="Arial" panose="020B0604020202020204" pitchFamily="34" charset="0"/>
                <a:cs typeface="Arial" panose="020B0604020202020204" pitchFamily="34" charset="0"/>
              </a:rPr>
              <a:t>NHS England</a:t>
            </a:r>
            <a:r>
              <a:rPr lang="en-GB" sz="800" b="1" i="0" dirty="0">
                <a:solidFill>
                  <a:srgbClr val="4C4C4C"/>
                </a:solidFill>
                <a:effectLst/>
                <a:latin typeface="Arial" panose="020B0604020202020204" pitchFamily="34" charset="0"/>
                <a:cs typeface="Arial" panose="020B0604020202020204" pitchFamily="34" charset="0"/>
              </a:rPr>
              <a:t>, </a:t>
            </a:r>
            <a:r>
              <a:rPr lang="en-GB" sz="800" b="1" i="0" dirty="0">
                <a:solidFill>
                  <a:schemeClr val="accent1"/>
                </a:solidFill>
                <a:effectLst/>
                <a:latin typeface="Arial" panose="020B0604020202020204" pitchFamily="34" charset="0"/>
                <a:cs typeface="Arial" panose="020B0604020202020204" pitchFamily="34" charset="0"/>
              </a:rPr>
              <a:t>2025a).</a:t>
            </a:r>
            <a:endParaRPr lang="en-GB" sz="800" kern="100" dirty="0">
              <a:solidFill>
                <a:schemeClr val="accent1"/>
              </a:solidFill>
              <a:effectLst/>
              <a:latin typeface="Aptos" panose="020B0004020202020204" pitchFamily="34" charset="0"/>
              <a:ea typeface="Yu Mincho" panose="02020400000000000000" pitchFamily="18" charset="-128"/>
              <a:cs typeface="Arial" panose="020B0604020202020204" pitchFamily="34" charset="0"/>
            </a:endParaRPr>
          </a:p>
        </p:txBody>
      </p:sp>
      <p:sp>
        <p:nvSpPr>
          <p:cNvPr id="6" name="TextBox 5">
            <a:extLst>
              <a:ext uri="{FF2B5EF4-FFF2-40B4-BE49-F238E27FC236}">
                <a16:creationId xmlns:a16="http://schemas.microsoft.com/office/drawing/2014/main" id="{F5295629-766C-738C-2D95-46E1E004822C}"/>
              </a:ext>
            </a:extLst>
          </p:cNvPr>
          <p:cNvSpPr txBox="1"/>
          <p:nvPr/>
        </p:nvSpPr>
        <p:spPr>
          <a:xfrm>
            <a:off x="4141178" y="653144"/>
            <a:ext cx="3207450" cy="1308050"/>
          </a:xfrm>
          <a:prstGeom prst="rect">
            <a:avLst/>
          </a:prstGeom>
          <a:solidFill>
            <a:schemeClr val="accent6">
              <a:lumMod val="20000"/>
              <a:lumOff val="80000"/>
            </a:schemeClr>
          </a:solidFill>
          <a:ln>
            <a:solidFill>
              <a:schemeClr val="accent1"/>
            </a:solidFill>
          </a:ln>
        </p:spPr>
        <p:txBody>
          <a:bodyPr wrap="square">
            <a:spAutoFit/>
          </a:bodyPr>
          <a:lstStyle/>
          <a:p>
            <a:r>
              <a:rPr lang="en-GB" sz="1400" b="1" kern="0" dirty="0" err="1">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Medicus</a:t>
            </a:r>
            <a:r>
              <a:rPr lang="en-GB" sz="1400" b="1" kern="0"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 Health- Patient population</a:t>
            </a:r>
          </a:p>
          <a:p>
            <a:endParaRPr lang="en-GB" sz="1100" b="1" dirty="0">
              <a:latin typeface="Arial" panose="020B0604020202020204" pitchFamily="34" charset="0"/>
              <a:cs typeface="Arial" panose="020B0604020202020204" pitchFamily="34" charset="0"/>
            </a:endParaRPr>
          </a:p>
          <a:p>
            <a:r>
              <a:rPr lang="en-GB" sz="900" b="1" dirty="0">
                <a:latin typeface="Arial" panose="020B0604020202020204" pitchFamily="34" charset="0"/>
                <a:cs typeface="Arial" panose="020B0604020202020204" pitchFamily="34" charset="0"/>
              </a:rPr>
              <a:t>The large disparity in scale: The Adam Practice serves ~25,000 patients, while the other three serve fewer than 5,000. These differences matter because implementation experience, resource needs and risk profiles vary substantially with practice size </a:t>
            </a:r>
            <a:r>
              <a:rPr lang="en-GB" sz="900" b="1" dirty="0">
                <a:solidFill>
                  <a:schemeClr val="accent1"/>
                </a:solidFill>
                <a:latin typeface="Arial" panose="020B0604020202020204" pitchFamily="34" charset="0"/>
                <a:cs typeface="Arial" panose="020B0604020202020204" pitchFamily="34" charset="0"/>
              </a:rPr>
              <a:t>(Lovell, T. 2025; </a:t>
            </a:r>
            <a:r>
              <a:rPr lang="en-GB" sz="900" b="1" i="0" dirty="0">
                <a:solidFill>
                  <a:schemeClr val="accent1"/>
                </a:solidFill>
                <a:effectLst/>
                <a:latin typeface="Arial" panose="020B0604020202020204" pitchFamily="34" charset="0"/>
                <a:cs typeface="Arial" panose="020B0604020202020204" pitchFamily="34" charset="0"/>
              </a:rPr>
              <a:t>NHS England</a:t>
            </a:r>
            <a:r>
              <a:rPr lang="en-GB" sz="900" b="1" i="0" dirty="0">
                <a:solidFill>
                  <a:srgbClr val="4C4C4C"/>
                </a:solidFill>
                <a:effectLst/>
                <a:latin typeface="Arial" panose="020B0604020202020204" pitchFamily="34" charset="0"/>
                <a:cs typeface="Arial" panose="020B0604020202020204" pitchFamily="34" charset="0"/>
              </a:rPr>
              <a:t>, </a:t>
            </a:r>
            <a:r>
              <a:rPr lang="en-GB" sz="900" b="1" i="0" dirty="0">
                <a:solidFill>
                  <a:schemeClr val="accent1"/>
                </a:solidFill>
                <a:effectLst/>
                <a:latin typeface="Arial" panose="020B0604020202020204" pitchFamily="34" charset="0"/>
                <a:cs typeface="Arial" panose="020B0604020202020204" pitchFamily="34" charset="0"/>
              </a:rPr>
              <a:t>2025a</a:t>
            </a:r>
            <a:r>
              <a:rPr lang="en-GB" sz="900" b="1" dirty="0">
                <a:solidFill>
                  <a:schemeClr val="accent1"/>
                </a:solidFill>
                <a:latin typeface="Arial" panose="020B0604020202020204" pitchFamily="34" charset="0"/>
                <a:cs typeface="Arial" panose="020B0604020202020204" pitchFamily="34" charset="0"/>
              </a:rPr>
              <a:t>). </a:t>
            </a:r>
          </a:p>
        </p:txBody>
      </p:sp>
      <p:pic>
        <p:nvPicPr>
          <p:cNvPr id="12" name="Picture 4" descr="NHS England » Fit for the Future: 10 Year Health Plan for England">
            <a:extLst>
              <a:ext uri="{FF2B5EF4-FFF2-40B4-BE49-F238E27FC236}">
                <a16:creationId xmlns:a16="http://schemas.microsoft.com/office/drawing/2014/main" id="{7E6E9558-E953-B5F8-2998-83D8A6BF6C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652" y="59307"/>
            <a:ext cx="3818283" cy="29520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BC3F042-3689-1993-7542-47BA2ECD3403}"/>
              </a:ext>
            </a:extLst>
          </p:cNvPr>
          <p:cNvSpPr txBox="1"/>
          <p:nvPr/>
        </p:nvSpPr>
        <p:spPr>
          <a:xfrm>
            <a:off x="219298" y="3140845"/>
            <a:ext cx="3818283" cy="1885131"/>
          </a:xfrm>
          <a:prstGeom prst="rect">
            <a:avLst/>
          </a:prstGeom>
          <a:solidFill>
            <a:schemeClr val="bg2"/>
          </a:solidFill>
          <a:ln>
            <a:solidFill>
              <a:schemeClr val="accent1"/>
            </a:solidFill>
          </a:ln>
        </p:spPr>
        <p:txBody>
          <a:bodyPr wrap="square">
            <a:spAutoFit/>
          </a:bodyPr>
          <a:lstStyle/>
          <a:p>
            <a:r>
              <a:rPr lang="en-GB" sz="1400" b="1" i="0" dirty="0">
                <a:solidFill>
                  <a:schemeClr val="accent1"/>
                </a:solidFill>
                <a:effectLst/>
                <a:latin typeface="Arial" panose="020B0604020202020204" pitchFamily="34" charset="0"/>
                <a:cs typeface="Arial" panose="020B0604020202020204" pitchFamily="34" charset="0"/>
              </a:rPr>
              <a:t>10 Year Health Plan for England: Fit for the Future</a:t>
            </a:r>
          </a:p>
          <a:p>
            <a:endParaRPr lang="en-GB" sz="1050" b="1" dirty="0">
              <a:solidFill>
                <a:schemeClr val="accent1"/>
              </a:solidFill>
              <a:latin typeface="Arial" panose="020B0604020202020204" pitchFamily="34" charset="0"/>
              <a:cs typeface="Arial" panose="020B0604020202020204" pitchFamily="34" charset="0"/>
            </a:endParaRPr>
          </a:p>
          <a:p>
            <a:r>
              <a:rPr lang="en-GB" sz="1100" b="1" i="0" dirty="0">
                <a:solidFill>
                  <a:schemeClr val="accent1"/>
                </a:solidFill>
                <a:effectLst/>
                <a:latin typeface="Arial" panose="020B0604020202020204" pitchFamily="34" charset="0"/>
                <a:cs typeface="Arial" panose="020B0604020202020204" pitchFamily="34" charset="0"/>
              </a:rPr>
              <a:t>T</a:t>
            </a:r>
            <a:r>
              <a:rPr lang="en-GB" sz="1100" b="1" dirty="0">
                <a:solidFill>
                  <a:schemeClr val="accent1"/>
                </a:solidFill>
                <a:latin typeface="Arial" panose="020B0604020202020204" pitchFamily="34" charset="0"/>
                <a:cs typeface="Arial" panose="020B0604020202020204" pitchFamily="34" charset="0"/>
              </a:rPr>
              <a:t>arget </a:t>
            </a:r>
            <a:endParaRPr lang="en-GB" sz="1100" b="1" i="0" dirty="0">
              <a:solidFill>
                <a:schemeClr val="accent1"/>
              </a:solidFill>
              <a:effectLst/>
              <a:latin typeface="Arial" panose="020B0604020202020204" pitchFamily="34" charset="0"/>
              <a:cs typeface="Arial" panose="020B0604020202020204" pitchFamily="34" charset="0"/>
            </a:endParaRPr>
          </a:p>
          <a:p>
            <a:r>
              <a:rPr lang="en-GB" sz="900" b="1" i="0" dirty="0">
                <a:solidFill>
                  <a:srgbClr val="4C4C4C"/>
                </a:solidFill>
                <a:effectLst/>
                <a:latin typeface="Arial" panose="020B0604020202020204" pitchFamily="34" charset="0"/>
                <a:cs typeface="Arial" panose="020B0604020202020204" pitchFamily="34" charset="0"/>
              </a:rPr>
              <a:t>By 2028, every patient will have access to their health records via the NHS APP </a:t>
            </a:r>
            <a:r>
              <a:rPr lang="en-GB" sz="900" b="1" i="0" dirty="0">
                <a:solidFill>
                  <a:schemeClr val="accent1"/>
                </a:solidFill>
                <a:effectLst/>
                <a:latin typeface="Arial" panose="020B0604020202020204" pitchFamily="34" charset="0"/>
                <a:cs typeface="Arial" panose="020B0604020202020204" pitchFamily="34" charset="0"/>
              </a:rPr>
              <a:t>(NHS England</a:t>
            </a:r>
            <a:r>
              <a:rPr lang="en-GB" sz="900" b="1" i="0" dirty="0">
                <a:solidFill>
                  <a:srgbClr val="4C4C4C"/>
                </a:solidFill>
                <a:effectLst/>
                <a:latin typeface="Arial" panose="020B0604020202020204" pitchFamily="34" charset="0"/>
                <a:cs typeface="Arial" panose="020B0604020202020204" pitchFamily="34" charset="0"/>
              </a:rPr>
              <a:t>, </a:t>
            </a:r>
            <a:r>
              <a:rPr lang="en-GB" sz="900" b="1" i="0" dirty="0">
                <a:solidFill>
                  <a:schemeClr val="accent1"/>
                </a:solidFill>
                <a:effectLst/>
                <a:latin typeface="Arial" panose="020B0604020202020204" pitchFamily="34" charset="0"/>
                <a:cs typeface="Arial" panose="020B0604020202020204" pitchFamily="34" charset="0"/>
              </a:rPr>
              <a:t>2025b).</a:t>
            </a:r>
          </a:p>
          <a:p>
            <a:endParaRPr lang="en-GB" sz="1100" i="0" dirty="0">
              <a:solidFill>
                <a:schemeClr val="accent1"/>
              </a:solidFill>
              <a:effectLst/>
              <a:latin typeface="Arial" panose="020B0604020202020204" pitchFamily="34" charset="0"/>
              <a:cs typeface="Arial" panose="020B0604020202020204" pitchFamily="34" charset="0"/>
            </a:endParaRPr>
          </a:p>
          <a:p>
            <a:r>
              <a:rPr lang="en-GB" sz="1100" b="1" dirty="0">
                <a:solidFill>
                  <a:schemeClr val="accent1"/>
                </a:solidFill>
                <a:latin typeface="Arial" panose="020B0604020202020204" pitchFamily="34" charset="0"/>
                <a:cs typeface="Arial" panose="020B0604020202020204" pitchFamily="34" charset="0"/>
              </a:rPr>
              <a:t>Analogue to Digital </a:t>
            </a:r>
          </a:p>
          <a:p>
            <a:r>
              <a:rPr lang="en-GB" sz="900" b="1" i="0" dirty="0">
                <a:solidFill>
                  <a:srgbClr val="4C4C4C"/>
                </a:solidFill>
                <a:effectLst/>
                <a:latin typeface="Arial" panose="020B0604020202020204" pitchFamily="34" charset="0"/>
                <a:cs typeface="Arial" panose="020B0604020202020204" pitchFamily="34" charset="0"/>
              </a:rPr>
              <a:t>The gold standard solution is to have a new EPR in which all (or most) systems are integrated (</a:t>
            </a:r>
            <a:r>
              <a:rPr lang="en-GB" sz="900" b="1" dirty="0">
                <a:solidFill>
                  <a:schemeClr val="accent1"/>
                </a:solidFill>
                <a:latin typeface="Arial" panose="020B0604020202020204" pitchFamily="34" charset="0"/>
                <a:cs typeface="Arial" panose="020B0604020202020204" pitchFamily="34" charset="0"/>
              </a:rPr>
              <a:t>Department of Health and Social Care 2025a). </a:t>
            </a:r>
          </a:p>
        </p:txBody>
      </p:sp>
      <p:sp>
        <p:nvSpPr>
          <p:cNvPr id="15" name="Title 6">
            <a:extLst>
              <a:ext uri="{FF2B5EF4-FFF2-40B4-BE49-F238E27FC236}">
                <a16:creationId xmlns:a16="http://schemas.microsoft.com/office/drawing/2014/main" id="{73421642-95AE-0BEC-F9B6-19DC79CC2EF7}"/>
              </a:ext>
            </a:extLst>
          </p:cNvPr>
          <p:cNvSpPr txBox="1">
            <a:spLocks/>
          </p:cNvSpPr>
          <p:nvPr/>
        </p:nvSpPr>
        <p:spPr>
          <a:xfrm>
            <a:off x="4117883" y="143965"/>
            <a:ext cx="7901195" cy="424732"/>
          </a:xfrm>
          <a:prstGeom prst="rect">
            <a:avLst/>
          </a:prstGeom>
          <a:ln>
            <a:solidFill>
              <a:schemeClr val="accent1"/>
            </a:solidFill>
          </a:ln>
        </p:spPr>
        <p:style>
          <a:lnRef idx="3">
            <a:schemeClr val="lt1"/>
          </a:lnRef>
          <a:fillRef idx="1">
            <a:schemeClr val="accent4"/>
          </a:fillRef>
          <a:effectRef idx="1">
            <a:schemeClr val="accent4"/>
          </a:effectRef>
          <a:fontRef idx="minor">
            <a:schemeClr val="lt1"/>
          </a:fontRef>
        </p:style>
        <p:txBody>
          <a:bodyPr vert="horz" wrap="square" lIns="91440" tIns="45720" rIns="91440" bIns="4572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solidFill>
                  <a:schemeClr val="bg1"/>
                </a:solidFill>
                <a:latin typeface="Arial" panose="020B0604020202020204" pitchFamily="34" charset="0"/>
                <a:cs typeface="Arial" panose="020B0604020202020204" pitchFamily="34" charset="0"/>
              </a:rPr>
              <a:t>Policy Context and Early Adoption Insights  </a:t>
            </a:r>
          </a:p>
        </p:txBody>
      </p:sp>
      <p:sp>
        <p:nvSpPr>
          <p:cNvPr id="16" name="TextBox 15">
            <a:extLst>
              <a:ext uri="{FF2B5EF4-FFF2-40B4-BE49-F238E27FC236}">
                <a16:creationId xmlns:a16="http://schemas.microsoft.com/office/drawing/2014/main" id="{015C5714-6EAA-0E7F-2E66-D8855EA27594}"/>
              </a:ext>
            </a:extLst>
          </p:cNvPr>
          <p:cNvSpPr txBox="1"/>
          <p:nvPr/>
        </p:nvSpPr>
        <p:spPr>
          <a:xfrm>
            <a:off x="1499191" y="5187785"/>
            <a:ext cx="2376646" cy="1554272"/>
          </a:xfrm>
          <a:prstGeom prst="rect">
            <a:avLst/>
          </a:prstGeom>
          <a:solidFill>
            <a:schemeClr val="tx2">
              <a:lumMod val="10000"/>
              <a:lumOff val="90000"/>
            </a:schemeClr>
          </a:solidFill>
          <a:ln>
            <a:solidFill>
              <a:schemeClr val="accent1"/>
            </a:solidFill>
          </a:ln>
        </p:spPr>
        <p:txBody>
          <a:bodyPr wrap="square">
            <a:spAutoFit/>
          </a:bodyPr>
          <a:lstStyle/>
          <a:p>
            <a:r>
              <a:rPr lang="en-GB" sz="1400" b="1" dirty="0">
                <a:solidFill>
                  <a:schemeClr val="accent1"/>
                </a:solidFill>
                <a:latin typeface="Arial" panose="020B0604020202020204" pitchFamily="34" charset="0"/>
                <a:cs typeface="Arial" panose="020B0604020202020204" pitchFamily="34" charset="0"/>
              </a:rPr>
              <a:t>A Case Study on Implementing the Electronic Patient Record System</a:t>
            </a:r>
            <a:r>
              <a:rPr lang="en-GB" sz="1400" b="1"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r>
              <a:rPr lang="en-GB" sz="900" b="1" dirty="0">
                <a:latin typeface="Arial" panose="020B0604020202020204" pitchFamily="34" charset="0"/>
                <a:cs typeface="Arial" panose="020B0604020202020204" pitchFamily="34" charset="0"/>
              </a:rPr>
              <a:t>Case study evidence from HFMA shows large‑trust implementations and workforce impacts (</a:t>
            </a:r>
            <a:r>
              <a:rPr lang="en-GB" sz="900" b="1" dirty="0">
                <a:solidFill>
                  <a:schemeClr val="accent1"/>
                </a:solidFill>
                <a:latin typeface="Arial" panose="020B0604020202020204" pitchFamily="34" charset="0"/>
                <a:cs typeface="Arial" panose="020B0604020202020204" pitchFamily="34" charset="0"/>
              </a:rPr>
              <a:t>HFMA, 2023).</a:t>
            </a:r>
          </a:p>
        </p:txBody>
      </p:sp>
      <p:pic>
        <p:nvPicPr>
          <p:cNvPr id="17" name="Picture 2" descr="hfma-uk">
            <a:extLst>
              <a:ext uri="{FF2B5EF4-FFF2-40B4-BE49-F238E27FC236}">
                <a16:creationId xmlns:a16="http://schemas.microsoft.com/office/drawing/2014/main" id="{99847481-F8D8-6A5F-E739-06E85BEA55D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235" r="18791"/>
          <a:stretch>
            <a:fillRect/>
          </a:stretch>
        </p:blipFill>
        <p:spPr bwMode="auto">
          <a:xfrm>
            <a:off x="250240" y="5155438"/>
            <a:ext cx="1145905" cy="1554272"/>
          </a:xfrm>
          <a:prstGeom prst="rect">
            <a:avLst/>
          </a:prstGeom>
          <a:ln>
            <a:noFill/>
          </a:ln>
          <a:effectLst>
            <a:outerShdw blurRad="190500" algn="tl" rotWithShape="0">
              <a:srgbClr val="000000">
                <a:alpha val="70000"/>
              </a:srgbClr>
            </a:outerShdw>
          </a:effectLst>
        </p:spPr>
      </p:pic>
      <p:pic>
        <p:nvPicPr>
          <p:cNvPr id="20" name="Picture 19" descr="a circular graphic broken into sections, showing seven types of success for digital maturity in an NHS provider">
            <a:extLst>
              <a:ext uri="{FF2B5EF4-FFF2-40B4-BE49-F238E27FC236}">
                <a16:creationId xmlns:a16="http://schemas.microsoft.com/office/drawing/2014/main" id="{C97D5E86-A265-7361-60B4-0B7B4F92867B}"/>
              </a:ext>
            </a:extLst>
          </p:cNvPr>
          <p:cNvPicPr>
            <a:picLocks noChangeAspect="1"/>
          </p:cNvPicPr>
          <p:nvPr/>
        </p:nvPicPr>
        <p:blipFill>
          <a:blip r:embed="rId6" cstate="print">
            <a:extLst>
              <a:ext uri="{28A0092B-C50C-407E-A947-70E740481C1C}">
                <a14:useLocalDpi xmlns:a14="http://schemas.microsoft.com/office/drawing/2010/main" val="0"/>
              </a:ext>
            </a:extLst>
          </a:blip>
          <a:srcRect l="20986" t="2" r="24879" b="-10130"/>
          <a:stretch>
            <a:fillRect/>
          </a:stretch>
        </p:blipFill>
        <p:spPr bwMode="auto">
          <a:xfrm flipH="1">
            <a:off x="7555819" y="653143"/>
            <a:ext cx="4212214" cy="4608969"/>
          </a:xfrm>
          <a:prstGeom prst="rect">
            <a:avLst/>
          </a:prstGeom>
          <a:ln>
            <a:noFill/>
          </a:ln>
          <a:effectLst>
            <a:outerShdw blurRad="190500" algn="tl" rotWithShape="0">
              <a:srgbClr val="000000">
                <a:alpha val="70000"/>
              </a:srgbClr>
            </a:outerShdw>
          </a:effectLst>
        </p:spPr>
      </p:pic>
      <p:sp>
        <p:nvSpPr>
          <p:cNvPr id="21" name="TextBox 20">
            <a:extLst>
              <a:ext uri="{FF2B5EF4-FFF2-40B4-BE49-F238E27FC236}">
                <a16:creationId xmlns:a16="http://schemas.microsoft.com/office/drawing/2014/main" id="{4868A957-6FB3-B1B2-2941-6279D709CD61}"/>
              </a:ext>
            </a:extLst>
          </p:cNvPr>
          <p:cNvSpPr txBox="1"/>
          <p:nvPr/>
        </p:nvSpPr>
        <p:spPr>
          <a:xfrm>
            <a:off x="7555819" y="5088236"/>
            <a:ext cx="4212214" cy="1621473"/>
          </a:xfrm>
          <a:prstGeom prst="rect">
            <a:avLst/>
          </a:prstGeom>
          <a:solidFill>
            <a:schemeClr val="accent2">
              <a:lumMod val="20000"/>
              <a:lumOff val="80000"/>
            </a:schemeClr>
          </a:solidFill>
          <a:ln>
            <a:solidFill>
              <a:schemeClr val="accent1"/>
            </a:solidFill>
          </a:ln>
        </p:spPr>
        <p:txBody>
          <a:bodyPr wrap="square">
            <a:spAutoFit/>
          </a:bodyPr>
          <a:lstStyle/>
          <a:p>
            <a:pPr>
              <a:spcAft>
                <a:spcPts val="800"/>
              </a:spcAft>
            </a:pPr>
            <a:r>
              <a:rPr lang="en-GB" sz="1200" b="1" dirty="0">
                <a:solidFill>
                  <a:schemeClr val="accent1"/>
                </a:solidFill>
                <a:latin typeface="Arial" panose="020B0604020202020204" pitchFamily="34" charset="0"/>
                <a:cs typeface="Arial" panose="020B0604020202020204" pitchFamily="34" charset="0"/>
              </a:rPr>
              <a:t>API First Approach: The seven measures of what good looks like  </a:t>
            </a:r>
          </a:p>
          <a:p>
            <a:pPr marL="171450" indent="-171450">
              <a:spcAft>
                <a:spcPts val="800"/>
              </a:spcAft>
              <a:buFont typeface="Arial" panose="020B0604020202020204" pitchFamily="34" charset="0"/>
              <a:buChar char="•"/>
            </a:pPr>
            <a:r>
              <a:rPr lang="en-GB" sz="900" b="1" kern="100" dirty="0">
                <a:effectLst/>
                <a:latin typeface="Arial" panose="020B0604020202020204" pitchFamily="34" charset="0"/>
                <a:ea typeface="Yu Mincho" panose="02020400000000000000" pitchFamily="18" charset="-128"/>
                <a:cs typeface="Arial" panose="020B0604020202020204" pitchFamily="34" charset="0"/>
              </a:rPr>
              <a:t>The Medicus EPR IT system adopts an API-first approach to integrate national services such as the Electronic Prescription Service and the NHS App. </a:t>
            </a:r>
          </a:p>
          <a:p>
            <a:pPr marL="171450" indent="-171450">
              <a:spcAft>
                <a:spcPts val="800"/>
              </a:spcAft>
              <a:buFont typeface="Arial" panose="020B0604020202020204" pitchFamily="34" charset="0"/>
              <a:buChar char="•"/>
            </a:pPr>
            <a:r>
              <a:rPr lang="en-GB" sz="900" b="1" kern="100" dirty="0">
                <a:latin typeface="Arial" panose="020B0604020202020204" pitchFamily="34" charset="0"/>
                <a:ea typeface="Yu Mincho" panose="02020400000000000000" pitchFamily="18" charset="-128"/>
                <a:cs typeface="Arial" panose="020B0604020202020204" pitchFamily="34" charset="0"/>
              </a:rPr>
              <a:t>S</a:t>
            </a:r>
            <a:r>
              <a:rPr lang="en-GB" sz="900" b="1" kern="100" dirty="0">
                <a:effectLst/>
                <a:latin typeface="Arial" panose="020B0604020202020204" pitchFamily="34" charset="0"/>
                <a:ea typeface="Yu Mincho" panose="02020400000000000000" pitchFamily="18" charset="-128"/>
                <a:cs typeface="Arial" panose="020B0604020202020204" pitchFamily="34" charset="0"/>
              </a:rPr>
              <a:t>urfaces medication safety guidance via an integrated First Databank module to support point-of-care prescribing and record building.</a:t>
            </a:r>
            <a:r>
              <a:rPr lang="en-GB" sz="900" kern="100" dirty="0">
                <a:effectLst/>
                <a:latin typeface="Arial" panose="020B0604020202020204" pitchFamily="34" charset="0"/>
                <a:ea typeface="Yu Mincho" panose="02020400000000000000" pitchFamily="18" charset="-128"/>
                <a:cs typeface="Arial" panose="020B0604020202020204" pitchFamily="34" charset="0"/>
              </a:rPr>
              <a:t> </a:t>
            </a:r>
          </a:p>
          <a:p>
            <a:pPr>
              <a:spcAft>
                <a:spcPts val="800"/>
              </a:spcAft>
            </a:pPr>
            <a:r>
              <a:rPr lang="en-GB" sz="1100"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rPr>
              <a:t>(</a:t>
            </a:r>
            <a:r>
              <a:rPr lang="en-GB" sz="11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rPr>
              <a:t>First Databank, 2025).</a:t>
            </a:r>
          </a:p>
        </p:txBody>
      </p:sp>
      <p:pic>
        <p:nvPicPr>
          <p:cNvPr id="25" name="Picture 24" descr="A diagram of benefits and benefits">
            <a:extLst>
              <a:ext uri="{FF2B5EF4-FFF2-40B4-BE49-F238E27FC236}">
                <a16:creationId xmlns:a16="http://schemas.microsoft.com/office/drawing/2014/main" id="{66013E60-B4B1-E6D9-4279-D4934241BF4E}"/>
              </a:ext>
            </a:extLst>
          </p:cNvPr>
          <p:cNvPicPr>
            <a:picLocks noChangeAspect="1"/>
          </p:cNvPicPr>
          <p:nvPr/>
        </p:nvPicPr>
        <p:blipFill>
          <a:blip r:embed="rId7">
            <a:extLst>
              <a:ext uri="{28A0092B-C50C-407E-A947-70E740481C1C}">
                <a14:useLocalDpi xmlns:a14="http://schemas.microsoft.com/office/drawing/2010/main" val="0"/>
              </a:ext>
            </a:extLst>
          </a:blip>
          <a:srcRect l="6042" t="20838" r="5694" b="18066"/>
          <a:stretch>
            <a:fillRect/>
          </a:stretch>
        </p:blipFill>
        <p:spPr>
          <a:xfrm>
            <a:off x="4141177" y="5155437"/>
            <a:ext cx="3240191" cy="1554272"/>
          </a:xfrm>
          <a:prstGeom prst="rect">
            <a:avLst/>
          </a:prstGeom>
          <a:ln>
            <a:noFill/>
          </a:ln>
          <a:effectLst>
            <a:outerShdw blurRad="190500" algn="tl" rotWithShape="0">
              <a:srgbClr val="000000">
                <a:alpha val="70000"/>
              </a:srgbClr>
            </a:outerShdw>
          </a:effectLst>
        </p:spPr>
      </p:pic>
      <p:sp>
        <p:nvSpPr>
          <p:cNvPr id="3" name="TextBox 2">
            <a:extLst>
              <a:ext uri="{FF2B5EF4-FFF2-40B4-BE49-F238E27FC236}">
                <a16:creationId xmlns:a16="http://schemas.microsoft.com/office/drawing/2014/main" id="{B4758628-87DF-1815-0499-283398BC1697}"/>
              </a:ext>
            </a:extLst>
          </p:cNvPr>
          <p:cNvSpPr txBox="1"/>
          <p:nvPr/>
        </p:nvSpPr>
        <p:spPr>
          <a:xfrm rot="10800000" flipV="1">
            <a:off x="9764434" y="4142467"/>
            <a:ext cx="1728414" cy="246221"/>
          </a:xfrm>
          <a:prstGeom prst="rect">
            <a:avLst/>
          </a:prstGeom>
          <a:noFill/>
        </p:spPr>
        <p:txBody>
          <a:bodyPr wrap="square">
            <a:spAutoFit/>
          </a:bodyPr>
          <a:lstStyle/>
          <a:p>
            <a:pPr algn="r"/>
            <a:r>
              <a:rPr lang="en-GB" sz="10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rPr>
              <a:t>(Firstabank, 2025)</a:t>
            </a:r>
            <a:endParaRPr lang="en-GB" sz="1000" dirty="0"/>
          </a:p>
        </p:txBody>
      </p:sp>
      <p:sp>
        <p:nvSpPr>
          <p:cNvPr id="7" name="TextBox 6">
            <a:extLst>
              <a:ext uri="{FF2B5EF4-FFF2-40B4-BE49-F238E27FC236}">
                <a16:creationId xmlns:a16="http://schemas.microsoft.com/office/drawing/2014/main" id="{2D33BD3F-C6B2-891F-C350-76D7E3B920C9}"/>
              </a:ext>
            </a:extLst>
          </p:cNvPr>
          <p:cNvSpPr txBox="1"/>
          <p:nvPr/>
        </p:nvSpPr>
        <p:spPr>
          <a:xfrm>
            <a:off x="4117883" y="2045641"/>
            <a:ext cx="3472416" cy="261610"/>
          </a:xfrm>
          <a:prstGeom prst="rect">
            <a:avLst/>
          </a:prstGeom>
          <a:noFill/>
        </p:spPr>
        <p:txBody>
          <a:bodyPr wrap="square">
            <a:spAutoFit/>
          </a:bodyPr>
          <a:lstStyle/>
          <a:p>
            <a:r>
              <a:rPr lang="en-GB" sz="1100" b="1" kern="0" dirty="0">
                <a:effectLst/>
                <a:latin typeface="Arial" panose="020B0604020202020204" pitchFamily="34" charset="0"/>
                <a:ea typeface="Times New Roman" panose="02020603050405020304" pitchFamily="18" charset="0"/>
                <a:cs typeface="Arial" panose="020B0604020202020204" pitchFamily="34" charset="0"/>
              </a:rPr>
              <a:t>Four Early Primary- Care Adopters in the UK</a:t>
            </a:r>
          </a:p>
        </p:txBody>
      </p:sp>
    </p:spTree>
    <p:extLst>
      <p:ext uri="{BB962C8B-B14F-4D97-AF65-F5344CB8AC3E}">
        <p14:creationId xmlns:p14="http://schemas.microsoft.com/office/powerpoint/2010/main" val="1262189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A8FAB2-C357-DBFA-179F-02D44DF0B63F}"/>
              </a:ext>
            </a:extLst>
          </p:cNvPr>
          <p:cNvSpPr txBox="1"/>
          <p:nvPr/>
        </p:nvSpPr>
        <p:spPr>
          <a:xfrm>
            <a:off x="359311" y="1031218"/>
            <a:ext cx="3507837" cy="5586145"/>
          </a:xfrm>
          <a:prstGeom prst="rect">
            <a:avLst/>
          </a:prstGeom>
          <a:solidFill>
            <a:schemeClr val="accent6">
              <a:lumMod val="20000"/>
              <a:lumOff val="80000"/>
            </a:schemeClr>
          </a:solidFill>
          <a:ln>
            <a:solidFill>
              <a:schemeClr val="accent1"/>
            </a:solidFill>
          </a:ln>
        </p:spPr>
        <p:txBody>
          <a:bodyPr wrap="square">
            <a:spAutoFit/>
          </a:bodyPr>
          <a:lstStyle/>
          <a:p>
            <a:r>
              <a:rPr lang="en-GB" sz="1600" b="1" dirty="0">
                <a:solidFill>
                  <a:schemeClr val="accent1"/>
                </a:solidFill>
                <a:latin typeface="Arial" panose="020B0604020202020204" pitchFamily="34" charset="0"/>
                <a:cs typeface="Arial" panose="020B0604020202020204" pitchFamily="34" charset="0"/>
              </a:rPr>
              <a:t>National Electronic Patient Record Case Studies: Implementing and Impact</a:t>
            </a:r>
            <a:endParaRPr lang="en-GB" sz="16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Case study evidence from HFMA shows large‑trust implementations and workforce impacts </a:t>
            </a:r>
          </a:p>
          <a:p>
            <a:endParaRPr lang="en-GB" sz="1100" b="1" dirty="0">
              <a:solidFill>
                <a:schemeClr val="accent1"/>
              </a:solidFill>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Centralising information: HFMA discusses the goal of a single patient record and the integration of systems to improve access and continuity of care.</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Reducing duplication: HFMA highlights how EPRs reduce manual workarounds and duplicated effort, especially in admin workflows.</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Improved access to information: HFMA notes that clinicians benefit from easier access to longitudinal records, improving decision-making and care planning.</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Decision support: HFMA references decision support functionality in EPRs that can prompt clinicians and support safer care.</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Shortened care pathways: While not stated directly, HFMA implies that integrated systems can improve service flow and reduce delays.</a:t>
            </a:r>
          </a:p>
          <a:p>
            <a:endParaRPr lang="en-GB" sz="1100" b="1" dirty="0">
              <a:latin typeface="Arial" panose="020B0604020202020204" pitchFamily="34" charset="0"/>
              <a:cs typeface="Arial" panose="020B0604020202020204" pitchFamily="34" charset="0"/>
            </a:endParaRPr>
          </a:p>
          <a:p>
            <a:r>
              <a:rPr lang="en-GB" sz="1100" b="1" dirty="0">
                <a:solidFill>
                  <a:schemeClr val="accent1"/>
                </a:solidFill>
                <a:latin typeface="Arial" panose="020B0604020202020204" pitchFamily="34" charset="0"/>
                <a:cs typeface="Arial" panose="020B0604020202020204" pitchFamily="34" charset="0"/>
              </a:rPr>
              <a:t>(HFMA, 2023)</a:t>
            </a:r>
            <a:endParaRPr lang="en-GB" sz="1100" b="1" dirty="0">
              <a:latin typeface="Arial" panose="020B0604020202020204" pitchFamily="34" charset="0"/>
              <a:cs typeface="Arial" panose="020B0604020202020204" pitchFamily="34" charset="0"/>
            </a:endParaRPr>
          </a:p>
        </p:txBody>
      </p:sp>
      <p:pic>
        <p:nvPicPr>
          <p:cNvPr id="4" name="Picture 2" descr="hfma-uk">
            <a:extLst>
              <a:ext uri="{FF2B5EF4-FFF2-40B4-BE49-F238E27FC236}">
                <a16:creationId xmlns:a16="http://schemas.microsoft.com/office/drawing/2014/main" id="{3759C151-7835-F2E2-E513-812F314B3D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235" r="18791"/>
          <a:stretch>
            <a:fillRect/>
          </a:stretch>
        </p:blipFill>
        <p:spPr bwMode="auto">
          <a:xfrm>
            <a:off x="359310" y="264184"/>
            <a:ext cx="3507838" cy="686995"/>
          </a:xfrm>
          <a:prstGeom prst="rect">
            <a:avLst/>
          </a:prstGeom>
          <a:ln>
            <a:noFill/>
          </a:ln>
          <a:effectLst>
            <a:outerShdw blurRad="190500" algn="tl" rotWithShape="0">
              <a:srgbClr val="000000">
                <a:alpha val="70000"/>
              </a:srgbClr>
            </a:outerShdw>
          </a:effectLst>
        </p:spPr>
      </p:pic>
      <p:graphicFrame>
        <p:nvGraphicFramePr>
          <p:cNvPr id="24" name="Table 23">
            <a:extLst>
              <a:ext uri="{FF2B5EF4-FFF2-40B4-BE49-F238E27FC236}">
                <a16:creationId xmlns:a16="http://schemas.microsoft.com/office/drawing/2014/main" id="{D6D5F885-6629-B2B1-4692-29D01BE6DC80}"/>
              </a:ext>
            </a:extLst>
          </p:cNvPr>
          <p:cNvGraphicFramePr>
            <a:graphicFrameLocks noGrp="1"/>
          </p:cNvGraphicFramePr>
          <p:nvPr>
            <p:extLst>
              <p:ext uri="{D42A27DB-BD31-4B8C-83A1-F6EECF244321}">
                <p14:modId xmlns:p14="http://schemas.microsoft.com/office/powerpoint/2010/main" val="3281881678"/>
              </p:ext>
            </p:extLst>
          </p:nvPr>
        </p:nvGraphicFramePr>
        <p:xfrm>
          <a:off x="4065198" y="730068"/>
          <a:ext cx="7846116" cy="5887295"/>
        </p:xfrm>
        <a:graphic>
          <a:graphicData uri="http://schemas.openxmlformats.org/drawingml/2006/table">
            <a:tbl>
              <a:tblPr>
                <a:tableStyleId>{BC89EF96-8CEA-46FF-86C4-4CE0E7609802}</a:tableStyleId>
              </a:tblPr>
              <a:tblGrid>
                <a:gridCol w="1307686">
                  <a:extLst>
                    <a:ext uri="{9D8B030D-6E8A-4147-A177-3AD203B41FA5}">
                      <a16:colId xmlns:a16="http://schemas.microsoft.com/office/drawing/2014/main" val="3078605274"/>
                    </a:ext>
                  </a:extLst>
                </a:gridCol>
                <a:gridCol w="1307686">
                  <a:extLst>
                    <a:ext uri="{9D8B030D-6E8A-4147-A177-3AD203B41FA5}">
                      <a16:colId xmlns:a16="http://schemas.microsoft.com/office/drawing/2014/main" val="3835308201"/>
                    </a:ext>
                  </a:extLst>
                </a:gridCol>
                <a:gridCol w="1307686">
                  <a:extLst>
                    <a:ext uri="{9D8B030D-6E8A-4147-A177-3AD203B41FA5}">
                      <a16:colId xmlns:a16="http://schemas.microsoft.com/office/drawing/2014/main" val="1883755344"/>
                    </a:ext>
                  </a:extLst>
                </a:gridCol>
                <a:gridCol w="1307686">
                  <a:extLst>
                    <a:ext uri="{9D8B030D-6E8A-4147-A177-3AD203B41FA5}">
                      <a16:colId xmlns:a16="http://schemas.microsoft.com/office/drawing/2014/main" val="2353035983"/>
                    </a:ext>
                  </a:extLst>
                </a:gridCol>
                <a:gridCol w="1307686">
                  <a:extLst>
                    <a:ext uri="{9D8B030D-6E8A-4147-A177-3AD203B41FA5}">
                      <a16:colId xmlns:a16="http://schemas.microsoft.com/office/drawing/2014/main" val="3142445064"/>
                    </a:ext>
                  </a:extLst>
                </a:gridCol>
                <a:gridCol w="1307686">
                  <a:extLst>
                    <a:ext uri="{9D8B030D-6E8A-4147-A177-3AD203B41FA5}">
                      <a16:colId xmlns:a16="http://schemas.microsoft.com/office/drawing/2014/main" val="695512012"/>
                    </a:ext>
                  </a:extLst>
                </a:gridCol>
              </a:tblGrid>
              <a:tr h="599472">
                <a:tc>
                  <a:txBody>
                    <a:bodyPr/>
                    <a:lstStyle/>
                    <a:p>
                      <a:pPr>
                        <a:buNone/>
                      </a:pPr>
                      <a:r>
                        <a:rPr lang="en-GB" sz="1200" b="1" dirty="0">
                          <a:latin typeface="Arial" panose="020B0604020202020204" pitchFamily="34" charset="0"/>
                          <a:cs typeface="Arial" panose="020B0604020202020204" pitchFamily="34" charset="0"/>
                        </a:rPr>
                        <a:t>Site / Trust</a:t>
                      </a:r>
                    </a:p>
                  </a:txBody>
                  <a:tcPr marL="41441" marR="41441" marT="20721" marB="20721" anchor="ctr"/>
                </a:tc>
                <a:tc>
                  <a:txBody>
                    <a:bodyPr/>
                    <a:lstStyle/>
                    <a:p>
                      <a:pPr>
                        <a:buNone/>
                      </a:pPr>
                      <a:r>
                        <a:rPr lang="en-GB" sz="1200" b="1" dirty="0">
                          <a:latin typeface="Arial" panose="020B0604020202020204" pitchFamily="34" charset="0"/>
                          <a:cs typeface="Arial" panose="020B0604020202020204" pitchFamily="34" charset="0"/>
                        </a:rPr>
                        <a:t>System Used</a:t>
                      </a:r>
                    </a:p>
                  </a:txBody>
                  <a:tcPr marL="41441" marR="41441" marT="20721" marB="20721" anchor="ctr"/>
                </a:tc>
                <a:tc>
                  <a:txBody>
                    <a:bodyPr/>
                    <a:lstStyle/>
                    <a:p>
                      <a:pPr>
                        <a:buNone/>
                      </a:pPr>
                      <a:r>
                        <a:rPr lang="en-GB" sz="1200" b="1" dirty="0">
                          <a:latin typeface="Arial" panose="020B0604020202020204" pitchFamily="34" charset="0"/>
                          <a:cs typeface="Arial" panose="020B0604020202020204" pitchFamily="34" charset="0"/>
                        </a:rPr>
                        <a:t>Implementation Style</a:t>
                      </a:r>
                    </a:p>
                  </a:txBody>
                  <a:tcPr marL="41441" marR="41441" marT="20721" marB="20721" anchor="ctr"/>
                </a:tc>
                <a:tc>
                  <a:txBody>
                    <a:bodyPr/>
                    <a:lstStyle/>
                    <a:p>
                      <a:pPr>
                        <a:buNone/>
                      </a:pPr>
                      <a:r>
                        <a:rPr lang="en-GB" sz="1200" b="1" dirty="0">
                          <a:latin typeface="Arial" panose="020B0604020202020204" pitchFamily="34" charset="0"/>
                          <a:cs typeface="Arial" panose="020B0604020202020204" pitchFamily="34" charset="0"/>
                        </a:rPr>
                        <a:t>Patient Population</a:t>
                      </a:r>
                    </a:p>
                  </a:txBody>
                  <a:tcPr marL="41441" marR="41441" marT="20721" marB="20721" anchor="ctr"/>
                </a:tc>
                <a:tc>
                  <a:txBody>
                    <a:bodyPr/>
                    <a:lstStyle/>
                    <a:p>
                      <a:pPr>
                        <a:buNone/>
                      </a:pPr>
                      <a:r>
                        <a:rPr lang="en-GB" sz="1200" b="1" dirty="0">
                          <a:latin typeface="Arial" panose="020B0604020202020204" pitchFamily="34" charset="0"/>
                          <a:cs typeface="Arial" panose="020B0604020202020204" pitchFamily="34" charset="0"/>
                        </a:rPr>
                        <a:t>Key Features / Notes</a:t>
                      </a:r>
                    </a:p>
                    <a:p>
                      <a:pPr>
                        <a:buNone/>
                      </a:pPr>
                      <a:endParaRPr lang="en-GB" sz="1200" b="1" dirty="0">
                        <a:latin typeface="Arial" panose="020B0604020202020204" pitchFamily="34" charset="0"/>
                        <a:cs typeface="Arial" panose="020B0604020202020204" pitchFamily="34" charset="0"/>
                      </a:endParaRPr>
                    </a:p>
                  </a:txBody>
                  <a:tcPr marL="41441" marR="41441" marT="20721" marB="20721" anchor="ctr"/>
                </a:tc>
                <a:tc>
                  <a:txBody>
                    <a:bodyPr/>
                    <a:lstStyle/>
                    <a:p>
                      <a:pPr>
                        <a:buNone/>
                      </a:pPr>
                      <a:r>
                        <a:rPr lang="en-GB" sz="1200" b="1" dirty="0">
                          <a:latin typeface="Arial" panose="020B0604020202020204" pitchFamily="34" charset="0"/>
                          <a:cs typeface="Arial" panose="020B0604020202020204" pitchFamily="34" charset="0"/>
                        </a:rPr>
                        <a:t>Source</a:t>
                      </a:r>
                    </a:p>
                  </a:txBody>
                  <a:tcPr marL="41441" marR="41441" marT="20721" marB="20721" anchor="ctr"/>
                </a:tc>
                <a:extLst>
                  <a:ext uri="{0D108BD9-81ED-4DB2-BD59-A6C34878D82A}">
                    <a16:rowId xmlns:a16="http://schemas.microsoft.com/office/drawing/2014/main" val="1824653041"/>
                  </a:ext>
                </a:extLst>
              </a:tr>
              <a:tr h="413682">
                <a:tc>
                  <a:txBody>
                    <a:bodyPr/>
                    <a:lstStyle/>
                    <a:p>
                      <a:pPr>
                        <a:buNone/>
                      </a:pPr>
                      <a:r>
                        <a:rPr lang="en-GB" sz="1000" b="1" dirty="0">
                          <a:latin typeface="Arial" panose="020B0604020202020204" pitchFamily="34" charset="0"/>
                          <a:cs typeface="Arial" panose="020B0604020202020204" pitchFamily="34" charset="0"/>
                        </a:rPr>
                        <a:t>Wilmslow Health Centre (Cheshire)</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Medicus EPR</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Pilot site (primary care)</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~16,000</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First go-live (12 May 2025); NHS App integration</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NHS England (2025); Digital Health (2025)</a:t>
                      </a:r>
                      <a:endParaRPr lang="en-GB" sz="800" b="1" dirty="0">
                        <a:solidFill>
                          <a:schemeClr val="accent1"/>
                        </a:solidFill>
                        <a:latin typeface="Arial" panose="020B0604020202020204" pitchFamily="34" charset="0"/>
                        <a:cs typeface="Arial" panose="020B0604020202020204" pitchFamily="34" charset="0"/>
                      </a:endParaRPr>
                    </a:p>
                  </a:txBody>
                  <a:tcPr marL="41441" marR="41441" marT="20721" marB="20721" anchor="ctr"/>
                </a:tc>
                <a:extLst>
                  <a:ext uri="{0D108BD9-81ED-4DB2-BD59-A6C34878D82A}">
                    <a16:rowId xmlns:a16="http://schemas.microsoft.com/office/drawing/2014/main" val="3708157145"/>
                  </a:ext>
                </a:extLst>
              </a:tr>
              <a:tr h="371187">
                <a:tc>
                  <a:txBody>
                    <a:bodyPr/>
                    <a:lstStyle/>
                    <a:p>
                      <a:pPr>
                        <a:buNone/>
                      </a:pPr>
                      <a:r>
                        <a:rPr lang="en-GB" sz="1000" b="1" dirty="0">
                          <a:latin typeface="Arial" panose="020B0604020202020204" pitchFamily="34" charset="0"/>
                          <a:cs typeface="Arial" panose="020B0604020202020204" pitchFamily="34" charset="0"/>
                        </a:rPr>
                        <a:t>The Adam Practice</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Medicus EPR</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Pilot site (primary care)</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~30,000</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Largest early adopter; high-volume rollout</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Chart </a:t>
                      </a:r>
                      <a:r>
                        <a:rPr kumimoji="0" lang="en-GB" sz="800" b="1" u="none" strike="noStrike" kern="0" cap="none" spc="0" normalizeH="0" baseline="0" noProof="0" dirty="0">
                          <a:ln>
                            <a:noFill/>
                          </a:ln>
                          <a:effectLst/>
                          <a:uLnTx/>
                          <a:uFillTx/>
                          <a:latin typeface="Arial" panose="020B0604020202020204" pitchFamily="34" charset="0"/>
                          <a:cs typeface="Arial" panose="020B0604020202020204" pitchFamily="34" charset="0"/>
                        </a:rPr>
                        <a:t>Lovell, T. 2025</a:t>
                      </a:r>
                      <a:r>
                        <a:rPr kumimoji="0" lang="en-GB" sz="1100" b="1" u="none" strike="noStrike" kern="0" cap="none" spc="0" normalizeH="0" baseline="0" noProof="0" dirty="0">
                          <a:ln>
                            <a:noFill/>
                          </a:ln>
                          <a:effectLst/>
                          <a:uLnTx/>
                          <a:uFillTx/>
                          <a:latin typeface="Arial" panose="020B0604020202020204" pitchFamily="34" charset="0"/>
                          <a:cs typeface="Arial" panose="020B0604020202020204" pitchFamily="34" charset="0"/>
                        </a:rPr>
                        <a:t>)</a:t>
                      </a:r>
                      <a:endParaRPr lang="en-GB" sz="800" b="1" dirty="0">
                        <a:latin typeface="Arial" panose="020B0604020202020204" pitchFamily="34" charset="0"/>
                        <a:cs typeface="Arial" panose="020B0604020202020204" pitchFamily="34" charset="0"/>
                      </a:endParaRPr>
                    </a:p>
                  </a:txBody>
                  <a:tcPr marL="41441" marR="41441" marT="20721" marB="20721" anchor="ctr"/>
                </a:tc>
                <a:extLst>
                  <a:ext uri="{0D108BD9-81ED-4DB2-BD59-A6C34878D82A}">
                    <a16:rowId xmlns:a16="http://schemas.microsoft.com/office/drawing/2014/main" val="511100040"/>
                  </a:ext>
                </a:extLst>
              </a:tr>
              <a:tr h="506577">
                <a:tc>
                  <a:txBody>
                    <a:bodyPr/>
                    <a:lstStyle/>
                    <a:p>
                      <a:pPr>
                        <a:buNone/>
                      </a:pPr>
                      <a:r>
                        <a:rPr lang="en-GB" sz="1000" b="1" dirty="0">
                          <a:latin typeface="Arial" panose="020B0604020202020204" pitchFamily="34" charset="0"/>
                          <a:cs typeface="Arial" panose="020B0604020202020204" pitchFamily="34" charset="0"/>
                        </a:rPr>
                        <a:t>The Chorley Surgery</a:t>
                      </a:r>
                    </a:p>
                    <a:p>
                      <a:pPr>
                        <a:buNone/>
                      </a:pPr>
                      <a:endParaRPr lang="en-GB" sz="1000" b="1" dirty="0">
                        <a:latin typeface="Arial" panose="020B0604020202020204" pitchFamily="34" charset="0"/>
                        <a:cs typeface="Arial" panose="020B0604020202020204" pitchFamily="34" charset="0"/>
                      </a:endParaRP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Medicus EPR</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Pilot site (primary care)</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&lt;5,000</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Smaller pilot site</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Chart </a:t>
                      </a:r>
                      <a:r>
                        <a:rPr lang="en-GB" sz="800" b="1" kern="0" dirty="0">
                          <a:effectLst/>
                          <a:latin typeface="Arial" panose="020B0604020202020204" pitchFamily="34" charset="0"/>
                          <a:cs typeface="Arial" panose="020B0604020202020204" pitchFamily="34" charset="0"/>
                        </a:rPr>
                        <a:t>Lovell, T. 2025</a:t>
                      </a:r>
                      <a:r>
                        <a:rPr lang="en-GB" sz="1100" b="1" kern="0" dirty="0">
                          <a:effectLst/>
                          <a:latin typeface="Arial" panose="020B0604020202020204" pitchFamily="34" charset="0"/>
                          <a:cs typeface="Arial" panose="020B0604020202020204" pitchFamily="34" charset="0"/>
                        </a:rPr>
                        <a:t>)</a:t>
                      </a:r>
                      <a:endParaRPr lang="en-GB" sz="800" b="1" dirty="0">
                        <a:latin typeface="Arial" panose="020B0604020202020204" pitchFamily="34" charset="0"/>
                        <a:cs typeface="Arial" panose="020B0604020202020204" pitchFamily="34" charset="0"/>
                      </a:endParaRPr>
                    </a:p>
                  </a:txBody>
                  <a:tcPr marL="41441" marR="41441" marT="20721" marB="20721" anchor="ctr"/>
                </a:tc>
                <a:extLst>
                  <a:ext uri="{0D108BD9-81ED-4DB2-BD59-A6C34878D82A}">
                    <a16:rowId xmlns:a16="http://schemas.microsoft.com/office/drawing/2014/main" val="3646732817"/>
                  </a:ext>
                </a:extLst>
              </a:tr>
              <a:tr h="661402">
                <a:tc>
                  <a:txBody>
                    <a:bodyPr/>
                    <a:lstStyle/>
                    <a:p>
                      <a:pPr>
                        <a:buNone/>
                      </a:pPr>
                      <a:endParaRPr lang="en-GB" sz="1000" b="1" dirty="0">
                        <a:latin typeface="Arial" panose="020B0604020202020204" pitchFamily="34" charset="0"/>
                        <a:cs typeface="Arial" panose="020B0604020202020204" pitchFamily="34" charset="0"/>
                      </a:endParaRPr>
                    </a:p>
                    <a:p>
                      <a:pPr>
                        <a:buNone/>
                      </a:pPr>
                      <a:r>
                        <a:rPr lang="en-GB" sz="1000" b="1" dirty="0">
                          <a:latin typeface="Arial" panose="020B0604020202020204" pitchFamily="34" charset="0"/>
                          <a:cs typeface="Arial" panose="020B0604020202020204" pitchFamily="34" charset="0"/>
                        </a:rPr>
                        <a:t>The Elms Medical Centre</a:t>
                      </a:r>
                    </a:p>
                    <a:p>
                      <a:pPr>
                        <a:buNone/>
                      </a:pPr>
                      <a:endParaRPr lang="en-GB" sz="1000" b="1" dirty="0">
                        <a:latin typeface="Arial" panose="020B0604020202020204" pitchFamily="34" charset="0"/>
                        <a:cs typeface="Arial" panose="020B0604020202020204" pitchFamily="34" charset="0"/>
                      </a:endParaRP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Medicus EPR</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Pilot site (primary care)</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&lt;5,000</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Smaller pilot site</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Char </a:t>
                      </a:r>
                      <a:r>
                        <a:rPr lang="en-GB" sz="800" b="1" kern="0" dirty="0">
                          <a:effectLst/>
                          <a:latin typeface="Arial" panose="020B0604020202020204" pitchFamily="34" charset="0"/>
                          <a:cs typeface="Arial" panose="020B0604020202020204" pitchFamily="34" charset="0"/>
                        </a:rPr>
                        <a:t>Lovell, T. 2025</a:t>
                      </a:r>
                      <a:r>
                        <a:rPr lang="en-GB" sz="1100" b="1" kern="0" dirty="0">
                          <a:effectLst/>
                          <a:latin typeface="Arial" panose="020B0604020202020204" pitchFamily="34" charset="0"/>
                          <a:cs typeface="Arial" panose="020B0604020202020204" pitchFamily="34" charset="0"/>
                        </a:rPr>
                        <a:t>)</a:t>
                      </a:r>
                      <a:endParaRPr lang="en-GB" sz="800" b="1" dirty="0">
                        <a:latin typeface="Arial" panose="020B0604020202020204" pitchFamily="34" charset="0"/>
                        <a:cs typeface="Arial" panose="020B0604020202020204" pitchFamily="34" charset="0"/>
                      </a:endParaRPr>
                    </a:p>
                  </a:txBody>
                  <a:tcPr marL="41441" marR="41441" marT="20721" marB="20721" anchor="ctr"/>
                </a:tc>
                <a:extLst>
                  <a:ext uri="{0D108BD9-81ED-4DB2-BD59-A6C34878D82A}">
                    <a16:rowId xmlns:a16="http://schemas.microsoft.com/office/drawing/2014/main" val="2504559209"/>
                  </a:ext>
                </a:extLst>
              </a:tr>
              <a:tr h="661402">
                <a:tc>
                  <a:txBody>
                    <a:bodyPr/>
                    <a:lstStyle/>
                    <a:p>
                      <a:pPr>
                        <a:buNone/>
                      </a:pPr>
                      <a:endParaRPr lang="en-GB" sz="1000" b="1" dirty="0">
                        <a:latin typeface="Arial" panose="020B0604020202020204" pitchFamily="34" charset="0"/>
                        <a:cs typeface="Arial" panose="020B0604020202020204" pitchFamily="34" charset="0"/>
                      </a:endParaRPr>
                    </a:p>
                    <a:p>
                      <a:pPr>
                        <a:buNone/>
                      </a:pPr>
                      <a:r>
                        <a:rPr lang="en-GB" sz="1000" b="1" dirty="0">
                          <a:latin typeface="Arial" panose="020B0604020202020204" pitchFamily="34" charset="0"/>
                          <a:cs typeface="Arial" panose="020B0604020202020204" pitchFamily="34" charset="0"/>
                        </a:rPr>
                        <a:t>Manchester University NHS FT</a:t>
                      </a:r>
                    </a:p>
                    <a:p>
                      <a:pPr>
                        <a:buNone/>
                      </a:pPr>
                      <a:endParaRPr lang="en-GB" sz="1000" b="1" dirty="0">
                        <a:latin typeface="Arial" panose="020B0604020202020204" pitchFamily="34" charset="0"/>
                        <a:cs typeface="Arial" panose="020B0604020202020204" pitchFamily="34" charset="0"/>
                      </a:endParaRP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Hive (Epic)</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Big bang (10 hospitals)</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N/A</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30,000 staff trained; 5-month stabilisation</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HFMA (2025)</a:t>
                      </a:r>
                      <a:endParaRPr lang="en-GB" sz="800" b="1" dirty="0">
                        <a:solidFill>
                          <a:schemeClr val="accent1"/>
                        </a:solidFill>
                        <a:latin typeface="Arial" panose="020B0604020202020204" pitchFamily="34" charset="0"/>
                        <a:cs typeface="Arial" panose="020B0604020202020204" pitchFamily="34" charset="0"/>
                      </a:endParaRPr>
                    </a:p>
                  </a:txBody>
                  <a:tcPr marL="41441" marR="41441" marT="20721" marB="20721" anchor="ctr"/>
                </a:tc>
                <a:extLst>
                  <a:ext uri="{0D108BD9-81ED-4DB2-BD59-A6C34878D82A}">
                    <a16:rowId xmlns:a16="http://schemas.microsoft.com/office/drawing/2014/main" val="1068240800"/>
                  </a:ext>
                </a:extLst>
              </a:tr>
              <a:tr h="895848">
                <a:tc>
                  <a:txBody>
                    <a:bodyPr/>
                    <a:lstStyle/>
                    <a:p>
                      <a:pPr>
                        <a:buNone/>
                      </a:pPr>
                      <a:endParaRPr lang="en-GB" sz="1000" b="1" dirty="0">
                        <a:latin typeface="Arial" panose="020B0604020202020204" pitchFamily="34" charset="0"/>
                        <a:cs typeface="Arial" panose="020B0604020202020204" pitchFamily="34" charset="0"/>
                      </a:endParaRPr>
                    </a:p>
                    <a:p>
                      <a:pPr>
                        <a:buNone/>
                      </a:pPr>
                      <a:r>
                        <a:rPr lang="en-GB" sz="1000" b="1" dirty="0">
                          <a:latin typeface="Arial" panose="020B0604020202020204" pitchFamily="34" charset="0"/>
                          <a:cs typeface="Arial" panose="020B0604020202020204" pitchFamily="34" charset="0"/>
                        </a:rPr>
                        <a:t>Nottingham University Hospitals NHS Trust</a:t>
                      </a:r>
                    </a:p>
                    <a:p>
                      <a:pPr>
                        <a:buNone/>
                      </a:pPr>
                      <a:endParaRPr lang="en-GB" sz="1000" b="1" dirty="0">
                        <a:latin typeface="Arial" panose="020B0604020202020204" pitchFamily="34" charset="0"/>
                        <a:cs typeface="Arial" panose="020B0604020202020204" pitchFamily="34" charset="0"/>
                      </a:endParaRP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Nerve centre</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Discharge-focused rollout</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N/A</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Real-time discharge tracking; reduced bed delays</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HFMA (2025)</a:t>
                      </a:r>
                      <a:endParaRPr lang="en-GB" sz="800" b="1" dirty="0">
                        <a:solidFill>
                          <a:schemeClr val="accent1"/>
                        </a:solidFill>
                        <a:latin typeface="Arial" panose="020B0604020202020204" pitchFamily="34" charset="0"/>
                        <a:cs typeface="Arial" panose="020B0604020202020204" pitchFamily="34" charset="0"/>
                      </a:endParaRPr>
                    </a:p>
                  </a:txBody>
                  <a:tcPr marL="41441" marR="41441" marT="20721" marB="20721" anchor="ctr"/>
                </a:tc>
                <a:extLst>
                  <a:ext uri="{0D108BD9-81ED-4DB2-BD59-A6C34878D82A}">
                    <a16:rowId xmlns:a16="http://schemas.microsoft.com/office/drawing/2014/main" val="1845640422"/>
                  </a:ext>
                </a:extLst>
              </a:tr>
              <a:tr h="971052">
                <a:tc>
                  <a:txBody>
                    <a:bodyPr/>
                    <a:lstStyle/>
                    <a:p>
                      <a:pPr>
                        <a:buNone/>
                      </a:pPr>
                      <a:endParaRPr lang="en-GB" sz="1000" b="1" dirty="0">
                        <a:latin typeface="Arial" panose="020B0604020202020204" pitchFamily="34" charset="0"/>
                        <a:cs typeface="Arial" panose="020B0604020202020204" pitchFamily="34" charset="0"/>
                      </a:endParaRPr>
                    </a:p>
                    <a:p>
                      <a:pPr>
                        <a:buNone/>
                      </a:pPr>
                      <a:r>
                        <a:rPr lang="en-GB" sz="1000" b="1" dirty="0">
                          <a:latin typeface="Arial" panose="020B0604020202020204" pitchFamily="34" charset="0"/>
                          <a:cs typeface="Arial" panose="020B0604020202020204" pitchFamily="34" charset="0"/>
                        </a:rPr>
                        <a:t>Coventry &amp; Warwickshire Partnership NHS Trust</a:t>
                      </a:r>
                    </a:p>
                    <a:p>
                      <a:pPr>
                        <a:buNone/>
                      </a:pPr>
                      <a:endParaRPr lang="en-GB" sz="1000" b="1" dirty="0">
                        <a:latin typeface="Arial" panose="020B0604020202020204" pitchFamily="34" charset="0"/>
                        <a:cs typeface="Arial" panose="020B0604020202020204" pitchFamily="34" charset="0"/>
                      </a:endParaRP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SystmOne</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Clinically led procurement</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N/A</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Mental health &amp; community focus; 62 staff involved</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HFMA (2025)</a:t>
                      </a:r>
                      <a:endParaRPr lang="en-GB" sz="800" b="1" dirty="0">
                        <a:solidFill>
                          <a:schemeClr val="accent1"/>
                        </a:solidFill>
                        <a:latin typeface="Arial" panose="020B0604020202020204" pitchFamily="34" charset="0"/>
                        <a:cs typeface="Arial" panose="020B0604020202020204" pitchFamily="34" charset="0"/>
                      </a:endParaRPr>
                    </a:p>
                  </a:txBody>
                  <a:tcPr marL="41441" marR="41441" marT="20721" marB="20721" anchor="ctr"/>
                </a:tc>
                <a:extLst>
                  <a:ext uri="{0D108BD9-81ED-4DB2-BD59-A6C34878D82A}">
                    <a16:rowId xmlns:a16="http://schemas.microsoft.com/office/drawing/2014/main" val="3503807261"/>
                  </a:ext>
                </a:extLst>
              </a:tr>
              <a:tr h="806673">
                <a:tc>
                  <a:txBody>
                    <a:bodyPr/>
                    <a:lstStyle/>
                    <a:p>
                      <a:pPr>
                        <a:buNone/>
                      </a:pPr>
                      <a:endParaRPr lang="en-GB" sz="1000" b="1" dirty="0">
                        <a:latin typeface="Arial" panose="020B0604020202020204" pitchFamily="34" charset="0"/>
                        <a:cs typeface="Arial" panose="020B0604020202020204" pitchFamily="34" charset="0"/>
                      </a:endParaRPr>
                    </a:p>
                    <a:p>
                      <a:pPr>
                        <a:buNone/>
                      </a:pPr>
                      <a:r>
                        <a:rPr lang="en-GB" sz="1000" b="1" dirty="0">
                          <a:latin typeface="Arial" panose="020B0604020202020204" pitchFamily="34" charset="0"/>
                          <a:cs typeface="Arial" panose="020B0604020202020204" pitchFamily="34" charset="0"/>
                        </a:rPr>
                        <a:t>University Hospitals Plymouth NHS Trust</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Epic (AI-enhanced)</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Future-facing rollout</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N/A</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Smart scheduling; ambient AI; virtual appointments</a:t>
                      </a:r>
                    </a:p>
                  </a:txBody>
                  <a:tcPr marL="41441" marR="41441" marT="20721" marB="20721" anchor="ctr"/>
                </a:tc>
                <a:tc>
                  <a:txBody>
                    <a:bodyPr/>
                    <a:lstStyle/>
                    <a:p>
                      <a:pPr>
                        <a:buNone/>
                      </a:pPr>
                      <a:r>
                        <a:rPr lang="en-GB" sz="800" b="1" dirty="0">
                          <a:latin typeface="Arial" panose="020B0604020202020204" pitchFamily="34" charset="0"/>
                          <a:cs typeface="Arial" panose="020B0604020202020204" pitchFamily="34" charset="0"/>
                        </a:rPr>
                        <a:t>HFMA (2025)</a:t>
                      </a:r>
                    </a:p>
                  </a:txBody>
                  <a:tcPr marL="41441" marR="41441" marT="20721" marB="20721" anchor="ctr"/>
                </a:tc>
                <a:extLst>
                  <a:ext uri="{0D108BD9-81ED-4DB2-BD59-A6C34878D82A}">
                    <a16:rowId xmlns:a16="http://schemas.microsoft.com/office/drawing/2014/main" val="1333284347"/>
                  </a:ext>
                </a:extLst>
              </a:tr>
            </a:tbl>
          </a:graphicData>
        </a:graphic>
      </p:graphicFrame>
      <p:sp>
        <p:nvSpPr>
          <p:cNvPr id="5" name="TextBox 4">
            <a:extLst>
              <a:ext uri="{FF2B5EF4-FFF2-40B4-BE49-F238E27FC236}">
                <a16:creationId xmlns:a16="http://schemas.microsoft.com/office/drawing/2014/main" id="{8A858835-8027-0C20-D0C8-F3CAC90CD8C5}"/>
              </a:ext>
            </a:extLst>
          </p:cNvPr>
          <p:cNvSpPr txBox="1"/>
          <p:nvPr/>
        </p:nvSpPr>
        <p:spPr>
          <a:xfrm>
            <a:off x="4065198" y="264184"/>
            <a:ext cx="7846118" cy="369332"/>
          </a:xfrm>
          <a:prstGeom prst="rect">
            <a:avLst/>
          </a:prstGeom>
          <a:ln>
            <a:solidFill>
              <a:schemeClr val="accent1"/>
            </a:solidFill>
          </a:ln>
        </p:spPr>
        <p:style>
          <a:lnRef idx="3">
            <a:schemeClr val="lt1"/>
          </a:lnRef>
          <a:fillRef idx="1">
            <a:schemeClr val="accent4"/>
          </a:fillRef>
          <a:effectRef idx="1">
            <a:schemeClr val="accent4"/>
          </a:effectRef>
          <a:fontRef idx="minor">
            <a:schemeClr val="lt1"/>
          </a:fontRef>
        </p:style>
        <p:txBody>
          <a:bodyPr wrap="square">
            <a:spAutoFit/>
          </a:bodyPr>
          <a:lstStyle/>
          <a:p>
            <a:pPr algn="ctr"/>
            <a:r>
              <a:rPr lang="en-GB" b="1" dirty="0">
                <a:solidFill>
                  <a:schemeClr val="bg1"/>
                </a:solidFill>
                <a:latin typeface="Arial" panose="020B0604020202020204" pitchFamily="34" charset="0"/>
                <a:cs typeface="Arial" panose="020B0604020202020204" pitchFamily="34" charset="0"/>
              </a:rPr>
              <a:t>Case study comparison of EPR implementations across NHS trusts </a:t>
            </a:r>
          </a:p>
        </p:txBody>
      </p:sp>
    </p:spTree>
    <p:extLst>
      <p:ext uri="{BB962C8B-B14F-4D97-AF65-F5344CB8AC3E}">
        <p14:creationId xmlns:p14="http://schemas.microsoft.com/office/powerpoint/2010/main" val="3296029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14">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16A8C8D-2CB8-0F6E-70F7-BF267B3265C8}"/>
              </a:ext>
            </a:extLst>
          </p:cNvPr>
          <p:cNvSpPr>
            <a:spLocks noGrp="1"/>
          </p:cNvSpPr>
          <p:nvPr>
            <p:ph type="title"/>
          </p:nvPr>
        </p:nvSpPr>
        <p:spPr>
          <a:xfrm>
            <a:off x="222558" y="131694"/>
            <a:ext cx="6705986" cy="710565"/>
          </a:xfrm>
          <a:ln/>
        </p:spPr>
        <p:style>
          <a:lnRef idx="1">
            <a:schemeClr val="accent1"/>
          </a:lnRef>
          <a:fillRef idx="3">
            <a:schemeClr val="accent1"/>
          </a:fillRef>
          <a:effectRef idx="2">
            <a:schemeClr val="accent1"/>
          </a:effectRef>
          <a:fontRef idx="minor">
            <a:schemeClr val="lt1"/>
          </a:fontRef>
        </p:style>
        <p:txBody>
          <a:bodyPr vert="horz" lIns="91440" tIns="45720" rIns="91440" bIns="45720" rtlCol="0" anchor="ctr">
            <a:noAutofit/>
          </a:bodyPr>
          <a:lstStyle/>
          <a:p>
            <a:pPr algn="ctr"/>
            <a:r>
              <a:rPr lang="en-US" sz="2800" b="1" kern="1200" dirty="0">
                <a:solidFill>
                  <a:schemeClr val="bg1"/>
                </a:solidFill>
                <a:latin typeface="Arial" panose="020B0604020202020204" pitchFamily="34" charset="0"/>
                <a:cs typeface="Arial" panose="020B0604020202020204" pitchFamily="34" charset="0"/>
              </a:rPr>
              <a:t>Workforce</a:t>
            </a:r>
            <a:r>
              <a:rPr lang="en-US" sz="2800" b="1" kern="1200" dirty="0">
                <a:solidFill>
                  <a:schemeClr val="accent1"/>
                </a:solidFill>
                <a:latin typeface="Arial" panose="020B0604020202020204" pitchFamily="34" charset="0"/>
                <a:cs typeface="Arial" panose="020B0604020202020204" pitchFamily="34" charset="0"/>
              </a:rPr>
              <a:t> Impacts  </a:t>
            </a:r>
          </a:p>
        </p:txBody>
      </p:sp>
      <p:sp>
        <p:nvSpPr>
          <p:cNvPr id="14" name="Content Placeholder 6">
            <a:extLst>
              <a:ext uri="{FF2B5EF4-FFF2-40B4-BE49-F238E27FC236}">
                <a16:creationId xmlns:a16="http://schemas.microsoft.com/office/drawing/2014/main" id="{136793DF-CBFD-67FF-14D3-77A26E190DAC}"/>
              </a:ext>
            </a:extLst>
          </p:cNvPr>
          <p:cNvSpPr>
            <a:spLocks noGrp="1"/>
          </p:cNvSpPr>
          <p:nvPr>
            <p:ph sz="half" idx="1"/>
          </p:nvPr>
        </p:nvSpPr>
        <p:spPr>
          <a:xfrm>
            <a:off x="222558" y="973952"/>
            <a:ext cx="6705986" cy="5752354"/>
          </a:xfrm>
          <a:solidFill>
            <a:schemeClr val="bg2"/>
          </a:solidFill>
          <a:ln>
            <a:solidFill>
              <a:schemeClr val="accent1"/>
            </a:solidFill>
          </a:ln>
        </p:spPr>
        <p:txBody>
          <a:bodyPr vert="horz" lIns="91440" tIns="45720" rIns="91440" bIns="45720" rtlCol="0">
            <a:noAutofit/>
          </a:bodyPr>
          <a:lstStyle/>
          <a:p>
            <a:pPr marL="0" indent="0">
              <a:lnSpc>
                <a:spcPct val="120000"/>
              </a:lnSpc>
              <a:buNone/>
            </a:pPr>
            <a:r>
              <a:rPr lang="en-US" sz="1600" b="1" dirty="0">
                <a:solidFill>
                  <a:schemeClr val="accent1"/>
                </a:solidFill>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This slide explores how </a:t>
            </a:r>
            <a:r>
              <a:rPr lang="en-GB" sz="1100" b="1" dirty="0" err="1">
                <a:latin typeface="Arial" panose="020B0604020202020204" pitchFamily="34" charset="0"/>
                <a:cs typeface="Arial" panose="020B0604020202020204" pitchFamily="34" charset="0"/>
              </a:rPr>
              <a:t>Medicus</a:t>
            </a:r>
            <a:r>
              <a:rPr lang="en-GB" sz="1100" b="1" dirty="0">
                <a:latin typeface="Arial" panose="020B0604020202020204" pitchFamily="34" charset="0"/>
                <a:cs typeface="Arial" panose="020B0604020202020204" pitchFamily="34" charset="0"/>
              </a:rPr>
              <a:t> EPR is reshaping workforce roles in primary care.</a:t>
            </a:r>
          </a:p>
          <a:p>
            <a:pPr marL="0" indent="0">
              <a:lnSpc>
                <a:spcPct val="120000"/>
              </a:lnSpc>
              <a:buNone/>
            </a:pPr>
            <a:r>
              <a:rPr lang="en-US" sz="1600" b="1" dirty="0">
                <a:solidFill>
                  <a:schemeClr val="accent1"/>
                </a:solidFill>
                <a:latin typeface="Arial" panose="020B0604020202020204" pitchFamily="34" charset="0"/>
                <a:cs typeface="Arial" panose="020B0604020202020204" pitchFamily="34" charset="0"/>
              </a:rPr>
              <a:t>Positive</a:t>
            </a:r>
          </a:p>
          <a:p>
            <a:pPr>
              <a:lnSpc>
                <a:spcPct val="120000"/>
              </a:lnSpc>
            </a:pPr>
            <a:r>
              <a:rPr lang="en-US" sz="1100" b="1" dirty="0">
                <a:latin typeface="Arial" panose="020B0604020202020204" pitchFamily="34" charset="0"/>
                <a:cs typeface="Arial" panose="020B0604020202020204" pitchFamily="34" charset="0"/>
              </a:rPr>
              <a:t>Medicus Health is shifting tasks in primary care: clinicians </a:t>
            </a:r>
            <a:r>
              <a:rPr lang="en-GB" sz="1100" b="1" dirty="0">
                <a:latin typeface="Arial" panose="020B0604020202020204" pitchFamily="34" charset="0"/>
                <a:cs typeface="Arial" panose="020B0604020202020204" pitchFamily="34" charset="0"/>
              </a:rPr>
              <a:t>use</a:t>
            </a:r>
            <a:r>
              <a:rPr lang="en-US" sz="1100" b="1" dirty="0">
                <a:latin typeface="Arial" panose="020B0604020202020204" pitchFamily="34" charset="0"/>
                <a:cs typeface="Arial" panose="020B0604020202020204" pitchFamily="34" charset="0"/>
              </a:rPr>
              <a:t> coded records and CDS prompts, while admin staff handle EPR inboxes, templates, results and digital triage, creating hybrid roles like General Practice Assistants and digitally enabled Learning Disability nurses that improve delegation and escalation </a:t>
            </a:r>
            <a:r>
              <a:rPr lang="en-GB" sz="1100" b="1" dirty="0">
                <a:solidFill>
                  <a:schemeClr val="accent1"/>
                </a:solidFill>
                <a:latin typeface="Arial" panose="020B0604020202020204" pitchFamily="34" charset="0"/>
                <a:cs typeface="Arial" panose="020B0604020202020204" pitchFamily="34" charset="0"/>
              </a:rPr>
              <a:t>(</a:t>
            </a:r>
            <a:r>
              <a:rPr lang="en-US" sz="1100" b="1" dirty="0" err="1">
                <a:solidFill>
                  <a:schemeClr val="accent1"/>
                </a:solidFill>
                <a:latin typeface="Arial" panose="020B0604020202020204" pitchFamily="34" charset="0"/>
                <a:cs typeface="Arial" panose="020B0604020202020204" pitchFamily="34" charset="0"/>
              </a:rPr>
              <a:t>Medicus</a:t>
            </a:r>
            <a:r>
              <a:rPr lang="en-US" sz="1100" b="1" dirty="0">
                <a:solidFill>
                  <a:schemeClr val="accent1"/>
                </a:solidFill>
                <a:latin typeface="Arial" panose="020B0604020202020204" pitchFamily="34" charset="0"/>
                <a:cs typeface="Arial" panose="020B0604020202020204" pitchFamily="34" charset="0"/>
              </a:rPr>
              <a:t> Health</a:t>
            </a:r>
            <a:r>
              <a:rPr lang="en-GB" sz="1100" b="1" dirty="0">
                <a:solidFill>
                  <a:schemeClr val="accent1"/>
                </a:solidFill>
                <a:latin typeface="Arial" panose="020B0604020202020204" pitchFamily="34" charset="0"/>
                <a:cs typeface="Arial" panose="020B0604020202020204" pitchFamily="34" charset="0"/>
              </a:rPr>
              <a:t>, </a:t>
            </a:r>
            <a:r>
              <a:rPr lang="en-US" sz="1100" b="1" dirty="0">
                <a:solidFill>
                  <a:schemeClr val="accent1"/>
                </a:solidFill>
                <a:latin typeface="Arial" panose="020B0604020202020204" pitchFamily="34" charset="0"/>
                <a:cs typeface="Arial" panose="020B0604020202020204" pitchFamily="34" charset="0"/>
              </a:rPr>
              <a:t>202</a:t>
            </a:r>
            <a:r>
              <a:rPr lang="en-GB" sz="1100" b="1" dirty="0">
                <a:solidFill>
                  <a:schemeClr val="accent1"/>
                </a:solidFill>
                <a:latin typeface="Arial" panose="020B0604020202020204" pitchFamily="34" charset="0"/>
                <a:cs typeface="Arial" panose="020B0604020202020204" pitchFamily="34" charset="0"/>
              </a:rPr>
              <a:t>3; </a:t>
            </a:r>
            <a:r>
              <a:rPr lang="en-US" sz="1100" b="1" dirty="0">
                <a:solidFill>
                  <a:schemeClr val="accent1"/>
                </a:solidFill>
                <a:latin typeface="Arial" panose="020B0604020202020204" pitchFamily="34" charset="0"/>
                <a:cs typeface="Arial" panose="020B0604020202020204" pitchFamily="34" charset="0"/>
              </a:rPr>
              <a:t>Finnegan &amp; </a:t>
            </a:r>
            <a:r>
              <a:rPr lang="en-US" sz="1100" b="1" dirty="0" err="1">
                <a:solidFill>
                  <a:schemeClr val="accent1"/>
                </a:solidFill>
                <a:latin typeface="Arial" panose="020B0604020202020204" pitchFamily="34" charset="0"/>
                <a:cs typeface="Arial" panose="020B0604020202020204" pitchFamily="34" charset="0"/>
              </a:rPr>
              <a:t>Mountford</a:t>
            </a:r>
            <a:r>
              <a:rPr lang="en-GB" sz="1100" b="1" dirty="0">
                <a:solidFill>
                  <a:schemeClr val="accent1"/>
                </a:solidFill>
                <a:latin typeface="Arial" panose="020B0604020202020204" pitchFamily="34" charset="0"/>
                <a:cs typeface="Arial" panose="020B0604020202020204" pitchFamily="34" charset="0"/>
              </a:rPr>
              <a:t> 2023</a:t>
            </a:r>
            <a:r>
              <a:rPr lang="en-US" sz="1100" b="1" dirty="0">
                <a:solidFill>
                  <a:schemeClr val="accent1"/>
                </a:solidFill>
                <a:latin typeface="Arial" panose="020B0604020202020204" pitchFamily="34" charset="0"/>
                <a:cs typeface="Arial" panose="020B0604020202020204" pitchFamily="34" charset="0"/>
              </a:rPr>
              <a:t>).</a:t>
            </a:r>
            <a:endParaRPr lang="en-GB" sz="1100" b="1" dirty="0">
              <a:solidFill>
                <a:schemeClr val="accent1"/>
              </a:solidFill>
              <a:latin typeface="Arial" panose="020B0604020202020204" pitchFamily="34" charset="0"/>
              <a:cs typeface="Arial" panose="020B0604020202020204" pitchFamily="34" charset="0"/>
            </a:endParaRPr>
          </a:p>
          <a:p>
            <a:pPr>
              <a:lnSpc>
                <a:spcPct val="120000"/>
              </a:lnSpc>
            </a:pPr>
            <a:r>
              <a:rPr lang="en-GB" sz="1100" b="1" dirty="0">
                <a:latin typeface="Arial" panose="020B0604020202020204" pitchFamily="34" charset="0"/>
                <a:cs typeface="Arial" panose="020B0604020202020204" pitchFamily="34" charset="0"/>
              </a:rPr>
              <a:t>roles like Learning Disability Nurse and GP Assistant now contribute directly to digital workflows</a:t>
            </a:r>
            <a:r>
              <a:rPr lang="en-GB" sz="1100" b="1" dirty="0">
                <a:solidFill>
                  <a:schemeClr val="accent1"/>
                </a:solidFill>
                <a:latin typeface="Arial" panose="020B0604020202020204" pitchFamily="34" charset="0"/>
                <a:cs typeface="Arial" panose="020B0604020202020204" pitchFamily="34" charset="0"/>
              </a:rPr>
              <a:t> (Lindsay &amp; Lytle, 2022).</a:t>
            </a:r>
          </a:p>
          <a:p>
            <a:pPr marL="0" indent="0">
              <a:lnSpc>
                <a:spcPct val="120000"/>
              </a:lnSpc>
              <a:buNone/>
            </a:pPr>
            <a:r>
              <a:rPr lang="en-US" sz="1600" b="1" dirty="0">
                <a:solidFill>
                  <a:schemeClr val="accent1"/>
                </a:solidFill>
                <a:latin typeface="Arial" panose="020B0604020202020204" pitchFamily="34" charset="0"/>
                <a:cs typeface="Arial" panose="020B0604020202020204" pitchFamily="34" charset="0"/>
              </a:rPr>
              <a:t>Negative</a:t>
            </a:r>
            <a:endParaRPr lang="en-GB" sz="1600" b="1" dirty="0">
              <a:solidFill>
                <a:schemeClr val="accent1"/>
              </a:solidFill>
              <a:latin typeface="Arial" panose="020B0604020202020204" pitchFamily="34" charset="0"/>
              <a:cs typeface="Arial" panose="020B0604020202020204" pitchFamily="34" charset="0"/>
            </a:endParaRPr>
          </a:p>
          <a:p>
            <a:pPr>
              <a:lnSpc>
                <a:spcPct val="120000"/>
              </a:lnSpc>
            </a:pPr>
            <a:r>
              <a:rPr lang="en-GB" sz="1100" b="1" dirty="0">
                <a:latin typeface="Arial" panose="020B0604020202020204" pitchFamily="34" charset="0"/>
                <a:cs typeface="Arial" panose="020B0604020202020204" pitchFamily="34" charset="0"/>
              </a:rPr>
              <a:t>However there are negative impacts. Displacement of workload to inbox triage and template configuration, alert fatigue, increased helpdesk demand and risk of role creep where delegation governance is absent, raising safety and burnout concerns</a:t>
            </a:r>
            <a:r>
              <a:rPr lang="en-GB" sz="1100" b="1" dirty="0">
                <a:solidFill>
                  <a:schemeClr val="accent1"/>
                </a:solidFill>
                <a:latin typeface="Arial" panose="020B0604020202020204" pitchFamily="34" charset="0"/>
                <a:cs typeface="Arial" panose="020B0604020202020204" pitchFamily="34" charset="0"/>
              </a:rPr>
              <a:t> Hospitals Birmingham NHS Foundation Trust, 2025; Appendix table 1: Comparison Disabilities nurse).</a:t>
            </a:r>
          </a:p>
          <a:p>
            <a:pPr marL="0" indent="0">
              <a:lnSpc>
                <a:spcPct val="120000"/>
              </a:lnSpc>
              <a:buNone/>
            </a:pPr>
            <a:r>
              <a:rPr lang="en-GB" sz="1600" b="1" dirty="0">
                <a:solidFill>
                  <a:schemeClr val="accent1"/>
                </a:solidFill>
                <a:latin typeface="Arial" panose="020B0604020202020204" pitchFamily="34" charset="0"/>
                <a:cs typeface="Arial" panose="020B0604020202020204" pitchFamily="34" charset="0"/>
              </a:rPr>
              <a:t>Recommendations </a:t>
            </a:r>
          </a:p>
          <a:p>
            <a:pPr>
              <a:lnSpc>
                <a:spcPct val="120000"/>
              </a:lnSpc>
            </a:pPr>
            <a:r>
              <a:rPr lang="en-GB" sz="1100" b="1" dirty="0">
                <a:latin typeface="Arial" panose="020B0604020202020204" pitchFamily="34" charset="0"/>
                <a:cs typeface="Arial" panose="020B0604020202020204" pitchFamily="34" charset="0"/>
              </a:rPr>
              <a:t>To ensure sustainable transformation, formal governance structures are essential—this includes delegation matrices, competency frameworks, and protected super‑user hours </a:t>
            </a:r>
            <a:r>
              <a:rPr lang="en-GB" sz="1100" b="1" dirty="0">
                <a:solidFill>
                  <a:schemeClr val="accent1"/>
                </a:solidFill>
                <a:latin typeface="Arial" panose="020B0604020202020204" pitchFamily="34" charset="0"/>
                <a:cs typeface="Arial" panose="020B0604020202020204" pitchFamily="34" charset="0"/>
              </a:rPr>
              <a:t>(e‑LfH / NHS England, 2023). </a:t>
            </a:r>
          </a:p>
          <a:p>
            <a:pPr>
              <a:lnSpc>
                <a:spcPct val="120000"/>
              </a:lnSpc>
            </a:pPr>
            <a:r>
              <a:rPr lang="en-GB" sz="1100" b="1" dirty="0">
                <a:latin typeface="Arial" panose="020B0604020202020204" pitchFamily="34" charset="0"/>
                <a:cs typeface="Arial" panose="020B0604020202020204" pitchFamily="34" charset="0"/>
              </a:rPr>
              <a:t>Phased roll‑outs with embedded evaluation and mixed‑methods monitoring should be adopted, combining quantitative KPIs with qualitative staff feedback to assess implementation fidelity and workforce impact</a:t>
            </a:r>
            <a:r>
              <a:rPr lang="en-GB" sz="1100" b="1" dirty="0">
                <a:solidFill>
                  <a:schemeClr val="accent1"/>
                </a:solidFill>
                <a:latin typeface="Arial" panose="020B0604020202020204" pitchFamily="34" charset="0"/>
                <a:cs typeface="Arial" panose="020B0604020202020204" pitchFamily="34" charset="0"/>
              </a:rPr>
              <a:t> (</a:t>
            </a:r>
            <a:r>
              <a:rPr lang="en-US" sz="1100" b="1" dirty="0">
                <a:solidFill>
                  <a:schemeClr val="accent1"/>
                </a:solidFill>
                <a:latin typeface="Arial" panose="020B0604020202020204" pitchFamily="34" charset="0"/>
                <a:cs typeface="Arial" panose="020B0604020202020204" pitchFamily="34" charset="0"/>
              </a:rPr>
              <a:t>Schwab et al. 2023</a:t>
            </a:r>
            <a:r>
              <a:rPr lang="en-GB" sz="1100" b="1" dirty="0">
                <a:solidFill>
                  <a:schemeClr val="accent1"/>
                </a:solidFill>
                <a:latin typeface="Arial" panose="020B0604020202020204" pitchFamily="34" charset="0"/>
                <a:cs typeface="Arial" panose="020B0604020202020204" pitchFamily="34" charset="0"/>
              </a:rPr>
              <a:t>; Opprecht et al., 2025).</a:t>
            </a:r>
          </a:p>
          <a:p>
            <a:pPr>
              <a:lnSpc>
                <a:spcPct val="120000"/>
              </a:lnSpc>
            </a:pPr>
            <a:endParaRPr lang="en-GB" sz="800" b="1" dirty="0">
              <a:latin typeface="Arial" panose="020B0604020202020204" pitchFamily="34" charset="0"/>
              <a:cs typeface="Arial" panose="020B0604020202020204" pitchFamily="34" charset="0"/>
            </a:endParaRPr>
          </a:p>
          <a:p>
            <a:pPr marL="0" indent="0">
              <a:lnSpc>
                <a:spcPct val="120000"/>
              </a:lnSpc>
              <a:buNone/>
            </a:pPr>
            <a:endParaRPr lang="en-GB" sz="800" dirty="0">
              <a:latin typeface="Arial" panose="020B0604020202020204" pitchFamily="34" charset="0"/>
              <a:cs typeface="Arial" panose="020B0604020202020204" pitchFamily="34" charset="0"/>
            </a:endParaRPr>
          </a:p>
          <a:p>
            <a:pPr marL="0" indent="0">
              <a:lnSpc>
                <a:spcPct val="120000"/>
              </a:lnSpc>
              <a:buNone/>
            </a:pPr>
            <a:endParaRPr lang="en-GB" sz="8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050FE010-22D8-2AA4-3DAC-92A7736E9DC2}"/>
              </a:ext>
            </a:extLst>
          </p:cNvPr>
          <p:cNvSpPr txBox="1"/>
          <p:nvPr/>
        </p:nvSpPr>
        <p:spPr>
          <a:xfrm>
            <a:off x="8415734" y="1245476"/>
            <a:ext cx="3517250" cy="1945404"/>
          </a:xfrm>
          <a:prstGeom prst="rect">
            <a:avLst/>
          </a:prstGeom>
          <a:solidFill>
            <a:schemeClr val="accent2">
              <a:lumMod val="20000"/>
              <a:lumOff val="80000"/>
            </a:schemeClr>
          </a:solidFill>
          <a:ln>
            <a:solidFill>
              <a:schemeClr val="accent1"/>
            </a:solidFill>
          </a:ln>
        </p:spPr>
        <p:txBody>
          <a:bodyPr wrap="square">
            <a:spAutoFit/>
          </a:bodyPr>
          <a:lstStyle/>
          <a:p>
            <a:pPr marL="171450" indent="-171450">
              <a:lnSpc>
                <a:spcPct val="115000"/>
              </a:lnSpc>
              <a:spcAft>
                <a:spcPts val="800"/>
              </a:spcAft>
              <a:buFont typeface="Arial" panose="020B0604020202020204" pitchFamily="34" charset="0"/>
              <a:buChar char="•"/>
            </a:pPr>
            <a:r>
              <a:rPr lang="en-GB" sz="800" b="1" kern="100" dirty="0">
                <a:effectLst/>
                <a:latin typeface="Arial" panose="020B0604020202020204" pitchFamily="34" charset="0"/>
                <a:ea typeface="Yu Mincho" panose="02020400000000000000" pitchFamily="18" charset="-128"/>
                <a:cs typeface="Arial" panose="020B0604020202020204" pitchFamily="34" charset="0"/>
              </a:rPr>
              <a:t>Since </a:t>
            </a:r>
            <a:r>
              <a:rPr lang="en-GB" sz="800" b="1" kern="100" dirty="0" err="1">
                <a:effectLst/>
                <a:latin typeface="Arial" panose="020B0604020202020204" pitchFamily="34" charset="0"/>
                <a:ea typeface="Yu Mincho" panose="02020400000000000000" pitchFamily="18" charset="-128"/>
                <a:cs typeface="Arial" panose="020B0604020202020204" pitchFamily="34" charset="0"/>
              </a:rPr>
              <a:t>Medicus</a:t>
            </a:r>
            <a:r>
              <a:rPr lang="en-GB" sz="800" b="1" kern="100" dirty="0">
                <a:effectLst/>
                <a:latin typeface="Arial" panose="020B0604020202020204" pitchFamily="34" charset="0"/>
                <a:ea typeface="Yu Mincho" panose="02020400000000000000" pitchFamily="18" charset="-128"/>
                <a:cs typeface="Arial" panose="020B0604020202020204" pitchFamily="34" charset="0"/>
              </a:rPr>
              <a:t> went live, I have spent far less time switching between systems. I now manage the inbox and complete templates, which speeds up bookings</a:t>
            </a:r>
          </a:p>
          <a:p>
            <a:pPr marL="171450" indent="-171450">
              <a:lnSpc>
                <a:spcPct val="115000"/>
              </a:lnSpc>
              <a:spcAft>
                <a:spcPts val="800"/>
              </a:spcAft>
              <a:buFont typeface="Arial" panose="020B0604020202020204" pitchFamily="34" charset="0"/>
              <a:buChar char="•"/>
            </a:pPr>
            <a:r>
              <a:rPr lang="en-GB" sz="800" b="1" kern="100" dirty="0">
                <a:effectLst/>
                <a:latin typeface="Arial" panose="020B0604020202020204" pitchFamily="34" charset="0"/>
                <a:ea typeface="Yu Mincho" panose="02020400000000000000" pitchFamily="18" charset="-128"/>
                <a:cs typeface="Arial" panose="020B0604020202020204" pitchFamily="34" charset="0"/>
              </a:rPr>
              <a:t> some days the volume of alerts feels relentless, and I worry about missing something important.  </a:t>
            </a:r>
          </a:p>
          <a:p>
            <a:pPr marL="171450" indent="-171450">
              <a:lnSpc>
                <a:spcPct val="115000"/>
              </a:lnSpc>
              <a:spcAft>
                <a:spcPts val="800"/>
              </a:spcAft>
              <a:buFont typeface="Arial" panose="020B0604020202020204" pitchFamily="34" charset="0"/>
              <a:buChar char="•"/>
            </a:pPr>
            <a:r>
              <a:rPr lang="en-GB" sz="800" b="1" kern="100" dirty="0">
                <a:effectLst/>
                <a:latin typeface="Arial" panose="020B0604020202020204" pitchFamily="34" charset="0"/>
                <a:ea typeface="Yu Mincho" panose="02020400000000000000" pitchFamily="18" charset="-128"/>
                <a:cs typeface="Arial" panose="020B0604020202020204" pitchFamily="34" charset="0"/>
              </a:rPr>
              <a:t>This captures both the efficiency gains and the risks of digital workload displacement. It highlights how hybrid roles can empower staff, but also how alert fatigue and governance gaps can undermine safety if not addressed</a:t>
            </a:r>
          </a:p>
          <a:p>
            <a:pPr>
              <a:lnSpc>
                <a:spcPct val="115000"/>
              </a:lnSpc>
              <a:spcAft>
                <a:spcPts val="800"/>
              </a:spcAft>
              <a:buNone/>
            </a:pPr>
            <a:r>
              <a:rPr lang="en-GB" sz="800" b="1" kern="100" dirty="0">
                <a:effectLst/>
                <a:latin typeface="Arial" panose="020B0604020202020204" pitchFamily="34" charset="0"/>
                <a:ea typeface="Yu Mincho" panose="02020400000000000000" pitchFamily="18" charset="-128"/>
                <a:cs typeface="Arial" panose="020B0604020202020204" pitchFamily="34" charset="0"/>
              </a:rPr>
              <a:t> </a:t>
            </a:r>
            <a:r>
              <a:rPr lang="en-GB" sz="8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rPr>
              <a:t>(Lovell, 2025; University Hospitals Birmingham NHS Foundation Trust, 2025).</a:t>
            </a:r>
          </a:p>
        </p:txBody>
      </p:sp>
      <p:pic>
        <p:nvPicPr>
          <p:cNvPr id="5" name="Picture 4" descr="Businesswoman writing on notepad smiling">
            <a:extLst>
              <a:ext uri="{FF2B5EF4-FFF2-40B4-BE49-F238E27FC236}">
                <a16:creationId xmlns:a16="http://schemas.microsoft.com/office/drawing/2014/main" id="{328532B9-ACE4-8153-6992-CA7D69306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1709" y="131695"/>
            <a:ext cx="1440617" cy="6395662"/>
          </a:xfrm>
          <a:prstGeom prst="rect">
            <a:avLst/>
          </a:prstGeom>
        </p:spPr>
      </p:pic>
      <p:sp>
        <p:nvSpPr>
          <p:cNvPr id="4" name="TextBox 3">
            <a:extLst>
              <a:ext uri="{FF2B5EF4-FFF2-40B4-BE49-F238E27FC236}">
                <a16:creationId xmlns:a16="http://schemas.microsoft.com/office/drawing/2014/main" id="{F7711628-6A9C-52CC-55E0-9A56B68620A7}"/>
              </a:ext>
            </a:extLst>
          </p:cNvPr>
          <p:cNvSpPr txBox="1"/>
          <p:nvPr/>
        </p:nvSpPr>
        <p:spPr>
          <a:xfrm>
            <a:off x="9108841" y="4166236"/>
            <a:ext cx="2824143" cy="2462213"/>
          </a:xfrm>
          <a:prstGeom prst="rect">
            <a:avLst/>
          </a:prstGeom>
          <a:solidFill>
            <a:schemeClr val="accent6">
              <a:lumMod val="20000"/>
              <a:lumOff val="80000"/>
            </a:schemeClr>
          </a:solidFill>
          <a:ln>
            <a:solidFill>
              <a:schemeClr val="accent1"/>
            </a:solidFill>
          </a:ln>
        </p:spPr>
        <p:txBody>
          <a:bodyPr wrap="square">
            <a:spAutoFit/>
          </a:bodyPr>
          <a:lstStyle/>
          <a:p>
            <a:r>
              <a:rPr lang="en-US" sz="1100" dirty="0">
                <a:latin typeface="Arial" panose="020B0604020202020204" pitchFamily="34" charset="0"/>
                <a:cs typeface="Arial" panose="020B0604020202020204" pitchFamily="34" charset="0"/>
              </a:rPr>
              <a:t>As shown in the KPI table, targets include a median inbox response time under </a:t>
            </a:r>
            <a:r>
              <a:rPr lang="en-US" sz="1100" b="1" dirty="0">
                <a:latin typeface="Arial" panose="020B0604020202020204" pitchFamily="34" charset="0"/>
                <a:cs typeface="Arial" panose="020B0604020202020204" pitchFamily="34" charset="0"/>
              </a:rPr>
              <a:t>24</a:t>
            </a: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hours</a:t>
            </a:r>
            <a:r>
              <a:rPr lang="en-US" sz="1100" dirty="0">
                <a:latin typeface="Arial" panose="020B0604020202020204" pitchFamily="34" charset="0"/>
                <a:cs typeface="Arial" panose="020B0604020202020204" pitchFamily="34" charset="0"/>
              </a:rPr>
              <a:t> and saving over </a:t>
            </a:r>
            <a:r>
              <a:rPr lang="en-US" sz="1100" b="1" dirty="0">
                <a:latin typeface="Arial" panose="020B0604020202020204" pitchFamily="34" charset="0"/>
                <a:cs typeface="Arial" panose="020B0604020202020204" pitchFamily="34" charset="0"/>
              </a:rPr>
              <a:t>5</a:t>
            </a: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admin</a:t>
            </a: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hours</a:t>
            </a:r>
            <a:r>
              <a:rPr lang="en-US" sz="1100" dirty="0">
                <a:latin typeface="Arial" panose="020B0604020202020204" pitchFamily="34" charset="0"/>
                <a:cs typeface="Arial" panose="020B0604020202020204" pitchFamily="34" charset="0"/>
              </a:rPr>
              <a:t> per GP per week</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both indicators of workflow efficiency and time reallocation.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Data quality is tracked through template compliance, aiming for over </a:t>
            </a:r>
            <a:r>
              <a:rPr lang="en-US" sz="1100" b="1" dirty="0">
                <a:solidFill>
                  <a:schemeClr val="accent1"/>
                </a:solidFill>
                <a:latin typeface="Arial" panose="020B0604020202020204" pitchFamily="34" charset="0"/>
                <a:cs typeface="Arial" panose="020B0604020202020204" pitchFamily="34" charset="0"/>
              </a:rPr>
              <a:t>90%,</a:t>
            </a:r>
            <a:r>
              <a:rPr lang="en-US" sz="1100" dirty="0">
                <a:latin typeface="Arial" panose="020B0604020202020204" pitchFamily="34" charset="0"/>
                <a:cs typeface="Arial" panose="020B0604020202020204" pitchFamily="34" charset="0"/>
              </a:rPr>
              <a:t> while governance is measured via staff role-clarity scores above </a:t>
            </a:r>
            <a:r>
              <a:rPr lang="en-US" sz="1100" b="1" dirty="0">
                <a:latin typeface="Arial" panose="020B0604020202020204" pitchFamily="34" charset="0"/>
                <a:cs typeface="Arial" panose="020B0604020202020204" pitchFamily="34" charset="0"/>
              </a:rPr>
              <a:t>4</a:t>
            </a:r>
            <a:r>
              <a:rPr lang="en-US" sz="1100" dirty="0">
                <a:latin typeface="Arial" panose="020B0604020202020204" pitchFamily="34" charset="0"/>
                <a:cs typeface="Arial" panose="020B0604020202020204" pitchFamily="34" charset="0"/>
              </a:rPr>
              <a:t> out of </a:t>
            </a:r>
            <a:r>
              <a:rPr lang="en-US" sz="1100" b="1" dirty="0">
                <a:latin typeface="Arial" panose="020B0604020202020204" pitchFamily="34" charset="0"/>
                <a:cs typeface="Arial" panose="020B0604020202020204" pitchFamily="34" charset="0"/>
              </a:rPr>
              <a:t>5</a:t>
            </a:r>
            <a:r>
              <a:rPr lang="en-US" sz="110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These metrics are part of the mixed-methods evaluation framework recommended by </a:t>
            </a:r>
            <a:r>
              <a:rPr lang="en-US" sz="1100" b="1" dirty="0">
                <a:solidFill>
                  <a:schemeClr val="accent1"/>
                </a:solidFill>
                <a:latin typeface="Arial" panose="020B0604020202020204" pitchFamily="34" charset="0"/>
                <a:cs typeface="Arial" panose="020B0604020202020204" pitchFamily="34" charset="0"/>
              </a:rPr>
              <a:t>Schwab et al. 2023</a:t>
            </a:r>
            <a:r>
              <a:rPr lang="en-GB" sz="1100" b="1" dirty="0">
                <a:solidFill>
                  <a:schemeClr val="accent1"/>
                </a:solidFill>
                <a:latin typeface="Arial" panose="020B0604020202020204" pitchFamily="34" charset="0"/>
                <a:cs typeface="Arial" panose="020B0604020202020204" pitchFamily="34" charset="0"/>
              </a:rPr>
              <a:t> </a:t>
            </a:r>
            <a:r>
              <a:rPr lang="en-US" sz="1100" b="1" dirty="0">
                <a:solidFill>
                  <a:schemeClr val="accent1"/>
                </a:solidFill>
                <a:latin typeface="Arial" panose="020B0604020202020204" pitchFamily="34" charset="0"/>
                <a:cs typeface="Arial" panose="020B0604020202020204" pitchFamily="34" charset="0"/>
              </a:rPr>
              <a:t>and HFMA (2025)</a:t>
            </a:r>
            <a:r>
              <a:rPr lang="en-GB" sz="1100" b="1" dirty="0">
                <a:solidFill>
                  <a:schemeClr val="accent1"/>
                </a:solidFill>
                <a:latin typeface="Arial" panose="020B0604020202020204" pitchFamily="34" charset="0"/>
                <a:cs typeface="Arial" panose="020B0604020202020204" pitchFamily="34" charset="0"/>
              </a:rPr>
              <a:t>.</a:t>
            </a:r>
            <a:endParaRPr lang="en-US" sz="1100" b="1" dirty="0">
              <a:solidFill>
                <a:schemeClr val="accent1"/>
              </a:solidFill>
              <a:latin typeface="Arial" panose="020B0604020202020204" pitchFamily="34" charset="0"/>
              <a:cs typeface="Arial" panose="020B0604020202020204" pitchFamily="34" charset="0"/>
            </a:endParaRPr>
          </a:p>
        </p:txBody>
      </p:sp>
      <p:graphicFrame>
        <p:nvGraphicFramePr>
          <p:cNvPr id="27" name="Table 26">
            <a:extLst>
              <a:ext uri="{FF2B5EF4-FFF2-40B4-BE49-F238E27FC236}">
                <a16:creationId xmlns:a16="http://schemas.microsoft.com/office/drawing/2014/main" id="{7FA832D1-4339-31AA-F408-AA6ACBF7E6DD}"/>
              </a:ext>
            </a:extLst>
          </p:cNvPr>
          <p:cNvGraphicFramePr>
            <a:graphicFrameLocks noGrp="1"/>
          </p:cNvGraphicFramePr>
          <p:nvPr>
            <p:extLst>
              <p:ext uri="{D42A27DB-BD31-4B8C-83A1-F6EECF244321}">
                <p14:modId xmlns:p14="http://schemas.microsoft.com/office/powerpoint/2010/main" val="1988330849"/>
              </p:ext>
            </p:extLst>
          </p:nvPr>
        </p:nvGraphicFramePr>
        <p:xfrm>
          <a:off x="7201709" y="3294857"/>
          <a:ext cx="1662543" cy="3304262"/>
        </p:xfrm>
        <a:graphic>
          <a:graphicData uri="http://schemas.openxmlformats.org/drawingml/2006/table">
            <a:tbl>
              <a:tblPr firstRow="1" firstCol="1" bandRow="1">
                <a:tableStyleId>{5C22544A-7EE6-4342-B048-85BDC9FD1C3A}</a:tableStyleId>
              </a:tblPr>
              <a:tblGrid>
                <a:gridCol w="554181">
                  <a:extLst>
                    <a:ext uri="{9D8B030D-6E8A-4147-A177-3AD203B41FA5}">
                      <a16:colId xmlns:a16="http://schemas.microsoft.com/office/drawing/2014/main" val="2301671922"/>
                    </a:ext>
                  </a:extLst>
                </a:gridCol>
                <a:gridCol w="554181">
                  <a:extLst>
                    <a:ext uri="{9D8B030D-6E8A-4147-A177-3AD203B41FA5}">
                      <a16:colId xmlns:a16="http://schemas.microsoft.com/office/drawing/2014/main" val="1570947226"/>
                    </a:ext>
                  </a:extLst>
                </a:gridCol>
                <a:gridCol w="554181">
                  <a:extLst>
                    <a:ext uri="{9D8B030D-6E8A-4147-A177-3AD203B41FA5}">
                      <a16:colId xmlns:a16="http://schemas.microsoft.com/office/drawing/2014/main" val="2591523748"/>
                    </a:ext>
                  </a:extLst>
                </a:gridCol>
              </a:tblGrid>
              <a:tr h="206113">
                <a:tc>
                  <a:txBody>
                    <a:bodyPr/>
                    <a:lstStyle/>
                    <a:p>
                      <a:pPr algn="ctr">
                        <a:lnSpc>
                          <a:spcPct val="115000"/>
                        </a:lnSpc>
                        <a:spcAft>
                          <a:spcPts val="800"/>
                        </a:spcAft>
                        <a:buNone/>
                      </a:pPr>
                      <a:r>
                        <a:rPr lang="en-GB" sz="800" kern="0" dirty="0">
                          <a:effectLst/>
                        </a:rPr>
                        <a:t>KPI</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800" kern="0" dirty="0">
                          <a:effectLst/>
                        </a:rPr>
                        <a:t>Relevance</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800" kern="0" dirty="0">
                          <a:effectLst/>
                        </a:rPr>
                        <a:t>Target</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1946256087"/>
                  </a:ext>
                </a:extLst>
              </a:tr>
              <a:tr h="685613">
                <a:tc>
                  <a:txBody>
                    <a:bodyPr/>
                    <a:lstStyle/>
                    <a:p>
                      <a:pPr>
                        <a:lnSpc>
                          <a:spcPct val="100000"/>
                        </a:lnSpc>
                        <a:spcAft>
                          <a:spcPts val="800"/>
                        </a:spcAft>
                        <a:buNone/>
                      </a:pPr>
                      <a:r>
                        <a:rPr lang="en-GB" sz="800" kern="0" dirty="0">
                          <a:effectLst/>
                        </a:rPr>
                        <a:t>Median inbox response time</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00000"/>
                        </a:lnSpc>
                        <a:spcAft>
                          <a:spcPts val="800"/>
                        </a:spcAft>
                        <a:buNone/>
                      </a:pPr>
                      <a:r>
                        <a:rPr lang="en-GB" sz="800" kern="0" dirty="0">
                          <a:effectLst/>
                        </a:rPr>
                        <a:t>Workflow efficiency</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00000"/>
                        </a:lnSpc>
                        <a:spcAft>
                          <a:spcPts val="800"/>
                        </a:spcAft>
                        <a:buNone/>
                      </a:pPr>
                      <a:r>
                        <a:rPr lang="en-GB" sz="800" kern="0" dirty="0">
                          <a:effectLst/>
                        </a:rPr>
                        <a:t>&lt; 24 hours</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4096328676"/>
                  </a:ext>
                </a:extLst>
              </a:tr>
              <a:tr h="685613">
                <a:tc>
                  <a:txBody>
                    <a:bodyPr/>
                    <a:lstStyle/>
                    <a:p>
                      <a:pPr>
                        <a:lnSpc>
                          <a:spcPct val="100000"/>
                        </a:lnSpc>
                        <a:spcAft>
                          <a:spcPts val="800"/>
                        </a:spcAft>
                        <a:buNone/>
                      </a:pPr>
                      <a:r>
                        <a:rPr lang="en-GB" sz="800" kern="0" dirty="0">
                          <a:effectLst/>
                        </a:rPr>
                        <a:t>GP admin hours saved/week</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00000"/>
                        </a:lnSpc>
                        <a:spcAft>
                          <a:spcPts val="800"/>
                        </a:spcAft>
                        <a:buNone/>
                      </a:pPr>
                      <a:r>
                        <a:rPr lang="en-GB" sz="800" kern="0" dirty="0">
                          <a:effectLst/>
                        </a:rPr>
                        <a:t>Time reallocation</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00000"/>
                        </a:lnSpc>
                        <a:spcAft>
                          <a:spcPts val="800"/>
                        </a:spcAft>
                        <a:buNone/>
                      </a:pPr>
                      <a:r>
                        <a:rPr lang="en-GB" sz="800" kern="0" dirty="0">
                          <a:effectLst/>
                        </a:rPr>
                        <a:t>&gt; 5 hours</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2364257437"/>
                  </a:ext>
                </a:extLst>
              </a:tr>
              <a:tr h="685613">
                <a:tc>
                  <a:txBody>
                    <a:bodyPr/>
                    <a:lstStyle/>
                    <a:p>
                      <a:pPr>
                        <a:lnSpc>
                          <a:spcPct val="100000"/>
                        </a:lnSpc>
                        <a:spcAft>
                          <a:spcPts val="800"/>
                        </a:spcAft>
                        <a:buNone/>
                      </a:pPr>
                      <a:r>
                        <a:rPr lang="en-GB" sz="800" kern="0" dirty="0">
                          <a:effectLst/>
                        </a:rPr>
                        <a:t>% records meeting template standards</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00000"/>
                        </a:lnSpc>
                        <a:spcAft>
                          <a:spcPts val="800"/>
                        </a:spcAft>
                        <a:buNone/>
                      </a:pPr>
                      <a:r>
                        <a:rPr lang="en-GB" sz="800" kern="0" dirty="0">
                          <a:effectLst/>
                        </a:rPr>
                        <a:t>Data quality</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00000"/>
                        </a:lnSpc>
                        <a:spcAft>
                          <a:spcPts val="800"/>
                        </a:spcAft>
                        <a:buNone/>
                      </a:pPr>
                      <a:r>
                        <a:rPr lang="en-GB" sz="800" kern="0" dirty="0">
                          <a:effectLst/>
                        </a:rPr>
                        <a:t>&gt; 90%</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534449737"/>
                  </a:ext>
                </a:extLst>
              </a:tr>
              <a:tr h="520655">
                <a:tc>
                  <a:txBody>
                    <a:bodyPr/>
                    <a:lstStyle/>
                    <a:p>
                      <a:pPr>
                        <a:lnSpc>
                          <a:spcPct val="100000"/>
                        </a:lnSpc>
                        <a:spcAft>
                          <a:spcPts val="800"/>
                        </a:spcAft>
                        <a:buNone/>
                      </a:pPr>
                      <a:r>
                        <a:rPr lang="en-GB" sz="800" kern="0" dirty="0">
                          <a:effectLst/>
                        </a:rPr>
                        <a:t>Training completion rate</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00000"/>
                        </a:lnSpc>
                        <a:spcAft>
                          <a:spcPts val="800"/>
                        </a:spcAft>
                        <a:buNone/>
                      </a:pPr>
                      <a:r>
                        <a:rPr lang="en-GB" sz="800" kern="0" dirty="0">
                          <a:effectLst/>
                        </a:rPr>
                        <a:t>Workforce readiness</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00000"/>
                        </a:lnSpc>
                        <a:spcAft>
                          <a:spcPts val="800"/>
                        </a:spcAft>
                        <a:buNone/>
                      </a:pPr>
                      <a:r>
                        <a:rPr lang="en-GB" sz="800" kern="0" dirty="0">
                          <a:effectLst/>
                        </a:rPr>
                        <a:t>100%</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4111135381"/>
                  </a:ext>
                </a:extLst>
              </a:tr>
              <a:tr h="520655">
                <a:tc>
                  <a:txBody>
                    <a:bodyPr/>
                    <a:lstStyle/>
                    <a:p>
                      <a:pPr>
                        <a:lnSpc>
                          <a:spcPct val="100000"/>
                        </a:lnSpc>
                        <a:spcAft>
                          <a:spcPts val="800"/>
                        </a:spcAft>
                        <a:buNone/>
                      </a:pPr>
                      <a:r>
                        <a:rPr lang="en-GB" sz="800" kern="0" dirty="0">
                          <a:effectLst/>
                        </a:rPr>
                        <a:t>Staff role-clarity score</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00000"/>
                        </a:lnSpc>
                        <a:spcAft>
                          <a:spcPts val="800"/>
                        </a:spcAft>
                        <a:buNone/>
                      </a:pPr>
                      <a:r>
                        <a:rPr lang="en-GB" sz="800" kern="0" dirty="0">
                          <a:effectLst/>
                        </a:rPr>
                        <a:t>Governance</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00000"/>
                        </a:lnSpc>
                        <a:spcAft>
                          <a:spcPts val="800"/>
                        </a:spcAft>
                        <a:buNone/>
                      </a:pPr>
                      <a:r>
                        <a:rPr lang="en-GB" sz="800" kern="0" dirty="0">
                          <a:effectLst/>
                        </a:rPr>
                        <a:t>&gt; 4/5</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2524544784"/>
                  </a:ext>
                </a:extLst>
              </a:tr>
            </a:tbl>
          </a:graphicData>
        </a:graphic>
      </p:graphicFrame>
      <p:sp>
        <p:nvSpPr>
          <p:cNvPr id="7" name="TextBox 6">
            <a:extLst>
              <a:ext uri="{FF2B5EF4-FFF2-40B4-BE49-F238E27FC236}">
                <a16:creationId xmlns:a16="http://schemas.microsoft.com/office/drawing/2014/main" id="{9394C222-5E7F-F7FA-C3F9-90BE93FA35BD}"/>
              </a:ext>
            </a:extLst>
          </p:cNvPr>
          <p:cNvSpPr txBox="1"/>
          <p:nvPr/>
        </p:nvSpPr>
        <p:spPr>
          <a:xfrm>
            <a:off x="9108840" y="3459382"/>
            <a:ext cx="2824143" cy="646331"/>
          </a:xfrm>
          <a:prstGeom prst="rect">
            <a:avLst/>
          </a:prstGeom>
          <a:solidFill>
            <a:schemeClr val="tx2">
              <a:lumMod val="10000"/>
              <a:lumOff val="90000"/>
            </a:schemeClr>
          </a:solidFill>
          <a:ln>
            <a:solidFill>
              <a:schemeClr val="accent1"/>
            </a:solidFill>
          </a:ln>
        </p:spPr>
        <p:txBody>
          <a:bodyPr wrap="square">
            <a:spAutoFit/>
          </a:bodyPr>
          <a:lstStyle/>
          <a:p>
            <a:r>
              <a:rPr lang="en-GB" b="1" dirty="0">
                <a:solidFill>
                  <a:schemeClr val="accent1"/>
                </a:solidFill>
              </a:rPr>
              <a:t>Reducing Manual Data Entry with </a:t>
            </a:r>
            <a:r>
              <a:rPr lang="en-GB" b="1" dirty="0" err="1">
                <a:solidFill>
                  <a:schemeClr val="accent1"/>
                </a:solidFill>
              </a:rPr>
              <a:t>Medicus</a:t>
            </a:r>
            <a:r>
              <a:rPr lang="en-GB" b="1">
                <a:solidFill>
                  <a:schemeClr val="accent1"/>
                </a:solidFill>
              </a:rPr>
              <a:t> </a:t>
            </a:r>
            <a:endParaRPr lang="en-US" b="1" dirty="0">
              <a:solidFill>
                <a:schemeClr val="accent1"/>
              </a:solidFill>
            </a:endParaRPr>
          </a:p>
        </p:txBody>
      </p:sp>
      <p:sp>
        <p:nvSpPr>
          <p:cNvPr id="6" name="TextBox 5">
            <a:extLst>
              <a:ext uri="{FF2B5EF4-FFF2-40B4-BE49-F238E27FC236}">
                <a16:creationId xmlns:a16="http://schemas.microsoft.com/office/drawing/2014/main" id="{CDB37CA4-3C16-472F-B39F-4B3364680693}"/>
              </a:ext>
            </a:extLst>
          </p:cNvPr>
          <p:cNvSpPr txBox="1"/>
          <p:nvPr/>
        </p:nvSpPr>
        <p:spPr>
          <a:xfrm>
            <a:off x="8415735" y="547156"/>
            <a:ext cx="3517249" cy="646331"/>
          </a:xfrm>
          <a:prstGeom prst="rect">
            <a:avLst/>
          </a:prstGeom>
          <a:solidFill>
            <a:schemeClr val="accent1">
              <a:lumMod val="20000"/>
              <a:lumOff val="80000"/>
            </a:schemeClr>
          </a:solidFill>
          <a:ln>
            <a:solidFill>
              <a:schemeClr val="accent1"/>
            </a:solidFill>
          </a:ln>
        </p:spPr>
        <p:txBody>
          <a:bodyPr wrap="square">
            <a:spAutoFit/>
          </a:bodyPr>
          <a:lstStyle/>
          <a:p>
            <a:r>
              <a:rPr lang="en-GB" sz="18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rPr>
              <a:t>One GP Primary Care Assistant explained</a:t>
            </a:r>
            <a:r>
              <a:rPr lang="en-GB" sz="1400" b="1" kern="100" dirty="0">
                <a:solidFill>
                  <a:schemeClr val="accent1"/>
                </a:solidFill>
                <a:latin typeface="Arial" panose="020B0604020202020204" pitchFamily="34" charset="0"/>
                <a:ea typeface="Yu Mincho" panose="02020400000000000000" pitchFamily="18" charset="-128"/>
                <a:cs typeface="Arial" panose="020B0604020202020204" pitchFamily="34" charset="0"/>
              </a:rPr>
              <a:t>:</a:t>
            </a:r>
          </a:p>
        </p:txBody>
      </p:sp>
    </p:spTree>
    <p:extLst>
      <p:ext uri="{BB962C8B-B14F-4D97-AF65-F5344CB8AC3E}">
        <p14:creationId xmlns:p14="http://schemas.microsoft.com/office/powerpoint/2010/main" val="54389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3AB4-3458-37CB-7A2C-738E5AB05B8E}"/>
              </a:ext>
            </a:extLst>
          </p:cNvPr>
          <p:cNvSpPr>
            <a:spLocks noGrp="1"/>
          </p:cNvSpPr>
          <p:nvPr>
            <p:ph type="title"/>
          </p:nvPr>
        </p:nvSpPr>
        <p:spPr>
          <a:xfrm>
            <a:off x="3927174" y="383569"/>
            <a:ext cx="4337649" cy="622706"/>
          </a:xfrm>
        </p:spPr>
        <p:txBody>
          <a:bodyPr>
            <a:noAutofit/>
          </a:bodyPr>
          <a:lstStyle/>
          <a:p>
            <a:pPr algn="ctr"/>
            <a:r>
              <a:rPr lang="en-GB" sz="2000" b="1" dirty="0">
                <a:solidFill>
                  <a:schemeClr val="accent1"/>
                </a:solidFill>
                <a:latin typeface="Arial" panose="020B0604020202020204" pitchFamily="34" charset="0"/>
                <a:cs typeface="Arial" panose="020B0604020202020204" pitchFamily="34" charset="0"/>
              </a:rPr>
              <a:t>Workforce Transformation: Before and After Medicus EPR</a:t>
            </a:r>
          </a:p>
        </p:txBody>
      </p:sp>
      <p:graphicFrame>
        <p:nvGraphicFramePr>
          <p:cNvPr id="3" name="Content Placeholder 7">
            <a:extLst>
              <a:ext uri="{FF2B5EF4-FFF2-40B4-BE49-F238E27FC236}">
                <a16:creationId xmlns:a16="http://schemas.microsoft.com/office/drawing/2014/main" id="{21A8C149-E002-7B39-CEEE-D1263A5170F0}"/>
              </a:ext>
            </a:extLst>
          </p:cNvPr>
          <p:cNvGraphicFramePr>
            <a:graphicFrameLocks/>
          </p:cNvGraphicFramePr>
          <p:nvPr>
            <p:extLst>
              <p:ext uri="{D42A27DB-BD31-4B8C-83A1-F6EECF244321}">
                <p14:modId xmlns:p14="http://schemas.microsoft.com/office/powerpoint/2010/main" val="2044652688"/>
              </p:ext>
            </p:extLst>
          </p:nvPr>
        </p:nvGraphicFramePr>
        <p:xfrm>
          <a:off x="838200" y="1249966"/>
          <a:ext cx="10515599" cy="4712061"/>
        </p:xfrm>
        <a:graphic>
          <a:graphicData uri="http://schemas.openxmlformats.org/drawingml/2006/table">
            <a:tbl>
              <a:tblPr firstRow="1" firstCol="1" bandRow="1">
                <a:tableStyleId>{9D7B26C5-4107-4FEC-AEDC-1716B250A1EF}</a:tableStyleId>
              </a:tblPr>
              <a:tblGrid>
                <a:gridCol w="1678857">
                  <a:extLst>
                    <a:ext uri="{9D8B030D-6E8A-4147-A177-3AD203B41FA5}">
                      <a16:colId xmlns:a16="http://schemas.microsoft.com/office/drawing/2014/main" val="2551287161"/>
                    </a:ext>
                  </a:extLst>
                </a:gridCol>
                <a:gridCol w="3514932">
                  <a:extLst>
                    <a:ext uri="{9D8B030D-6E8A-4147-A177-3AD203B41FA5}">
                      <a16:colId xmlns:a16="http://schemas.microsoft.com/office/drawing/2014/main" val="2878195737"/>
                    </a:ext>
                  </a:extLst>
                </a:gridCol>
                <a:gridCol w="5321810">
                  <a:extLst>
                    <a:ext uri="{9D8B030D-6E8A-4147-A177-3AD203B41FA5}">
                      <a16:colId xmlns:a16="http://schemas.microsoft.com/office/drawing/2014/main" val="2159310789"/>
                    </a:ext>
                  </a:extLst>
                </a:gridCol>
              </a:tblGrid>
              <a:tr h="507391">
                <a:tc>
                  <a:txBody>
                    <a:bodyPr/>
                    <a:lstStyle/>
                    <a:p>
                      <a:pPr>
                        <a:lnSpc>
                          <a:spcPct val="115000"/>
                        </a:lnSpc>
                        <a:spcAft>
                          <a:spcPts val="800"/>
                        </a:spcAft>
                        <a:buNone/>
                      </a:pPr>
                      <a:r>
                        <a:rPr lang="en-GB" sz="1200" b="1" kern="0" dirty="0">
                          <a:solidFill>
                            <a:schemeClr val="accent1"/>
                          </a:solidFill>
                          <a:effectLst/>
                        </a:rPr>
                        <a:t> Attribute</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200" b="1" kern="0" dirty="0">
                          <a:solidFill>
                            <a:schemeClr val="accent1"/>
                          </a:solidFill>
                          <a:effectLst/>
                        </a:rPr>
                        <a:t> Then (pre-Medicus)</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200" b="1" kern="0" dirty="0">
                          <a:solidFill>
                            <a:schemeClr val="accent1"/>
                          </a:solidFill>
                          <a:effectLst/>
                        </a:rPr>
                        <a:t>Now (post-Medicus EPR)</a:t>
                      </a:r>
                    </a:p>
                    <a:p>
                      <a:pPr>
                        <a:lnSpc>
                          <a:spcPct val="115000"/>
                        </a:lnSpc>
                        <a:spcAft>
                          <a:spcPts val="800"/>
                        </a:spcAft>
                        <a:buNone/>
                      </a:pP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1247495081"/>
                  </a:ext>
                </a:extLst>
              </a:tr>
              <a:tr h="442267">
                <a:tc>
                  <a:txBody>
                    <a:bodyPr/>
                    <a:lstStyle/>
                    <a:p>
                      <a:pPr>
                        <a:lnSpc>
                          <a:spcPct val="115000"/>
                        </a:lnSpc>
                        <a:spcAft>
                          <a:spcPts val="800"/>
                        </a:spcAft>
                        <a:buNone/>
                      </a:pPr>
                      <a:r>
                        <a:rPr lang="en-GB" sz="1200" b="1" kern="0" dirty="0">
                          <a:solidFill>
                            <a:schemeClr val="accent1"/>
                          </a:solidFill>
                          <a:effectLst/>
                        </a:rPr>
                        <a:t> Records   documentation</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rPr>
                        <a:t>Manual booking systems, fragmented notes across reception, EPS and referral platforms.</a:t>
                      </a:r>
                      <a:endParaRPr lang="en-GB" sz="1000" b="1" kern="100" dirty="0">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highlight>
                            <a:srgbClr val="FFFF00"/>
                          </a:highlight>
                        </a:rPr>
                        <a:t>Single-screen EPR interface; integrated referrals, prescriptions and patient messaging (Digital Health, 2025).</a:t>
                      </a:r>
                      <a:endParaRPr lang="en-GB" sz="1000" b="1" kern="100" dirty="0">
                        <a:effectLst/>
                        <a:highlight>
                          <a:srgbClr val="FFFF00"/>
                        </a:highligh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337307132"/>
                  </a:ext>
                </a:extLst>
              </a:tr>
              <a:tr h="442267">
                <a:tc>
                  <a:txBody>
                    <a:bodyPr/>
                    <a:lstStyle/>
                    <a:p>
                      <a:pPr>
                        <a:lnSpc>
                          <a:spcPct val="115000"/>
                        </a:lnSpc>
                        <a:spcAft>
                          <a:spcPts val="800"/>
                        </a:spcAft>
                        <a:buNone/>
                      </a:pPr>
                      <a:r>
                        <a:rPr lang="en-GB" sz="1200" b="1" kern="0" dirty="0">
                          <a:solidFill>
                            <a:schemeClr val="accent1"/>
                          </a:solidFill>
                          <a:effectLst/>
                        </a:rPr>
                        <a:t> Administrative burden</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rPr>
                        <a:t>High duplication across systems; manual coding and paper-based triage.</a:t>
                      </a:r>
                      <a:endParaRPr lang="en-GB" sz="1000" b="1" kern="100" dirty="0">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highlight>
                            <a:srgbClr val="FFFF00"/>
                          </a:highlight>
                        </a:rPr>
                        <a:t>Reduced system switching; inbox triage and structured templates streamline admin (Digital Health, 2025).</a:t>
                      </a:r>
                      <a:endParaRPr lang="en-GB" sz="1000" b="1" kern="100" dirty="0">
                        <a:effectLst/>
                        <a:highlight>
                          <a:srgbClr val="FFFF00"/>
                        </a:highligh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2641680637"/>
                  </a:ext>
                </a:extLst>
              </a:tr>
              <a:tr h="442267">
                <a:tc>
                  <a:txBody>
                    <a:bodyPr/>
                    <a:lstStyle/>
                    <a:p>
                      <a:pPr>
                        <a:lnSpc>
                          <a:spcPct val="115000"/>
                        </a:lnSpc>
                        <a:spcAft>
                          <a:spcPts val="800"/>
                        </a:spcAft>
                        <a:buNone/>
                      </a:pPr>
                      <a:r>
                        <a:rPr lang="en-GB" sz="1200" b="1" kern="0" dirty="0">
                          <a:solidFill>
                            <a:schemeClr val="accent1"/>
                          </a:solidFill>
                          <a:effectLst/>
                        </a:rPr>
                        <a:t> Multi-agency  communication</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rPr>
                        <a:t>Phone-based referrals and faxed summaries; limited visibility of external inputs.</a:t>
                      </a:r>
                      <a:endParaRPr lang="en-GB" sz="1000" b="1" kern="100" dirty="0">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highlight>
                            <a:srgbClr val="FFFF00"/>
                          </a:highlight>
                        </a:rPr>
                        <a:t>EPR-integrated referral tracking and shared summaries; faster response and reduced duplication.</a:t>
                      </a:r>
                      <a:endParaRPr lang="en-GB" sz="1000" b="1" kern="100" dirty="0">
                        <a:effectLst/>
                        <a:highlight>
                          <a:srgbClr val="FFFF00"/>
                        </a:highligh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2563564565"/>
                  </a:ext>
                </a:extLst>
              </a:tr>
              <a:tr h="442267">
                <a:tc>
                  <a:txBody>
                    <a:bodyPr/>
                    <a:lstStyle/>
                    <a:p>
                      <a:pPr>
                        <a:lnSpc>
                          <a:spcPct val="115000"/>
                        </a:lnSpc>
                        <a:spcAft>
                          <a:spcPts val="800"/>
                        </a:spcAft>
                        <a:buNone/>
                      </a:pPr>
                      <a:r>
                        <a:rPr lang="en-GB" sz="1200" b="1" kern="0" dirty="0">
                          <a:solidFill>
                            <a:schemeClr val="accent1"/>
                          </a:solidFill>
                          <a:effectLst/>
                        </a:rPr>
                        <a:t> Role tasks</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rPr>
                        <a:t>Reception, appointment booking, basic observations, paper filing.</a:t>
                      </a:r>
                      <a:endParaRPr lang="en-GB" sz="1000" b="1" kern="100" dirty="0">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highlight>
                            <a:srgbClr val="FFFF00"/>
                          </a:highlight>
                        </a:rPr>
                        <a:t>Inbox management, template completion, coding, assisted-digital support, and data-quality stewardship (e‑LfH / NHS England, 2023).</a:t>
                      </a:r>
                      <a:endParaRPr lang="en-GB" sz="1000" b="1" kern="100" dirty="0">
                        <a:effectLst/>
                        <a:highlight>
                          <a:srgbClr val="FFFF00"/>
                        </a:highligh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4042380931"/>
                  </a:ext>
                </a:extLst>
              </a:tr>
              <a:tr h="362657">
                <a:tc>
                  <a:txBody>
                    <a:bodyPr/>
                    <a:lstStyle/>
                    <a:p>
                      <a:pPr>
                        <a:lnSpc>
                          <a:spcPct val="115000"/>
                        </a:lnSpc>
                        <a:spcAft>
                          <a:spcPts val="800"/>
                        </a:spcAft>
                        <a:buNone/>
                      </a:pPr>
                      <a:r>
                        <a:rPr lang="en-GB" sz="1200" b="1" kern="0" dirty="0">
                          <a:solidFill>
                            <a:schemeClr val="accent1"/>
                          </a:solidFill>
                          <a:effectLst/>
                        </a:rPr>
                        <a:t> Training needs</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rPr>
                        <a:t>On-the-job induction; basic IT orientation.</a:t>
                      </a:r>
                      <a:endParaRPr lang="en-GB" sz="1000" b="1" kern="100" dirty="0">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highlight>
                            <a:srgbClr val="FFFF00"/>
                          </a:highlight>
                        </a:rPr>
                        <a:t>Structured EPR induction, super-user upskilling, competency sign-off, and information governance training.</a:t>
                      </a:r>
                      <a:endParaRPr lang="en-GB" sz="1000" b="1" kern="100" dirty="0">
                        <a:effectLst/>
                        <a:highlight>
                          <a:srgbClr val="FFFF00"/>
                        </a:highligh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2917866873"/>
                  </a:ext>
                </a:extLst>
              </a:tr>
              <a:tr h="362657">
                <a:tc>
                  <a:txBody>
                    <a:bodyPr/>
                    <a:lstStyle/>
                    <a:p>
                      <a:pPr>
                        <a:lnSpc>
                          <a:spcPct val="115000"/>
                        </a:lnSpc>
                        <a:spcAft>
                          <a:spcPts val="800"/>
                        </a:spcAft>
                        <a:buNone/>
                      </a:pPr>
                      <a:r>
                        <a:rPr lang="en-GB" sz="1200" b="1" kern="0" dirty="0">
                          <a:solidFill>
                            <a:schemeClr val="accent1"/>
                          </a:solidFill>
                          <a:effectLst/>
                        </a:rPr>
                        <a:t> New/formal roles</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rPr>
                        <a:t>Informal admin support; limited digital responsibilities.</a:t>
                      </a:r>
                      <a:endParaRPr lang="en-GB" sz="1000" b="1" kern="100" dirty="0">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highlight>
                            <a:srgbClr val="FFFF00"/>
                          </a:highlight>
                        </a:rPr>
                        <a:t>EPR Super User, Digital Intake Coordinator, Data Steward, Assisted-Digital Coach (Jothimurugan et al., 2023).</a:t>
                      </a:r>
                      <a:endParaRPr lang="en-GB" sz="1000" b="1" kern="100" dirty="0">
                        <a:effectLst/>
                        <a:highlight>
                          <a:srgbClr val="FFFF00"/>
                        </a:highligh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2229657787"/>
                  </a:ext>
                </a:extLst>
              </a:tr>
              <a:tr h="293526">
                <a:tc>
                  <a:txBody>
                    <a:bodyPr/>
                    <a:lstStyle/>
                    <a:p>
                      <a:pPr>
                        <a:lnSpc>
                          <a:spcPct val="115000"/>
                        </a:lnSpc>
                        <a:spcAft>
                          <a:spcPts val="800"/>
                        </a:spcAft>
                        <a:buNone/>
                      </a:pPr>
                      <a:r>
                        <a:rPr lang="en-GB" sz="1200" b="1" kern="0" dirty="0">
                          <a:solidFill>
                            <a:schemeClr val="accent1"/>
                          </a:solidFill>
                          <a:effectLst/>
                        </a:rPr>
                        <a:t> Time allocation</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rPr>
                        <a:t>Majority spent on reception and manual admin tasks.</a:t>
                      </a:r>
                      <a:endParaRPr lang="en-GB" sz="1000" b="1" kern="100" dirty="0">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highlight>
                            <a:srgbClr val="FFFF00"/>
                          </a:highlight>
                        </a:rPr>
                        <a:t>Time redistributed to inbox triage, template use, and digital coordination (Digital Health, 2025).</a:t>
                      </a:r>
                      <a:endParaRPr lang="en-GB" sz="1000" b="1" kern="100" dirty="0">
                        <a:effectLst/>
                        <a:highlight>
                          <a:srgbClr val="FFFF00"/>
                        </a:highligh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720602035"/>
                  </a:ext>
                </a:extLst>
              </a:tr>
              <a:tr h="293526">
                <a:tc>
                  <a:txBody>
                    <a:bodyPr/>
                    <a:lstStyle/>
                    <a:p>
                      <a:pPr>
                        <a:lnSpc>
                          <a:spcPct val="115000"/>
                        </a:lnSpc>
                        <a:spcAft>
                          <a:spcPts val="800"/>
                        </a:spcAft>
                        <a:buNone/>
                      </a:pPr>
                      <a:r>
                        <a:rPr lang="en-GB" sz="1200" b="1" kern="0" dirty="0">
                          <a:solidFill>
                            <a:schemeClr val="accent1"/>
                          </a:solidFill>
                          <a:effectLst/>
                        </a:rPr>
                        <a:t> Patient access</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rPr>
                        <a:t>Phone and face-to-face contact; limited digital engagement.</a:t>
                      </a:r>
                      <a:endParaRPr lang="en-GB" sz="1000" b="1" kern="100" dirty="0">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highlight>
                            <a:srgbClr val="FFFF00"/>
                          </a:highlight>
                        </a:rPr>
                        <a:t>NHS App integration, patient messaging, proxy access and digital onboarding support.</a:t>
                      </a:r>
                      <a:endParaRPr lang="en-GB" sz="1000" b="1" kern="100" dirty="0">
                        <a:effectLst/>
                        <a:highlight>
                          <a:srgbClr val="FFFF00"/>
                        </a:highligh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1737450972"/>
                  </a:ext>
                </a:extLst>
              </a:tr>
              <a:tr h="442267">
                <a:tc>
                  <a:txBody>
                    <a:bodyPr/>
                    <a:lstStyle/>
                    <a:p>
                      <a:pPr>
                        <a:lnSpc>
                          <a:spcPct val="115000"/>
                        </a:lnSpc>
                        <a:spcAft>
                          <a:spcPts val="800"/>
                        </a:spcAft>
                        <a:buNone/>
                      </a:pPr>
                      <a:r>
                        <a:rPr lang="en-GB" sz="1200" b="1" kern="0" dirty="0">
                          <a:solidFill>
                            <a:schemeClr val="accent1"/>
                          </a:solidFill>
                          <a:effectLst/>
                        </a:rPr>
                        <a:t> Risk and safety</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rPr>
                        <a:t>Risk of missed referrals, manual errors, and inconsistent coding.</a:t>
                      </a:r>
                      <a:endParaRPr lang="en-GB" sz="1000" b="1" kern="100" dirty="0">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highlight>
                            <a:srgbClr val="FFFF00"/>
                          </a:highlight>
                        </a:rPr>
                        <a:t>Decision-support prompts and audit trails improve safety; inbox fatigue and alert overload are possible </a:t>
                      </a:r>
                      <a:r>
                        <a:rPr lang="en-GB" sz="1000" b="1" kern="0" dirty="0">
                          <a:solidFill>
                            <a:schemeClr val="accent1"/>
                          </a:solidFill>
                          <a:effectLst/>
                          <a:highlight>
                            <a:srgbClr val="FFFF00"/>
                          </a:highlight>
                        </a:rPr>
                        <a:t>(Cooper et al., 2025)</a:t>
                      </a:r>
                      <a:r>
                        <a:rPr lang="en-GB" sz="1000" b="1" kern="0" dirty="0">
                          <a:solidFill>
                            <a:schemeClr val="tx1"/>
                          </a:solidFill>
                          <a:effectLst/>
                          <a:highlight>
                            <a:srgbClr val="FFFF00"/>
                          </a:highlight>
                        </a:rPr>
                        <a:t>.</a:t>
                      </a:r>
                      <a:endParaRPr lang="en-GB" sz="1000" b="1" kern="100" dirty="0">
                        <a:solidFill>
                          <a:schemeClr val="accent1"/>
                        </a:solidFill>
                        <a:effectLst/>
                        <a:highlight>
                          <a:srgbClr val="FFFF00"/>
                        </a:highligh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3123523973"/>
                  </a:ext>
                </a:extLst>
              </a:tr>
              <a:tr h="362657">
                <a:tc>
                  <a:txBody>
                    <a:bodyPr/>
                    <a:lstStyle/>
                    <a:p>
                      <a:pPr>
                        <a:lnSpc>
                          <a:spcPct val="115000"/>
                        </a:lnSpc>
                        <a:spcAft>
                          <a:spcPts val="800"/>
                        </a:spcAft>
                        <a:buNone/>
                      </a:pPr>
                      <a:r>
                        <a:rPr lang="en-GB" sz="1200" b="1" kern="0" dirty="0">
                          <a:solidFill>
                            <a:schemeClr val="accent1"/>
                          </a:solidFill>
                          <a:effectLst/>
                        </a:rPr>
                        <a:t> Governance involvement</a:t>
                      </a:r>
                      <a:endParaRPr lang="en-GB" sz="1200" b="1" kern="100" dirty="0">
                        <a:solidFill>
                          <a:schemeClr val="accent1"/>
                        </a:solidFill>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rPr>
                        <a:t>Minimal input into system design or delegation frameworks.</a:t>
                      </a:r>
                      <a:endParaRPr lang="en-GB" sz="1000" b="1" kern="100" dirty="0">
                        <a:effectLs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tc>
                  <a:txBody>
                    <a:bodyPr/>
                    <a:lstStyle/>
                    <a:p>
                      <a:pPr>
                        <a:lnSpc>
                          <a:spcPct val="115000"/>
                        </a:lnSpc>
                        <a:spcAft>
                          <a:spcPts val="800"/>
                        </a:spcAft>
                        <a:buNone/>
                      </a:pPr>
                      <a:r>
                        <a:rPr lang="en-GB" sz="1000" b="1" kern="0" dirty="0">
                          <a:effectLst/>
                          <a:highlight>
                            <a:srgbClr val="FFFF00"/>
                          </a:highlight>
                        </a:rPr>
                        <a:t>Involvement in delegation matrices, competency frameworks, and pilot feedback loops </a:t>
                      </a:r>
                      <a:r>
                        <a:rPr lang="en-GB" sz="1000" b="1" kern="0" dirty="0">
                          <a:solidFill>
                            <a:schemeClr val="accent1"/>
                          </a:solidFill>
                          <a:effectLst/>
                          <a:highlight>
                            <a:srgbClr val="FFFF00"/>
                          </a:highlight>
                        </a:rPr>
                        <a:t>(e‑LfH / NHS England, 2023)</a:t>
                      </a:r>
                      <a:r>
                        <a:rPr lang="en-GB" sz="1000" b="1" kern="0" dirty="0">
                          <a:solidFill>
                            <a:schemeClr val="tx1"/>
                          </a:solidFill>
                          <a:effectLst/>
                          <a:highlight>
                            <a:srgbClr val="FFFF00"/>
                          </a:highlight>
                        </a:rPr>
                        <a:t>.</a:t>
                      </a:r>
                    </a:p>
                    <a:p>
                      <a:pPr>
                        <a:lnSpc>
                          <a:spcPct val="115000"/>
                        </a:lnSpc>
                        <a:spcAft>
                          <a:spcPts val="800"/>
                        </a:spcAft>
                        <a:buNone/>
                      </a:pPr>
                      <a:endParaRPr lang="en-GB" sz="1000" b="1" kern="100" dirty="0">
                        <a:solidFill>
                          <a:schemeClr val="tx1"/>
                        </a:solidFill>
                        <a:effectLst/>
                        <a:highlight>
                          <a:srgbClr val="FFFF00"/>
                        </a:highlight>
                        <a:latin typeface="Arial" panose="020B0604020202020204" pitchFamily="34" charset="0"/>
                        <a:ea typeface="Yu Mincho" panose="02020400000000000000" pitchFamily="18" charset="-128"/>
                        <a:cs typeface="Arial" panose="020B0604020202020204" pitchFamily="34" charset="0"/>
                      </a:endParaRPr>
                    </a:p>
                  </a:txBody>
                  <a:tcPr marL="4104" marR="4104" marT="4104" marB="4104" anchor="ctr"/>
                </a:tc>
                <a:extLst>
                  <a:ext uri="{0D108BD9-81ED-4DB2-BD59-A6C34878D82A}">
                    <a16:rowId xmlns:a16="http://schemas.microsoft.com/office/drawing/2014/main" val="1979427203"/>
                  </a:ext>
                </a:extLst>
              </a:tr>
            </a:tbl>
          </a:graphicData>
        </a:graphic>
      </p:graphicFrame>
      <p:sp>
        <p:nvSpPr>
          <p:cNvPr id="5" name="TextBox 4">
            <a:extLst>
              <a:ext uri="{FF2B5EF4-FFF2-40B4-BE49-F238E27FC236}">
                <a16:creationId xmlns:a16="http://schemas.microsoft.com/office/drawing/2014/main" id="{B270972C-263F-78DE-F919-A06777BBFE6B}"/>
              </a:ext>
            </a:extLst>
          </p:cNvPr>
          <p:cNvSpPr txBox="1"/>
          <p:nvPr/>
        </p:nvSpPr>
        <p:spPr>
          <a:xfrm>
            <a:off x="941439" y="6043886"/>
            <a:ext cx="10515599"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Comparison of workforce attributes before and after Medicus EPR implementation (Digital Health, 2023; NHS England, 2023)</a:t>
            </a:r>
          </a:p>
        </p:txBody>
      </p:sp>
      <p:sp>
        <p:nvSpPr>
          <p:cNvPr id="6" name="TextBox 5">
            <a:extLst>
              <a:ext uri="{FF2B5EF4-FFF2-40B4-BE49-F238E27FC236}">
                <a16:creationId xmlns:a16="http://schemas.microsoft.com/office/drawing/2014/main" id="{F6AA7C3F-225C-DFD4-0FB5-6704164F5E2F}"/>
              </a:ext>
            </a:extLst>
          </p:cNvPr>
          <p:cNvSpPr txBox="1"/>
          <p:nvPr/>
        </p:nvSpPr>
        <p:spPr>
          <a:xfrm>
            <a:off x="2820443" y="6294562"/>
            <a:ext cx="6098720" cy="259174"/>
          </a:xfrm>
          <a:prstGeom prst="rect">
            <a:avLst/>
          </a:prstGeom>
          <a:noFill/>
        </p:spPr>
        <p:txBody>
          <a:bodyPr wrap="square">
            <a:spAutoFit/>
          </a:bodyPr>
          <a:lstStyle/>
          <a:p>
            <a:pPr>
              <a:lnSpc>
                <a:spcPct val="115000"/>
              </a:lnSpc>
              <a:spcAft>
                <a:spcPts val="800"/>
              </a:spcAft>
              <a:buNone/>
            </a:pPr>
            <a:r>
              <a:rPr lang="en-GB" sz="1000" b="1" kern="0" dirty="0">
                <a:solidFill>
                  <a:schemeClr val="accent1"/>
                </a:solidFill>
                <a:effectLst/>
                <a:latin typeface="Arial" panose="020B0604020202020204" pitchFamily="34" charset="0"/>
                <a:ea typeface="Times New Roman" panose="02020603050405020304" pitchFamily="18" charset="0"/>
                <a:cs typeface="Arial" panose="020B0604020202020204" pitchFamily="34" charset="0"/>
              </a:rPr>
              <a:t>Digital Health (2025) e‑LfH / NHS England (2023) Jothimurugan et al. (2023) Cooper et al. (2025)</a:t>
            </a:r>
            <a:endParaRPr lang="en-GB" sz="1000" b="1" kern="100" dirty="0">
              <a:solidFill>
                <a:schemeClr val="accent1"/>
              </a:solidFill>
              <a:effectLst/>
              <a:latin typeface="Aptos" panose="020B0004020202020204" pitchFamily="34" charset="0"/>
              <a:ea typeface="Yu Mincho" panose="02020400000000000000" pitchFamily="18" charset="-128"/>
              <a:cs typeface="Arial" panose="020B0604020202020204" pitchFamily="34" charset="0"/>
            </a:endParaRPr>
          </a:p>
        </p:txBody>
      </p:sp>
    </p:spTree>
    <p:extLst>
      <p:ext uri="{BB962C8B-B14F-4D97-AF65-F5344CB8AC3E}">
        <p14:creationId xmlns:p14="http://schemas.microsoft.com/office/powerpoint/2010/main" val="1553095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6">
            <a:extLst>
              <a:ext uri="{FF2B5EF4-FFF2-40B4-BE49-F238E27FC236}">
                <a16:creationId xmlns:a16="http://schemas.microsoft.com/office/drawing/2014/main" id="{85ADB841-1465-4A0D-0D69-77B4F9B45AFC}"/>
              </a:ext>
            </a:extLst>
          </p:cNvPr>
          <p:cNvSpPr txBox="1">
            <a:spLocks/>
          </p:cNvSpPr>
          <p:nvPr/>
        </p:nvSpPr>
        <p:spPr>
          <a:xfrm>
            <a:off x="5708871" y="4766313"/>
            <a:ext cx="3963495" cy="1897570"/>
          </a:xfrm>
          <a:prstGeom prst="rect">
            <a:avLst/>
          </a:prstGeom>
          <a:solidFill>
            <a:schemeClr val="accent6">
              <a:lumMod val="20000"/>
              <a:lumOff val="80000"/>
            </a:schemeClr>
          </a:solidFill>
          <a:ln/>
        </p:spPr>
        <p:style>
          <a:lnRef idx="2">
            <a:schemeClr val="accent1"/>
          </a:lnRef>
          <a:fillRef idx="1">
            <a:schemeClr val="lt1"/>
          </a:fillRef>
          <a:effectRef idx="0">
            <a:schemeClr val="accent1"/>
          </a:effectRef>
          <a:fontRef idx="minor">
            <a:schemeClr val="dk1"/>
          </a:fontRef>
        </p:style>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GB" sz="900" b="1" dirty="0">
                <a:solidFill>
                  <a:schemeClr val="accent1"/>
                </a:solidFill>
                <a:latin typeface="Arial" panose="020B0604020202020204" pitchFamily="34" charset="0"/>
                <a:cs typeface="Arial" panose="020B0604020202020204" pitchFamily="34" charset="0"/>
              </a:rPr>
              <a:t>Recommendations </a:t>
            </a:r>
          </a:p>
          <a:p>
            <a:pPr>
              <a:lnSpc>
                <a:spcPct val="120000"/>
              </a:lnSpc>
            </a:pPr>
            <a:r>
              <a:rPr lang="en-GB" sz="900" b="1" dirty="0">
                <a:latin typeface="Arial" panose="020B0604020202020204" pitchFamily="34" charset="0"/>
                <a:ea typeface="Yu Mincho" panose="02020400000000000000" pitchFamily="18" charset="-128"/>
                <a:cs typeface="Arial" panose="020B0604020202020204" pitchFamily="34" charset="0"/>
              </a:rPr>
              <a:t>Provide sharable care plans and multi-agency summaries, which reduce information loss at handovers and enable faster referral processing (NHS England, 2025).  </a:t>
            </a:r>
          </a:p>
          <a:p>
            <a:pPr>
              <a:lnSpc>
                <a:spcPct val="120000"/>
              </a:lnSpc>
            </a:pPr>
            <a:r>
              <a:rPr lang="en-GB" sz="900" b="1" dirty="0">
                <a:latin typeface="Arial" panose="020B0604020202020204" pitchFamily="34" charset="0"/>
                <a:ea typeface="Yu Mincho" panose="02020400000000000000" pitchFamily="18" charset="-128"/>
                <a:cs typeface="Arial" panose="020B0604020202020204" pitchFamily="34" charset="0"/>
              </a:rPr>
              <a:t>Real-world example is Wilmslow Health Centre, an NHS practice using </a:t>
            </a:r>
            <a:r>
              <a:rPr lang="en-GB" sz="900" b="1" dirty="0" err="1">
                <a:latin typeface="Arial" panose="020B0604020202020204" pitchFamily="34" charset="0"/>
                <a:ea typeface="Yu Mincho" panose="02020400000000000000" pitchFamily="18" charset="-128"/>
                <a:cs typeface="Arial" panose="020B0604020202020204" pitchFamily="34" charset="0"/>
              </a:rPr>
              <a:t>Medicus</a:t>
            </a:r>
            <a:r>
              <a:rPr lang="en-GB" sz="900" b="1" dirty="0">
                <a:latin typeface="Arial" panose="020B0604020202020204" pitchFamily="34" charset="0"/>
                <a:ea typeface="Yu Mincho" panose="02020400000000000000" pitchFamily="18" charset="-128"/>
                <a:cs typeface="Arial" panose="020B0604020202020204" pitchFamily="34" charset="0"/>
              </a:rPr>
              <a:t> EPR. They’ve reported improvements in appointment management, team communication, and patient access — demonstrating the system’s practical benefits in live settings (Digital Health, 2023).</a:t>
            </a:r>
          </a:p>
        </p:txBody>
      </p:sp>
      <p:sp>
        <p:nvSpPr>
          <p:cNvPr id="14" name="TextBox 13">
            <a:extLst>
              <a:ext uri="{FF2B5EF4-FFF2-40B4-BE49-F238E27FC236}">
                <a16:creationId xmlns:a16="http://schemas.microsoft.com/office/drawing/2014/main" id="{A42C7DCD-7A1B-75AB-D27F-41E188DFA532}"/>
              </a:ext>
            </a:extLst>
          </p:cNvPr>
          <p:cNvSpPr txBox="1"/>
          <p:nvPr/>
        </p:nvSpPr>
        <p:spPr>
          <a:xfrm>
            <a:off x="230596" y="3950379"/>
            <a:ext cx="5324467" cy="253916"/>
          </a:xfrm>
          <a:prstGeom prst="rect">
            <a:avLst/>
          </a:prstGeom>
          <a:solidFill>
            <a:schemeClr val="tx2">
              <a:lumMod val="10000"/>
              <a:lumOff val="90000"/>
            </a:schemeClr>
          </a:solidFill>
          <a:ln>
            <a:solidFill>
              <a:schemeClr val="accent1"/>
            </a:solidFill>
          </a:ln>
        </p:spPr>
        <p:txBody>
          <a:bodyPr wrap="square">
            <a:spAutoFit/>
          </a:bodyPr>
          <a:lstStyle/>
          <a:p>
            <a:pPr algn="ctr">
              <a:buNone/>
            </a:pPr>
            <a:r>
              <a:rPr lang="en-GB" sz="1050" b="1" i="0" dirty="0">
                <a:solidFill>
                  <a:schemeClr val="accent1"/>
                </a:solidFill>
                <a:effectLst/>
                <a:latin typeface="Arial" panose="020B0604020202020204" pitchFamily="34" charset="0"/>
                <a:cs typeface="Arial" panose="020B0604020202020204" pitchFamily="34" charset="0"/>
              </a:rPr>
              <a:t>The only system built for the ever-changing demands of General Practice</a:t>
            </a:r>
          </a:p>
        </p:txBody>
      </p:sp>
      <p:sp>
        <p:nvSpPr>
          <p:cNvPr id="10" name="Title 1">
            <a:extLst>
              <a:ext uri="{FF2B5EF4-FFF2-40B4-BE49-F238E27FC236}">
                <a16:creationId xmlns:a16="http://schemas.microsoft.com/office/drawing/2014/main" id="{7B1FCB2F-DC02-B158-BFCE-C80DF7071554}"/>
              </a:ext>
            </a:extLst>
          </p:cNvPr>
          <p:cNvSpPr txBox="1">
            <a:spLocks/>
          </p:cNvSpPr>
          <p:nvPr/>
        </p:nvSpPr>
        <p:spPr>
          <a:xfrm>
            <a:off x="167863" y="121246"/>
            <a:ext cx="5424111" cy="415497"/>
          </a:xfrm>
          <a:prstGeom prst="rect">
            <a:avLst/>
          </a:prstGeom>
          <a:ln/>
        </p:spPr>
        <p:style>
          <a:lnRef idx="3">
            <a:schemeClr val="lt1"/>
          </a:lnRef>
          <a:fillRef idx="1">
            <a:schemeClr val="accent1"/>
          </a:fillRef>
          <a:effectRef idx="1">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b="1" dirty="0">
                <a:solidFill>
                  <a:schemeClr val="bg1"/>
                </a:solidFill>
                <a:latin typeface="Arial" panose="020B0604020202020204" pitchFamily="34" charset="0"/>
                <a:cs typeface="Arial" panose="020B0604020202020204" pitchFamily="34" charset="0"/>
              </a:rPr>
              <a:t>Service Delivery   </a:t>
            </a:r>
          </a:p>
        </p:txBody>
      </p:sp>
      <p:pic>
        <p:nvPicPr>
          <p:cNvPr id="3076" name="Picture 4">
            <a:extLst>
              <a:ext uri="{FF2B5EF4-FFF2-40B4-BE49-F238E27FC236}">
                <a16:creationId xmlns:a16="http://schemas.microsoft.com/office/drawing/2014/main" id="{F6A89ED8-86B1-0752-748A-96EA0073E9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V="1">
            <a:off x="9836956" y="942831"/>
            <a:ext cx="2233801" cy="64851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BD0E7BFD-D078-5636-4B52-2B30CF1236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64563" y="3118285"/>
            <a:ext cx="2104114" cy="499418"/>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236466F9-4CF8-4B3D-1066-6D3D1C07AFBF}"/>
              </a:ext>
            </a:extLst>
          </p:cNvPr>
          <p:cNvSpPr txBox="1"/>
          <p:nvPr/>
        </p:nvSpPr>
        <p:spPr>
          <a:xfrm>
            <a:off x="9864563" y="2691369"/>
            <a:ext cx="2116778" cy="415498"/>
          </a:xfrm>
          <a:prstGeom prst="rect">
            <a:avLst/>
          </a:prstGeom>
          <a:solidFill>
            <a:schemeClr val="accent1">
              <a:lumMod val="60000"/>
              <a:lumOff val="40000"/>
            </a:schemeClr>
          </a:solidFill>
          <a:ln>
            <a:solidFill>
              <a:schemeClr val="accent1"/>
            </a:solidFill>
          </a:ln>
        </p:spPr>
        <p:txBody>
          <a:bodyPr wrap="square">
            <a:spAutoFit/>
          </a:bodyPr>
          <a:lstStyle/>
          <a:p>
            <a:pPr algn="l">
              <a:spcBef>
                <a:spcPts val="3000"/>
              </a:spcBef>
              <a:buNone/>
            </a:pPr>
            <a:r>
              <a:rPr lang="en-GB" sz="1050" b="1" i="0" dirty="0">
                <a:solidFill>
                  <a:schemeClr val="accent1"/>
                </a:solidFill>
                <a:effectLst/>
                <a:latin typeface="Arial" panose="020B0604020202020204" pitchFamily="34" charset="0"/>
              </a:rPr>
              <a:t>Triage Decision Interface – Next Steps</a:t>
            </a:r>
          </a:p>
        </p:txBody>
      </p:sp>
      <p:pic>
        <p:nvPicPr>
          <p:cNvPr id="3080" name="Picture 8">
            <a:extLst>
              <a:ext uri="{FF2B5EF4-FFF2-40B4-BE49-F238E27FC236}">
                <a16:creationId xmlns:a16="http://schemas.microsoft.com/office/drawing/2014/main" id="{94AAF566-3B78-5774-49D6-98F67447A9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53781" y="4922930"/>
            <a:ext cx="2097095" cy="816188"/>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422E124D-B525-6C35-94F7-104C0B9B462C}"/>
              </a:ext>
            </a:extLst>
          </p:cNvPr>
          <p:cNvSpPr txBox="1"/>
          <p:nvPr/>
        </p:nvSpPr>
        <p:spPr>
          <a:xfrm>
            <a:off x="9864563" y="3650789"/>
            <a:ext cx="2104114" cy="707886"/>
          </a:xfrm>
          <a:prstGeom prst="rect">
            <a:avLst/>
          </a:prstGeom>
          <a:solidFill>
            <a:schemeClr val="bg2"/>
          </a:solidFill>
          <a:ln>
            <a:solidFill>
              <a:schemeClr val="accent1"/>
            </a:solidFill>
          </a:ln>
        </p:spPr>
        <p:txBody>
          <a:bodyPr wrap="square">
            <a:spAutoFit/>
          </a:bodyPr>
          <a:lstStyle/>
          <a:p>
            <a:r>
              <a:rPr lang="en-GB" sz="800" b="1" dirty="0">
                <a:latin typeface="Arial" panose="020B0604020202020204" pitchFamily="34" charset="0"/>
                <a:cs typeface="Arial" panose="020B0604020202020204" pitchFamily="34" charset="0"/>
              </a:rPr>
              <a:t>Staff are prompted to choose one of three actions when handling unmatched documents: match to patient, mark as awaiting registration, or discard.</a:t>
            </a:r>
          </a:p>
        </p:txBody>
      </p:sp>
      <p:sp>
        <p:nvSpPr>
          <p:cNvPr id="32" name="TextBox 31">
            <a:extLst>
              <a:ext uri="{FF2B5EF4-FFF2-40B4-BE49-F238E27FC236}">
                <a16:creationId xmlns:a16="http://schemas.microsoft.com/office/drawing/2014/main" id="{268B3112-0E52-A768-4F10-5A5D6AAEC822}"/>
              </a:ext>
            </a:extLst>
          </p:cNvPr>
          <p:cNvSpPr txBox="1"/>
          <p:nvPr/>
        </p:nvSpPr>
        <p:spPr>
          <a:xfrm>
            <a:off x="9836956" y="6427392"/>
            <a:ext cx="2137112" cy="232629"/>
          </a:xfrm>
          <a:prstGeom prst="rect">
            <a:avLst/>
          </a:prstGeom>
          <a:solidFill>
            <a:schemeClr val="tx2">
              <a:lumMod val="10000"/>
              <a:lumOff val="90000"/>
            </a:schemeClr>
          </a:solidFill>
          <a:ln>
            <a:solidFill>
              <a:schemeClr val="accent1"/>
            </a:solidFill>
          </a:ln>
        </p:spPr>
        <p:txBody>
          <a:bodyPr wrap="square">
            <a:spAutoFit/>
          </a:bodyPr>
          <a:lstStyle/>
          <a:p>
            <a:r>
              <a:rPr lang="en-GB" sz="900" b="1" dirty="0">
                <a:latin typeface="Arial" panose="020B0604020202020204" pitchFamily="34" charset="0"/>
                <a:cs typeface="Arial" panose="020B0604020202020204" pitchFamily="34" charset="0"/>
              </a:rPr>
              <a:t>(</a:t>
            </a:r>
            <a:r>
              <a:rPr lang="en-GB" sz="900" b="1" dirty="0" err="1">
                <a:latin typeface="Arial" panose="020B0604020202020204" pitchFamily="34" charset="0"/>
                <a:cs typeface="Arial" panose="020B0604020202020204" pitchFamily="34" charset="0"/>
              </a:rPr>
              <a:t>Medicus</a:t>
            </a:r>
            <a:r>
              <a:rPr lang="en-GB" sz="900" b="1" dirty="0">
                <a:latin typeface="Arial" panose="020B0604020202020204" pitchFamily="34" charset="0"/>
                <a:cs typeface="Arial" panose="020B0604020202020204" pitchFamily="34" charset="0"/>
              </a:rPr>
              <a:t> Health, 2025) </a:t>
            </a:r>
          </a:p>
        </p:txBody>
      </p:sp>
      <p:sp>
        <p:nvSpPr>
          <p:cNvPr id="34" name="TextBox 33">
            <a:extLst>
              <a:ext uri="{FF2B5EF4-FFF2-40B4-BE49-F238E27FC236}">
                <a16:creationId xmlns:a16="http://schemas.microsoft.com/office/drawing/2014/main" id="{E5BACD21-30A2-0CC7-4ED7-F8780404DE47}"/>
              </a:ext>
            </a:extLst>
          </p:cNvPr>
          <p:cNvSpPr txBox="1"/>
          <p:nvPr/>
        </p:nvSpPr>
        <p:spPr>
          <a:xfrm>
            <a:off x="9864563" y="516642"/>
            <a:ext cx="2137111" cy="400110"/>
          </a:xfrm>
          <a:prstGeom prst="rect">
            <a:avLst/>
          </a:prstGeom>
          <a:solidFill>
            <a:schemeClr val="tx2">
              <a:lumMod val="10000"/>
              <a:lumOff val="90000"/>
            </a:schemeClr>
          </a:solidFill>
          <a:ln>
            <a:solidFill>
              <a:schemeClr val="accent1"/>
            </a:solidFill>
          </a:ln>
        </p:spPr>
        <p:txBody>
          <a:bodyPr wrap="square">
            <a:spAutoFit/>
          </a:bodyPr>
          <a:lstStyle/>
          <a:p>
            <a:r>
              <a:rPr lang="en-GB" sz="1000" b="1" dirty="0" err="1">
                <a:solidFill>
                  <a:schemeClr val="accent1"/>
                </a:solidFill>
                <a:latin typeface="Arial" panose="020B0604020202020204" pitchFamily="34" charset="0"/>
                <a:cs typeface="Arial" panose="020B0604020202020204" pitchFamily="34" charset="0"/>
              </a:rPr>
              <a:t>Autotriaging</a:t>
            </a:r>
            <a:r>
              <a:rPr lang="en-GB" sz="1000" b="1" dirty="0">
                <a:solidFill>
                  <a:schemeClr val="accent1"/>
                </a:solidFill>
                <a:latin typeface="Arial" panose="020B0604020202020204" pitchFamily="34" charset="0"/>
                <a:cs typeface="Arial" panose="020B0604020202020204" pitchFamily="34" charset="0"/>
              </a:rPr>
              <a:t> – Workflow Benefits</a:t>
            </a:r>
          </a:p>
        </p:txBody>
      </p:sp>
      <p:pic>
        <p:nvPicPr>
          <p:cNvPr id="1026" name="Picture 2" descr="MicrosoftTeams-image">
            <a:extLst>
              <a:ext uri="{FF2B5EF4-FFF2-40B4-BE49-F238E27FC236}">
                <a16:creationId xmlns:a16="http://schemas.microsoft.com/office/drawing/2014/main" id="{5687944A-3BC3-5B66-C6A3-B3CC610738C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167699" y="2073291"/>
            <a:ext cx="912004" cy="1668660"/>
          </a:xfrm>
          <a:prstGeom prst="roundRect">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783EC85-BFA8-D7F2-80DB-660F626F3033}"/>
              </a:ext>
            </a:extLst>
          </p:cNvPr>
          <p:cNvSpPr txBox="1"/>
          <p:nvPr/>
        </p:nvSpPr>
        <p:spPr>
          <a:xfrm>
            <a:off x="1170424" y="2120290"/>
            <a:ext cx="4431440" cy="1615827"/>
          </a:xfrm>
          <a:prstGeom prst="rect">
            <a:avLst/>
          </a:prstGeom>
          <a:solidFill>
            <a:schemeClr val="bg2"/>
          </a:solidFill>
          <a:ln>
            <a:solidFill>
              <a:schemeClr val="accent1"/>
            </a:solidFill>
          </a:ln>
        </p:spPr>
        <p:txBody>
          <a:bodyPr wrap="square">
            <a:spAutoFit/>
          </a:bodyPr>
          <a:lstStyle/>
          <a:p>
            <a:pPr marL="171450" indent="-171450">
              <a:buFont typeface="Arial" panose="020B0604020202020204" pitchFamily="34" charset="0"/>
              <a:buChar char="•"/>
            </a:pPr>
            <a:r>
              <a:rPr lang="en-GB" sz="900" b="1" dirty="0">
                <a:latin typeface="Arial" panose="020B0604020202020204" pitchFamily="34" charset="0"/>
                <a:cs typeface="Arial" panose="020B0604020202020204" pitchFamily="34" charset="0"/>
              </a:rPr>
              <a:t>Dr Amar Ahmed, Wilmslow Health, received the Zenith Global Health Award for Innovation in Healthcare (2023).</a:t>
            </a:r>
          </a:p>
          <a:p>
            <a:pPr marL="171450" indent="-171450">
              <a:buFont typeface="Arial" panose="020B0604020202020204" pitchFamily="34" charset="0"/>
              <a:buChar char="•"/>
            </a:pPr>
            <a:endParaRPr lang="en-GB" sz="9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dirty="0">
                <a:latin typeface="Arial" panose="020B0604020202020204" pitchFamily="34" charset="0"/>
                <a:cs typeface="Arial" panose="020B0604020202020204" pitchFamily="34" charset="0"/>
              </a:rPr>
              <a:t>Developed the Wilmslow Triage System a responsive model ensuring patients receive the right care at the right time.</a:t>
            </a:r>
          </a:p>
          <a:p>
            <a:pPr marL="171450" indent="-171450">
              <a:buFont typeface="Arial" panose="020B0604020202020204" pitchFamily="34" charset="0"/>
              <a:buChar char="•"/>
            </a:pPr>
            <a:endParaRPr lang="en-GB" sz="9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dirty="0">
                <a:latin typeface="Arial" panose="020B0604020202020204" pitchFamily="34" charset="0"/>
                <a:cs typeface="Arial" panose="020B0604020202020204" pitchFamily="34" charset="0"/>
              </a:rPr>
              <a:t>Endorsed by the British Medical Association; adopted nationally.</a:t>
            </a:r>
          </a:p>
          <a:p>
            <a:pPr marL="171450" indent="-171450">
              <a:buFont typeface="Arial" panose="020B0604020202020204" pitchFamily="34" charset="0"/>
              <a:buChar char="•"/>
            </a:pPr>
            <a:endParaRPr lang="en-GB" sz="9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dirty="0">
                <a:latin typeface="Arial" panose="020B0604020202020204" pitchFamily="34" charset="0"/>
                <a:cs typeface="Arial" panose="020B0604020202020204" pitchFamily="34" charset="0"/>
              </a:rPr>
              <a:t>Delivered 1,500+ additional appointments in 2022; 93% face-to-face.</a:t>
            </a:r>
          </a:p>
          <a:p>
            <a:endParaRPr lang="en-GB" sz="900" b="1" dirty="0">
              <a:latin typeface="Arial" panose="020B0604020202020204" pitchFamily="34" charset="0"/>
              <a:cs typeface="Arial" panose="020B0604020202020204" pitchFamily="34" charset="0"/>
            </a:endParaRPr>
          </a:p>
          <a:p>
            <a:r>
              <a:rPr lang="en-GB" sz="900" b="1" dirty="0">
                <a:solidFill>
                  <a:schemeClr val="accent1"/>
                </a:solidFill>
                <a:latin typeface="Arial" panose="020B0604020202020204" pitchFamily="34" charset="0"/>
                <a:cs typeface="Arial" panose="020B0604020202020204" pitchFamily="34" charset="0"/>
              </a:rPr>
              <a:t>(Wilmslow Health Centre, 2023)</a:t>
            </a:r>
          </a:p>
        </p:txBody>
      </p:sp>
      <p:pic>
        <p:nvPicPr>
          <p:cNvPr id="3074" name="Picture 2" descr="Manage integrated document management">
            <a:extLst>
              <a:ext uri="{FF2B5EF4-FFF2-40B4-BE49-F238E27FC236}">
                <a16:creationId xmlns:a16="http://schemas.microsoft.com/office/drawing/2014/main" id="{CF8CB392-7A16-D3F7-91E0-403FFC4C51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35708" y="4217060"/>
            <a:ext cx="2019356" cy="244682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C852F01-DCB5-9638-6EAE-E37A266D461C}"/>
              </a:ext>
            </a:extLst>
          </p:cNvPr>
          <p:cNvSpPr txBox="1"/>
          <p:nvPr/>
        </p:nvSpPr>
        <p:spPr>
          <a:xfrm rot="10800000" flipV="1">
            <a:off x="176537" y="1721337"/>
            <a:ext cx="5378526" cy="276999"/>
          </a:xfrm>
          <a:prstGeom prst="rect">
            <a:avLst/>
          </a:prstGeom>
          <a:solidFill>
            <a:schemeClr val="accent1">
              <a:lumMod val="20000"/>
              <a:lumOff val="80000"/>
            </a:schemeClr>
          </a:solidFill>
          <a:ln>
            <a:solidFill>
              <a:schemeClr val="accent1"/>
            </a:solidFill>
          </a:ln>
        </p:spPr>
        <p:txBody>
          <a:bodyPr wrap="square">
            <a:spAutoFit/>
          </a:bodyPr>
          <a:lstStyle/>
          <a:p>
            <a:pPr algn="ctr"/>
            <a:r>
              <a:rPr lang="en-GB" sz="1200" b="1" dirty="0">
                <a:latin typeface="Arial" panose="020B0604020202020204" pitchFamily="34" charset="0"/>
                <a:cs typeface="Arial" panose="020B0604020202020204" pitchFamily="34" charset="0"/>
              </a:rPr>
              <a:t>Wilmslow Health Centre (Dr Ahmed)</a:t>
            </a:r>
          </a:p>
        </p:txBody>
      </p:sp>
      <p:sp>
        <p:nvSpPr>
          <p:cNvPr id="5" name="TextBox 4">
            <a:extLst>
              <a:ext uri="{FF2B5EF4-FFF2-40B4-BE49-F238E27FC236}">
                <a16:creationId xmlns:a16="http://schemas.microsoft.com/office/drawing/2014/main" id="{6B0DF25B-E83C-F412-D6CB-EF69D8587A05}"/>
              </a:ext>
            </a:extLst>
          </p:cNvPr>
          <p:cNvSpPr txBox="1"/>
          <p:nvPr/>
        </p:nvSpPr>
        <p:spPr>
          <a:xfrm>
            <a:off x="9853781" y="1634238"/>
            <a:ext cx="2120288" cy="830997"/>
          </a:xfrm>
          <a:prstGeom prst="rect">
            <a:avLst/>
          </a:prstGeom>
          <a:solidFill>
            <a:schemeClr val="accent6">
              <a:lumMod val="20000"/>
              <a:lumOff val="80000"/>
            </a:schemeClr>
          </a:solidFill>
          <a:ln>
            <a:solidFill>
              <a:schemeClr val="accent1"/>
            </a:solidFill>
          </a:ln>
        </p:spPr>
        <p:txBody>
          <a:bodyPr wrap="square">
            <a:spAutoFit/>
          </a:bodyPr>
          <a:lstStyle/>
          <a:p>
            <a:r>
              <a:rPr lang="en-US" sz="800" b="1" dirty="0" err="1">
                <a:latin typeface="Arial" panose="020B0604020202020204" pitchFamily="34" charset="0"/>
                <a:cs typeface="Arial" panose="020B0604020202020204" pitchFamily="34" charset="0"/>
              </a:rPr>
              <a:t>Medicus</a:t>
            </a:r>
            <a:r>
              <a:rPr lang="en-US" sz="800" b="1" dirty="0">
                <a:latin typeface="Arial" panose="020B0604020202020204" pitchFamily="34" charset="0"/>
                <a:cs typeface="Arial" panose="020B0604020202020204" pitchFamily="34" charset="0"/>
              </a:rPr>
              <a:t> </a:t>
            </a:r>
            <a:r>
              <a:rPr lang="en-US" sz="800" b="1" dirty="0" err="1">
                <a:latin typeface="Arial" panose="020B0604020202020204" pitchFamily="34" charset="0"/>
                <a:cs typeface="Arial" panose="020B0604020202020204" pitchFamily="34" charset="0"/>
              </a:rPr>
              <a:t>centralises</a:t>
            </a:r>
            <a:r>
              <a:rPr lang="en-US" sz="800" b="1" dirty="0">
                <a:latin typeface="Arial" panose="020B0604020202020204" pitchFamily="34" charset="0"/>
                <a:cs typeface="Arial" panose="020B0604020202020204" pitchFamily="34" charset="0"/>
              </a:rPr>
              <a:t> fragmented workflows and reduces system switching by consolidating inboxes, appointment management, and document handling into one operational surface.</a:t>
            </a:r>
          </a:p>
        </p:txBody>
      </p:sp>
      <p:sp>
        <p:nvSpPr>
          <p:cNvPr id="7" name="TextBox 6">
            <a:extLst>
              <a:ext uri="{FF2B5EF4-FFF2-40B4-BE49-F238E27FC236}">
                <a16:creationId xmlns:a16="http://schemas.microsoft.com/office/drawing/2014/main" id="{3405B039-1FF8-1F39-9443-BDCEB0AE6366}"/>
              </a:ext>
            </a:extLst>
          </p:cNvPr>
          <p:cNvSpPr txBox="1"/>
          <p:nvPr/>
        </p:nvSpPr>
        <p:spPr>
          <a:xfrm>
            <a:off x="9853781" y="5643642"/>
            <a:ext cx="2104112" cy="584775"/>
          </a:xfrm>
          <a:prstGeom prst="rect">
            <a:avLst/>
          </a:prstGeom>
          <a:solidFill>
            <a:schemeClr val="accent2">
              <a:lumMod val="20000"/>
              <a:lumOff val="80000"/>
            </a:schemeClr>
          </a:solidFill>
          <a:ln>
            <a:solidFill>
              <a:schemeClr val="accent1"/>
            </a:solidFill>
          </a:ln>
        </p:spPr>
        <p:txBody>
          <a:bodyPr wrap="square">
            <a:spAutoFit/>
          </a:bodyPr>
          <a:lstStyle/>
          <a:p>
            <a:r>
              <a:rPr lang="en-US" sz="800" b="1" dirty="0" err="1">
                <a:latin typeface="Arial" panose="020B0604020202020204" pitchFamily="34" charset="0"/>
                <a:cs typeface="Arial" panose="020B0604020202020204" pitchFamily="34" charset="0"/>
              </a:rPr>
              <a:t>Medicus</a:t>
            </a:r>
            <a:r>
              <a:rPr lang="en-US" sz="800" b="1" dirty="0">
                <a:latin typeface="Arial" panose="020B0604020202020204" pitchFamily="34" charset="0"/>
                <a:cs typeface="Arial" panose="020B0604020202020204" pitchFamily="34" charset="0"/>
              </a:rPr>
              <a:t> actively processes unmatched documents in real time, attempting to extract metadata and assign ownership.</a:t>
            </a:r>
          </a:p>
        </p:txBody>
      </p:sp>
      <p:sp>
        <p:nvSpPr>
          <p:cNvPr id="11" name="TextBox 10">
            <a:extLst>
              <a:ext uri="{FF2B5EF4-FFF2-40B4-BE49-F238E27FC236}">
                <a16:creationId xmlns:a16="http://schemas.microsoft.com/office/drawing/2014/main" id="{59B872D2-207C-C312-36B0-13DF5AF1D6DF}"/>
              </a:ext>
            </a:extLst>
          </p:cNvPr>
          <p:cNvSpPr txBox="1"/>
          <p:nvPr/>
        </p:nvSpPr>
        <p:spPr>
          <a:xfrm>
            <a:off x="9864563" y="4533952"/>
            <a:ext cx="2104113" cy="415498"/>
          </a:xfrm>
          <a:prstGeom prst="rect">
            <a:avLst/>
          </a:prstGeom>
          <a:solidFill>
            <a:schemeClr val="tx2">
              <a:lumMod val="10000"/>
              <a:lumOff val="90000"/>
            </a:schemeClr>
          </a:solidFill>
          <a:ln>
            <a:solidFill>
              <a:schemeClr val="accent1"/>
            </a:solidFill>
          </a:ln>
        </p:spPr>
        <p:txBody>
          <a:bodyPr wrap="square">
            <a:spAutoFit/>
          </a:bodyPr>
          <a:lstStyle/>
          <a:p>
            <a:r>
              <a:rPr lang="en-GB" sz="1050" b="1" dirty="0">
                <a:solidFill>
                  <a:schemeClr val="accent1"/>
                </a:solidFill>
                <a:latin typeface="Arial" panose="020B0604020202020204" pitchFamily="34" charset="0"/>
                <a:cs typeface="Arial" panose="020B0604020202020204" pitchFamily="34" charset="0"/>
              </a:rPr>
              <a:t>Live Example – Unmatched Document Processing</a:t>
            </a:r>
          </a:p>
        </p:txBody>
      </p:sp>
      <p:pic>
        <p:nvPicPr>
          <p:cNvPr id="17" name="Picture 16">
            <a:extLst>
              <a:ext uri="{FF2B5EF4-FFF2-40B4-BE49-F238E27FC236}">
                <a16:creationId xmlns:a16="http://schemas.microsoft.com/office/drawing/2014/main" id="{5F9F86FD-503C-B83F-D762-91A759A3D6F4}"/>
              </a:ext>
            </a:extLst>
          </p:cNvPr>
          <p:cNvPicPr>
            <a:picLocks noChangeAspect="1"/>
          </p:cNvPicPr>
          <p:nvPr/>
        </p:nvPicPr>
        <p:blipFill>
          <a:blip r:embed="rId8"/>
          <a:stretch>
            <a:fillRect/>
          </a:stretch>
        </p:blipFill>
        <p:spPr>
          <a:xfrm flipH="1">
            <a:off x="103165" y="597190"/>
            <a:ext cx="6130376" cy="93099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8" name="TextBox 17">
            <a:extLst>
              <a:ext uri="{FF2B5EF4-FFF2-40B4-BE49-F238E27FC236}">
                <a16:creationId xmlns:a16="http://schemas.microsoft.com/office/drawing/2014/main" id="{7911A4EA-0281-ACD2-9468-AB5DDAD18F1C}"/>
              </a:ext>
            </a:extLst>
          </p:cNvPr>
          <p:cNvSpPr txBox="1"/>
          <p:nvPr/>
        </p:nvSpPr>
        <p:spPr>
          <a:xfrm>
            <a:off x="233348" y="4217059"/>
            <a:ext cx="3256121" cy="2446824"/>
          </a:xfrm>
          <a:prstGeom prst="rect">
            <a:avLst/>
          </a:prstGeom>
          <a:solidFill>
            <a:schemeClr val="bg2"/>
          </a:solidFill>
          <a:ln>
            <a:solidFill>
              <a:schemeClr val="accent1"/>
            </a:solidFill>
          </a:ln>
        </p:spPr>
        <p:txBody>
          <a:bodyPr wrap="square">
            <a:spAutoFit/>
          </a:bodyPr>
          <a:lstStyle/>
          <a:p>
            <a:pPr marL="171450" indent="-171450">
              <a:buFont typeface="Arial" panose="020B0604020202020204" pitchFamily="34" charset="0"/>
              <a:buChar char="•"/>
            </a:pPr>
            <a:r>
              <a:rPr lang="en-GB" sz="900" b="1" i="0" dirty="0">
                <a:solidFill>
                  <a:srgbClr val="051E3C"/>
                </a:solidFill>
                <a:effectLst/>
                <a:latin typeface="Arial" panose="020B0604020202020204" pitchFamily="34" charset="0"/>
                <a:cs typeface="Arial" panose="020B0604020202020204" pitchFamily="34" charset="0"/>
              </a:rPr>
              <a:t>Built for the ever‑changing demands of General Practice  - Reduces manual data entry via automated matching and coding routines.</a:t>
            </a:r>
          </a:p>
          <a:p>
            <a:pPr marL="171450" indent="-171450">
              <a:buFont typeface="Arial" panose="020B0604020202020204" pitchFamily="34" charset="0"/>
              <a:buChar char="•"/>
            </a:pPr>
            <a:endParaRPr lang="en-GB" sz="900" b="1" i="0" dirty="0">
              <a:solidFill>
                <a:srgbClr val="051E3C"/>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0" dirty="0">
                <a:solidFill>
                  <a:srgbClr val="051E3C"/>
                </a:solidFill>
                <a:effectLst/>
                <a:latin typeface="Arial" panose="020B0604020202020204" pitchFamily="34" charset="0"/>
                <a:cs typeface="Arial" panose="020B0604020202020204" pitchFamily="34" charset="0"/>
              </a:rPr>
              <a:t>Extracts information from MESH, NHS Mail, and scanned post directly into the EPR.</a:t>
            </a:r>
          </a:p>
          <a:p>
            <a:pPr marL="171450" indent="-171450">
              <a:buFont typeface="Arial" panose="020B0604020202020204" pitchFamily="34" charset="0"/>
              <a:buChar char="•"/>
            </a:pPr>
            <a:endParaRPr lang="en-GB" sz="900" b="1" dirty="0">
              <a:solidFill>
                <a:srgbClr val="051E3C"/>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0" dirty="0">
                <a:solidFill>
                  <a:srgbClr val="051E3C"/>
                </a:solidFill>
                <a:effectLst/>
                <a:latin typeface="Arial" panose="020B0604020202020204" pitchFamily="34" charset="0"/>
                <a:cs typeface="Arial" panose="020B0604020202020204" pitchFamily="34" charset="0"/>
              </a:rPr>
              <a:t>Streamlines workflows and reduces transcription errors.</a:t>
            </a:r>
          </a:p>
          <a:p>
            <a:pPr marL="171450" indent="-171450">
              <a:buFont typeface="Arial" panose="020B0604020202020204" pitchFamily="34" charset="0"/>
              <a:buChar char="•"/>
            </a:pPr>
            <a:endParaRPr lang="en-GB" sz="900" b="1" i="0" dirty="0">
              <a:solidFill>
                <a:srgbClr val="051E3C"/>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0" dirty="0">
                <a:solidFill>
                  <a:srgbClr val="051E3C"/>
                </a:solidFill>
                <a:effectLst/>
                <a:latin typeface="Arial" panose="020B0604020202020204" pitchFamily="34" charset="0"/>
                <a:cs typeface="Arial" panose="020B0604020202020204" pitchFamily="34" charset="0"/>
              </a:rPr>
              <a:t>Improves speed, accuracy, and frees staff time for patient‑facing tasks.  </a:t>
            </a:r>
          </a:p>
          <a:p>
            <a:pPr marL="171450" indent="-171450">
              <a:buFont typeface="Arial" panose="020B0604020202020204" pitchFamily="34" charset="0"/>
              <a:buChar char="•"/>
            </a:pPr>
            <a:endParaRPr lang="en-GB" sz="900" b="1" i="0" dirty="0">
              <a:solidFill>
                <a:srgbClr val="051E3C"/>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0" dirty="0">
                <a:solidFill>
                  <a:srgbClr val="051E3C"/>
                </a:solidFill>
                <a:effectLst/>
                <a:latin typeface="Arial" panose="020B0604020202020204" pitchFamily="34" charset="0"/>
                <a:cs typeface="Arial" panose="020B0604020202020204" pitchFamily="34" charset="0"/>
              </a:rPr>
              <a:t>Particularly valuable in high‑volume practices, reducing delays and duplication.</a:t>
            </a:r>
          </a:p>
          <a:p>
            <a:endParaRPr lang="en-GB" sz="900" b="1" i="0" dirty="0">
              <a:solidFill>
                <a:srgbClr val="051E3C"/>
              </a:solidFill>
              <a:effectLst/>
              <a:latin typeface="Arial" panose="020B0604020202020204" pitchFamily="34" charset="0"/>
              <a:cs typeface="Arial" panose="020B0604020202020204" pitchFamily="34" charset="0"/>
            </a:endParaRPr>
          </a:p>
          <a:p>
            <a:r>
              <a:rPr lang="en-GB" sz="900" b="1" i="0" dirty="0">
                <a:solidFill>
                  <a:schemeClr val="accent1"/>
                </a:solidFill>
                <a:effectLst/>
                <a:latin typeface="Arial" panose="020B0604020202020204" pitchFamily="34" charset="0"/>
                <a:cs typeface="Arial" panose="020B0604020202020204" pitchFamily="34" charset="0"/>
              </a:rPr>
              <a:t>(</a:t>
            </a:r>
            <a:r>
              <a:rPr lang="en-GB" sz="900" b="1" i="0" dirty="0" err="1">
                <a:solidFill>
                  <a:schemeClr val="accent1"/>
                </a:solidFill>
                <a:effectLst/>
                <a:latin typeface="Arial" panose="020B0604020202020204" pitchFamily="34" charset="0"/>
                <a:cs typeface="Arial" panose="020B0604020202020204" pitchFamily="34" charset="0"/>
              </a:rPr>
              <a:t>Medicus</a:t>
            </a:r>
            <a:r>
              <a:rPr lang="en-GB" sz="900" b="1" i="0" dirty="0">
                <a:solidFill>
                  <a:schemeClr val="accent1"/>
                </a:solidFill>
                <a:effectLst/>
                <a:latin typeface="Arial" panose="020B0604020202020204" pitchFamily="34" charset="0"/>
                <a:cs typeface="Arial" panose="020B0604020202020204" pitchFamily="34" charset="0"/>
              </a:rPr>
              <a:t> Health, 2025)</a:t>
            </a:r>
          </a:p>
        </p:txBody>
      </p:sp>
      <p:sp>
        <p:nvSpPr>
          <p:cNvPr id="6" name="TextBox 5">
            <a:extLst>
              <a:ext uri="{FF2B5EF4-FFF2-40B4-BE49-F238E27FC236}">
                <a16:creationId xmlns:a16="http://schemas.microsoft.com/office/drawing/2014/main" id="{AD91A0D3-FCD9-F47D-E68F-01BB8035087F}"/>
              </a:ext>
            </a:extLst>
          </p:cNvPr>
          <p:cNvSpPr txBox="1"/>
          <p:nvPr/>
        </p:nvSpPr>
        <p:spPr>
          <a:xfrm>
            <a:off x="5708871" y="108971"/>
            <a:ext cx="3963495" cy="2265300"/>
          </a:xfrm>
          <a:prstGeom prst="rect">
            <a:avLst/>
          </a:prstGeom>
          <a:solidFill>
            <a:schemeClr val="accent2">
              <a:lumMod val="20000"/>
              <a:lumOff val="80000"/>
            </a:schemeClr>
          </a:solidFill>
          <a:ln>
            <a:solidFill>
              <a:schemeClr val="accent1"/>
            </a:solidFill>
          </a:ln>
        </p:spPr>
        <p:txBody>
          <a:bodyPr wrap="square">
            <a:spAutoFit/>
          </a:bodyPr>
          <a:lstStyle/>
          <a:p>
            <a:pPr marL="0" indent="0">
              <a:lnSpc>
                <a:spcPct val="120000"/>
              </a:lnSpc>
              <a:buFont typeface="Arial" panose="020B0604020202020204" pitchFamily="34" charset="0"/>
              <a:buNone/>
            </a:pPr>
            <a:r>
              <a:rPr lang="en-US" sz="1050" b="1" dirty="0">
                <a:solidFill>
                  <a:schemeClr val="accent1"/>
                </a:solidFill>
                <a:latin typeface="Arial" panose="020B0604020202020204" pitchFamily="34" charset="0"/>
                <a:cs typeface="Arial" panose="020B0604020202020204" pitchFamily="34" charset="0"/>
              </a:rPr>
              <a:t>Positive</a:t>
            </a:r>
            <a:r>
              <a:rPr lang="en-US" sz="900" b="1" dirty="0">
                <a:solidFill>
                  <a:schemeClr val="accent1"/>
                </a:solidFill>
                <a:latin typeface="Arial" panose="020B0604020202020204" pitchFamily="34" charset="0"/>
                <a:cs typeface="Arial" panose="020B0604020202020204" pitchFamily="34" charset="0"/>
              </a:rPr>
              <a:t> </a:t>
            </a:r>
          </a:p>
          <a:p>
            <a:pPr marL="171450" indent="-171450">
              <a:lnSpc>
                <a:spcPct val="120000"/>
              </a:lnSpc>
              <a:buFont typeface="Arial" panose="020B0604020202020204" pitchFamily="34" charset="0"/>
              <a:buChar char="•"/>
            </a:pPr>
            <a:r>
              <a:rPr lang="en-GB" sz="900" b="1" dirty="0" err="1">
                <a:effectLst/>
                <a:latin typeface="Arial" panose="020B0604020202020204" pitchFamily="34" charset="0"/>
                <a:ea typeface="Yu Mincho" panose="02020400000000000000" pitchFamily="18" charset="-128"/>
              </a:rPr>
              <a:t>Medicus</a:t>
            </a:r>
            <a:r>
              <a:rPr lang="en-GB" sz="900" b="1" dirty="0">
                <a:effectLst/>
                <a:latin typeface="Arial" panose="020B0604020202020204" pitchFamily="34" charset="0"/>
                <a:ea typeface="Yu Mincho" panose="02020400000000000000" pitchFamily="18" charset="-128"/>
              </a:rPr>
              <a:t> centralises fragmented workflows into a single, cloud‑native operational surface</a:t>
            </a:r>
            <a:r>
              <a:rPr lang="en-GB" sz="900" b="1" dirty="0">
                <a:latin typeface="Arial" panose="020B0604020202020204" pitchFamily="34" charset="0"/>
                <a:ea typeface="Yu Mincho" panose="02020400000000000000" pitchFamily="18" charset="-128"/>
              </a:rPr>
              <a:t>.</a:t>
            </a:r>
          </a:p>
          <a:p>
            <a:pPr>
              <a:lnSpc>
                <a:spcPct val="120000"/>
              </a:lnSpc>
            </a:pPr>
            <a:endParaRPr lang="en-GB" sz="900" b="1" dirty="0">
              <a:effectLst/>
              <a:latin typeface="Arial" panose="020B0604020202020204" pitchFamily="34" charset="0"/>
              <a:ea typeface="Yu Mincho" panose="02020400000000000000" pitchFamily="18" charset="-128"/>
            </a:endParaRPr>
          </a:p>
          <a:p>
            <a:pPr marL="171450" indent="-171450">
              <a:lnSpc>
                <a:spcPct val="120000"/>
              </a:lnSpc>
              <a:buFont typeface="Arial" panose="020B0604020202020204" pitchFamily="34" charset="0"/>
              <a:buChar char="•"/>
            </a:pPr>
            <a:r>
              <a:rPr lang="en-GB" sz="900" b="1" dirty="0">
                <a:latin typeface="Arial" panose="020B0604020202020204" pitchFamily="34" charset="0"/>
                <a:ea typeface="Yu Mincho" panose="02020400000000000000" pitchFamily="18" charset="-128"/>
              </a:rPr>
              <a:t>R</a:t>
            </a:r>
            <a:r>
              <a:rPr lang="en-GB" sz="900" b="1" dirty="0">
                <a:effectLst/>
                <a:latin typeface="Arial" panose="020B0604020202020204" pitchFamily="34" charset="0"/>
                <a:ea typeface="Yu Mincho" panose="02020400000000000000" pitchFamily="18" charset="-128"/>
              </a:rPr>
              <a:t>educes system switching and consolidating inboxes, appointment management and document handling, which shortens task completion times and reduces duplication </a:t>
            </a:r>
            <a:r>
              <a:rPr lang="en-GB" sz="900" b="1" dirty="0">
                <a:solidFill>
                  <a:schemeClr val="accent1"/>
                </a:solidFill>
                <a:effectLst/>
                <a:latin typeface="Arial" panose="020B0604020202020204" pitchFamily="34" charset="0"/>
                <a:ea typeface="Yu Mincho" panose="02020400000000000000" pitchFamily="18" charset="-128"/>
              </a:rPr>
              <a:t>(NHS England, 2025</a:t>
            </a:r>
            <a:r>
              <a:rPr lang="en-GB" sz="900" b="1" dirty="0">
                <a:solidFill>
                  <a:schemeClr val="accent1"/>
                </a:solidFill>
                <a:latin typeface="Arial" panose="020B0604020202020204" pitchFamily="34" charset="0"/>
                <a:ea typeface="Yu Mincho" panose="02020400000000000000" pitchFamily="18" charset="-128"/>
              </a:rPr>
              <a:t>).</a:t>
            </a:r>
          </a:p>
          <a:p>
            <a:pPr>
              <a:lnSpc>
                <a:spcPct val="120000"/>
              </a:lnSpc>
            </a:pPr>
            <a:endParaRPr lang="en-GB" sz="900" b="1" dirty="0">
              <a:solidFill>
                <a:schemeClr val="accent1"/>
              </a:solidFill>
              <a:latin typeface="Arial" panose="020B0604020202020204" pitchFamily="34" charset="0"/>
              <a:ea typeface="Yu Mincho" panose="02020400000000000000" pitchFamily="18" charset="-128"/>
            </a:endParaRPr>
          </a:p>
          <a:p>
            <a:pPr marL="171450" indent="-171450">
              <a:lnSpc>
                <a:spcPct val="120000"/>
              </a:lnSpc>
              <a:buFont typeface="Arial" panose="020B0604020202020204" pitchFamily="34" charset="0"/>
              <a:buChar char="•"/>
            </a:pPr>
            <a:r>
              <a:rPr lang="en-GB" sz="900" b="1" dirty="0">
                <a:latin typeface="Arial" panose="020B0604020202020204" pitchFamily="34" charset="0"/>
                <a:ea typeface="Yu Mincho" panose="02020400000000000000" pitchFamily="18" charset="-128"/>
              </a:rPr>
              <a:t>In</a:t>
            </a:r>
            <a:r>
              <a:rPr lang="en-GB" sz="900" b="1" dirty="0">
                <a:effectLst/>
                <a:latin typeface="Arial" panose="020B0604020202020204" pitchFamily="34" charset="0"/>
                <a:ea typeface="Yu Mincho" panose="02020400000000000000" pitchFamily="18" charset="-128"/>
              </a:rPr>
              <a:t>tegrated clinical decision support (CDS) Improves, medication reconciliation and prescribing checks are faster and more consistent, contributing to safer prescribing and fewer ordering errors </a:t>
            </a:r>
            <a:r>
              <a:rPr lang="en-GB" sz="900" b="1" dirty="0">
                <a:solidFill>
                  <a:schemeClr val="accent1"/>
                </a:solidFill>
                <a:effectLst/>
                <a:latin typeface="Arial" panose="020B0604020202020204" pitchFamily="34" charset="0"/>
                <a:ea typeface="Yu Mincho" panose="02020400000000000000" pitchFamily="18" charset="-128"/>
              </a:rPr>
              <a:t>(First Databank, 2025; Li et al., 2024). </a:t>
            </a:r>
            <a:endParaRPr lang="en-US" sz="900" b="1" dirty="0">
              <a:solidFill>
                <a:schemeClr val="accent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F29BF3C-F281-B57A-CDC8-56EF2E36EDB8}"/>
              </a:ext>
            </a:extLst>
          </p:cNvPr>
          <p:cNvSpPr txBox="1"/>
          <p:nvPr/>
        </p:nvSpPr>
        <p:spPr>
          <a:xfrm>
            <a:off x="5708871" y="2459467"/>
            <a:ext cx="3963495" cy="2242024"/>
          </a:xfrm>
          <a:prstGeom prst="rect">
            <a:avLst/>
          </a:prstGeom>
          <a:solidFill>
            <a:schemeClr val="bg2"/>
          </a:solidFill>
          <a:ln>
            <a:solidFill>
              <a:schemeClr val="accent1"/>
            </a:solidFill>
          </a:ln>
        </p:spPr>
        <p:txBody>
          <a:bodyPr wrap="square">
            <a:spAutoFit/>
          </a:bodyPr>
          <a:lstStyle/>
          <a:p>
            <a:pPr marL="0" indent="0">
              <a:lnSpc>
                <a:spcPct val="120000"/>
              </a:lnSpc>
              <a:buFont typeface="Arial" panose="020B0604020202020204" pitchFamily="34" charset="0"/>
              <a:buNone/>
            </a:pPr>
            <a:r>
              <a:rPr lang="en-US" sz="900" b="1" dirty="0">
                <a:solidFill>
                  <a:schemeClr val="accent1"/>
                </a:solidFill>
                <a:latin typeface="Arial" panose="020B0604020202020204" pitchFamily="34" charset="0"/>
                <a:cs typeface="Arial" panose="020B0604020202020204" pitchFamily="34" charset="0"/>
              </a:rPr>
              <a:t>Negative </a:t>
            </a:r>
          </a:p>
          <a:p>
            <a:pPr>
              <a:lnSpc>
                <a:spcPct val="120000"/>
              </a:lnSpc>
            </a:pPr>
            <a:r>
              <a:rPr lang="en-GB" sz="900" b="1" dirty="0">
                <a:effectLst/>
                <a:latin typeface="Arial" panose="020B0604020202020204" pitchFamily="34" charset="0"/>
                <a:ea typeface="Yu Mincho" panose="02020400000000000000" pitchFamily="18" charset="-128"/>
              </a:rPr>
              <a:t>Operational efficiency gains depend on configuration, interoperability testing (EPS, SCR, e‑Referrals) and resilient supplier SLAs.</a:t>
            </a:r>
          </a:p>
          <a:p>
            <a:pPr>
              <a:lnSpc>
                <a:spcPct val="120000"/>
              </a:lnSpc>
            </a:pPr>
            <a:endParaRPr lang="en-GB" sz="900" b="1" dirty="0">
              <a:effectLst/>
              <a:latin typeface="Arial" panose="020B0604020202020204" pitchFamily="34" charset="0"/>
              <a:ea typeface="Yu Mincho" panose="02020400000000000000" pitchFamily="18" charset="-128"/>
            </a:endParaRPr>
          </a:p>
          <a:p>
            <a:pPr>
              <a:lnSpc>
                <a:spcPct val="120000"/>
              </a:lnSpc>
            </a:pPr>
            <a:r>
              <a:rPr lang="en-GB" sz="900" b="1" dirty="0">
                <a:latin typeface="Arial" panose="020B0604020202020204" pitchFamily="34" charset="0"/>
                <a:ea typeface="Yu Mincho" panose="02020400000000000000" pitchFamily="18" charset="-128"/>
              </a:rPr>
              <a:t>P</a:t>
            </a:r>
            <a:r>
              <a:rPr lang="en-GB" sz="900" b="1" dirty="0">
                <a:effectLst/>
                <a:latin typeface="Arial" panose="020B0604020202020204" pitchFamily="34" charset="0"/>
                <a:ea typeface="Yu Mincho" panose="02020400000000000000" pitchFamily="18" charset="-128"/>
              </a:rPr>
              <a:t>oor integration or incomplete API mapping reduces practical benefit and creates hidden work for clinicians who must re‑</a:t>
            </a:r>
            <a:r>
              <a:rPr lang="en-GB" sz="900" b="1" dirty="0" err="1">
                <a:effectLst/>
                <a:latin typeface="Arial" panose="020B0604020202020204" pitchFamily="34" charset="0"/>
                <a:ea typeface="Yu Mincho" panose="02020400000000000000" pitchFamily="18" charset="-128"/>
              </a:rPr>
              <a:t>concile</a:t>
            </a:r>
            <a:r>
              <a:rPr lang="en-GB" sz="900" b="1" dirty="0">
                <a:effectLst/>
                <a:latin typeface="Arial" panose="020B0604020202020204" pitchFamily="34" charset="0"/>
                <a:ea typeface="Yu Mincho" panose="02020400000000000000" pitchFamily="18" charset="-128"/>
              </a:rPr>
              <a:t> records across systems </a:t>
            </a:r>
            <a:r>
              <a:rPr lang="en-GB" sz="900" b="1" dirty="0">
                <a:solidFill>
                  <a:schemeClr val="accent1"/>
                </a:solidFill>
                <a:effectLst/>
                <a:latin typeface="Arial" panose="020B0604020202020204" pitchFamily="34" charset="0"/>
                <a:ea typeface="Yu Mincho" panose="02020400000000000000" pitchFamily="18" charset="-128"/>
              </a:rPr>
              <a:t>(Li et al., 2024</a:t>
            </a:r>
            <a:r>
              <a:rPr lang="en-GB" sz="900" b="1" dirty="0">
                <a:solidFill>
                  <a:schemeClr val="accent1"/>
                </a:solidFill>
                <a:latin typeface="Arial" panose="020B0604020202020204" pitchFamily="34" charset="0"/>
                <a:ea typeface="Yu Mincho" panose="02020400000000000000" pitchFamily="18" charset="-128"/>
              </a:rPr>
              <a:t>).</a:t>
            </a:r>
          </a:p>
          <a:p>
            <a:pPr>
              <a:lnSpc>
                <a:spcPct val="120000"/>
              </a:lnSpc>
            </a:pPr>
            <a:endParaRPr lang="en-GB" sz="900" b="1" dirty="0">
              <a:solidFill>
                <a:schemeClr val="accent1"/>
              </a:solidFill>
              <a:latin typeface="Arial" panose="020B0604020202020204" pitchFamily="34" charset="0"/>
              <a:ea typeface="Yu Mincho" panose="02020400000000000000" pitchFamily="18" charset="-128"/>
            </a:endParaRPr>
          </a:p>
          <a:p>
            <a:pPr>
              <a:lnSpc>
                <a:spcPct val="120000"/>
              </a:lnSpc>
            </a:pPr>
            <a:r>
              <a:rPr lang="en-GB" sz="900" b="1" dirty="0">
                <a:latin typeface="Arial" panose="020B0604020202020204" pitchFamily="34" charset="0"/>
                <a:ea typeface="Yu Mincho" panose="02020400000000000000" pitchFamily="18" charset="-128"/>
              </a:rPr>
              <a:t>Roll out </a:t>
            </a:r>
            <a:r>
              <a:rPr lang="en-GB" sz="900" b="1" dirty="0">
                <a:effectLst/>
                <a:latin typeface="Arial" panose="020B0604020202020204" pitchFamily="34" charset="0"/>
                <a:ea typeface="Yu Mincho" panose="02020400000000000000" pitchFamily="18" charset="-128"/>
              </a:rPr>
              <a:t>adjustments: during rollout, shifted appointment patterns, new triage pathways, and temporary increases in administrative workload for templates configuration and exception queues </a:t>
            </a:r>
            <a:r>
              <a:rPr lang="en-GB" sz="900" b="1" dirty="0">
                <a:solidFill>
                  <a:schemeClr val="accent1"/>
                </a:solidFill>
                <a:effectLst/>
                <a:latin typeface="Arial" panose="020B0604020202020204" pitchFamily="34" charset="0"/>
                <a:ea typeface="Yu Mincho" panose="02020400000000000000" pitchFamily="18" charset="-128"/>
              </a:rPr>
              <a:t>(Burns, 2023; HFMA, 2025). </a:t>
            </a:r>
            <a:endParaRPr lang="en-US" sz="900" dirty="0"/>
          </a:p>
        </p:txBody>
      </p:sp>
    </p:spTree>
    <p:extLst>
      <p:ext uri="{BB962C8B-B14F-4D97-AF65-F5344CB8AC3E}">
        <p14:creationId xmlns:p14="http://schemas.microsoft.com/office/powerpoint/2010/main" val="4120373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959356E-7275-38C5-BC31-041DAA935761}"/>
              </a:ext>
            </a:extLst>
          </p:cNvPr>
          <p:cNvSpPr txBox="1">
            <a:spLocks/>
          </p:cNvSpPr>
          <p:nvPr/>
        </p:nvSpPr>
        <p:spPr>
          <a:xfrm>
            <a:off x="225839" y="151081"/>
            <a:ext cx="3674567" cy="955583"/>
          </a:xfrm>
          <a:prstGeom prst="rect">
            <a:avLst/>
          </a:prstGeom>
        </p:spPr>
        <p:style>
          <a:lnRef idx="3">
            <a:schemeClr val="lt1"/>
          </a:lnRef>
          <a:fillRef idx="1">
            <a:schemeClr val="accent1"/>
          </a:fillRef>
          <a:effectRef idx="1">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b="1" dirty="0">
                <a:solidFill>
                  <a:schemeClr val="bg1"/>
                </a:solidFill>
                <a:latin typeface="Arial" panose="020B0604020202020204" pitchFamily="34" charset="0"/>
                <a:cs typeface="Arial" panose="020B0604020202020204" pitchFamily="34" charset="0"/>
              </a:rPr>
              <a:t>Patient/</a:t>
            </a:r>
            <a:r>
              <a:rPr lang="en-US" sz="1800" b="1" dirty="0">
                <a:solidFill>
                  <a:schemeClr val="bg1"/>
                </a:solidFill>
                <a:latin typeface="Arial" panose="020B0604020202020204" pitchFamily="34" charset="0"/>
                <a:cs typeface="Arial" panose="020B0604020202020204" pitchFamily="34" charset="0"/>
              </a:rPr>
              <a:t>Service </a:t>
            </a:r>
            <a:r>
              <a:rPr lang="en-GB" sz="1800" b="1" dirty="0">
                <a:solidFill>
                  <a:schemeClr val="bg1"/>
                </a:solidFill>
                <a:latin typeface="Arial" panose="020B0604020202020204" pitchFamily="34" charset="0"/>
                <a:cs typeface="Arial" panose="020B0604020202020204" pitchFamily="34" charset="0"/>
              </a:rPr>
              <a:t>User</a:t>
            </a:r>
            <a:r>
              <a:rPr lang="en-US" sz="1800" b="1" dirty="0">
                <a:solidFill>
                  <a:schemeClr val="bg1"/>
                </a:solidFill>
                <a:latin typeface="Arial" panose="020B0604020202020204" pitchFamily="34" charset="0"/>
                <a:cs typeface="Arial" panose="020B0604020202020204" pitchFamily="34" charset="0"/>
              </a:rPr>
              <a:t> </a:t>
            </a:r>
            <a:r>
              <a:rPr lang="en-GB" sz="1800" b="1" dirty="0">
                <a:solidFill>
                  <a:schemeClr val="bg1"/>
                </a:solidFill>
                <a:latin typeface="Arial" panose="020B0604020202020204" pitchFamily="34" charset="0"/>
                <a:cs typeface="Arial" panose="020B0604020202020204" pitchFamily="34" charset="0"/>
              </a:rPr>
              <a:t>pictures</a:t>
            </a:r>
            <a:r>
              <a:rPr lang="en-US" sz="1800" b="1" dirty="0">
                <a:solidFill>
                  <a:schemeClr val="bg1"/>
                </a:solidFill>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A0A4DD32-C1DF-6242-EFD0-E1279103FCC1}"/>
              </a:ext>
            </a:extLst>
          </p:cNvPr>
          <p:cNvSpPr txBox="1"/>
          <p:nvPr/>
        </p:nvSpPr>
        <p:spPr>
          <a:xfrm>
            <a:off x="5230288" y="1025993"/>
            <a:ext cx="6876016" cy="5724644"/>
          </a:xfrm>
          <a:prstGeom prst="rect">
            <a:avLst/>
          </a:prstGeom>
          <a:solidFill>
            <a:schemeClr val="accent2">
              <a:lumMod val="20000"/>
              <a:lumOff val="80000"/>
            </a:schemeClr>
          </a:solidFill>
          <a:ln>
            <a:solidFill>
              <a:schemeClr val="accent1"/>
            </a:solidFill>
          </a:ln>
        </p:spPr>
        <p:txBody>
          <a:bodyPr wrap="square">
            <a:spAutoFit/>
          </a:bodyPr>
          <a:lstStyle/>
          <a:p>
            <a:endParaRPr lang="en-GB" sz="1200" b="1" i="0" dirty="0">
              <a:solidFill>
                <a:schemeClr val="accent1"/>
              </a:solidFill>
              <a:effectLst/>
              <a:latin typeface="Arial" panose="020B0604020202020204" pitchFamily="34" charset="0"/>
              <a:cs typeface="Arial" panose="020B0604020202020204" pitchFamily="34" charset="0"/>
            </a:endParaRPr>
          </a:p>
          <a:p>
            <a:r>
              <a:rPr lang="en-GB" sz="1200" b="1" i="0" dirty="0">
                <a:solidFill>
                  <a:schemeClr val="accent1"/>
                </a:solidFill>
                <a:effectLst/>
                <a:latin typeface="Arial" panose="020B0604020202020204" pitchFamily="34" charset="0"/>
                <a:cs typeface="Arial" panose="020B0604020202020204" pitchFamily="34" charset="0"/>
              </a:rPr>
              <a:t>Hive System</a:t>
            </a:r>
            <a:r>
              <a:rPr lang="en-GB" sz="1100" b="0" i="0" dirty="0">
                <a:solidFill>
                  <a:srgbClr val="231F20"/>
                </a:solidFill>
                <a:effectLst/>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b="1" i="0" dirty="0">
                <a:solidFill>
                  <a:srgbClr val="231F20"/>
                </a:solidFill>
                <a:effectLst/>
                <a:latin typeface="Arial" panose="020B0604020202020204" pitchFamily="34" charset="0"/>
                <a:cs typeface="Arial" panose="020B0604020202020204" pitchFamily="34" charset="0"/>
              </a:rPr>
              <a:t>Hive went live in September 2022</a:t>
            </a:r>
          </a:p>
          <a:p>
            <a:pPr marL="171450" indent="-171450">
              <a:buFont typeface="Arial" panose="020B0604020202020204" pitchFamily="34" charset="0"/>
              <a:buChar char="•"/>
            </a:pPr>
            <a:r>
              <a:rPr lang="en-GB" sz="1100" b="1" i="0" dirty="0">
                <a:solidFill>
                  <a:srgbClr val="231F20"/>
                </a:solidFill>
                <a:effectLst/>
                <a:latin typeface="Arial" panose="020B0604020202020204" pitchFamily="34" charset="0"/>
                <a:cs typeface="Arial" panose="020B0604020202020204" pitchFamily="34" charset="0"/>
              </a:rPr>
              <a:t>Adopted across university Hospitals Birmingham NHS Foundation Trust. </a:t>
            </a:r>
          </a:p>
          <a:p>
            <a:pPr marL="171450" indent="-171450">
              <a:buFont typeface="Arial" panose="020B0604020202020204" pitchFamily="34" charset="0"/>
              <a:buChar char="•"/>
            </a:pPr>
            <a:r>
              <a:rPr lang="en-GB" sz="1100" b="1" dirty="0">
                <a:solidFill>
                  <a:srgbClr val="231F20"/>
                </a:solidFill>
                <a:latin typeface="Arial" panose="020B0604020202020204" pitchFamily="34" charset="0"/>
                <a:cs typeface="Arial" panose="020B0604020202020204" pitchFamily="34" charset="0"/>
              </a:rPr>
              <a:t>Represents a complete digital transformation in care delivery </a:t>
            </a:r>
          </a:p>
          <a:p>
            <a:pPr marL="171450" indent="-171450">
              <a:buFont typeface="Arial" panose="020B0604020202020204" pitchFamily="34" charset="0"/>
              <a:buChar char="•"/>
            </a:pPr>
            <a:r>
              <a:rPr lang="en-GB" sz="1100" b="1" i="0" dirty="0">
                <a:solidFill>
                  <a:srgbClr val="231F20"/>
                </a:solidFill>
                <a:effectLst/>
                <a:latin typeface="Arial" panose="020B0604020202020204" pitchFamily="34" charset="0"/>
                <a:cs typeface="Arial" panose="020B0604020202020204" pitchFamily="34" charset="0"/>
              </a:rPr>
              <a:t>new, digital ways of working whilst continuing to provide the best care for our patients </a:t>
            </a:r>
          </a:p>
          <a:p>
            <a:endParaRPr lang="en-GB" sz="1100" dirty="0">
              <a:solidFill>
                <a:srgbClr val="231F20"/>
              </a:solidFill>
              <a:latin typeface="Arial" panose="020B0604020202020204" pitchFamily="34" charset="0"/>
              <a:cs typeface="Arial" panose="020B0604020202020204" pitchFamily="34" charset="0"/>
            </a:endParaRPr>
          </a:p>
          <a:p>
            <a:r>
              <a:rPr lang="en-GB" sz="1100" b="1" i="0" dirty="0">
                <a:solidFill>
                  <a:schemeClr val="accent1"/>
                </a:solidFill>
                <a:effectLst/>
                <a:latin typeface="Arial" panose="020B0604020202020204" pitchFamily="34" charset="0"/>
                <a:cs typeface="Arial" panose="020B0604020202020204" pitchFamily="34" charset="0"/>
              </a:rPr>
              <a:t>(University Hospitals Birmingham NHS Foundation Trust, 2025)</a:t>
            </a:r>
            <a:endParaRPr lang="en-GB" sz="1100" dirty="0">
              <a:solidFill>
                <a:srgbClr val="231F20"/>
              </a:solidFill>
              <a:latin typeface="Arial" panose="020B0604020202020204" pitchFamily="34" charset="0"/>
              <a:cs typeface="Arial" panose="020B0604020202020204" pitchFamily="34" charset="0"/>
            </a:endParaRPr>
          </a:p>
          <a:p>
            <a:endParaRPr lang="en-GB" sz="1200" b="1" i="0" dirty="0">
              <a:solidFill>
                <a:schemeClr val="accent1"/>
              </a:solidFill>
              <a:effectLst/>
              <a:latin typeface="Arial" panose="020B0604020202020204" pitchFamily="34" charset="0"/>
              <a:cs typeface="Arial" panose="020B0604020202020204" pitchFamily="34" charset="0"/>
            </a:endParaRPr>
          </a:p>
          <a:p>
            <a:r>
              <a:rPr lang="en-GB" sz="1200" b="1" i="0" dirty="0">
                <a:solidFill>
                  <a:schemeClr val="accent1"/>
                </a:solidFill>
                <a:effectLst/>
                <a:latin typeface="Arial" panose="020B0604020202020204" pitchFamily="34" charset="0"/>
                <a:cs typeface="Arial" panose="020B0604020202020204" pitchFamily="34" charset="0"/>
              </a:rPr>
              <a:t>Positive</a:t>
            </a:r>
            <a:r>
              <a:rPr lang="en-GB" sz="1100" b="0" i="0" dirty="0">
                <a:solidFill>
                  <a:srgbClr val="231F20"/>
                </a:solidFill>
                <a:effectLst/>
                <a:latin typeface="Arial" panose="020B0604020202020204" pitchFamily="34" charset="0"/>
                <a:cs typeface="Arial" panose="020B0604020202020204" pitchFamily="34" charset="0"/>
              </a:rPr>
              <a:t> </a:t>
            </a:r>
            <a:r>
              <a:rPr lang="en-GB" sz="1200" b="1" i="0" dirty="0">
                <a:solidFill>
                  <a:schemeClr val="accent1"/>
                </a:solidFill>
                <a:effectLst/>
                <a:latin typeface="Arial" panose="020B0604020202020204" pitchFamily="34" charset="0"/>
                <a:cs typeface="Arial" panose="020B0604020202020204" pitchFamily="34" charset="0"/>
              </a:rPr>
              <a:t>impacts</a:t>
            </a:r>
            <a:r>
              <a:rPr lang="en-GB" sz="1100" b="0" i="0" dirty="0">
                <a:solidFill>
                  <a:srgbClr val="231F20"/>
                </a:solidFill>
                <a:effectLst/>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b="1" i="0" dirty="0">
                <a:solidFill>
                  <a:srgbClr val="231F20"/>
                </a:solidFill>
                <a:effectLst/>
                <a:latin typeface="Arial" panose="020B0604020202020204" pitchFamily="34" charset="0"/>
                <a:cs typeface="Arial" panose="020B0604020202020204" pitchFamily="34" charset="0"/>
              </a:rPr>
              <a:t>Hive is MFT's Trust-wide Electronic Patient Record (EPR) system.</a:t>
            </a:r>
          </a:p>
          <a:p>
            <a:pPr marL="171450" indent="-171450">
              <a:buFont typeface="Arial" panose="020B0604020202020204" pitchFamily="34" charset="0"/>
              <a:buChar char="•"/>
            </a:pPr>
            <a:r>
              <a:rPr lang="en-GB" sz="1100" b="1" dirty="0">
                <a:solidFill>
                  <a:srgbClr val="231F20"/>
                </a:solidFill>
                <a:latin typeface="Arial" panose="020B0604020202020204" pitchFamily="34" charset="0"/>
                <a:cs typeface="Arial" panose="020B0604020202020204" pitchFamily="34" charset="0"/>
              </a:rPr>
              <a:t>Faster access via NHS APP</a:t>
            </a:r>
          </a:p>
          <a:p>
            <a:pPr marL="171450" indent="-171450">
              <a:buFont typeface="Arial" panose="020B0604020202020204" pitchFamily="34" charset="0"/>
              <a:buChar char="•"/>
            </a:pPr>
            <a:r>
              <a:rPr lang="en-GB" sz="1100" b="1" i="0" dirty="0">
                <a:solidFill>
                  <a:srgbClr val="231F20"/>
                </a:solidFill>
                <a:effectLst/>
                <a:latin typeface="Arial" panose="020B0604020202020204" pitchFamily="34" charset="0"/>
                <a:cs typeface="Arial" panose="020B0604020202020204" pitchFamily="34" charset="0"/>
              </a:rPr>
              <a:t>Improved communication and record visibility </a:t>
            </a:r>
          </a:p>
          <a:p>
            <a:pPr marL="171450" indent="-171450">
              <a:buFont typeface="Arial" panose="020B0604020202020204" pitchFamily="34" charset="0"/>
              <a:buChar char="•"/>
            </a:pPr>
            <a:r>
              <a:rPr lang="en-GB" sz="1100" b="1" dirty="0">
                <a:solidFill>
                  <a:srgbClr val="231F20"/>
                </a:solidFill>
                <a:latin typeface="Arial" panose="020B0604020202020204" pitchFamily="34" charset="0"/>
                <a:cs typeface="Arial" panose="020B0604020202020204" pitchFamily="34" charset="0"/>
              </a:rPr>
              <a:t>Safer prescribing and triage </a:t>
            </a:r>
          </a:p>
          <a:p>
            <a:pPr marL="171450" indent="-171450">
              <a:buFont typeface="Arial" panose="020B0604020202020204" pitchFamily="34" charset="0"/>
              <a:buChar char="•"/>
            </a:pPr>
            <a:r>
              <a:rPr lang="en-GB" sz="1100" b="1" i="0" dirty="0">
                <a:solidFill>
                  <a:srgbClr val="231F20"/>
                </a:solidFill>
                <a:effectLst/>
                <a:latin typeface="Arial" panose="020B0604020202020204" pitchFamily="34" charset="0"/>
                <a:cs typeface="Arial" panose="020B0604020202020204" pitchFamily="34" charset="0"/>
              </a:rPr>
              <a:t>More joined up care for patients across settings </a:t>
            </a:r>
          </a:p>
          <a:p>
            <a:pPr marL="171450" indent="-171450">
              <a:buFont typeface="Arial" panose="020B0604020202020204" pitchFamily="34" charset="0"/>
              <a:buChar char="•"/>
            </a:pPr>
            <a:endParaRPr lang="en-GB" sz="1100" dirty="0">
              <a:solidFill>
                <a:srgbClr val="231F20"/>
              </a:solidFill>
              <a:latin typeface="Arial" panose="020B0604020202020204" pitchFamily="34" charset="0"/>
              <a:cs typeface="Arial" panose="020B0604020202020204" pitchFamily="34" charset="0"/>
            </a:endParaRPr>
          </a:p>
          <a:p>
            <a:r>
              <a:rPr lang="en-GB" sz="1100" b="1" dirty="0">
                <a:solidFill>
                  <a:schemeClr val="accent1"/>
                </a:solidFill>
                <a:latin typeface="Arial" panose="020B0604020202020204" pitchFamily="34" charset="0"/>
                <a:cs typeface="Arial" panose="020B0604020202020204" pitchFamily="34" charset="0"/>
              </a:rPr>
              <a:t>(Burns, 2023; HFMA, 2025)</a:t>
            </a:r>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Faster access via NHS App  - Improved communication and record visibility  - Safer prescribing and triage</a:t>
            </a:r>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sz="1200" b="1" dirty="0">
                <a:solidFill>
                  <a:schemeClr val="accent1"/>
                </a:solidFill>
                <a:latin typeface="Arial" panose="020B0604020202020204" pitchFamily="34" charset="0"/>
                <a:cs typeface="Arial" panose="020B0604020202020204" pitchFamily="34" charset="0"/>
              </a:rPr>
              <a:t>Negative</a:t>
            </a:r>
            <a:r>
              <a:rPr lang="en-US" sz="1100" dirty="0"/>
              <a:t>  </a:t>
            </a:r>
            <a:endParaRPr lang="en-GB" sz="1100" dirty="0"/>
          </a:p>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Alert fatigue and privacy risks from unmatched documents </a:t>
            </a:r>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Digital exclusion for vulnerable groups </a:t>
            </a:r>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100" b="1" dirty="0">
                <a:latin typeface="Arial" panose="020B0604020202020204" pitchFamily="34" charset="0"/>
                <a:cs typeface="Arial" panose="020B0604020202020204" pitchFamily="34" charset="0"/>
              </a:rPr>
              <a:t>Risk of over-reliance on automated systems</a:t>
            </a:r>
            <a:endParaRPr lang="en-GB" sz="1100" b="1" dirty="0">
              <a:latin typeface="Arial" panose="020B0604020202020204" pitchFamily="34" charset="0"/>
              <a:cs typeface="Arial" panose="020B0604020202020204" pitchFamily="34" charset="0"/>
            </a:endParaRPr>
          </a:p>
          <a:p>
            <a:endParaRPr lang="en-GB" sz="1100" dirty="0">
              <a:solidFill>
                <a:schemeClr val="accent1"/>
              </a:solidFill>
            </a:endParaRPr>
          </a:p>
          <a:p>
            <a:r>
              <a:rPr lang="en-GB" sz="1100" b="1" dirty="0">
                <a:solidFill>
                  <a:schemeClr val="accent1"/>
                </a:solidFill>
                <a:latin typeface="Arial" panose="020B0604020202020204" pitchFamily="34" charset="0"/>
                <a:cs typeface="Arial" panose="020B0604020202020204" pitchFamily="34" charset="0"/>
              </a:rPr>
              <a:t>(Burns, 2023; HFMA, 2025)</a:t>
            </a:r>
          </a:p>
          <a:p>
            <a:endParaRPr lang="en-GB" sz="800" dirty="0">
              <a:solidFill>
                <a:schemeClr val="accent1"/>
              </a:solidFill>
            </a:endParaRPr>
          </a:p>
          <a:p>
            <a:r>
              <a:rPr lang="en-US" sz="1200" b="1" dirty="0">
                <a:solidFill>
                  <a:schemeClr val="accent1"/>
                </a:solidFill>
                <a:latin typeface="Arial" panose="020B0604020202020204" pitchFamily="34" charset="0"/>
                <a:cs typeface="Arial" panose="020B0604020202020204" pitchFamily="34" charset="0"/>
              </a:rPr>
              <a:t>Recommendations</a:t>
            </a:r>
            <a:r>
              <a:rPr lang="en-US" sz="110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Offer digital literacy training and support hubs  - Use inclusive design and translation tools  - Strengthen governance around data matching and patient messaging</a:t>
            </a:r>
            <a:r>
              <a:rPr lang="en-GB" sz="1100" b="1" dirty="0">
                <a:latin typeface="Arial" panose="020B0604020202020204" pitchFamily="34" charset="0"/>
                <a:cs typeface="Arial" panose="020B0604020202020204" pitchFamily="34" charset="0"/>
              </a:rPr>
              <a:t>.</a:t>
            </a:r>
          </a:p>
          <a:p>
            <a:endParaRPr lang="en-GB" sz="1100" b="1" dirty="0">
              <a:latin typeface="Arial" panose="020B0604020202020204" pitchFamily="34" charset="0"/>
              <a:cs typeface="Arial" panose="020B0604020202020204" pitchFamily="34" charset="0"/>
            </a:endParaRPr>
          </a:p>
          <a:p>
            <a:r>
              <a:rPr lang="en-GB" sz="1100" b="1" dirty="0">
                <a:solidFill>
                  <a:schemeClr val="accent1"/>
                </a:solidFill>
                <a:latin typeface="Arial" panose="020B0604020202020204" pitchFamily="34" charset="0"/>
                <a:cs typeface="Arial" panose="020B0604020202020204" pitchFamily="34" charset="0"/>
              </a:rPr>
              <a:t>(</a:t>
            </a:r>
            <a:r>
              <a:rPr lang="en-GB" sz="1100" b="1" dirty="0" err="1">
                <a:solidFill>
                  <a:schemeClr val="accent1"/>
                </a:solidFill>
                <a:latin typeface="Arial" panose="020B0604020202020204" pitchFamily="34" charset="0"/>
                <a:cs typeface="Arial" panose="020B0604020202020204" pitchFamily="34" charset="0"/>
              </a:rPr>
              <a:t>Oppenrecht</a:t>
            </a:r>
            <a:r>
              <a:rPr lang="en-GB" sz="1100" b="1" dirty="0">
                <a:solidFill>
                  <a:schemeClr val="accent1"/>
                </a:solidFill>
                <a:latin typeface="Arial" panose="020B0604020202020204" pitchFamily="34" charset="0"/>
                <a:cs typeface="Arial" panose="020B0604020202020204" pitchFamily="34" charset="0"/>
              </a:rPr>
              <a:t> et al., 2025)</a:t>
            </a:r>
          </a:p>
        </p:txBody>
      </p:sp>
      <p:pic>
        <p:nvPicPr>
          <p:cNvPr id="5" name="Picture 4">
            <a:extLst>
              <a:ext uri="{FF2B5EF4-FFF2-40B4-BE49-F238E27FC236}">
                <a16:creationId xmlns:a16="http://schemas.microsoft.com/office/drawing/2014/main" id="{AA60D12B-7740-2FF7-1AD4-4D8B9E3A38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73178" y="164886"/>
            <a:ext cx="1174688" cy="929590"/>
          </a:xfrm>
          <a:prstGeom prst="rect">
            <a:avLst/>
          </a:prstGeom>
          <a:ln>
            <a:noFill/>
          </a:ln>
          <a:effectLst>
            <a:softEdge rad="112500"/>
          </a:effectLst>
        </p:spPr>
      </p:pic>
      <p:sp>
        <p:nvSpPr>
          <p:cNvPr id="7" name="TextBox 6">
            <a:extLst>
              <a:ext uri="{FF2B5EF4-FFF2-40B4-BE49-F238E27FC236}">
                <a16:creationId xmlns:a16="http://schemas.microsoft.com/office/drawing/2014/main" id="{C2EC7424-E632-E811-DA62-6D6D2FA44E79}"/>
              </a:ext>
            </a:extLst>
          </p:cNvPr>
          <p:cNvSpPr txBox="1"/>
          <p:nvPr/>
        </p:nvSpPr>
        <p:spPr>
          <a:xfrm>
            <a:off x="3962943" y="1155684"/>
            <a:ext cx="1194573" cy="1077218"/>
          </a:xfrm>
          <a:prstGeom prst="rect">
            <a:avLst/>
          </a:prstGeom>
          <a:solidFill>
            <a:schemeClr val="bg2"/>
          </a:solidFill>
          <a:ln>
            <a:solidFill>
              <a:schemeClr val="accent1"/>
            </a:solidFill>
          </a:ln>
        </p:spPr>
        <p:txBody>
          <a:bodyPr wrap="square" rtlCol="0">
            <a:spAutoFit/>
          </a:bodyPr>
          <a:lstStyle/>
          <a:p>
            <a:pPr algn="l"/>
            <a:r>
              <a:rPr lang="en-GB" sz="1000" b="1" dirty="0">
                <a:solidFill>
                  <a:schemeClr val="accent1"/>
                </a:solidFill>
                <a:latin typeface="Arial" panose="020B0604020202020204" pitchFamily="34" charset="0"/>
                <a:cs typeface="Arial" panose="020B0604020202020204" pitchFamily="34" charset="0"/>
              </a:rPr>
              <a:t>Dr </a:t>
            </a:r>
            <a:r>
              <a:rPr lang="en-GB" sz="1000" b="1" dirty="0" err="1">
                <a:solidFill>
                  <a:schemeClr val="accent1"/>
                </a:solidFill>
                <a:latin typeface="Arial" panose="020B0604020202020204" pitchFamily="34" charset="0"/>
                <a:cs typeface="Arial" panose="020B0604020202020204" pitchFamily="34" charset="0"/>
              </a:rPr>
              <a:t>Farri</a:t>
            </a:r>
            <a:r>
              <a:rPr lang="en-GB" sz="1000" b="1" dirty="0">
                <a:solidFill>
                  <a:schemeClr val="accent1"/>
                </a:solidFill>
                <a:latin typeface="Arial" panose="020B0604020202020204" pitchFamily="34" charset="0"/>
                <a:cs typeface="Arial" panose="020B0604020202020204" pitchFamily="34" charset="0"/>
              </a:rPr>
              <a:t> Armed</a:t>
            </a:r>
          </a:p>
          <a:p>
            <a:pPr algn="l"/>
            <a:r>
              <a:rPr lang="en-GB" sz="900" b="1" dirty="0">
                <a:latin typeface="Arial" panose="020B0604020202020204" pitchFamily="34" charset="0"/>
                <a:cs typeface="Arial" panose="020B0604020202020204" pitchFamily="34" charset="0"/>
              </a:rPr>
              <a:t>It’s faster safer And efficient for the patient </a:t>
            </a:r>
            <a:r>
              <a:rPr lang="en-US" sz="900" b="1" dirty="0" err="1">
                <a:solidFill>
                  <a:schemeClr val="accent1"/>
                </a:solidFill>
                <a:latin typeface="Arial" panose="020B0604020202020204" pitchFamily="34" charset="0"/>
                <a:cs typeface="Arial" panose="020B0604020202020204" pitchFamily="34" charset="0"/>
              </a:rPr>
              <a:t>Wilmslow</a:t>
            </a:r>
            <a:r>
              <a:rPr lang="en-US" sz="900" b="1" dirty="0">
                <a:solidFill>
                  <a:schemeClr val="accent1"/>
                </a:solidFill>
                <a:latin typeface="Arial" panose="020B0604020202020204" pitchFamily="34" charset="0"/>
                <a:cs typeface="Arial" panose="020B0604020202020204" pitchFamily="34" charset="0"/>
              </a:rPr>
              <a:t> Health Centre (</a:t>
            </a:r>
            <a:r>
              <a:rPr lang="en-GB" sz="900" b="1" dirty="0">
                <a:solidFill>
                  <a:schemeClr val="accent1"/>
                </a:solidFill>
                <a:latin typeface="Arial" panose="020B0604020202020204" pitchFamily="34" charset="0"/>
                <a:cs typeface="Arial" panose="020B0604020202020204" pitchFamily="34" charset="0"/>
              </a:rPr>
              <a:t>2025</a:t>
            </a:r>
            <a:r>
              <a:rPr lang="en-US" sz="900" b="1" dirty="0">
                <a:solidFill>
                  <a:schemeClr val="accent1"/>
                </a:solidFill>
                <a:latin typeface="Arial" panose="020B0604020202020204" pitchFamily="34" charset="0"/>
                <a:cs typeface="Arial" panose="020B0604020202020204" pitchFamily="34" charset="0"/>
              </a:rPr>
              <a:t>) </a:t>
            </a:r>
            <a:r>
              <a:rPr lang="en-GB" sz="900" b="1" dirty="0">
                <a:solidFill>
                  <a:schemeClr val="accent1"/>
                </a:solidFill>
                <a:latin typeface="Arial" panose="020B0604020202020204" pitchFamily="34" charset="0"/>
                <a:cs typeface="Arial" panose="020B0604020202020204" pitchFamily="34" charset="0"/>
              </a:rPr>
              <a:t> </a:t>
            </a:r>
          </a:p>
          <a:p>
            <a:pPr algn="l"/>
            <a:endParaRPr lang="en-GB" sz="900" b="1" dirty="0">
              <a:solidFill>
                <a:schemeClr val="accent1"/>
              </a:solidFill>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D7B4320F-3478-3309-CBAD-51F8643BB9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99466" y="1185719"/>
            <a:ext cx="870424" cy="800961"/>
          </a:xfrm>
          <a:prstGeom prst="rect">
            <a:avLst/>
          </a:prstGeom>
        </p:spPr>
      </p:pic>
      <p:sp>
        <p:nvSpPr>
          <p:cNvPr id="17" name="TextBox 16">
            <a:extLst>
              <a:ext uri="{FF2B5EF4-FFF2-40B4-BE49-F238E27FC236}">
                <a16:creationId xmlns:a16="http://schemas.microsoft.com/office/drawing/2014/main" id="{0CE7C486-44BD-3169-F00A-76796FDE7B9E}"/>
              </a:ext>
            </a:extLst>
          </p:cNvPr>
          <p:cNvSpPr txBox="1"/>
          <p:nvPr/>
        </p:nvSpPr>
        <p:spPr>
          <a:xfrm>
            <a:off x="3959072" y="2303266"/>
            <a:ext cx="1188794" cy="4447371"/>
          </a:xfrm>
          <a:prstGeom prst="rect">
            <a:avLst/>
          </a:prstGeom>
          <a:solidFill>
            <a:schemeClr val="bg2"/>
          </a:solidFill>
          <a:ln>
            <a:solidFill>
              <a:schemeClr val="accent1"/>
            </a:solidFill>
          </a:ln>
        </p:spPr>
        <p:txBody>
          <a:bodyPr wrap="square">
            <a:spAutoFit/>
          </a:bodyPr>
          <a:lstStyle/>
          <a:p>
            <a:r>
              <a:rPr lang="en-US" sz="1000" b="1" dirty="0">
                <a:solidFill>
                  <a:schemeClr val="accent1"/>
                </a:solidFill>
                <a:latin typeface="Arial" panose="020B0604020202020204" pitchFamily="34" charset="0"/>
                <a:cs typeface="Arial" panose="020B0604020202020204" pitchFamily="34" charset="0"/>
              </a:rPr>
              <a:t>Patient</a:t>
            </a:r>
            <a:r>
              <a:rPr lang="en-GB" sz="1000" b="1" dirty="0">
                <a:solidFill>
                  <a:schemeClr val="accent1"/>
                </a:solidFill>
                <a:latin typeface="Arial" panose="020B0604020202020204" pitchFamily="34" charset="0"/>
                <a:cs typeface="Arial" panose="020B0604020202020204" pitchFamily="34" charset="0"/>
              </a:rPr>
              <a:t> </a:t>
            </a:r>
            <a:r>
              <a:rPr lang="en-US" sz="1000" b="1" dirty="0">
                <a:solidFill>
                  <a:schemeClr val="accent1"/>
                </a:solidFill>
                <a:latin typeface="Arial" panose="020B0604020202020204" pitchFamily="34" charset="0"/>
                <a:cs typeface="Arial" panose="020B0604020202020204" pitchFamily="34" charset="0"/>
              </a:rPr>
              <a:t>Perspectives</a:t>
            </a:r>
            <a:r>
              <a:rPr lang="en-GB" sz="1000" b="1" dirty="0">
                <a:solidFill>
                  <a:schemeClr val="accent1"/>
                </a:solidFill>
                <a:latin typeface="Arial" panose="020B0604020202020204" pitchFamily="34" charset="0"/>
                <a:cs typeface="Arial" panose="020B0604020202020204" pitchFamily="34" charset="0"/>
              </a:rPr>
              <a:t> </a:t>
            </a:r>
            <a:r>
              <a:rPr lang="en-US" sz="1000" b="1" dirty="0">
                <a:solidFill>
                  <a:schemeClr val="accent1"/>
                </a:solidFill>
                <a:latin typeface="Arial" panose="020B0604020202020204" pitchFamily="34" charset="0"/>
                <a:cs typeface="Arial" panose="020B0604020202020204" pitchFamily="34" charset="0"/>
              </a:rPr>
              <a:t>(Indirectly)</a:t>
            </a:r>
            <a:endParaRPr lang="en-GB" sz="1000" b="1" dirty="0">
              <a:solidFill>
                <a:schemeClr val="accent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000" b="1" dirty="0">
              <a:solidFill>
                <a:schemeClr val="accent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900" b="1" dirty="0">
                <a:latin typeface="Arial" panose="020B0604020202020204" pitchFamily="34" charset="0"/>
                <a:cs typeface="Arial" panose="020B0604020202020204" pitchFamily="34" charset="0"/>
              </a:rPr>
              <a:t>While the survey focuses on staff, it shows that burnout caused by EPRs affects care quality and continuity</a:t>
            </a:r>
            <a:r>
              <a:rPr lang="en-GB" sz="900" b="1" dirty="0">
                <a:latin typeface="Arial" panose="020B0604020202020204" pitchFamily="34" charset="0"/>
                <a:cs typeface="Arial" panose="020B0604020202020204" pitchFamily="34" charset="0"/>
              </a:rPr>
              <a:t>,</a:t>
            </a:r>
            <a:r>
              <a:rPr lang="en-US" sz="900" b="1" dirty="0">
                <a:latin typeface="Arial" panose="020B0604020202020204" pitchFamily="34" charset="0"/>
                <a:cs typeface="Arial" panose="020B0604020202020204" pitchFamily="34" charset="0"/>
              </a:rPr>
              <a:t> which patients experience directly.</a:t>
            </a:r>
            <a:endParaRPr lang="en-GB" sz="9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9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900" b="1" dirty="0">
                <a:latin typeface="Arial" panose="020B0604020202020204" pitchFamily="34" charset="0"/>
                <a:cs typeface="Arial" panose="020B0604020202020204" pitchFamily="34" charset="0"/>
              </a:rPr>
              <a:t>Burnout is now the leading cause of staff dissatisfaction, and those planning to leave healthcare are the most dissatisfied with their</a:t>
            </a:r>
            <a:r>
              <a:rPr lang="en-GB" sz="900" b="1" dirty="0">
                <a:latin typeface="Arial" panose="020B0604020202020204" pitchFamily="34" charset="0"/>
                <a:cs typeface="Arial" panose="020B0604020202020204" pitchFamily="34" charset="0"/>
              </a:rPr>
              <a:t>.</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a:t>
            </a:r>
            <a:r>
              <a:rPr lang="en-US" sz="900" b="1" dirty="0">
                <a:solidFill>
                  <a:schemeClr val="accent1"/>
                </a:solidFill>
                <a:latin typeface="Arial" panose="020B0604020202020204" pitchFamily="34" charset="0"/>
                <a:cs typeface="Arial" panose="020B0604020202020204" pitchFamily="34" charset="0"/>
              </a:rPr>
              <a:t>EPRs</a:t>
            </a:r>
            <a:r>
              <a:rPr lang="en-GB" sz="900" b="1" dirty="0">
                <a:solidFill>
                  <a:schemeClr val="accent1"/>
                </a:solidFill>
                <a:latin typeface="Arial" panose="020B0604020202020204" pitchFamily="34" charset="0"/>
                <a:cs typeface="Arial" panose="020B0604020202020204" pitchFamily="34" charset="0"/>
              </a:rPr>
              <a:t> Ethical Healthcare, 2025)</a:t>
            </a:r>
          </a:p>
        </p:txBody>
      </p:sp>
      <p:pic>
        <p:nvPicPr>
          <p:cNvPr id="9" name="Picture 8">
            <a:extLst>
              <a:ext uri="{FF2B5EF4-FFF2-40B4-BE49-F238E27FC236}">
                <a16:creationId xmlns:a16="http://schemas.microsoft.com/office/drawing/2014/main" id="{3A35BE3E-3EF6-89D9-C27A-C4D0628053D3}"/>
              </a:ext>
            </a:extLst>
          </p:cNvPr>
          <p:cNvPicPr>
            <a:picLocks noChangeAspect="1"/>
          </p:cNvPicPr>
          <p:nvPr/>
        </p:nvPicPr>
        <p:blipFill>
          <a:blip r:embed="rId5"/>
          <a:stretch>
            <a:fillRect/>
          </a:stretch>
        </p:blipFill>
        <p:spPr>
          <a:xfrm>
            <a:off x="2561962" y="5498187"/>
            <a:ext cx="1304622" cy="1252450"/>
          </a:xfrm>
          <a:prstGeom prst="rect">
            <a:avLst/>
          </a:prstGeom>
        </p:spPr>
      </p:pic>
      <p:sp>
        <p:nvSpPr>
          <p:cNvPr id="13" name="TextBox 12">
            <a:extLst>
              <a:ext uri="{FF2B5EF4-FFF2-40B4-BE49-F238E27FC236}">
                <a16:creationId xmlns:a16="http://schemas.microsoft.com/office/drawing/2014/main" id="{E3E805F3-772A-4FE9-CD38-C56EF5192F9C}"/>
              </a:ext>
            </a:extLst>
          </p:cNvPr>
          <p:cNvSpPr txBox="1"/>
          <p:nvPr/>
        </p:nvSpPr>
        <p:spPr>
          <a:xfrm>
            <a:off x="225840" y="4950144"/>
            <a:ext cx="2277456" cy="1800493"/>
          </a:xfrm>
          <a:prstGeom prst="rect">
            <a:avLst/>
          </a:prstGeom>
          <a:solidFill>
            <a:schemeClr val="accent1">
              <a:lumMod val="20000"/>
              <a:lumOff val="80000"/>
            </a:schemeClr>
          </a:solidFill>
          <a:ln>
            <a:solidFill>
              <a:schemeClr val="accent1"/>
            </a:solidFill>
          </a:ln>
        </p:spPr>
        <p:txBody>
          <a:bodyPr wrap="square">
            <a:spAutoFit/>
          </a:bodyPr>
          <a:lstStyle/>
          <a:p>
            <a:r>
              <a:rPr lang="en-GB" sz="1000" b="1" i="0" dirty="0">
                <a:solidFill>
                  <a:schemeClr val="accent1"/>
                </a:solidFill>
                <a:effectLst/>
                <a:latin typeface="Arial" panose="020B0604020202020204" pitchFamily="34" charset="0"/>
                <a:ea typeface="ADLaM Display" panose="02010000000000000000" pitchFamily="2" charset="0"/>
                <a:cs typeface="Arial" panose="020B0604020202020204" pitchFamily="34" charset="0"/>
              </a:rPr>
              <a:t>Dr Amanda Doyle, NHS national director of primary care and community services</a:t>
            </a:r>
          </a:p>
          <a:p>
            <a:r>
              <a:rPr lang="en-GB" sz="1000" b="1" i="0" dirty="0">
                <a:solidFill>
                  <a:schemeClr val="accent1"/>
                </a:solidFill>
                <a:effectLst/>
                <a:latin typeface="Arial" panose="020B0604020202020204" pitchFamily="34" charset="0"/>
                <a:ea typeface="ADLaM Display" panose="02010000000000000000" pitchFamily="2" charset="0"/>
                <a:cs typeface="Arial" panose="020B0604020202020204" pitchFamily="34" charset="0"/>
              </a:rPr>
              <a:t>said</a:t>
            </a:r>
            <a:r>
              <a:rPr lang="en-GB" sz="1000" b="0" i="0" dirty="0">
                <a:solidFill>
                  <a:srgbClr val="202A30"/>
                </a:solidFill>
                <a:effectLst/>
                <a:latin typeface="Arial" panose="020B0604020202020204" pitchFamily="34" charset="0"/>
                <a:ea typeface="ADLaM Display" panose="02010000000000000000" pitchFamily="2" charset="0"/>
                <a:cs typeface="Arial" panose="020B0604020202020204" pitchFamily="34" charset="0"/>
              </a:rPr>
              <a:t>: </a:t>
            </a:r>
          </a:p>
          <a:p>
            <a:endParaRPr lang="en-GB" sz="800" b="1" dirty="0">
              <a:solidFill>
                <a:srgbClr val="202A30"/>
              </a:solidFill>
              <a:latin typeface="Arial" panose="020B0604020202020204" pitchFamily="34" charset="0"/>
              <a:ea typeface="ADLaM Display" panose="02010000000000000000" pitchFamily="2" charset="0"/>
              <a:cs typeface="Arial" panose="020B0604020202020204" pitchFamily="34" charset="0"/>
            </a:endParaRPr>
          </a:p>
          <a:p>
            <a:r>
              <a:rPr lang="en-GB" sz="900" b="1" i="0" dirty="0">
                <a:solidFill>
                  <a:srgbClr val="202A30"/>
                </a:solidFill>
                <a:effectLst/>
                <a:latin typeface="Arial" panose="020B0604020202020204" pitchFamily="34" charset="0"/>
                <a:ea typeface="ADLaM Display" panose="02010000000000000000" pitchFamily="2" charset="0"/>
                <a:cs typeface="Arial" panose="020B0604020202020204" pitchFamily="34" charset="0"/>
              </a:rPr>
              <a:t>This new generation of systems is the first shake-up of the GP IT market we have seen in a quarter of a century, and this shift will help unlock more modern, joined-up care for patients.</a:t>
            </a:r>
          </a:p>
          <a:p>
            <a:endParaRPr lang="en-GB" sz="900" b="0" i="0" dirty="0">
              <a:solidFill>
                <a:srgbClr val="202A30"/>
              </a:solidFill>
              <a:effectLst/>
              <a:latin typeface="Arial" panose="020B0604020202020204" pitchFamily="34" charset="0"/>
              <a:ea typeface="ADLaM Display" panose="02010000000000000000" pitchFamily="2" charset="0"/>
              <a:cs typeface="Arial" panose="020B0604020202020204" pitchFamily="34" charset="0"/>
            </a:endParaRPr>
          </a:p>
          <a:p>
            <a:r>
              <a:rPr lang="en-GB" sz="900" b="1" i="0" dirty="0">
                <a:solidFill>
                  <a:schemeClr val="accent1"/>
                </a:solidFill>
                <a:effectLst/>
                <a:latin typeface="Arial" panose="020B0604020202020204" pitchFamily="34" charset="0"/>
                <a:ea typeface="ADLaM Display" panose="02010000000000000000" pitchFamily="2" charset="0"/>
                <a:cs typeface="Arial" panose="020B0604020202020204" pitchFamily="34" charset="0"/>
              </a:rPr>
              <a:t>(NHS</a:t>
            </a:r>
            <a:r>
              <a:rPr lang="en-GB" sz="900" b="0" i="0" dirty="0">
                <a:solidFill>
                  <a:srgbClr val="202A30"/>
                </a:solidFill>
                <a:effectLst/>
                <a:latin typeface="Arial" panose="020B0604020202020204" pitchFamily="34" charset="0"/>
                <a:ea typeface="ADLaM Display" panose="02010000000000000000" pitchFamily="2" charset="0"/>
                <a:cs typeface="Arial" panose="020B0604020202020204" pitchFamily="34" charset="0"/>
              </a:rPr>
              <a:t> </a:t>
            </a:r>
            <a:r>
              <a:rPr lang="en-GB" sz="900" b="1" i="0" dirty="0">
                <a:solidFill>
                  <a:schemeClr val="accent1"/>
                </a:solidFill>
                <a:effectLst/>
                <a:latin typeface="Arial" panose="020B0604020202020204" pitchFamily="34" charset="0"/>
                <a:ea typeface="ADLaM Display" panose="02010000000000000000" pitchFamily="2" charset="0"/>
                <a:cs typeface="Arial" panose="020B0604020202020204" pitchFamily="34" charset="0"/>
              </a:rPr>
              <a:t>England 2025a) </a:t>
            </a:r>
          </a:p>
        </p:txBody>
      </p:sp>
      <p:sp>
        <p:nvSpPr>
          <p:cNvPr id="4" name="TextBox 3">
            <a:extLst>
              <a:ext uri="{FF2B5EF4-FFF2-40B4-BE49-F238E27FC236}">
                <a16:creationId xmlns:a16="http://schemas.microsoft.com/office/drawing/2014/main" id="{A428F962-98C7-442B-80D5-9346CE5528E0}"/>
              </a:ext>
            </a:extLst>
          </p:cNvPr>
          <p:cNvSpPr txBox="1"/>
          <p:nvPr/>
        </p:nvSpPr>
        <p:spPr>
          <a:xfrm>
            <a:off x="2561962" y="1155684"/>
            <a:ext cx="1305038" cy="4293483"/>
          </a:xfrm>
          <a:prstGeom prst="rect">
            <a:avLst/>
          </a:prstGeom>
          <a:solidFill>
            <a:schemeClr val="tx2">
              <a:lumMod val="10000"/>
              <a:lumOff val="90000"/>
            </a:schemeClr>
          </a:solidFill>
          <a:ln>
            <a:solidFill>
              <a:schemeClr val="accent1"/>
            </a:solidFill>
          </a:ln>
        </p:spPr>
        <p:txBody>
          <a:bodyPr wrap="square">
            <a:spAutoFit/>
          </a:bodyPr>
          <a:lstStyle/>
          <a:p>
            <a:r>
              <a:rPr lang="en-GB" sz="1200" b="1" dirty="0">
                <a:solidFill>
                  <a:schemeClr val="accent1"/>
                </a:solidFill>
                <a:latin typeface="Arial" panose="020B0604020202020204" pitchFamily="34" charset="0"/>
                <a:cs typeface="Arial" panose="020B0604020202020204" pitchFamily="34" charset="0"/>
              </a:rPr>
              <a:t>Policy Expectations</a:t>
            </a:r>
            <a:r>
              <a:rPr lang="en-GB" sz="900" dirty="0">
                <a:latin typeface="Arial" panose="020B0604020202020204" pitchFamily="34" charset="0"/>
                <a:cs typeface="Arial" panose="020B0604020202020204" pitchFamily="34" charset="0"/>
              </a:rPr>
              <a:t> </a:t>
            </a:r>
          </a:p>
          <a:p>
            <a:endParaRPr lang="en-GB" sz="1000" b="1" dirty="0">
              <a:latin typeface="Arial" panose="020B0604020202020204" pitchFamily="34" charset="0"/>
              <a:cs typeface="Arial" panose="020B0604020202020204" pitchFamily="34" charset="0"/>
            </a:endParaRPr>
          </a:p>
          <a:p>
            <a:r>
              <a:rPr lang="en-US" sz="1000" b="1" dirty="0">
                <a:latin typeface="Arial" panose="020B0604020202020204" pitchFamily="34" charset="0"/>
                <a:cs typeface="Arial" panose="020B0604020202020204" pitchFamily="34" charset="0"/>
              </a:rPr>
              <a:t>National policy expect</a:t>
            </a:r>
            <a:r>
              <a:rPr lang="en-GB" sz="1000" b="1" dirty="0">
                <a:latin typeface="Arial" panose="020B0604020202020204" pitchFamily="34" charset="0"/>
                <a:cs typeface="Arial" panose="020B0604020202020204" pitchFamily="34" charset="0"/>
              </a:rPr>
              <a:t>ions </a:t>
            </a:r>
          </a:p>
          <a:p>
            <a:pPr marL="171450" indent="-171450">
              <a:buFont typeface="Arial" panose="020B0604020202020204" pitchFamily="34" charset="0"/>
              <a:buChar char="•"/>
            </a:pPr>
            <a:r>
              <a:rPr lang="en-US" sz="900" b="1" dirty="0">
                <a:latin typeface="Arial" panose="020B0604020202020204" pitchFamily="34" charset="0"/>
                <a:cs typeface="Arial" panose="020B0604020202020204" pitchFamily="34" charset="0"/>
              </a:rPr>
              <a:t>consistent access to test results</a:t>
            </a:r>
            <a:r>
              <a:rPr lang="en-US" sz="900" dirty="0">
                <a:latin typeface="Arial" panose="020B0604020202020204" pitchFamily="34" charset="0"/>
                <a:cs typeface="Arial" panose="020B0604020202020204" pitchFamily="34" charset="0"/>
              </a:rPr>
              <a:t>,</a:t>
            </a:r>
            <a:endParaRPr lang="en-GB" sz="9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900" b="1" dirty="0">
                <a:latin typeface="Arial" panose="020B0604020202020204" pitchFamily="34" charset="0"/>
                <a:cs typeface="Arial" panose="020B0604020202020204" pitchFamily="34" charset="0"/>
              </a:rPr>
              <a:t>transparency around data </a:t>
            </a:r>
            <a:r>
              <a:rPr lang="en-GB" sz="900" b="1" dirty="0">
                <a:latin typeface="Arial" panose="020B0604020202020204" pitchFamily="34" charset="0"/>
                <a:cs typeface="Arial" panose="020B0604020202020204" pitchFamily="34" charset="0"/>
              </a:rPr>
              <a:t>usage</a:t>
            </a:r>
          </a:p>
          <a:p>
            <a:pPr marL="171450" indent="-171450">
              <a:buFont typeface="Arial" panose="020B0604020202020204" pitchFamily="34" charset="0"/>
              <a:buChar char="•"/>
            </a:pPr>
            <a:r>
              <a:rPr lang="en-US" sz="900" b="1" dirty="0">
                <a:latin typeface="Arial" panose="020B0604020202020204" pitchFamily="34" charset="0"/>
                <a:cs typeface="Arial" panose="020B0604020202020204" pitchFamily="34" charset="0"/>
              </a:rPr>
              <a:t>informed control over data sharing.</a:t>
            </a:r>
            <a:endParaRPr lang="en-GB" sz="9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Digital Alignment</a:t>
            </a:r>
            <a:r>
              <a:rPr lang="en-GB" sz="900"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900" b="1" dirty="0" err="1">
                <a:latin typeface="Arial" panose="020B0604020202020204" pitchFamily="34" charset="0"/>
                <a:cs typeface="Arial" panose="020B0604020202020204" pitchFamily="34" charset="0"/>
              </a:rPr>
              <a:t>Medicus</a:t>
            </a:r>
            <a:r>
              <a:rPr lang="en-GB" sz="900" b="1" dirty="0">
                <a:latin typeface="Arial" panose="020B0604020202020204" pitchFamily="34" charset="0"/>
                <a:cs typeface="Arial" panose="020B0604020202020204" pitchFamily="34" charset="0"/>
              </a:rPr>
              <a:t> EPR: I</a:t>
            </a:r>
            <a:r>
              <a:rPr lang="en-US" sz="900" b="1" dirty="0">
                <a:latin typeface="Arial" panose="020B0604020202020204" pitchFamily="34" charset="0"/>
                <a:cs typeface="Arial" panose="020B0604020202020204" pitchFamily="34" charset="0"/>
              </a:rPr>
              <a:t>improve access, safety, and </a:t>
            </a:r>
            <a:r>
              <a:rPr lang="en-GB" sz="900" b="1" dirty="0">
                <a:latin typeface="Arial" panose="020B0604020202020204" pitchFamily="34" charset="0"/>
                <a:cs typeface="Arial" panose="020B0604020202020204" pitchFamily="34" charset="0"/>
              </a:rPr>
              <a:t>workflow transparency </a:t>
            </a:r>
          </a:p>
          <a:p>
            <a:pPr marL="171450" indent="-171450">
              <a:buFont typeface="Arial" panose="020B0604020202020204" pitchFamily="34" charset="0"/>
              <a:buChar char="•"/>
            </a:pPr>
            <a:r>
              <a:rPr lang="en-GB" sz="900" b="1" dirty="0">
                <a:latin typeface="Arial" panose="020B0604020202020204" pitchFamily="34" charset="0"/>
                <a:cs typeface="Arial" panose="020B0604020202020204" pitchFamily="34" charset="0"/>
              </a:rPr>
              <a:t>Supports </a:t>
            </a:r>
            <a:r>
              <a:rPr lang="en-US" sz="900" b="1" dirty="0">
                <a:latin typeface="Arial" panose="020B0604020202020204" pitchFamily="34" charset="0"/>
                <a:cs typeface="Arial" panose="020B0604020202020204" pitchFamily="34" charset="0"/>
              </a:rPr>
              <a:t>co-production in primary care</a:t>
            </a:r>
            <a:endParaRPr lang="en-GB" sz="900" b="1"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US" sz="900" b="1" dirty="0">
                <a:solidFill>
                  <a:schemeClr val="accent1"/>
                </a:solidFill>
                <a:latin typeface="Arial" panose="020B0604020202020204" pitchFamily="34" charset="0"/>
                <a:cs typeface="Arial" panose="020B0604020202020204" pitchFamily="34" charset="0"/>
              </a:rPr>
              <a:t>(Department of Health and Social Care, 2022)</a:t>
            </a:r>
            <a:endParaRPr lang="en-GB" sz="900" b="1" dirty="0">
              <a:solidFill>
                <a:schemeClr val="accent1"/>
              </a:solidFill>
              <a:latin typeface="Arial" panose="020B0604020202020204" pitchFamily="34" charset="0"/>
              <a:cs typeface="Arial" panose="020B0604020202020204" pitchFamily="34" charset="0"/>
            </a:endParaRPr>
          </a:p>
        </p:txBody>
      </p:sp>
      <p:pic>
        <p:nvPicPr>
          <p:cNvPr id="16" name="Picture 15" descr="A blue background with white text&#10;&#10;AI-generated content may be incorrect.">
            <a:extLst>
              <a:ext uri="{FF2B5EF4-FFF2-40B4-BE49-F238E27FC236}">
                <a16:creationId xmlns:a16="http://schemas.microsoft.com/office/drawing/2014/main" id="{E2B79B31-4E20-17B6-7A1C-57770F02A41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9673" y="2235018"/>
            <a:ext cx="2274117" cy="371393"/>
          </a:xfrm>
          <a:prstGeom prst="rect">
            <a:avLst/>
          </a:prstGeom>
        </p:spPr>
      </p:pic>
      <p:graphicFrame>
        <p:nvGraphicFramePr>
          <p:cNvPr id="21" name="Table 20">
            <a:extLst>
              <a:ext uri="{FF2B5EF4-FFF2-40B4-BE49-F238E27FC236}">
                <a16:creationId xmlns:a16="http://schemas.microsoft.com/office/drawing/2014/main" id="{5F598020-2E7C-A8BD-F864-AAB431BFACDE}"/>
              </a:ext>
            </a:extLst>
          </p:cNvPr>
          <p:cNvGraphicFramePr/>
          <p:nvPr>
            <p:extLst>
              <p:ext uri="{D42A27DB-BD31-4B8C-83A1-F6EECF244321}">
                <p14:modId xmlns:p14="http://schemas.microsoft.com/office/powerpoint/2010/main" val="2765476647"/>
              </p:ext>
            </p:extLst>
          </p:nvPr>
        </p:nvGraphicFramePr>
        <p:xfrm>
          <a:off x="192822" y="2609662"/>
          <a:ext cx="2310474" cy="2231391"/>
        </p:xfrm>
        <a:graphic>
          <a:graphicData uri="http://schemas.openxmlformats.org/drawingml/2006/table">
            <a:tbl>
              <a:tblPr firstRow="1" firstCol="1" bandRow="1">
                <a:tableStyleId>{5C22544A-7EE6-4342-B048-85BDC9FD1C3A}</a:tableStyleId>
              </a:tblPr>
              <a:tblGrid>
                <a:gridCol w="2310474">
                  <a:extLst>
                    <a:ext uri="{9D8B030D-6E8A-4147-A177-3AD203B41FA5}">
                      <a16:colId xmlns:a16="http://schemas.microsoft.com/office/drawing/2014/main" val="477552570"/>
                    </a:ext>
                  </a:extLst>
                </a:gridCol>
              </a:tblGrid>
              <a:tr h="193132">
                <a:tc>
                  <a:txBody>
                    <a:bodyPr/>
                    <a:lstStyle/>
                    <a:p>
                      <a:pPr algn="l">
                        <a:lnSpc>
                          <a:spcPct val="150000"/>
                        </a:lnSpc>
                        <a:spcAft>
                          <a:spcPts val="800"/>
                        </a:spcAft>
                        <a:buNone/>
                      </a:pPr>
                      <a:r>
                        <a:rPr lang="en-GB" sz="1100" kern="100" dirty="0">
                          <a:effectLst/>
                        </a:rPr>
                        <a:t> </a:t>
                      </a:r>
                      <a:r>
                        <a:rPr lang="en-GB" sz="800" kern="100" dirty="0">
                          <a:effectLst/>
                          <a:latin typeface="Arial" panose="020B0604020202020204" pitchFamily="34" charset="0"/>
                          <a:cs typeface="Arial" panose="020B0604020202020204" pitchFamily="34" charset="0"/>
                        </a:rPr>
                        <a:t>From March 2025 and beyond</a:t>
                      </a:r>
                    </a:p>
                  </a:txBody>
                  <a:tcPr marL="68580" marR="68580" marT="0" marB="0"/>
                </a:tc>
                <a:extLst>
                  <a:ext uri="{0D108BD9-81ED-4DB2-BD59-A6C34878D82A}">
                    <a16:rowId xmlns:a16="http://schemas.microsoft.com/office/drawing/2014/main" val="500094554"/>
                  </a:ext>
                </a:extLst>
              </a:tr>
              <a:tr h="136201">
                <a:tc>
                  <a:txBody>
                    <a:bodyPr/>
                    <a:lstStyle/>
                    <a:p>
                      <a:pPr algn="l">
                        <a:lnSpc>
                          <a:spcPct val="150000"/>
                        </a:lnSpc>
                        <a:spcAft>
                          <a:spcPts val="1500"/>
                        </a:spcAft>
                        <a:buNone/>
                      </a:pPr>
                      <a:r>
                        <a:rPr lang="en-GB" sz="800" kern="0" dirty="0">
                          <a:effectLst/>
                          <a:latin typeface="Arial" panose="020B0604020202020204" pitchFamily="34" charset="0"/>
                          <a:cs typeface="Arial" panose="020B0604020202020204" pitchFamily="34" charset="0"/>
                        </a:rPr>
                        <a:t>To manage my health, I can:</a:t>
                      </a:r>
                      <a:endParaRPr lang="en-GB" sz="800" kern="100" dirty="0">
                        <a:effectLst/>
                        <a:latin typeface="Arial" panose="020B0604020202020204" pitchFamily="34" charset="0"/>
                        <a:ea typeface="Yu Mincho" panose="02020400000000000000" pitchFamily="18" charset="-128"/>
                        <a:cs typeface="Arial" panose="020B0604020202020204" pitchFamily="34" charset="0"/>
                      </a:endParaRPr>
                    </a:p>
                  </a:txBody>
                  <a:tcPr marL="68580" marR="68580" marT="0" marB="0"/>
                </a:tc>
                <a:extLst>
                  <a:ext uri="{0D108BD9-81ED-4DB2-BD59-A6C34878D82A}">
                    <a16:rowId xmlns:a16="http://schemas.microsoft.com/office/drawing/2014/main" val="2076340063"/>
                  </a:ext>
                </a:extLst>
              </a:tr>
              <a:tr h="291613">
                <a:tc>
                  <a:txBody>
                    <a:bodyPr/>
                    <a:lstStyle/>
                    <a:p>
                      <a:pPr algn="l">
                        <a:lnSpc>
                          <a:spcPct val="150000"/>
                        </a:lnSpc>
                        <a:spcAft>
                          <a:spcPts val="750"/>
                        </a:spcAft>
                        <a:buNone/>
                      </a:pPr>
                      <a:r>
                        <a:rPr lang="en-GB" sz="800" kern="100" dirty="0">
                          <a:effectLst/>
                          <a:latin typeface="Arial" panose="020B0604020202020204" pitchFamily="34" charset="0"/>
                          <a:cs typeface="Arial" panose="020B0604020202020204" pitchFamily="34" charset="0"/>
                        </a:rPr>
                        <a:t>View all my test results easily and consistently</a:t>
                      </a:r>
                      <a:endParaRPr lang="en-GB" sz="800" kern="100" dirty="0">
                        <a:effectLst/>
                        <a:latin typeface="Arial" panose="020B0604020202020204" pitchFamily="34" charset="0"/>
                        <a:ea typeface="Yu Mincho" panose="02020400000000000000" pitchFamily="18" charset="-128"/>
                        <a:cs typeface="Arial" panose="020B0604020202020204" pitchFamily="34" charset="0"/>
                      </a:endParaRPr>
                    </a:p>
                  </a:txBody>
                  <a:tcPr marL="68580" marR="68580" marT="0" marB="0"/>
                </a:tc>
                <a:extLst>
                  <a:ext uri="{0D108BD9-81ED-4DB2-BD59-A6C34878D82A}">
                    <a16:rowId xmlns:a16="http://schemas.microsoft.com/office/drawing/2014/main" val="1042339901"/>
                  </a:ext>
                </a:extLst>
              </a:tr>
              <a:tr h="327596">
                <a:tc>
                  <a:txBody>
                    <a:bodyPr/>
                    <a:lstStyle/>
                    <a:p>
                      <a:pPr algn="l">
                        <a:lnSpc>
                          <a:spcPct val="150000"/>
                        </a:lnSpc>
                        <a:spcAft>
                          <a:spcPts val="750"/>
                        </a:spcAft>
                        <a:buNone/>
                      </a:pPr>
                      <a:r>
                        <a:rPr lang="en-GB" sz="800" kern="100" dirty="0">
                          <a:effectLst/>
                          <a:latin typeface="Arial" panose="020B0604020202020204" pitchFamily="34" charset="0"/>
                          <a:cs typeface="Arial" panose="020B0604020202020204" pitchFamily="34" charset="0"/>
                        </a:rPr>
                        <a:t>Review how my data has been used to plan services and contribute to medical </a:t>
                      </a:r>
                      <a:r>
                        <a:rPr lang="en-GB" sz="800" kern="100" dirty="0">
                          <a:effectLst/>
                        </a:rPr>
                        <a:t>research</a:t>
                      </a:r>
                      <a:endParaRPr lang="en-GB" sz="800" kern="100" dirty="0">
                        <a:effectLst/>
                        <a:latin typeface="Aptos" panose="020B0004020202020204" pitchFamily="34" charset="0"/>
                        <a:ea typeface="Yu Mincho" panose="02020400000000000000" pitchFamily="18" charset="-128"/>
                        <a:cs typeface="Arial" panose="020B0604020202020204" pitchFamily="34" charset="0"/>
                      </a:endParaRPr>
                    </a:p>
                  </a:txBody>
                  <a:tcPr marL="68580" marR="68580" marT="0" marB="0"/>
                </a:tc>
                <a:extLst>
                  <a:ext uri="{0D108BD9-81ED-4DB2-BD59-A6C34878D82A}">
                    <a16:rowId xmlns:a16="http://schemas.microsoft.com/office/drawing/2014/main" val="3196297781"/>
                  </a:ext>
                </a:extLst>
              </a:tr>
              <a:tr h="602437">
                <a:tc>
                  <a:txBody>
                    <a:bodyPr/>
                    <a:lstStyle/>
                    <a:p>
                      <a:pPr algn="l">
                        <a:lnSpc>
                          <a:spcPct val="150000"/>
                        </a:lnSpc>
                        <a:spcAft>
                          <a:spcPts val="750"/>
                        </a:spcAft>
                        <a:buNone/>
                      </a:pPr>
                      <a:r>
                        <a:rPr lang="en-GB" sz="800" kern="100" dirty="0">
                          <a:effectLst/>
                          <a:latin typeface="Arial" panose="020B0604020202020204" pitchFamily="34" charset="0"/>
                          <a:cs typeface="Arial" panose="020B0604020202020204" pitchFamily="34" charset="0"/>
                        </a:rPr>
                        <a:t>Exercise greater control over how my data is used by being able to opt out of specific uses of my data if I choose, once I have been informed of the potential benefits</a:t>
                      </a:r>
                      <a:endParaRPr lang="en-GB" sz="800" kern="100" dirty="0">
                        <a:effectLst/>
                        <a:latin typeface="Arial" panose="020B0604020202020204" pitchFamily="34" charset="0"/>
                        <a:ea typeface="Yu Mincho" panose="02020400000000000000" pitchFamily="18" charset="-128"/>
                        <a:cs typeface="Arial" panose="020B0604020202020204" pitchFamily="34" charset="0"/>
                      </a:endParaRPr>
                    </a:p>
                  </a:txBody>
                  <a:tcPr marL="68580" marR="68580" marT="0" marB="0"/>
                </a:tc>
                <a:extLst>
                  <a:ext uri="{0D108BD9-81ED-4DB2-BD59-A6C34878D82A}">
                    <a16:rowId xmlns:a16="http://schemas.microsoft.com/office/drawing/2014/main" val="204998267"/>
                  </a:ext>
                </a:extLst>
              </a:tr>
              <a:tr h="388012">
                <a:tc>
                  <a:txBody>
                    <a:bodyPr/>
                    <a:lstStyle/>
                    <a:p>
                      <a:pPr algn="l">
                        <a:lnSpc>
                          <a:spcPct val="150000"/>
                        </a:lnSpc>
                        <a:spcAft>
                          <a:spcPts val="750"/>
                        </a:spcAft>
                        <a:buNone/>
                      </a:pPr>
                      <a:r>
                        <a:rPr lang="en-GB" sz="800" kern="100" dirty="0">
                          <a:effectLst/>
                          <a:latin typeface="Arial" panose="020B0604020202020204" pitchFamily="34" charset="0"/>
                          <a:cs typeface="Arial" panose="020B0604020202020204" pitchFamily="34" charset="0"/>
                        </a:rPr>
                        <a:t>Access services that are relevant to me</a:t>
                      </a:r>
                    </a:p>
                    <a:p>
                      <a:pPr algn="l">
                        <a:lnSpc>
                          <a:spcPct val="150000"/>
                        </a:lnSpc>
                        <a:spcAft>
                          <a:spcPts val="750"/>
                        </a:spcAft>
                        <a:buNone/>
                      </a:pPr>
                      <a:endParaRPr lang="en-GB" sz="800" kern="100" dirty="0">
                        <a:effectLst/>
                        <a:latin typeface="Arial" panose="020B0604020202020204" pitchFamily="34" charset="0"/>
                        <a:ea typeface="Yu Mincho" panose="02020400000000000000" pitchFamily="18" charset="-128"/>
                        <a:cs typeface="Arial" panose="020B0604020202020204" pitchFamily="34" charset="0"/>
                      </a:endParaRPr>
                    </a:p>
                  </a:txBody>
                  <a:tcPr marL="68580" marR="68580" marT="0" marB="0"/>
                </a:tc>
                <a:extLst>
                  <a:ext uri="{0D108BD9-81ED-4DB2-BD59-A6C34878D82A}">
                    <a16:rowId xmlns:a16="http://schemas.microsoft.com/office/drawing/2014/main" val="3499727221"/>
                  </a:ext>
                </a:extLst>
              </a:tr>
            </a:tbl>
          </a:graphicData>
        </a:graphic>
      </p:graphicFrame>
      <p:sp>
        <p:nvSpPr>
          <p:cNvPr id="2" name="TextBox 1">
            <a:extLst>
              <a:ext uri="{FF2B5EF4-FFF2-40B4-BE49-F238E27FC236}">
                <a16:creationId xmlns:a16="http://schemas.microsoft.com/office/drawing/2014/main" id="{F3D25859-8CF4-1398-1F92-887E539E2425}"/>
              </a:ext>
            </a:extLst>
          </p:cNvPr>
          <p:cNvSpPr txBox="1"/>
          <p:nvPr/>
        </p:nvSpPr>
        <p:spPr>
          <a:xfrm>
            <a:off x="241463" y="1155684"/>
            <a:ext cx="1287952" cy="830997"/>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l"/>
            <a:r>
              <a:rPr lang="en-GB" sz="1200" b="1" dirty="0">
                <a:solidFill>
                  <a:schemeClr val="accent1"/>
                </a:solidFill>
                <a:latin typeface="Arial" panose="020B0604020202020204" pitchFamily="34" charset="0"/>
                <a:cs typeface="Arial" panose="020B0604020202020204" pitchFamily="34" charset="0"/>
              </a:rPr>
              <a:t>Patient Empowerment &amp; Digital Access</a:t>
            </a:r>
            <a:endParaRPr lang="en-US" sz="1200" b="1" dirty="0">
              <a:solidFill>
                <a:schemeClr val="accent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2918DF0-44E5-4894-7A3C-9790FF7B37E8}"/>
              </a:ext>
            </a:extLst>
          </p:cNvPr>
          <p:cNvPicPr>
            <a:picLocks noChangeAspect="1"/>
          </p:cNvPicPr>
          <p:nvPr/>
        </p:nvPicPr>
        <p:blipFill>
          <a:blip r:embed="rId7"/>
          <a:stretch>
            <a:fillRect/>
          </a:stretch>
        </p:blipFill>
        <p:spPr>
          <a:xfrm>
            <a:off x="5230288" y="164886"/>
            <a:ext cx="6876016" cy="929590"/>
          </a:xfrm>
          <a:prstGeom prst="rect">
            <a:avLst/>
          </a:prstGeom>
        </p:spPr>
      </p:pic>
    </p:spTree>
    <p:extLst>
      <p:ext uri="{BB962C8B-B14F-4D97-AF65-F5344CB8AC3E}">
        <p14:creationId xmlns:p14="http://schemas.microsoft.com/office/powerpoint/2010/main" val="3003729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95591-8920-50E6-33AA-7CC981357596}"/>
              </a:ext>
            </a:extLst>
          </p:cNvPr>
          <p:cNvSpPr>
            <a:spLocks noGrp="1"/>
          </p:cNvSpPr>
          <p:nvPr>
            <p:ph type="title"/>
          </p:nvPr>
        </p:nvSpPr>
        <p:spPr>
          <a:xfrm>
            <a:off x="525779" y="211015"/>
            <a:ext cx="4860705" cy="401634"/>
          </a:xfrm>
        </p:spPr>
        <p:txBody>
          <a:bodyPr>
            <a:normAutofit/>
          </a:bodyPr>
          <a:lstStyle/>
          <a:p>
            <a:r>
              <a:rPr lang="en-GB" sz="2000" dirty="0">
                <a:solidFill>
                  <a:schemeClr val="accent1"/>
                </a:solidFill>
                <a:latin typeface="Arial" panose="020B0604020202020204" pitchFamily="34" charset="0"/>
                <a:cs typeface="Arial" panose="020B0604020202020204" pitchFamily="34" charset="0"/>
              </a:rPr>
              <a:t>Community</a:t>
            </a:r>
            <a:endParaRPr lang="en-US" sz="2000" dirty="0"/>
          </a:p>
        </p:txBody>
      </p:sp>
      <p:sp>
        <p:nvSpPr>
          <p:cNvPr id="6" name="Content Placeholder 3">
            <a:extLst>
              <a:ext uri="{FF2B5EF4-FFF2-40B4-BE49-F238E27FC236}">
                <a16:creationId xmlns:a16="http://schemas.microsoft.com/office/drawing/2014/main" id="{5A1F3575-DD43-7A93-9401-8F0DA21A7157}"/>
              </a:ext>
            </a:extLst>
          </p:cNvPr>
          <p:cNvSpPr>
            <a:spLocks noGrp="1"/>
          </p:cNvSpPr>
          <p:nvPr>
            <p:ph sz="half" idx="2"/>
          </p:nvPr>
        </p:nvSpPr>
        <p:spPr>
          <a:xfrm>
            <a:off x="7205980" y="4856254"/>
            <a:ext cx="4792462" cy="1882365"/>
          </a:xfrm>
          <a:solidFill>
            <a:schemeClr val="tx2">
              <a:lumMod val="10000"/>
              <a:lumOff val="90000"/>
            </a:schemeClr>
          </a:solidFill>
          <a:ln>
            <a:solidFill>
              <a:schemeClr val="accent1"/>
            </a:solidFill>
          </a:ln>
        </p:spPr>
        <p:txBody>
          <a:bodyPr>
            <a:normAutofit fontScale="25000" lnSpcReduction="20000"/>
          </a:bodyPr>
          <a:lstStyle/>
          <a:p>
            <a:pPr marL="0" indent="0" algn="ctr">
              <a:buNone/>
            </a:pPr>
            <a:endParaRPr lang="en-GB" sz="1600" b="1" dirty="0">
              <a:solidFill>
                <a:schemeClr val="accent1"/>
              </a:solidFill>
              <a:latin typeface="Arial" panose="020B0604020202020204" pitchFamily="34" charset="0"/>
              <a:cs typeface="Arial" panose="020B0604020202020204" pitchFamily="34" charset="0"/>
            </a:endParaRPr>
          </a:p>
          <a:p>
            <a:pPr marL="0" indent="0" algn="ctr">
              <a:buNone/>
            </a:pPr>
            <a:r>
              <a:rPr lang="en-US" sz="4200" b="1" dirty="0">
                <a:solidFill>
                  <a:schemeClr val="accent1"/>
                </a:solidFill>
                <a:latin typeface="Arial" panose="020B0604020202020204" pitchFamily="34" charset="0"/>
                <a:cs typeface="Arial" panose="020B0604020202020204" pitchFamily="34" charset="0"/>
              </a:rPr>
              <a:t>Recommendations</a:t>
            </a:r>
            <a:endParaRPr lang="en-GB" sz="4200" b="1" dirty="0">
              <a:solidFill>
                <a:schemeClr val="accent1"/>
              </a:solidFill>
              <a:latin typeface="Arial" panose="020B0604020202020204" pitchFamily="34" charset="0"/>
              <a:cs typeface="Arial" panose="020B0604020202020204" pitchFamily="34" charset="0"/>
            </a:endParaRPr>
          </a:p>
          <a:p>
            <a:pPr marL="0" indent="0">
              <a:buNone/>
            </a:pPr>
            <a:r>
              <a:rPr lang="en-US" sz="3600" b="1" dirty="0">
                <a:latin typeface="Arial" panose="020B0604020202020204" pitchFamily="34" charset="0"/>
                <a:cs typeface="Arial" panose="020B0604020202020204" pitchFamily="34" charset="0"/>
              </a:rPr>
              <a:t>To reduce digital exclusion and improve hypertension outcomes, several community-led strategies should be </a:t>
            </a:r>
            <a:r>
              <a:rPr lang="en-US" sz="3600" b="1" dirty="0" err="1">
                <a:latin typeface="Arial" panose="020B0604020202020204" pitchFamily="34" charset="0"/>
                <a:cs typeface="Arial" panose="020B0604020202020204" pitchFamily="34" charset="0"/>
              </a:rPr>
              <a:t>prioritised</a:t>
            </a:r>
            <a:r>
              <a:rPr lang="en-US" sz="3600" b="1" dirty="0">
                <a:latin typeface="Arial" panose="020B0604020202020204" pitchFamily="34" charset="0"/>
                <a:cs typeface="Arial" panose="020B0604020202020204" pitchFamily="34" charset="0"/>
              </a:rPr>
              <a:t>. First, investing in community digital hubs and training for carers can improve access and confidence among underserved groups</a:t>
            </a:r>
            <a:endParaRPr lang="en-GB" sz="3600" b="1" dirty="0">
              <a:latin typeface="Arial" panose="020B0604020202020204" pitchFamily="34" charset="0"/>
              <a:cs typeface="Arial" panose="020B0604020202020204" pitchFamily="34" charset="0"/>
            </a:endParaRPr>
          </a:p>
          <a:p>
            <a:pPr marL="0" indent="0">
              <a:buNone/>
            </a:pPr>
            <a:r>
              <a:rPr lang="en-US" sz="3600" b="1" dirty="0">
                <a:solidFill>
                  <a:schemeClr val="accent1"/>
                </a:solidFill>
                <a:latin typeface="Arial" panose="020B0604020202020204" pitchFamily="34" charset="0"/>
                <a:cs typeface="Arial" panose="020B0604020202020204" pitchFamily="34" charset="0"/>
              </a:rPr>
              <a:t> (RSN, 2025; King’s Fund, 2025)</a:t>
            </a:r>
            <a:endParaRPr lang="en-GB" sz="3600" b="1" dirty="0">
              <a:solidFill>
                <a:schemeClr val="accent1"/>
              </a:solidFill>
              <a:latin typeface="Arial" panose="020B0604020202020204" pitchFamily="34" charset="0"/>
              <a:cs typeface="Arial" panose="020B0604020202020204" pitchFamily="34" charset="0"/>
            </a:endParaRPr>
          </a:p>
          <a:p>
            <a:pPr marL="0" indent="0">
              <a:buNone/>
            </a:pPr>
            <a:r>
              <a:rPr lang="en-US" sz="3600" b="1" dirty="0">
                <a:latin typeface="Arial" panose="020B0604020202020204" pitchFamily="34" charset="0"/>
                <a:cs typeface="Arial" panose="020B0604020202020204" pitchFamily="34" charset="0"/>
              </a:rPr>
              <a:t>Second, using inclusive design and translated interfaces ensures that digital tools are accessible to patients with varying literacy levels and language needs (NHS England, 2023). Finally, strengthening Integrated Care System (ICS) governance supports cross-sector collaboration and ensures that digital transformation is co-produced with communities</a:t>
            </a:r>
            <a:endParaRPr lang="en-GB" sz="3600" b="1" dirty="0">
              <a:latin typeface="Arial" panose="020B0604020202020204" pitchFamily="34" charset="0"/>
              <a:cs typeface="Arial" panose="020B0604020202020204" pitchFamily="34" charset="0"/>
            </a:endParaRPr>
          </a:p>
          <a:p>
            <a:pPr marL="0" indent="0">
              <a:buNone/>
            </a:pPr>
            <a:r>
              <a:rPr lang="en-US" sz="3600" b="1" dirty="0">
                <a:solidFill>
                  <a:schemeClr val="accent1"/>
                </a:solidFill>
                <a:latin typeface="Arial" panose="020B0604020202020204" pitchFamily="34" charset="0"/>
                <a:cs typeface="Arial" panose="020B0604020202020204" pitchFamily="34" charset="0"/>
              </a:rPr>
              <a:t>Department of Health and Social Care, 2022)</a:t>
            </a:r>
            <a:endParaRPr lang="en-GB" sz="3600" b="1" dirty="0">
              <a:solidFill>
                <a:schemeClr val="accent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F70EF25-0F25-4C2D-E768-FB2DE59DFFD6}"/>
              </a:ext>
            </a:extLst>
          </p:cNvPr>
          <p:cNvSpPr txBox="1"/>
          <p:nvPr/>
        </p:nvSpPr>
        <p:spPr>
          <a:xfrm>
            <a:off x="1819371" y="3876297"/>
            <a:ext cx="2890866" cy="2862322"/>
          </a:xfrm>
          <a:prstGeom prst="rect">
            <a:avLst/>
          </a:prstGeom>
          <a:solidFill>
            <a:schemeClr val="bg2"/>
          </a:solidFill>
          <a:ln>
            <a:solidFill>
              <a:schemeClr val="accent1"/>
            </a:solidFill>
          </a:ln>
        </p:spPr>
        <p:txBody>
          <a:bodyPr wrap="square">
            <a:spAutoFit/>
          </a:bodyPr>
          <a:lstStyle/>
          <a:p>
            <a:r>
              <a:rPr lang="en-GB" sz="900" b="1" i="0" dirty="0">
                <a:solidFill>
                  <a:schemeClr val="accent1"/>
                </a:solidFill>
                <a:effectLst/>
                <a:latin typeface="Arial" panose="020B0604020202020204" pitchFamily="34" charset="0"/>
                <a:cs typeface="Arial" panose="020B0604020202020204" pitchFamily="34" charset="0"/>
              </a:rPr>
              <a:t>Specialists from Medics Health Care have Implemented an out reach program to raise awareness and promote prevention </a:t>
            </a:r>
          </a:p>
          <a:p>
            <a:pPr marL="171450" indent="-171450">
              <a:buFont typeface="Arial" panose="020B0604020202020204" pitchFamily="34" charset="0"/>
              <a:buChar char="•"/>
            </a:pPr>
            <a:endParaRPr lang="en-GB" sz="900" b="1" i="0" dirty="0">
              <a:solidFill>
                <a:srgbClr val="3F3F3F"/>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0" dirty="0">
                <a:solidFill>
                  <a:srgbClr val="3F3F3F"/>
                </a:solidFill>
                <a:effectLst/>
                <a:latin typeface="Arial" panose="020B0604020202020204" pitchFamily="34" charset="0"/>
                <a:cs typeface="Arial" panose="020B0604020202020204" pitchFamily="34" charset="0"/>
              </a:rPr>
              <a:t>These broadcasts are not available on UK radio networks, and there’s no evidence they’re streamed or syndicated internationally.</a:t>
            </a:r>
          </a:p>
          <a:p>
            <a:pPr marL="171450" indent="-171450">
              <a:buFont typeface="Arial" panose="020B0604020202020204" pitchFamily="34" charset="0"/>
              <a:buChar char="•"/>
            </a:pPr>
            <a:endParaRPr lang="en-GB" sz="900" b="1" i="0" dirty="0">
              <a:solidFill>
                <a:srgbClr val="3F3F3F"/>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dirty="0">
                <a:solidFill>
                  <a:srgbClr val="3F3F3F"/>
                </a:solidFill>
                <a:latin typeface="Arial" panose="020B0604020202020204" pitchFamily="34" charset="0"/>
                <a:cs typeface="Arial" panose="020B0604020202020204" pitchFamily="34" charset="0"/>
              </a:rPr>
              <a:t>Local Radio Station in Ugandan -Voice of Kigezi FM</a:t>
            </a:r>
            <a:r>
              <a:rPr lang="en-GB" sz="900" b="1" i="0" dirty="0">
                <a:solidFill>
                  <a:srgbClr val="3F3F3F"/>
                </a:solidFill>
                <a:effectLst/>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endParaRPr lang="en-GB" sz="900" b="1" i="0" dirty="0">
              <a:solidFill>
                <a:srgbClr val="3F3F3F"/>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0" dirty="0">
                <a:solidFill>
                  <a:srgbClr val="3F3F3F"/>
                </a:solidFill>
                <a:effectLst/>
                <a:latin typeface="Arial" panose="020B0604020202020204" pitchFamily="34" charset="0"/>
                <a:cs typeface="Arial" panose="020B0604020202020204" pitchFamily="34" charset="0"/>
              </a:rPr>
              <a:t>Raise awareness about late-stage disease presentation  </a:t>
            </a:r>
          </a:p>
          <a:p>
            <a:endParaRPr lang="en-GB" sz="900" b="1" i="0" dirty="0">
              <a:solidFill>
                <a:srgbClr val="3F3F3F"/>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0" dirty="0">
                <a:solidFill>
                  <a:srgbClr val="3F3F3F"/>
                </a:solidFill>
                <a:effectLst/>
                <a:latin typeface="Arial" panose="020B0604020202020204" pitchFamily="34" charset="0"/>
                <a:cs typeface="Arial" panose="020B0604020202020204" pitchFamily="34" charset="0"/>
              </a:rPr>
              <a:t>Promote preventive medicine  </a:t>
            </a:r>
          </a:p>
          <a:p>
            <a:pPr marL="171450" indent="-171450">
              <a:buFont typeface="Arial" panose="020B0604020202020204" pitchFamily="34" charset="0"/>
              <a:buChar char="•"/>
            </a:pPr>
            <a:endParaRPr lang="en-GB" sz="900" b="1" i="0" dirty="0">
              <a:solidFill>
                <a:srgbClr val="3F3F3F"/>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900" b="1" i="0" dirty="0">
                <a:solidFill>
                  <a:srgbClr val="3F3F3F"/>
                </a:solidFill>
                <a:effectLst/>
                <a:latin typeface="Arial" panose="020B0604020202020204" pitchFamily="34" charset="0"/>
                <a:cs typeface="Arial" panose="020B0604020202020204" pitchFamily="34" charset="0"/>
              </a:rPr>
              <a:t>Educate listeners on symptoms, screening, and lifestyle changes</a:t>
            </a:r>
          </a:p>
          <a:p>
            <a:endParaRPr lang="en-GB" sz="900" b="1" dirty="0">
              <a:solidFill>
                <a:srgbClr val="3F3F3F"/>
              </a:solidFill>
              <a:latin typeface="Arial" panose="020B0604020202020204" pitchFamily="34" charset="0"/>
              <a:cs typeface="Arial" panose="020B0604020202020204" pitchFamily="34" charset="0"/>
            </a:endParaRPr>
          </a:p>
          <a:p>
            <a:r>
              <a:rPr lang="en-GB" sz="900" b="1" i="0" dirty="0">
                <a:solidFill>
                  <a:schemeClr val="accent1"/>
                </a:solidFill>
                <a:effectLst/>
                <a:latin typeface="Arial" panose="020B0604020202020204" pitchFamily="34" charset="0"/>
                <a:cs typeface="Arial" panose="020B0604020202020204" pitchFamily="34" charset="0"/>
              </a:rPr>
              <a:t>(</a:t>
            </a:r>
            <a:r>
              <a:rPr lang="en-GB" sz="900" b="1" i="0" dirty="0" err="1">
                <a:solidFill>
                  <a:schemeClr val="accent1"/>
                </a:solidFill>
                <a:effectLst/>
                <a:latin typeface="Arial" panose="020B0604020202020204" pitchFamily="34" charset="0"/>
                <a:cs typeface="Arial" panose="020B0604020202020204" pitchFamily="34" charset="0"/>
              </a:rPr>
              <a:t>Medicus</a:t>
            </a:r>
            <a:r>
              <a:rPr lang="en-GB" sz="900" b="1" i="0" dirty="0">
                <a:solidFill>
                  <a:schemeClr val="accent1"/>
                </a:solidFill>
                <a:effectLst/>
                <a:latin typeface="Arial" panose="020B0604020202020204" pitchFamily="34" charset="0"/>
                <a:cs typeface="Arial" panose="020B0604020202020204" pitchFamily="34" charset="0"/>
              </a:rPr>
              <a:t> Health Care 2025)</a:t>
            </a:r>
          </a:p>
        </p:txBody>
      </p:sp>
      <p:graphicFrame>
        <p:nvGraphicFramePr>
          <p:cNvPr id="10" name="Table 9">
            <a:extLst>
              <a:ext uri="{FF2B5EF4-FFF2-40B4-BE49-F238E27FC236}">
                <a16:creationId xmlns:a16="http://schemas.microsoft.com/office/drawing/2014/main" id="{55372081-9F7E-4468-5F3A-C62CEC3129EE}"/>
              </a:ext>
            </a:extLst>
          </p:cNvPr>
          <p:cNvGraphicFramePr>
            <a:graphicFrameLocks noGrp="1"/>
          </p:cNvGraphicFramePr>
          <p:nvPr>
            <p:extLst>
              <p:ext uri="{D42A27DB-BD31-4B8C-83A1-F6EECF244321}">
                <p14:modId xmlns:p14="http://schemas.microsoft.com/office/powerpoint/2010/main" val="1644319288"/>
              </p:ext>
            </p:extLst>
          </p:nvPr>
        </p:nvGraphicFramePr>
        <p:xfrm>
          <a:off x="306427" y="3876297"/>
          <a:ext cx="1486737" cy="2868542"/>
        </p:xfrm>
        <a:graphic>
          <a:graphicData uri="http://schemas.openxmlformats.org/drawingml/2006/table">
            <a:tbl>
              <a:tblPr firstRow="1" bandRow="1">
                <a:tableStyleId>{5C22544A-7EE6-4342-B048-85BDC9FD1C3A}</a:tableStyleId>
              </a:tblPr>
              <a:tblGrid>
                <a:gridCol w="1486737">
                  <a:extLst>
                    <a:ext uri="{9D8B030D-6E8A-4147-A177-3AD203B41FA5}">
                      <a16:colId xmlns:a16="http://schemas.microsoft.com/office/drawing/2014/main" val="376800001"/>
                    </a:ext>
                  </a:extLst>
                </a:gridCol>
              </a:tblGrid>
              <a:tr h="373048">
                <a:tc>
                  <a:txBody>
                    <a:bodyPr/>
                    <a:lstStyle/>
                    <a:p>
                      <a:pPr algn="l">
                        <a:spcAft>
                          <a:spcPts val="2625"/>
                        </a:spcAft>
                        <a:buNone/>
                      </a:pPr>
                      <a:r>
                        <a:rPr lang="en-GB" sz="800" b="0" i="0" dirty="0">
                          <a:solidFill>
                            <a:srgbClr val="3F3F3F"/>
                          </a:solidFill>
                          <a:effectLst/>
                          <a:latin typeface="Raleway" pitchFamily="2" charset="0"/>
                        </a:rPr>
                        <a:t> </a:t>
                      </a:r>
                      <a:r>
                        <a:rPr lang="en-GB" sz="1000" b="1" i="0" dirty="0">
                          <a:solidFill>
                            <a:schemeClr val="accent1"/>
                          </a:solidFill>
                          <a:effectLst/>
                          <a:latin typeface="Arial" panose="020B0604020202020204" pitchFamily="34" charset="0"/>
                          <a:cs typeface="Arial" panose="020B0604020202020204" pitchFamily="34" charset="0"/>
                        </a:rPr>
                        <a:t>Submitted</a:t>
                      </a:r>
                      <a:r>
                        <a:rPr lang="en-GB" sz="1400" b="1" i="0" dirty="0">
                          <a:solidFill>
                            <a:schemeClr val="accent1"/>
                          </a:solidFill>
                          <a:effectLst/>
                          <a:latin typeface="Arial" panose="020B0604020202020204" pitchFamily="34" charset="0"/>
                          <a:cs typeface="Arial" panose="020B0604020202020204" pitchFamily="34" charset="0"/>
                        </a:rPr>
                        <a:t> </a:t>
                      </a:r>
                      <a:r>
                        <a:rPr lang="en-GB" sz="1000" b="1" i="0" dirty="0">
                          <a:solidFill>
                            <a:schemeClr val="accent1"/>
                          </a:solidFill>
                          <a:effectLst/>
                          <a:latin typeface="Arial" panose="020B0604020202020204" pitchFamily="34" charset="0"/>
                          <a:cs typeface="Arial" panose="020B0604020202020204" pitchFamily="34" charset="0"/>
                        </a:rPr>
                        <a:t>proposal</a:t>
                      </a:r>
                      <a:r>
                        <a:rPr lang="en-GB" sz="1400" b="1" i="0" dirty="0">
                          <a:solidFill>
                            <a:schemeClr val="accent1"/>
                          </a:solidFill>
                          <a:effectLst/>
                          <a:latin typeface="Arial" panose="020B0604020202020204" pitchFamily="34" charset="0"/>
                          <a:cs typeface="Arial" panose="020B0604020202020204" pitchFamily="34" charset="0"/>
                        </a:rPr>
                        <a:t> </a:t>
                      </a:r>
                    </a:p>
                  </a:txBody>
                  <a:tcPr>
                    <a:solidFill>
                      <a:schemeClr val="accent1">
                        <a:lumMod val="20000"/>
                        <a:lumOff val="80000"/>
                      </a:schemeClr>
                    </a:solidFill>
                  </a:tcPr>
                </a:tc>
                <a:extLst>
                  <a:ext uri="{0D108BD9-81ED-4DB2-BD59-A6C34878D82A}">
                    <a16:rowId xmlns:a16="http://schemas.microsoft.com/office/drawing/2014/main" val="1389279901"/>
                  </a:ext>
                </a:extLst>
              </a:tr>
              <a:tr h="763554">
                <a:tc>
                  <a:txBody>
                    <a:bodyPr/>
                    <a:lstStyle/>
                    <a:p>
                      <a:r>
                        <a:rPr lang="en-GB" sz="800" b="1" i="0" dirty="0">
                          <a:solidFill>
                            <a:schemeClr val="accent1"/>
                          </a:solidFill>
                          <a:effectLst/>
                          <a:latin typeface="Arial" panose="020B0604020202020204" pitchFamily="34" charset="0"/>
                          <a:cs typeface="Arial" panose="020B0604020202020204" pitchFamily="34" charset="0"/>
                        </a:rPr>
                        <a:t>Title</a:t>
                      </a:r>
                      <a:r>
                        <a:rPr lang="en-GB" sz="800" b="1" i="0" dirty="0">
                          <a:solidFill>
                            <a:srgbClr val="3F3F3F"/>
                          </a:solidFill>
                          <a:effectLst/>
                          <a:latin typeface="Arial" panose="020B0604020202020204" pitchFamily="34" charset="0"/>
                          <a:cs typeface="Arial" panose="020B0604020202020204" pitchFamily="34" charset="0"/>
                        </a:rPr>
                        <a:t>: A novel </a:t>
                      </a:r>
                      <a:r>
                        <a:rPr lang="en-GB" sz="800" b="1" i="0" dirty="0" err="1">
                          <a:solidFill>
                            <a:srgbClr val="3F3F3F"/>
                          </a:solidFill>
                          <a:effectLst/>
                          <a:latin typeface="Arial" panose="020B0604020202020204" pitchFamily="34" charset="0"/>
                          <a:cs typeface="Arial" panose="020B0604020202020204" pitchFamily="34" charset="0"/>
                        </a:rPr>
                        <a:t>mHealth</a:t>
                      </a:r>
                      <a:r>
                        <a:rPr lang="en-GB" sz="800" b="1" i="0" dirty="0">
                          <a:solidFill>
                            <a:srgbClr val="3F3F3F"/>
                          </a:solidFill>
                          <a:effectLst/>
                          <a:latin typeface="Arial" panose="020B0604020202020204" pitchFamily="34" charset="0"/>
                          <a:cs typeface="Arial" panose="020B0604020202020204" pitchFamily="34" charset="0"/>
                        </a:rPr>
                        <a:t> platform to control hypertension in a cardiovascular disease clinic in </a:t>
                      </a:r>
                      <a:r>
                        <a:rPr lang="en-GB" sz="800" b="1" i="0" dirty="0" err="1">
                          <a:solidFill>
                            <a:srgbClr val="3F3F3F"/>
                          </a:solidFill>
                          <a:effectLst/>
                          <a:latin typeface="Arial" panose="020B0604020202020204" pitchFamily="34" charset="0"/>
                          <a:cs typeface="Arial" panose="020B0604020202020204" pitchFamily="34" charset="0"/>
                        </a:rPr>
                        <a:t>Kabale</a:t>
                      </a:r>
                      <a:r>
                        <a:rPr lang="en-GB" sz="800" b="1" i="0" dirty="0">
                          <a:solidFill>
                            <a:srgbClr val="3F3F3F"/>
                          </a:solidFill>
                          <a:effectLst/>
                          <a:latin typeface="Arial" panose="020B0604020202020204" pitchFamily="34" charset="0"/>
                          <a:cs typeface="Arial" panose="020B0604020202020204" pitchFamily="34" charset="0"/>
                        </a:rPr>
                        <a:t>, Uganda</a:t>
                      </a:r>
                    </a:p>
                    <a:p>
                      <a:r>
                        <a:rPr lang="en-GB" sz="800" b="1" i="0" dirty="0">
                          <a:solidFill>
                            <a:srgbClr val="3F3F3F"/>
                          </a:solidFill>
                          <a:effectLst/>
                          <a:latin typeface="Arial" panose="020B0604020202020204" pitchFamily="34" charset="0"/>
                          <a:cs typeface="Arial" panose="020B0604020202020204" pitchFamily="34" charset="0"/>
                        </a:rPr>
                        <a:t>.</a:t>
                      </a:r>
                      <a:endParaRPr lang="en-US" sz="800" b="1" dirty="0"/>
                    </a:p>
                  </a:txBody>
                  <a:tcPr/>
                </a:tc>
                <a:extLst>
                  <a:ext uri="{0D108BD9-81ED-4DB2-BD59-A6C34878D82A}">
                    <a16:rowId xmlns:a16="http://schemas.microsoft.com/office/drawing/2014/main" val="2654128135"/>
                  </a:ext>
                </a:extLst>
              </a:tr>
              <a:tr h="239974">
                <a:tc>
                  <a:txBody>
                    <a:bodyPr/>
                    <a:lstStyle/>
                    <a:p>
                      <a:r>
                        <a:rPr lang="en-GB" sz="800" b="1" dirty="0">
                          <a:latin typeface="Arial" panose="020B0604020202020204" pitchFamily="34" charset="0"/>
                          <a:cs typeface="Arial" panose="020B0604020202020204" pitchFamily="34" charset="0"/>
                        </a:rPr>
                        <a:t>Status: Pending review</a:t>
                      </a:r>
                      <a:endParaRPr lang="en-US" sz="8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38156923"/>
                  </a:ext>
                </a:extLst>
              </a:tr>
              <a:tr h="1287133">
                <a:tc>
                  <a:txBody>
                    <a:bodyPr/>
                    <a:lstStyle/>
                    <a:p>
                      <a:r>
                        <a:rPr lang="en-GB" sz="800" b="1" i="0" dirty="0">
                          <a:solidFill>
                            <a:srgbClr val="3F3F3F"/>
                          </a:solidFill>
                          <a:effectLst/>
                          <a:latin typeface="Arial" panose="020B0604020202020204" pitchFamily="34" charset="0"/>
                          <a:cs typeface="Arial" panose="020B0604020202020204" pitchFamily="34" charset="0"/>
                        </a:rPr>
                        <a:t>Investigators: Prof </a:t>
                      </a:r>
                      <a:r>
                        <a:rPr lang="en-GB" sz="800" b="1" i="0" dirty="0" err="1">
                          <a:solidFill>
                            <a:srgbClr val="3F3F3F"/>
                          </a:solidFill>
                          <a:effectLst/>
                          <a:latin typeface="Arial" panose="020B0604020202020204" pitchFamily="34" charset="0"/>
                          <a:cs typeface="Arial" panose="020B0604020202020204" pitchFamily="34" charset="0"/>
                        </a:rPr>
                        <a:t>Goodarz</a:t>
                      </a:r>
                      <a:r>
                        <a:rPr lang="en-GB" sz="800" b="1" i="0" dirty="0">
                          <a:solidFill>
                            <a:srgbClr val="3F3F3F"/>
                          </a:solidFill>
                          <a:effectLst/>
                          <a:latin typeface="Arial" panose="020B0604020202020204" pitchFamily="34" charset="0"/>
                          <a:cs typeface="Arial" panose="020B0604020202020204" pitchFamily="34" charset="0"/>
                        </a:rPr>
                        <a:t> </a:t>
                      </a:r>
                      <a:r>
                        <a:rPr lang="en-GB" sz="800" b="1" i="0" dirty="0" err="1">
                          <a:solidFill>
                            <a:srgbClr val="3F3F3F"/>
                          </a:solidFill>
                          <a:effectLst/>
                          <a:latin typeface="Arial" panose="020B0604020202020204" pitchFamily="34" charset="0"/>
                          <a:cs typeface="Arial" panose="020B0604020202020204" pitchFamily="34" charset="0"/>
                        </a:rPr>
                        <a:t>Danaei</a:t>
                      </a:r>
                      <a:r>
                        <a:rPr lang="en-GB" sz="800" b="1" i="0" dirty="0">
                          <a:solidFill>
                            <a:srgbClr val="3F3F3F"/>
                          </a:solidFill>
                          <a:effectLst/>
                          <a:latin typeface="Arial" panose="020B0604020202020204" pitchFamily="34" charset="0"/>
                          <a:cs typeface="Arial" panose="020B0604020202020204" pitchFamily="34" charset="0"/>
                        </a:rPr>
                        <a:t> (Harvard University), </a:t>
                      </a:r>
                      <a:r>
                        <a:rPr lang="en-GB" sz="800" b="1" i="0" dirty="0" err="1">
                          <a:solidFill>
                            <a:srgbClr val="3F3F3F"/>
                          </a:solidFill>
                          <a:effectLst/>
                          <a:latin typeface="Arial" panose="020B0604020202020204" pitchFamily="34" charset="0"/>
                          <a:cs typeface="Arial" panose="020B0604020202020204" pitchFamily="34" charset="0"/>
                        </a:rPr>
                        <a:t>Dr.</a:t>
                      </a:r>
                      <a:r>
                        <a:rPr lang="en-GB" sz="800" b="1" i="0" dirty="0">
                          <a:solidFill>
                            <a:srgbClr val="3F3F3F"/>
                          </a:solidFill>
                          <a:effectLst/>
                          <a:latin typeface="Arial" panose="020B0604020202020204" pitchFamily="34" charset="0"/>
                          <a:cs typeface="Arial" panose="020B0604020202020204" pitchFamily="34" charset="0"/>
                        </a:rPr>
                        <a:t> Bruce </a:t>
                      </a:r>
                      <a:r>
                        <a:rPr lang="en-GB" sz="800" b="1" i="0" dirty="0" err="1">
                          <a:solidFill>
                            <a:srgbClr val="3F3F3F"/>
                          </a:solidFill>
                          <a:effectLst/>
                          <a:latin typeface="Arial" panose="020B0604020202020204" pitchFamily="34" charset="0"/>
                          <a:cs typeface="Arial" panose="020B0604020202020204" pitchFamily="34" charset="0"/>
                        </a:rPr>
                        <a:t>Twinamasiko</a:t>
                      </a:r>
                      <a:r>
                        <a:rPr lang="en-GB" sz="800" b="1" i="0" dirty="0">
                          <a:solidFill>
                            <a:srgbClr val="3F3F3F"/>
                          </a:solidFill>
                          <a:effectLst/>
                          <a:latin typeface="Arial" panose="020B0604020202020204" pitchFamily="34" charset="0"/>
                          <a:cs typeface="Arial" panose="020B0604020202020204" pitchFamily="34" charset="0"/>
                        </a:rPr>
                        <a:t> (</a:t>
                      </a:r>
                      <a:r>
                        <a:rPr lang="en-GB" sz="800" b="1" i="0" dirty="0" err="1">
                          <a:solidFill>
                            <a:srgbClr val="3F3F3F"/>
                          </a:solidFill>
                          <a:effectLst/>
                          <a:latin typeface="Arial" panose="020B0604020202020204" pitchFamily="34" charset="0"/>
                          <a:cs typeface="Arial" panose="020B0604020202020204" pitchFamily="34" charset="0"/>
                        </a:rPr>
                        <a:t>Kabale</a:t>
                      </a:r>
                      <a:r>
                        <a:rPr lang="en-GB" sz="800" b="1" i="0" dirty="0">
                          <a:solidFill>
                            <a:srgbClr val="3F3F3F"/>
                          </a:solidFill>
                          <a:effectLst/>
                          <a:latin typeface="Arial" panose="020B0604020202020204" pitchFamily="34" charset="0"/>
                          <a:cs typeface="Arial" panose="020B0604020202020204" pitchFamily="34" charset="0"/>
                        </a:rPr>
                        <a:t> University), </a:t>
                      </a:r>
                      <a:r>
                        <a:rPr lang="en-GB" sz="800" b="1" i="0" dirty="0" err="1">
                          <a:solidFill>
                            <a:srgbClr val="3F3F3F"/>
                          </a:solidFill>
                          <a:effectLst/>
                          <a:latin typeface="Arial" panose="020B0604020202020204" pitchFamily="34" charset="0"/>
                          <a:cs typeface="Arial" panose="020B0604020202020204" pitchFamily="34" charset="0"/>
                        </a:rPr>
                        <a:t>Dr.</a:t>
                      </a:r>
                      <a:r>
                        <a:rPr lang="en-GB" sz="800" b="1" i="0" dirty="0">
                          <a:solidFill>
                            <a:srgbClr val="3F3F3F"/>
                          </a:solidFill>
                          <a:effectLst/>
                          <a:latin typeface="Arial" panose="020B0604020202020204" pitchFamily="34" charset="0"/>
                          <a:cs typeface="Arial" panose="020B0604020202020204" pitchFamily="34" charset="0"/>
                        </a:rPr>
                        <a:t> Jacques </a:t>
                      </a:r>
                      <a:r>
                        <a:rPr lang="en-GB" sz="800" b="1" i="0" dirty="0" err="1">
                          <a:solidFill>
                            <a:srgbClr val="3F3F3F"/>
                          </a:solidFill>
                          <a:effectLst/>
                          <a:latin typeface="Arial" panose="020B0604020202020204" pitchFamily="34" charset="0"/>
                          <a:cs typeface="Arial" panose="020B0604020202020204" pitchFamily="34" charset="0"/>
                        </a:rPr>
                        <a:t>Kpodonu</a:t>
                      </a:r>
                      <a:r>
                        <a:rPr lang="en-GB" sz="800" b="1" i="0" dirty="0">
                          <a:solidFill>
                            <a:srgbClr val="3F3F3F"/>
                          </a:solidFill>
                          <a:effectLst/>
                          <a:latin typeface="Arial" panose="020B0604020202020204" pitchFamily="34" charset="0"/>
                          <a:cs typeface="Arial" panose="020B0604020202020204" pitchFamily="34" charset="0"/>
                        </a:rPr>
                        <a:t> (Beth </a:t>
                      </a:r>
                      <a:r>
                        <a:rPr lang="en-GB" sz="800" b="1" i="0" dirty="0" err="1">
                          <a:solidFill>
                            <a:srgbClr val="3F3F3F"/>
                          </a:solidFill>
                          <a:effectLst/>
                          <a:latin typeface="Arial" panose="020B0604020202020204" pitchFamily="34" charset="0"/>
                          <a:cs typeface="Arial" panose="020B0604020202020204" pitchFamily="34" charset="0"/>
                        </a:rPr>
                        <a:t>Isreal</a:t>
                      </a:r>
                      <a:r>
                        <a:rPr lang="en-GB" sz="800" b="1" i="0" dirty="0">
                          <a:solidFill>
                            <a:srgbClr val="3F3F3F"/>
                          </a:solidFill>
                          <a:effectLst/>
                          <a:latin typeface="Arial" panose="020B0604020202020204" pitchFamily="34" charset="0"/>
                          <a:cs typeface="Arial" panose="020B0604020202020204" pitchFamily="34" charset="0"/>
                        </a:rPr>
                        <a:t> Deaconess Medical </a:t>
                      </a:r>
                      <a:r>
                        <a:rPr lang="en-GB" sz="800" b="1" i="0" dirty="0" err="1">
                          <a:solidFill>
                            <a:srgbClr val="3F3F3F"/>
                          </a:solidFill>
                          <a:effectLst/>
                          <a:latin typeface="Arial" panose="020B0604020202020204" pitchFamily="34" charset="0"/>
                          <a:cs typeface="Arial" panose="020B0604020202020204" pitchFamily="34" charset="0"/>
                        </a:rPr>
                        <a:t>Center</a:t>
                      </a:r>
                      <a:r>
                        <a:rPr lang="en-GB" sz="800" b="1" i="0" dirty="0">
                          <a:solidFill>
                            <a:srgbClr val="3F3F3F"/>
                          </a:solidFill>
                          <a:effectLst/>
                          <a:latin typeface="Arial" panose="020B0604020202020204" pitchFamily="34" charset="0"/>
                          <a:cs typeface="Arial" panose="020B0604020202020204" pitchFamily="34" charset="0"/>
                        </a:rPr>
                        <a:t>, USA)</a:t>
                      </a:r>
                    </a:p>
                    <a:p>
                      <a:endParaRPr lang="en-GB" sz="800" b="1" i="0" dirty="0">
                        <a:solidFill>
                          <a:srgbClr val="3F3F3F"/>
                        </a:solidFill>
                        <a:effectLst/>
                        <a:latin typeface="Arial" panose="020B0604020202020204" pitchFamily="34" charset="0"/>
                        <a:cs typeface="Arial" panose="020B0604020202020204" pitchFamily="34" charset="0"/>
                      </a:endParaRPr>
                    </a:p>
                    <a:p>
                      <a:r>
                        <a:rPr lang="en-GB" sz="800" b="1" i="0" dirty="0">
                          <a:solidFill>
                            <a:schemeClr val="accent1"/>
                          </a:solidFill>
                          <a:effectLst/>
                          <a:latin typeface="Arial" panose="020B0604020202020204" pitchFamily="34" charset="0"/>
                          <a:cs typeface="Arial" panose="020B0604020202020204" pitchFamily="34" charset="0"/>
                        </a:rPr>
                        <a:t>(</a:t>
                      </a:r>
                      <a:r>
                        <a:rPr lang="en-GB" sz="800" b="1" i="0" dirty="0" err="1">
                          <a:solidFill>
                            <a:schemeClr val="accent1"/>
                          </a:solidFill>
                          <a:effectLst/>
                          <a:latin typeface="Arial" panose="020B0604020202020204" pitchFamily="34" charset="0"/>
                          <a:cs typeface="Arial" panose="020B0604020202020204" pitchFamily="34" charset="0"/>
                        </a:rPr>
                        <a:t>Medicus</a:t>
                      </a:r>
                      <a:r>
                        <a:rPr lang="en-GB" sz="800" b="1" i="0" dirty="0">
                          <a:solidFill>
                            <a:schemeClr val="accent1"/>
                          </a:solidFill>
                          <a:effectLst/>
                          <a:latin typeface="Arial" panose="020B0604020202020204" pitchFamily="34" charset="0"/>
                          <a:cs typeface="Arial" panose="020B0604020202020204" pitchFamily="34" charset="0"/>
                        </a:rPr>
                        <a:t> Health Care, 2025)</a:t>
                      </a:r>
                      <a:endParaRPr lang="en-US" sz="8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56693033"/>
                  </a:ext>
                </a:extLst>
              </a:tr>
            </a:tbl>
          </a:graphicData>
        </a:graphic>
      </p:graphicFrame>
      <p:sp>
        <p:nvSpPr>
          <p:cNvPr id="5" name="TextBox 4">
            <a:extLst>
              <a:ext uri="{FF2B5EF4-FFF2-40B4-BE49-F238E27FC236}">
                <a16:creationId xmlns:a16="http://schemas.microsoft.com/office/drawing/2014/main" id="{43FDF577-38BA-4D7E-E7D2-BEB6857D6803}"/>
              </a:ext>
            </a:extLst>
          </p:cNvPr>
          <p:cNvSpPr txBox="1"/>
          <p:nvPr/>
        </p:nvSpPr>
        <p:spPr>
          <a:xfrm>
            <a:off x="303224" y="727854"/>
            <a:ext cx="4386677" cy="338554"/>
          </a:xfrm>
          <a:prstGeom prst="rect">
            <a:avLst/>
          </a:prstGeom>
          <a:solidFill>
            <a:schemeClr val="tx2">
              <a:lumMod val="10000"/>
              <a:lumOff val="90000"/>
            </a:schemeClr>
          </a:solidFill>
          <a:ln>
            <a:solidFill>
              <a:schemeClr val="accent1"/>
            </a:solidFill>
          </a:ln>
        </p:spPr>
        <p:txBody>
          <a:bodyPr wrap="square" rtlCol="0">
            <a:spAutoFit/>
          </a:bodyPr>
          <a:lstStyle/>
          <a:p>
            <a:pPr algn="l"/>
            <a:r>
              <a:rPr lang="en-GB" sz="1600" b="1" dirty="0">
                <a:solidFill>
                  <a:schemeClr val="accent1"/>
                </a:solidFill>
                <a:latin typeface="Arial" panose="020B0604020202020204" pitchFamily="34" charset="0"/>
                <a:cs typeface="Arial" panose="020B0604020202020204" pitchFamily="34" charset="0"/>
              </a:rPr>
              <a:t>Globally Uganda Voice of Kigezi </a:t>
            </a:r>
          </a:p>
        </p:txBody>
      </p:sp>
      <p:sp>
        <p:nvSpPr>
          <p:cNvPr id="16" name="TextBox 15">
            <a:extLst>
              <a:ext uri="{FF2B5EF4-FFF2-40B4-BE49-F238E27FC236}">
                <a16:creationId xmlns:a16="http://schemas.microsoft.com/office/drawing/2014/main" id="{81D9491A-3165-0CC9-084D-678F57316429}"/>
              </a:ext>
            </a:extLst>
          </p:cNvPr>
          <p:cNvSpPr txBox="1"/>
          <p:nvPr/>
        </p:nvSpPr>
        <p:spPr>
          <a:xfrm>
            <a:off x="4813608" y="211015"/>
            <a:ext cx="7152276" cy="338554"/>
          </a:xfrm>
          <a:prstGeom prst="rect">
            <a:avLst/>
          </a:prstGeom>
          <a:solidFill>
            <a:schemeClr val="tx2">
              <a:lumMod val="10000"/>
              <a:lumOff val="90000"/>
            </a:schemeClr>
          </a:solidFill>
          <a:ln>
            <a:solidFill>
              <a:schemeClr val="accent1"/>
            </a:solidFill>
          </a:ln>
        </p:spPr>
        <p:txBody>
          <a:bodyPr wrap="square" rtlCol="0">
            <a:spAutoFit/>
          </a:bodyPr>
          <a:lstStyle/>
          <a:p>
            <a:pPr algn="l"/>
            <a:r>
              <a:rPr lang="en-GB" sz="1600" b="1" dirty="0">
                <a:solidFill>
                  <a:schemeClr val="accent1"/>
                </a:solidFill>
                <a:latin typeface="Arial" panose="020B0604020202020204" pitchFamily="34" charset="0"/>
                <a:cs typeface="Arial" panose="020B0604020202020204" pitchFamily="34" charset="0"/>
              </a:rPr>
              <a:t>Community- Led Outreach  </a:t>
            </a:r>
          </a:p>
        </p:txBody>
      </p:sp>
      <p:pic>
        <p:nvPicPr>
          <p:cNvPr id="9" name="Picture 8">
            <a:extLst>
              <a:ext uri="{FF2B5EF4-FFF2-40B4-BE49-F238E27FC236}">
                <a16:creationId xmlns:a16="http://schemas.microsoft.com/office/drawing/2014/main" id="{0378E613-0C00-ABC9-82E2-CB1552CF8E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3224" y="1124315"/>
            <a:ext cx="4386677" cy="1771399"/>
          </a:xfrm>
          <a:prstGeom prst="rect">
            <a:avLst/>
          </a:prstGeom>
        </p:spPr>
      </p:pic>
      <p:sp>
        <p:nvSpPr>
          <p:cNvPr id="15" name="TextBox 14">
            <a:extLst>
              <a:ext uri="{FF2B5EF4-FFF2-40B4-BE49-F238E27FC236}">
                <a16:creationId xmlns:a16="http://schemas.microsoft.com/office/drawing/2014/main" id="{1EA85E1E-3FF4-E4DB-566A-4870F4C34310}"/>
              </a:ext>
            </a:extLst>
          </p:cNvPr>
          <p:cNvSpPr txBox="1"/>
          <p:nvPr/>
        </p:nvSpPr>
        <p:spPr>
          <a:xfrm>
            <a:off x="3709548" y="2942129"/>
            <a:ext cx="980353" cy="830997"/>
          </a:xfrm>
          <a:prstGeom prst="rect">
            <a:avLst/>
          </a:prstGeom>
          <a:solidFill>
            <a:schemeClr val="bg2"/>
          </a:solidFill>
          <a:ln>
            <a:solidFill>
              <a:schemeClr val="accent1"/>
            </a:solidFill>
          </a:ln>
        </p:spPr>
        <p:txBody>
          <a:bodyPr wrap="square">
            <a:spAutoFit/>
          </a:bodyPr>
          <a:lstStyle/>
          <a:p>
            <a:r>
              <a:rPr lang="en-GB" sz="800" b="1" i="0" dirty="0">
                <a:solidFill>
                  <a:srgbClr val="C00000"/>
                </a:solidFill>
                <a:effectLst/>
                <a:latin typeface="Arial" panose="020B0604020202020204" pitchFamily="34" charset="0"/>
                <a:cs typeface="Arial" panose="020B0604020202020204" pitchFamily="34" charset="0"/>
              </a:rPr>
              <a:t>90% of the hypertensive cases are uncontrolled.</a:t>
            </a:r>
          </a:p>
          <a:p>
            <a:r>
              <a:rPr lang="en-GB" sz="800" i="0" dirty="0">
                <a:solidFill>
                  <a:schemeClr val="accent1"/>
                </a:solidFill>
                <a:effectLst/>
                <a:latin typeface="Arial" panose="020B0604020202020204" pitchFamily="34" charset="0"/>
                <a:cs typeface="Arial" panose="020B0604020202020204" pitchFamily="34" charset="0"/>
              </a:rPr>
              <a:t>(</a:t>
            </a:r>
            <a:r>
              <a:rPr lang="en-GB" sz="800" i="0" dirty="0" err="1">
                <a:solidFill>
                  <a:schemeClr val="accent1"/>
                </a:solidFill>
                <a:effectLst/>
                <a:latin typeface="Arial" panose="020B0604020202020204" pitchFamily="34" charset="0"/>
                <a:cs typeface="Arial" panose="020B0604020202020204" pitchFamily="34" charset="0"/>
              </a:rPr>
              <a:t>Medicus</a:t>
            </a:r>
            <a:r>
              <a:rPr lang="en-GB" sz="800" i="0" dirty="0">
                <a:solidFill>
                  <a:schemeClr val="accent1"/>
                </a:solidFill>
                <a:effectLst/>
                <a:latin typeface="Arial" panose="020B0604020202020204" pitchFamily="34" charset="0"/>
                <a:cs typeface="Arial" panose="020B0604020202020204" pitchFamily="34" charset="0"/>
              </a:rPr>
              <a:t> Health Care, 2025)</a:t>
            </a:r>
          </a:p>
        </p:txBody>
      </p:sp>
      <p:sp>
        <p:nvSpPr>
          <p:cNvPr id="25" name="TextBox 24">
            <a:extLst>
              <a:ext uri="{FF2B5EF4-FFF2-40B4-BE49-F238E27FC236}">
                <a16:creationId xmlns:a16="http://schemas.microsoft.com/office/drawing/2014/main" id="{33D93EE6-5DE1-C024-C68A-DAD4B5D7F56E}"/>
              </a:ext>
            </a:extLst>
          </p:cNvPr>
          <p:cNvSpPr txBox="1"/>
          <p:nvPr/>
        </p:nvSpPr>
        <p:spPr>
          <a:xfrm>
            <a:off x="7169692" y="1280382"/>
            <a:ext cx="4831538" cy="1692771"/>
          </a:xfrm>
          <a:prstGeom prst="rect">
            <a:avLst/>
          </a:prstGeom>
          <a:solidFill>
            <a:schemeClr val="bg2"/>
          </a:solidFill>
          <a:ln>
            <a:solidFill>
              <a:schemeClr val="accent1"/>
            </a:solidFill>
          </a:ln>
        </p:spPr>
        <p:txBody>
          <a:bodyPr wrap="square">
            <a:spAutoFit/>
          </a:bodyPr>
          <a:lstStyle/>
          <a:p>
            <a:pPr marL="171450" indent="-171450">
              <a:buFont typeface="Arial" panose="020B0604020202020204" pitchFamily="34" charset="0"/>
              <a:buChar char="•"/>
            </a:pPr>
            <a:endParaRPr lang="en-GB" sz="800" b="1" dirty="0">
              <a:latin typeface="Arial" panose="020B0604020202020204" pitchFamily="34" charset="0"/>
              <a:cs typeface="Arial" panose="020B0604020202020204" pitchFamily="34" charset="0"/>
            </a:endParaRPr>
          </a:p>
          <a:p>
            <a:r>
              <a:rPr lang="en-GB" sz="1200" b="1" dirty="0">
                <a:solidFill>
                  <a:schemeClr val="accent1"/>
                </a:solidFill>
                <a:latin typeface="Arial" panose="020B0604020202020204" pitchFamily="34" charset="0"/>
                <a:cs typeface="Arial" panose="020B0604020202020204" pitchFamily="34" charset="0"/>
              </a:rPr>
              <a:t>UK (NHS </a:t>
            </a:r>
            <a:r>
              <a:rPr lang="en-GB" sz="1200" b="1" dirty="0" err="1">
                <a:solidFill>
                  <a:schemeClr val="accent1"/>
                </a:solidFill>
                <a:latin typeface="Arial" panose="020B0604020202020204" pitchFamily="34" charset="0"/>
                <a:cs typeface="Arial" panose="020B0604020202020204" pitchFamily="34" charset="0"/>
              </a:rPr>
              <a:t>mHealth</a:t>
            </a:r>
            <a:r>
              <a:rPr lang="en-GB" sz="1200" b="1" dirty="0">
                <a:solidFill>
                  <a:schemeClr val="accent1"/>
                </a:solidFill>
                <a:latin typeface="Arial" panose="020B0604020202020204" pitchFamily="34" charset="0"/>
                <a:cs typeface="Arial" panose="020B0604020202020204" pitchFamily="34" charset="0"/>
              </a:rPr>
              <a:t> Trials)</a:t>
            </a:r>
          </a:p>
          <a:p>
            <a:endParaRPr lang="en-GB" sz="8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800" b="1" dirty="0">
                <a:latin typeface="Arial" panose="020B0604020202020204" pitchFamily="34" charset="0"/>
                <a:cs typeface="Arial" panose="020B0604020202020204" pitchFamily="34" charset="0"/>
              </a:rPr>
              <a:t>In the UK, mobile health (mHealth) platforms for hypertension management are already being </a:t>
            </a:r>
            <a:r>
              <a:rPr lang="en-US" sz="800" b="1" dirty="0" err="1">
                <a:latin typeface="Arial" panose="020B0604020202020204" pitchFamily="34" charset="0"/>
                <a:cs typeface="Arial" panose="020B0604020202020204" pitchFamily="34" charset="0"/>
              </a:rPr>
              <a:t>trialled</a:t>
            </a:r>
            <a:r>
              <a:rPr lang="en-US" sz="800" b="1" dirty="0">
                <a:latin typeface="Arial" panose="020B0604020202020204" pitchFamily="34" charset="0"/>
                <a:cs typeface="Arial" panose="020B0604020202020204" pitchFamily="34" charset="0"/>
              </a:rPr>
              <a:t> and integrated into NHS care, mainly through self-monitoring, </a:t>
            </a:r>
            <a:r>
              <a:rPr lang="en-US" sz="800" b="1" dirty="0" err="1">
                <a:latin typeface="Arial" panose="020B0604020202020204" pitchFamily="34" charset="0"/>
                <a:cs typeface="Arial" panose="020B0604020202020204" pitchFamily="34" charset="0"/>
              </a:rPr>
              <a:t>telemonitoring</a:t>
            </a:r>
            <a:r>
              <a:rPr lang="en-US" sz="800" b="1" dirty="0">
                <a:latin typeface="Arial" panose="020B0604020202020204" pitchFamily="34" charset="0"/>
                <a:cs typeface="Arial" panose="020B0604020202020204" pitchFamily="34" charset="0"/>
              </a:rPr>
              <a:t>, and the NHS App.</a:t>
            </a:r>
            <a:endParaRPr lang="en-GB" sz="800" b="1" dirty="0">
              <a:latin typeface="Arial" panose="020B0604020202020204" pitchFamily="34" charset="0"/>
              <a:cs typeface="Arial" panose="020B0604020202020204" pitchFamily="34" charset="0"/>
            </a:endParaRPr>
          </a:p>
          <a:p>
            <a:endParaRPr lang="en-GB" sz="8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800" b="1" dirty="0">
                <a:latin typeface="Arial" panose="020B0604020202020204" pitchFamily="34" charset="0"/>
                <a:cs typeface="Arial" panose="020B0604020202020204" pitchFamily="34" charset="0"/>
              </a:rPr>
              <a:t>These initiatives aim to empower patients, improve blood pressure control, and reduce unnecessary GP visits</a:t>
            </a:r>
            <a:endParaRPr lang="en-GB" sz="800" b="1" dirty="0">
              <a:latin typeface="Arial" panose="020B0604020202020204" pitchFamily="34" charset="0"/>
              <a:cs typeface="Arial" panose="020B0604020202020204" pitchFamily="34" charset="0"/>
            </a:endParaRPr>
          </a:p>
          <a:p>
            <a:endParaRPr lang="en-GB" sz="800" b="1" dirty="0">
              <a:latin typeface="Arial" panose="020B0604020202020204" pitchFamily="34" charset="0"/>
              <a:cs typeface="Arial" panose="020B0604020202020204" pitchFamily="34" charset="0"/>
            </a:endParaRPr>
          </a:p>
          <a:p>
            <a:r>
              <a:rPr lang="en-GB" sz="800" b="1" dirty="0">
                <a:latin typeface="Arial" panose="020B0604020202020204" pitchFamily="34" charset="0"/>
                <a:cs typeface="Arial" panose="020B0604020202020204" pitchFamily="34" charset="0"/>
              </a:rPr>
              <a:t> </a:t>
            </a:r>
            <a:r>
              <a:rPr lang="en-GB" sz="800" b="1" dirty="0">
                <a:solidFill>
                  <a:schemeClr val="accent1"/>
                </a:solidFill>
                <a:latin typeface="Arial" panose="020B0604020202020204" pitchFamily="34" charset="0"/>
                <a:cs typeface="Arial" panose="020B0604020202020204" pitchFamily="34" charset="0"/>
              </a:rPr>
              <a:t>(Department of Health and Social Care, 2025b; McManus et al., 2019)</a:t>
            </a:r>
          </a:p>
          <a:p>
            <a:endParaRPr lang="en-GB" sz="800" b="1"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E4F9F421-18F6-5E03-C0EF-D636E116E1E1}"/>
              </a:ext>
            </a:extLst>
          </p:cNvPr>
          <p:cNvPicPr>
            <a:picLocks noChangeAspect="1"/>
          </p:cNvPicPr>
          <p:nvPr/>
        </p:nvPicPr>
        <p:blipFill>
          <a:blip r:embed="rId4"/>
          <a:srcRect l="3165" r="6622"/>
          <a:stretch>
            <a:fillRect/>
          </a:stretch>
        </p:blipFill>
        <p:spPr>
          <a:xfrm>
            <a:off x="4736340" y="527641"/>
            <a:ext cx="7229544" cy="812230"/>
          </a:xfrm>
          <a:prstGeom prst="rect">
            <a:avLst/>
          </a:prstGeom>
        </p:spPr>
      </p:pic>
      <p:sp>
        <p:nvSpPr>
          <p:cNvPr id="17" name="TextBox 16">
            <a:extLst>
              <a:ext uri="{FF2B5EF4-FFF2-40B4-BE49-F238E27FC236}">
                <a16:creationId xmlns:a16="http://schemas.microsoft.com/office/drawing/2014/main" id="{FBE93EDB-D4A8-69AF-A98A-5F3CA0A569A3}"/>
              </a:ext>
            </a:extLst>
          </p:cNvPr>
          <p:cNvSpPr txBox="1"/>
          <p:nvPr/>
        </p:nvSpPr>
        <p:spPr>
          <a:xfrm>
            <a:off x="7205980" y="3052929"/>
            <a:ext cx="4792462" cy="1723549"/>
          </a:xfrm>
          <a:prstGeom prst="rect">
            <a:avLst/>
          </a:prstGeom>
          <a:solidFill>
            <a:schemeClr val="bg2"/>
          </a:solidFill>
          <a:ln>
            <a:solidFill>
              <a:schemeClr val="accent1"/>
            </a:solidFill>
          </a:ln>
        </p:spPr>
        <p:txBody>
          <a:bodyPr wrap="square">
            <a:spAutoFit/>
          </a:bodyPr>
          <a:lstStyle/>
          <a:p>
            <a:endParaRPr lang="en-GB" sz="800" b="1" dirty="0">
              <a:latin typeface="Arial" panose="020B0604020202020204" pitchFamily="34" charset="0"/>
              <a:cs typeface="Arial" panose="020B0604020202020204" pitchFamily="34" charset="0"/>
            </a:endParaRPr>
          </a:p>
          <a:p>
            <a:r>
              <a:rPr lang="en-US" sz="1000" b="1" dirty="0">
                <a:solidFill>
                  <a:schemeClr val="accent1"/>
                </a:solidFill>
                <a:latin typeface="Arial" panose="020B0604020202020204" pitchFamily="34" charset="0"/>
                <a:cs typeface="Arial" panose="020B0604020202020204" pitchFamily="34" charset="0"/>
              </a:rPr>
              <a:t>UK mHealth Approaches</a:t>
            </a:r>
            <a:endParaRPr lang="en-GB" sz="1000" b="1" dirty="0">
              <a:solidFill>
                <a:schemeClr val="accent1"/>
              </a:solidFill>
              <a:latin typeface="Arial" panose="020B0604020202020204" pitchFamily="34" charset="0"/>
              <a:cs typeface="Arial" panose="020B0604020202020204" pitchFamily="34" charset="0"/>
            </a:endParaRPr>
          </a:p>
          <a:p>
            <a:r>
              <a:rPr lang="en-GB" sz="800" b="1" dirty="0">
                <a:latin typeface="Arial" panose="020B0604020202020204" pitchFamily="34" charset="0"/>
                <a:cs typeface="Arial" panose="020B0604020202020204" pitchFamily="34" charset="0"/>
              </a:rPr>
              <a:t>
UK </a:t>
            </a:r>
            <a:r>
              <a:rPr lang="en-GB" sz="800" b="1" dirty="0" err="1">
                <a:latin typeface="Arial" panose="020B0604020202020204" pitchFamily="34" charset="0"/>
                <a:cs typeface="Arial" panose="020B0604020202020204" pitchFamily="34" charset="0"/>
              </a:rPr>
              <a:t>mHealth</a:t>
            </a:r>
            <a:r>
              <a:rPr lang="en-GB" sz="800" b="1" dirty="0">
                <a:latin typeface="Arial" panose="020B0604020202020204" pitchFamily="34" charset="0"/>
                <a:cs typeface="Arial" panose="020B0604020202020204" pitchFamily="34" charset="0"/>
              </a:rPr>
              <a:t> Approaches</a:t>
            </a:r>
            <a:r>
              <a:rPr lang="en-US" sz="800" b="1" dirty="0">
                <a:latin typeface="Arial" panose="020B0604020202020204" pitchFamily="34" charset="0"/>
                <a:cs typeface="Arial" panose="020B0604020202020204" pitchFamily="34" charset="0"/>
              </a:rPr>
              <a:t> to Hypertension Self-Monitoring &amp; Tele monitoring (TASMINH4 Trial)- The TASMINH4 randomised controlled trial in UK primary care tested self-monitoring of blood pressure with and without mHealth support.  - Patients either:  - Recorded readings in paper diaries, or    - Sent readings via SMS (</a:t>
            </a:r>
            <a:r>
              <a:rPr lang="en-US" sz="800" b="1" dirty="0" err="1">
                <a:latin typeface="Arial" panose="020B0604020202020204" pitchFamily="34" charset="0"/>
                <a:cs typeface="Arial" panose="020B0604020202020204" pitchFamily="34" charset="0"/>
              </a:rPr>
              <a:t>telemonitoring</a:t>
            </a:r>
            <a:r>
              <a:rPr lang="en-US" sz="800" b="1" dirty="0">
                <a:latin typeface="Arial" panose="020B0604020202020204" pitchFamily="34" charset="0"/>
                <a:cs typeface="Arial" panose="020B0604020202020204" pitchFamily="34" charset="0"/>
              </a:rPr>
              <a:t>).</a:t>
            </a:r>
            <a:endParaRPr lang="en-GB" sz="8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sz="800" b="1"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Findings: Both groups had significantly lower systolic blood pressure after one year compared to clinic-only monitoring. </a:t>
            </a:r>
            <a:r>
              <a:rPr lang="en-US" sz="800" b="1" dirty="0" err="1">
                <a:latin typeface="Arial" panose="020B0604020202020204" pitchFamily="34" charset="0"/>
                <a:cs typeface="Arial" panose="020B0604020202020204" pitchFamily="34" charset="0"/>
              </a:rPr>
              <a:t>Telemonitoring</a:t>
            </a:r>
            <a:r>
              <a:rPr lang="en-US" sz="800" b="1" dirty="0">
                <a:latin typeface="Arial" panose="020B0604020202020204" pitchFamily="34" charset="0"/>
                <a:cs typeface="Arial" panose="020B0604020202020204" pitchFamily="34" charset="0"/>
              </a:rPr>
              <a:t> led to faster BP reductions and more timely medication adjustments</a:t>
            </a:r>
            <a:endParaRPr lang="en-GB" sz="800" b="1" dirty="0">
              <a:latin typeface="Arial" panose="020B0604020202020204" pitchFamily="34" charset="0"/>
              <a:cs typeface="Arial" panose="020B0604020202020204" pitchFamily="34" charset="0"/>
            </a:endParaRPr>
          </a:p>
          <a:p>
            <a:endParaRPr lang="en-GB" sz="800" b="1" dirty="0">
              <a:latin typeface="Arial" panose="020B0604020202020204" pitchFamily="34" charset="0"/>
              <a:cs typeface="Arial" panose="020B0604020202020204" pitchFamily="34" charset="0"/>
            </a:endParaRPr>
          </a:p>
          <a:p>
            <a:r>
              <a:rPr lang="en-GB" sz="800" b="1" dirty="0">
                <a:latin typeface="Arial" panose="020B0604020202020204" pitchFamily="34" charset="0"/>
                <a:cs typeface="Arial" panose="020B0604020202020204" pitchFamily="34" charset="0"/>
              </a:rPr>
              <a:t> </a:t>
            </a:r>
            <a:r>
              <a:rPr lang="en-GB" sz="800" b="1" dirty="0">
                <a:solidFill>
                  <a:schemeClr val="accent1"/>
                </a:solidFill>
                <a:latin typeface="Arial" panose="020B0604020202020204" pitchFamily="34" charset="0"/>
                <a:cs typeface="Arial" panose="020B0604020202020204" pitchFamily="34" charset="0"/>
              </a:rPr>
              <a:t>McManus et al., 2019)</a:t>
            </a:r>
          </a:p>
        </p:txBody>
      </p:sp>
      <p:sp>
        <p:nvSpPr>
          <p:cNvPr id="22" name="TextBox 21">
            <a:extLst>
              <a:ext uri="{FF2B5EF4-FFF2-40B4-BE49-F238E27FC236}">
                <a16:creationId xmlns:a16="http://schemas.microsoft.com/office/drawing/2014/main" id="{B061572A-C7AC-C0B5-7977-70382024D860}"/>
              </a:ext>
            </a:extLst>
          </p:cNvPr>
          <p:cNvSpPr txBox="1"/>
          <p:nvPr/>
        </p:nvSpPr>
        <p:spPr>
          <a:xfrm>
            <a:off x="4842786" y="2686556"/>
            <a:ext cx="2222173" cy="1508105"/>
          </a:xfrm>
          <a:prstGeom prst="rect">
            <a:avLst/>
          </a:prstGeom>
          <a:solidFill>
            <a:schemeClr val="bg2"/>
          </a:solidFill>
          <a:ln>
            <a:solidFill>
              <a:schemeClr val="accent1"/>
            </a:solidFill>
          </a:ln>
        </p:spPr>
        <p:txBody>
          <a:bodyPr wrap="square">
            <a:spAutoFit/>
          </a:bodyPr>
          <a:lstStyle/>
          <a:p>
            <a:r>
              <a:rPr lang="en-GB" sz="1000" b="1" dirty="0">
                <a:solidFill>
                  <a:schemeClr val="accent1"/>
                </a:solidFill>
                <a:latin typeface="Arial" panose="020B0604020202020204" pitchFamily="34" charset="0"/>
                <a:cs typeface="Arial" panose="020B0604020202020204" pitchFamily="34" charset="0"/>
              </a:rPr>
              <a:t>Evidence: </a:t>
            </a:r>
            <a:r>
              <a:rPr lang="en-GB" sz="1000" b="1" dirty="0" err="1">
                <a:solidFill>
                  <a:schemeClr val="accent1"/>
                </a:solidFill>
                <a:latin typeface="Arial" panose="020B0604020202020204" pitchFamily="34" charset="0"/>
                <a:cs typeface="Arial" panose="020B0604020202020204" pitchFamily="34" charset="0"/>
              </a:rPr>
              <a:t>mHealth</a:t>
            </a:r>
            <a:r>
              <a:rPr lang="en-GB" sz="1000" b="1" dirty="0">
                <a:solidFill>
                  <a:schemeClr val="accent1"/>
                </a:solidFill>
                <a:latin typeface="Arial" panose="020B0604020202020204" pitchFamily="34" charset="0"/>
                <a:cs typeface="Arial" panose="020B0604020202020204" pitchFamily="34" charset="0"/>
              </a:rPr>
              <a:t> and Hypertension</a:t>
            </a:r>
            <a:r>
              <a:rPr lang="en-GB" sz="800" b="1" dirty="0">
                <a:solidFill>
                  <a:schemeClr val="accent1"/>
                </a:solidFill>
                <a:latin typeface="Arial" panose="020B0604020202020204" pitchFamily="34" charset="0"/>
                <a:cs typeface="Arial" panose="020B0604020202020204" pitchFamily="34" charset="0"/>
              </a:rPr>
              <a:t> </a:t>
            </a:r>
          </a:p>
          <a:p>
            <a:endParaRPr lang="en-GB" sz="800" b="1" dirty="0">
              <a:latin typeface="Arial" panose="020B0604020202020204" pitchFamily="34" charset="0"/>
              <a:cs typeface="Arial" panose="020B0604020202020204" pitchFamily="34" charset="0"/>
            </a:endParaRPr>
          </a:p>
          <a:p>
            <a:r>
              <a:rPr lang="en-GB" sz="800" b="1" dirty="0" err="1">
                <a:latin typeface="Arial" panose="020B0604020202020204" pitchFamily="34" charset="0"/>
                <a:cs typeface="Arial" panose="020B0604020202020204" pitchFamily="34" charset="0"/>
              </a:rPr>
              <a:t>mHealth</a:t>
            </a:r>
            <a:r>
              <a:rPr lang="en-GB" sz="800" b="1" dirty="0">
                <a:latin typeface="Arial" panose="020B0604020202020204" pitchFamily="34" charset="0"/>
                <a:cs typeface="Arial" panose="020B0604020202020204" pitchFamily="34" charset="0"/>
              </a:rPr>
              <a:t> apps improve patient engagement, adherence to treatment and knowledge of hypertension </a:t>
            </a:r>
          </a:p>
          <a:p>
            <a:r>
              <a:rPr lang="en-GB" sz="800" b="1" dirty="0">
                <a:latin typeface="Arial" panose="020B0604020202020204" pitchFamily="34" charset="0"/>
                <a:cs typeface="Arial" panose="020B0604020202020204" pitchFamily="34" charset="0"/>
              </a:rPr>
              <a:t>Engagement linked to better blood pressure control and healthier lifestyle behaviours</a:t>
            </a:r>
          </a:p>
          <a:p>
            <a:endParaRPr lang="en-GB" sz="800" b="1" dirty="0">
              <a:latin typeface="Arial" panose="020B0604020202020204" pitchFamily="34" charset="0"/>
              <a:cs typeface="Arial" panose="020B0604020202020204" pitchFamily="34" charset="0"/>
            </a:endParaRPr>
          </a:p>
          <a:p>
            <a:r>
              <a:rPr lang="en-GB" sz="800" b="1" dirty="0">
                <a:solidFill>
                  <a:schemeClr val="accent1"/>
                </a:solidFill>
                <a:latin typeface="Arial" panose="020B0604020202020204" pitchFamily="34" charset="0"/>
                <a:cs typeface="Arial" panose="020B0604020202020204" pitchFamily="34" charset="0"/>
              </a:rPr>
              <a:t>(Rosa et al., 2024).</a:t>
            </a:r>
          </a:p>
        </p:txBody>
      </p:sp>
      <p:sp>
        <p:nvSpPr>
          <p:cNvPr id="26" name="TextBox 25">
            <a:extLst>
              <a:ext uri="{FF2B5EF4-FFF2-40B4-BE49-F238E27FC236}">
                <a16:creationId xmlns:a16="http://schemas.microsoft.com/office/drawing/2014/main" id="{4F143733-D9A0-19E0-94F2-474AC9C29A9E}"/>
              </a:ext>
            </a:extLst>
          </p:cNvPr>
          <p:cNvSpPr txBox="1"/>
          <p:nvPr/>
        </p:nvSpPr>
        <p:spPr>
          <a:xfrm>
            <a:off x="4847022" y="4251849"/>
            <a:ext cx="2222173" cy="2492990"/>
          </a:xfrm>
          <a:prstGeom prst="rect">
            <a:avLst/>
          </a:prstGeom>
          <a:solidFill>
            <a:schemeClr val="bg2"/>
          </a:solidFill>
          <a:ln>
            <a:solidFill>
              <a:schemeClr val="accent1"/>
            </a:solidFill>
          </a:ln>
        </p:spPr>
        <p:txBody>
          <a:bodyPr wrap="square">
            <a:spAutoFit/>
          </a:bodyPr>
          <a:lstStyle/>
          <a:p>
            <a:endParaRPr lang="en-GB" sz="800" b="1" dirty="0">
              <a:latin typeface="Arial" panose="020B0604020202020204" pitchFamily="34" charset="0"/>
              <a:cs typeface="Arial" panose="020B0604020202020204" pitchFamily="34" charset="0"/>
            </a:endParaRPr>
          </a:p>
          <a:p>
            <a:r>
              <a:rPr lang="en-US" sz="1200" b="1" dirty="0">
                <a:solidFill>
                  <a:schemeClr val="accent1"/>
                </a:solidFill>
                <a:latin typeface="Arial" panose="020B0604020202020204" pitchFamily="34" charset="0"/>
                <a:cs typeface="Arial" panose="020B0604020202020204" pitchFamily="34" charset="0"/>
              </a:rPr>
              <a:t>Comparison with Uganda (</a:t>
            </a:r>
            <a:r>
              <a:rPr lang="en-US" sz="1200" b="1" dirty="0" err="1">
                <a:solidFill>
                  <a:schemeClr val="accent1"/>
                </a:solidFill>
                <a:latin typeface="Arial" panose="020B0604020202020204" pitchFamily="34" charset="0"/>
                <a:cs typeface="Arial" panose="020B0604020202020204" pitchFamily="34" charset="0"/>
              </a:rPr>
              <a:t>Kabale</a:t>
            </a:r>
            <a:r>
              <a:rPr lang="en-US" sz="1200" b="1" dirty="0">
                <a:solidFill>
                  <a:schemeClr val="accent1"/>
                </a:solidFill>
                <a:latin typeface="Arial" panose="020B0604020202020204" pitchFamily="34" charset="0"/>
                <a:cs typeface="Arial" panose="020B0604020202020204" pitchFamily="34" charset="0"/>
              </a:rPr>
              <a:t> Project</a:t>
            </a:r>
            <a:endParaRPr lang="en-GB" sz="1200" b="1" dirty="0">
              <a:solidFill>
                <a:schemeClr val="accent1"/>
              </a:solidFill>
              <a:latin typeface="Arial" panose="020B0604020202020204" pitchFamily="34" charset="0"/>
              <a:cs typeface="Arial" panose="020B0604020202020204" pitchFamily="34" charset="0"/>
            </a:endParaRPr>
          </a:p>
          <a:p>
            <a:endParaRPr lang="en-GB" sz="1200" b="1" dirty="0">
              <a:solidFill>
                <a:schemeClr val="accent1"/>
              </a:solidFill>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Uganda (</a:t>
            </a:r>
            <a:r>
              <a:rPr lang="en-US" sz="800" b="1" dirty="0" err="1">
                <a:latin typeface="Arial" panose="020B0604020202020204" pitchFamily="34" charset="0"/>
                <a:cs typeface="Arial" panose="020B0604020202020204" pitchFamily="34" charset="0"/>
              </a:rPr>
              <a:t>Kabale</a:t>
            </a:r>
            <a:r>
              <a:rPr lang="en-US" sz="800" b="1" dirty="0">
                <a:latin typeface="Arial" panose="020B0604020202020204" pitchFamily="34" charset="0"/>
                <a:cs typeface="Arial" panose="020B0604020202020204" pitchFamily="34" charset="0"/>
              </a:rPr>
              <a:t>): Uses SMS reminders and simple mobile tools to reach patients without smartphones or broadband.  </a:t>
            </a:r>
            <a:endParaRPr lang="en-GB" sz="800" b="1" dirty="0">
              <a:latin typeface="Arial" panose="020B0604020202020204" pitchFamily="34" charset="0"/>
              <a:cs typeface="Arial" panose="020B0604020202020204" pitchFamily="34" charset="0"/>
            </a:endParaRPr>
          </a:p>
          <a:p>
            <a:endParaRPr lang="en-GB" sz="800" b="1" dirty="0">
              <a:latin typeface="Arial" panose="020B0604020202020204" pitchFamily="34" charset="0"/>
              <a:cs typeface="Arial" panose="020B0604020202020204" pitchFamily="34" charset="0"/>
            </a:endParaRPr>
          </a:p>
          <a:p>
            <a:r>
              <a:rPr lang="en-US" sz="800" b="1" dirty="0">
                <a:latin typeface="Arial" panose="020B0604020202020204" pitchFamily="34" charset="0"/>
                <a:cs typeface="Arial" panose="020B0604020202020204" pitchFamily="34" charset="0"/>
              </a:rPr>
              <a:t>UK: Relies on apps, portals, and integrated EPRs, but still faces challenges with digital literacy and rural connectivity.  - Both highlight the need for context-sensitive design</a:t>
            </a:r>
            <a:r>
              <a:rPr lang="en-GB" sz="800" b="1" dirty="0">
                <a:latin typeface="Arial" panose="020B0604020202020204" pitchFamily="34" charset="0"/>
                <a:cs typeface="Arial" panose="020B0604020202020204" pitchFamily="34" charset="0"/>
              </a:rPr>
              <a:t>, </a:t>
            </a:r>
            <a:r>
              <a:rPr lang="en-US" sz="800" b="1" dirty="0">
                <a:latin typeface="Arial" panose="020B0604020202020204" pitchFamily="34" charset="0"/>
                <a:cs typeface="Arial" panose="020B0604020202020204" pitchFamily="34" charset="0"/>
              </a:rPr>
              <a:t>low-tech solutions in resource-limited settings, and app-based integration in high-income countries</a:t>
            </a:r>
            <a:endParaRPr lang="en-GB" sz="800" b="1" dirty="0">
              <a:latin typeface="Arial" panose="020B0604020202020204" pitchFamily="34" charset="0"/>
              <a:cs typeface="Arial" panose="020B0604020202020204" pitchFamily="34" charset="0"/>
            </a:endParaRPr>
          </a:p>
          <a:p>
            <a:r>
              <a:rPr lang="en-GB" sz="800" b="1" dirty="0">
                <a:latin typeface="Arial" panose="020B0604020202020204" pitchFamily="34" charset="0"/>
                <a:cs typeface="Arial" panose="020B0604020202020204" pitchFamily="34" charset="0"/>
              </a:rPr>
              <a:t>(</a:t>
            </a:r>
            <a:r>
              <a:rPr lang="en-GB" sz="800" b="1" dirty="0">
                <a:solidFill>
                  <a:schemeClr val="accent1"/>
                </a:solidFill>
                <a:latin typeface="Arial" panose="020B0604020202020204" pitchFamily="34" charset="0"/>
                <a:cs typeface="Arial" panose="020B0604020202020204" pitchFamily="34" charset="0"/>
              </a:rPr>
              <a:t>Department of Health and Social Care, 2025b).</a:t>
            </a:r>
          </a:p>
        </p:txBody>
      </p:sp>
      <p:pic>
        <p:nvPicPr>
          <p:cNvPr id="14" name="Picture 13">
            <a:extLst>
              <a:ext uri="{FF2B5EF4-FFF2-40B4-BE49-F238E27FC236}">
                <a16:creationId xmlns:a16="http://schemas.microsoft.com/office/drawing/2014/main" id="{835967A0-066F-6ABC-689B-7EFC2BCE9436}"/>
              </a:ext>
            </a:extLst>
          </p:cNvPr>
          <p:cNvPicPr>
            <a:picLocks noChangeAspect="1"/>
          </p:cNvPicPr>
          <p:nvPr/>
        </p:nvPicPr>
        <p:blipFill>
          <a:blip r:embed="rId5"/>
          <a:stretch>
            <a:fillRect/>
          </a:stretch>
        </p:blipFill>
        <p:spPr>
          <a:xfrm flipH="1">
            <a:off x="5960839" y="1438915"/>
            <a:ext cx="1062736" cy="954108"/>
          </a:xfrm>
          <a:prstGeom prst="rect">
            <a:avLst/>
          </a:prstGeom>
        </p:spPr>
      </p:pic>
      <p:sp>
        <p:nvSpPr>
          <p:cNvPr id="24" name="TextBox 23">
            <a:extLst>
              <a:ext uri="{FF2B5EF4-FFF2-40B4-BE49-F238E27FC236}">
                <a16:creationId xmlns:a16="http://schemas.microsoft.com/office/drawing/2014/main" id="{5F44C9F9-AD25-1881-032C-408502CBB948}"/>
              </a:ext>
            </a:extLst>
          </p:cNvPr>
          <p:cNvSpPr txBox="1"/>
          <p:nvPr/>
        </p:nvSpPr>
        <p:spPr>
          <a:xfrm rot="10800000" flipV="1">
            <a:off x="4850544" y="1305008"/>
            <a:ext cx="1009732" cy="1338828"/>
          </a:xfrm>
          <a:prstGeom prst="rect">
            <a:avLst/>
          </a:prstGeom>
          <a:solidFill>
            <a:schemeClr val="tx2">
              <a:lumMod val="10000"/>
              <a:lumOff val="90000"/>
            </a:schemeClr>
          </a:solidFill>
          <a:ln>
            <a:solidFill>
              <a:schemeClr val="accent1"/>
            </a:solidFill>
          </a:ln>
        </p:spPr>
        <p:txBody>
          <a:bodyPr wrap="square">
            <a:spAutoFit/>
          </a:bodyPr>
          <a:lstStyle/>
          <a:p>
            <a:r>
              <a:rPr lang="en-GB" sz="900" b="1" i="1" dirty="0">
                <a:solidFill>
                  <a:schemeClr val="accent1"/>
                </a:solidFill>
                <a:effectLst/>
                <a:latin typeface="Arial" panose="020B0604020202020204" pitchFamily="34" charset="0"/>
                <a:cs typeface="Arial" panose="020B0604020202020204" pitchFamily="34" charset="0"/>
              </a:rPr>
              <a:t>Overall architecture deployed for the tele monitoring arm of the randomised controlled stud</a:t>
            </a:r>
            <a:r>
              <a:rPr lang="en-GB" sz="900" b="1" i="1" dirty="0">
                <a:solidFill>
                  <a:srgbClr val="6B6B6B"/>
                </a:solidFill>
                <a:effectLst/>
                <a:latin typeface="Arial" panose="020B0604020202020204" pitchFamily="34" charset="0"/>
                <a:cs typeface="Arial" panose="020B0604020202020204" pitchFamily="34" charset="0"/>
              </a:rPr>
              <a:t>y</a:t>
            </a:r>
          </a:p>
        </p:txBody>
      </p:sp>
      <p:sp>
        <p:nvSpPr>
          <p:cNvPr id="28" name="TextBox 27">
            <a:extLst>
              <a:ext uri="{FF2B5EF4-FFF2-40B4-BE49-F238E27FC236}">
                <a16:creationId xmlns:a16="http://schemas.microsoft.com/office/drawing/2014/main" id="{B2D94214-AEC2-A8DF-18B2-BBB959A992B1}"/>
              </a:ext>
            </a:extLst>
          </p:cNvPr>
          <p:cNvSpPr txBox="1"/>
          <p:nvPr/>
        </p:nvSpPr>
        <p:spPr>
          <a:xfrm flipH="1">
            <a:off x="5883495" y="2428392"/>
            <a:ext cx="1546476" cy="215444"/>
          </a:xfrm>
          <a:prstGeom prst="rect">
            <a:avLst/>
          </a:prstGeom>
          <a:noFill/>
        </p:spPr>
        <p:txBody>
          <a:bodyPr wrap="square">
            <a:spAutoFit/>
          </a:bodyPr>
          <a:lstStyle/>
          <a:p>
            <a:r>
              <a:rPr lang="en-GB" sz="800" b="1" dirty="0">
                <a:solidFill>
                  <a:schemeClr val="accent1"/>
                </a:solidFill>
                <a:latin typeface="Arial" panose="020B0604020202020204" pitchFamily="34" charset="0"/>
                <a:cs typeface="Arial" panose="020B0604020202020204" pitchFamily="34" charset="0"/>
              </a:rPr>
              <a:t>McManus et al., 2019)</a:t>
            </a:r>
            <a:endParaRPr lang="en-US" sz="800" dirty="0">
              <a:solidFill>
                <a:schemeClr val="accent1"/>
              </a:solidFill>
            </a:endParaRPr>
          </a:p>
        </p:txBody>
      </p:sp>
      <p:sp>
        <p:nvSpPr>
          <p:cNvPr id="7" name="TextBox 6">
            <a:extLst>
              <a:ext uri="{FF2B5EF4-FFF2-40B4-BE49-F238E27FC236}">
                <a16:creationId xmlns:a16="http://schemas.microsoft.com/office/drawing/2014/main" id="{2735F970-15E9-5864-7F70-B23402D4DF75}"/>
              </a:ext>
            </a:extLst>
          </p:cNvPr>
          <p:cNvSpPr txBox="1"/>
          <p:nvPr/>
        </p:nvSpPr>
        <p:spPr>
          <a:xfrm flipH="1">
            <a:off x="303224" y="2942128"/>
            <a:ext cx="3348759" cy="253916"/>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l"/>
            <a:r>
              <a:rPr lang="en-GB" sz="1050" dirty="0">
                <a:latin typeface="Arial" panose="020B0604020202020204" pitchFamily="34" charset="0"/>
                <a:cs typeface="Arial" panose="020B0604020202020204" pitchFamily="34" charset="0"/>
              </a:rPr>
              <a:t>Voice of Kigezi FM:</a:t>
            </a:r>
            <a:endParaRPr lang="en-US" sz="105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F87A1F7D-012F-C20C-5B45-97FB81DED65A}"/>
              </a:ext>
            </a:extLst>
          </p:cNvPr>
          <p:cNvSpPr txBox="1"/>
          <p:nvPr/>
        </p:nvSpPr>
        <p:spPr>
          <a:xfrm>
            <a:off x="345986" y="3256278"/>
            <a:ext cx="3310144" cy="507831"/>
          </a:xfrm>
          <a:prstGeom prst="rect">
            <a:avLst/>
          </a:prstGeom>
          <a:solidFill>
            <a:schemeClr val="bg2"/>
          </a:solidFill>
          <a:ln>
            <a:solidFill>
              <a:schemeClr val="accent1"/>
            </a:solidFill>
          </a:ln>
        </p:spPr>
        <p:txBody>
          <a:bodyPr wrap="square">
            <a:spAutoFit/>
          </a:bodyPr>
          <a:lstStyle/>
          <a:p>
            <a:r>
              <a:rPr lang="en-US" sz="900" dirty="0">
                <a:latin typeface="Arial" panose="020B0604020202020204" pitchFamily="34" charset="0"/>
                <a:cs typeface="Arial" panose="020B0604020202020204" pitchFamily="34" charset="0"/>
              </a:rPr>
              <a:t>broadcasts in native languages</a:t>
            </a:r>
            <a:endParaRPr lang="en-GB" sz="900" dirty="0">
              <a:latin typeface="Arial" panose="020B0604020202020204" pitchFamily="34" charset="0"/>
              <a:cs typeface="Arial" panose="020B0604020202020204" pitchFamily="34" charset="0"/>
            </a:endParaRPr>
          </a:p>
          <a:p>
            <a:r>
              <a:rPr lang="en-US" sz="900" dirty="0">
                <a:latin typeface="Arial" panose="020B0604020202020204" pitchFamily="34" charset="0"/>
                <a:cs typeface="Arial" panose="020B0604020202020204" pitchFamily="34" charset="0"/>
              </a:rPr>
              <a:t>Outreach: awareness, prevention, lifestyle education (</a:t>
            </a:r>
            <a:r>
              <a:rPr lang="en-US" sz="900" dirty="0" err="1">
                <a:latin typeface="Arial" panose="020B0604020202020204" pitchFamily="34" charset="0"/>
                <a:cs typeface="Arial" panose="020B0604020202020204" pitchFamily="34" charset="0"/>
              </a:rPr>
              <a:t>Jothimurugan</a:t>
            </a:r>
            <a:r>
              <a:rPr lang="en-US" sz="900" dirty="0">
                <a:latin typeface="Arial" panose="020B0604020202020204" pitchFamily="34" charset="0"/>
                <a:cs typeface="Arial" panose="020B0604020202020204" pitchFamily="34" charset="0"/>
              </a:rPr>
              <a:t> et al., 2023)</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2690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D4C2C5D9-E052-04A6-E4DE-8C4F6B846F96}"/>
              </a:ext>
            </a:extLst>
          </p:cNvPr>
          <p:cNvSpPr txBox="1"/>
          <p:nvPr/>
        </p:nvSpPr>
        <p:spPr>
          <a:xfrm>
            <a:off x="271093" y="3426661"/>
            <a:ext cx="11649814" cy="3139321"/>
          </a:xfrm>
          <a:prstGeom prst="rect">
            <a:avLst/>
          </a:prstGeom>
          <a:solidFill>
            <a:schemeClr val="bg2"/>
          </a:solidFill>
          <a:ln>
            <a:solidFill>
              <a:schemeClr val="accent1"/>
            </a:solidFill>
          </a:ln>
        </p:spPr>
        <p:txBody>
          <a:bodyPr wrap="square">
            <a:spAutoFit/>
          </a:bodyPr>
          <a:lstStyle/>
          <a:p>
            <a:r>
              <a:rPr lang="en-US" sz="1100" dirty="0">
                <a:latin typeface="Arial" panose="020B0604020202020204" pitchFamily="34" charset="0"/>
                <a:cs typeface="Arial" panose="020B0604020202020204" pitchFamily="34" charset="0"/>
              </a:rPr>
              <a:t>This report has demonstrated that </a:t>
            </a:r>
            <a:r>
              <a:rPr lang="en-US" sz="1100" dirty="0" err="1">
                <a:latin typeface="Arial" panose="020B0604020202020204" pitchFamily="34" charset="0"/>
                <a:cs typeface="Arial" panose="020B0604020202020204" pitchFamily="34" charset="0"/>
              </a:rPr>
              <a:t>Medicus</a:t>
            </a:r>
            <a:r>
              <a:rPr lang="en-US" sz="1100" dirty="0">
                <a:latin typeface="Arial" panose="020B0604020202020204" pitchFamily="34" charset="0"/>
                <a:cs typeface="Arial" panose="020B0604020202020204" pitchFamily="34" charset="0"/>
              </a:rPr>
              <a:t> EPR, a digital innovation introduced within the last decade, significantly enhances service delivery, workforce efficiency, and patient experience in general practice. By replacing outdated systems with cloud-based access, automated workflows, and integrated decision support, </a:t>
            </a:r>
            <a:r>
              <a:rPr lang="en-US" sz="1100" dirty="0" err="1">
                <a:latin typeface="Arial" panose="020B0604020202020204" pitchFamily="34" charset="0"/>
                <a:cs typeface="Arial" panose="020B0604020202020204" pitchFamily="34" charset="0"/>
              </a:rPr>
              <a:t>Medicus</a:t>
            </a:r>
            <a:r>
              <a:rPr lang="en-US" sz="1100" dirty="0">
                <a:latin typeface="Arial" panose="020B0604020202020204" pitchFamily="34" charset="0"/>
                <a:cs typeface="Arial" panose="020B0604020202020204" pitchFamily="34" charset="0"/>
              </a:rPr>
              <a:t> aligns with NHS England’s digital transformation goals </a:t>
            </a:r>
            <a:r>
              <a:rPr lang="en-US" sz="1100" b="1" dirty="0">
                <a:solidFill>
                  <a:schemeClr val="accent1"/>
                </a:solidFill>
                <a:latin typeface="Arial" panose="020B0604020202020204" pitchFamily="34" charset="0"/>
                <a:cs typeface="Arial" panose="020B0604020202020204" pitchFamily="34" charset="0"/>
              </a:rPr>
              <a:t>(</a:t>
            </a:r>
            <a:r>
              <a:rPr lang="en-US" sz="1100" b="1" dirty="0" err="1">
                <a:solidFill>
                  <a:schemeClr val="accent1"/>
                </a:solidFill>
                <a:latin typeface="Arial" panose="020B0604020202020204" pitchFamily="34" charset="0"/>
                <a:cs typeface="Arial" panose="020B0604020202020204" pitchFamily="34" charset="0"/>
              </a:rPr>
              <a:t>Medicus</a:t>
            </a:r>
            <a:r>
              <a:rPr lang="en-US" sz="1100" b="1" dirty="0">
                <a:solidFill>
                  <a:schemeClr val="accent1"/>
                </a:solidFill>
                <a:latin typeface="Arial" panose="020B0604020202020204" pitchFamily="34" charset="0"/>
                <a:cs typeface="Arial" panose="020B0604020202020204" pitchFamily="34" charset="0"/>
              </a:rPr>
              <a:t> Health, 2023; NHS England, 2023a).</a:t>
            </a:r>
            <a:endParaRPr lang="en-GB" sz="1100" b="1" dirty="0">
              <a:solidFill>
                <a:schemeClr val="accent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For service users, care has become more accessible and convenient through NHS App integration, faster triage, and improved communication. However, challenges remain</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including digital literacy, privacy concerns, and equitable access, particularly for older adults and underserved groups (Burns, 2023).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At the community level, </a:t>
            </a:r>
            <a:r>
              <a:rPr lang="en-US" sz="1100" dirty="0" err="1">
                <a:latin typeface="Arial" panose="020B0604020202020204" pitchFamily="34" charset="0"/>
                <a:cs typeface="Arial" panose="020B0604020202020204" pitchFamily="34" charset="0"/>
              </a:rPr>
              <a:t>Medicus</a:t>
            </a:r>
            <a:r>
              <a:rPr lang="en-US" sz="1100" dirty="0">
                <a:latin typeface="Arial" panose="020B0604020202020204" pitchFamily="34" charset="0"/>
                <a:cs typeface="Arial" panose="020B0604020202020204" pitchFamily="34" charset="0"/>
              </a:rPr>
              <a:t> supports better coordination between GPs, carers, and public health teams, with case studies showing improved outcomes in rural and low-uptake populations</a:t>
            </a:r>
            <a:r>
              <a:rPr lang="en-US" sz="1100" b="1" dirty="0">
                <a:solidFill>
                  <a:schemeClr val="accent1"/>
                </a:solidFill>
                <a:latin typeface="Arial" panose="020B0604020202020204" pitchFamily="34" charset="0"/>
                <a:cs typeface="Arial" panose="020B0604020202020204" pitchFamily="34" charset="0"/>
              </a:rPr>
              <a:t> (HFMA, 2025).</a:t>
            </a:r>
            <a:endParaRPr lang="en-GB" sz="1100" b="1" dirty="0">
              <a:solidFill>
                <a:schemeClr val="accent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To </a:t>
            </a:r>
            <a:r>
              <a:rPr lang="en-US" sz="1100" dirty="0" err="1">
                <a:latin typeface="Arial" panose="020B0604020202020204" pitchFamily="34" charset="0"/>
                <a:cs typeface="Arial" panose="020B0604020202020204" pitchFamily="34" charset="0"/>
              </a:rPr>
              <a:t>maximise</a:t>
            </a:r>
            <a:r>
              <a:rPr lang="en-US" sz="1100" dirty="0">
                <a:latin typeface="Arial" panose="020B0604020202020204" pitchFamily="34" charset="0"/>
                <a:cs typeface="Arial" panose="020B0604020202020204" pitchFamily="34" charset="0"/>
              </a:rPr>
              <a:t> benefits, we recommend: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Practice-level training to support digital literacy and safe use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Policy frameworks that ensure interoperability and protect patient data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Governance structures to monitor workforce impact and prevent service creep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Key barriers include resistance to change, system integration delays, and uneven digital access. These can be addressed through co-production, phased rollouts, and protected super-user roles.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Ultimately, digital innovation is not optional</a:t>
            </a:r>
            <a:r>
              <a:rPr lang="en-GB" sz="1100"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 it is essential to meet future care demands and reduce inequalities in access and outcomes</a:t>
            </a:r>
            <a:r>
              <a:rPr lang="en-GB" sz="1100" dirty="0">
                <a:latin typeface="Arial" panose="020B0604020202020204" pitchFamily="34" charset="0"/>
                <a:cs typeface="Arial" panose="020B0604020202020204" pitchFamily="34" charset="0"/>
              </a:rPr>
              <a:t>.</a:t>
            </a:r>
          </a:p>
          <a:p>
            <a:endParaRPr lang="en-US"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BC47BEE-62FF-4EB0-24CA-F636020A35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141" y="292018"/>
            <a:ext cx="11649814" cy="2989777"/>
          </a:xfrm>
          <a:prstGeom prst="rect">
            <a:avLst/>
          </a:prstGeom>
        </p:spPr>
      </p:pic>
    </p:spTree>
    <p:extLst>
      <p:ext uri="{BB962C8B-B14F-4D97-AF65-F5344CB8AC3E}">
        <p14:creationId xmlns:p14="http://schemas.microsoft.com/office/powerpoint/2010/main" val="3737641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2A73C63-ADC9-8A89-F461-534FE5B2DA7A}"/>
              </a:ext>
            </a:extLst>
          </p:cNvPr>
          <p:cNvSpPr txBox="1"/>
          <p:nvPr/>
        </p:nvSpPr>
        <p:spPr>
          <a:xfrm>
            <a:off x="838199" y="1532660"/>
            <a:ext cx="10514491" cy="600164"/>
          </a:xfrm>
          <a:prstGeom prst="rect">
            <a:avLst/>
          </a:prstGeom>
          <a:noFill/>
        </p:spPr>
        <p:txBody>
          <a:bodyPr wrap="square">
            <a:spAutoFit/>
          </a:bodyPr>
          <a:lstStyle/>
          <a:p>
            <a:pPr marL="0" marR="0" rtl="0">
              <a:buNone/>
            </a:pPr>
            <a:r>
              <a:rPr lang="en-GB" sz="1100" dirty="0">
                <a:effectLst/>
                <a:latin typeface="Arial" panose="020B0604020202020204" pitchFamily="34" charset="0"/>
                <a:cs typeface="Arial" panose="020B0604020202020204" pitchFamily="34" charset="0"/>
              </a:rPr>
              <a:t>Burns, M. (2024) ‘Challenges and successes in implementing an integrated electronic patient record (HIVE) at the Manchester University National Health Service Foundation Trust, England: 1000+ legacy systems, 10 hospitals, one electronic patient record’, </a:t>
            </a:r>
            <a:r>
              <a:rPr lang="en-GB" sz="1100" i="1" dirty="0">
                <a:effectLst/>
                <a:latin typeface="Arial" panose="020B0604020202020204" pitchFamily="34" charset="0"/>
                <a:cs typeface="Arial" panose="020B0604020202020204" pitchFamily="34" charset="0"/>
              </a:rPr>
              <a:t>Health Information Management Journal,</a:t>
            </a:r>
            <a:r>
              <a:rPr lang="en-GB" sz="1100" dirty="0">
                <a:effectLst/>
                <a:latin typeface="Arial" panose="020B0604020202020204" pitchFamily="34" charset="0"/>
                <a:cs typeface="Arial" panose="020B0604020202020204" pitchFamily="34" charset="0"/>
              </a:rPr>
              <a:t> 53(1), pp. 20–28. </a:t>
            </a:r>
            <a:r>
              <a:rPr lang="en-GB" sz="1100" dirty="0" err="1">
                <a:effectLst/>
                <a:latin typeface="Arial" panose="020B0604020202020204" pitchFamily="34" charset="0"/>
                <a:cs typeface="Arial" panose="020B0604020202020204" pitchFamily="34" charset="0"/>
              </a:rPr>
              <a:t>doi</a:t>
            </a:r>
            <a:r>
              <a:rPr lang="en-GB" sz="1100" dirty="0">
                <a:effectLst/>
                <a:latin typeface="Arial" panose="020B0604020202020204" pitchFamily="34" charset="0"/>
                <a:cs typeface="Arial" panose="020B0604020202020204" pitchFamily="34" charset="0"/>
              </a:rPr>
              <a:t>: 10.1177/18333583231200417. Available at: </a:t>
            </a:r>
            <a:r>
              <a:rPr lang="en-GB" sz="1100" dirty="0">
                <a:effectLst/>
                <a:latin typeface="Arial" panose="020B0604020202020204" pitchFamily="34" charset="0"/>
                <a:cs typeface="Arial" panose="020B0604020202020204" pitchFamily="34" charset="0"/>
                <a:hlinkClick r:id="rId2"/>
              </a:rPr>
              <a:t>https://pubmed.ncbi.nlm.nih.gov/37846824/</a:t>
            </a:r>
            <a:r>
              <a:rPr lang="en-GB" sz="1100" dirty="0">
                <a:effectLst/>
                <a:latin typeface="Arial" panose="020B0604020202020204" pitchFamily="34" charset="0"/>
                <a:cs typeface="Arial" panose="020B0604020202020204" pitchFamily="34" charset="0"/>
              </a:rPr>
              <a:t> (Accessed: 18 September 2025).</a:t>
            </a:r>
          </a:p>
        </p:txBody>
      </p:sp>
      <p:sp>
        <p:nvSpPr>
          <p:cNvPr id="8" name="TextBox 7">
            <a:extLst>
              <a:ext uri="{FF2B5EF4-FFF2-40B4-BE49-F238E27FC236}">
                <a16:creationId xmlns:a16="http://schemas.microsoft.com/office/drawing/2014/main" id="{71453FD0-093A-B01B-B3B9-97ED8EE57BEF}"/>
              </a:ext>
            </a:extLst>
          </p:cNvPr>
          <p:cNvSpPr txBox="1"/>
          <p:nvPr/>
        </p:nvSpPr>
        <p:spPr>
          <a:xfrm>
            <a:off x="838198" y="2369950"/>
            <a:ext cx="10514493" cy="430887"/>
          </a:xfrm>
          <a:prstGeom prst="rect">
            <a:avLst/>
          </a:prstGeom>
          <a:noFill/>
        </p:spPr>
        <p:txBody>
          <a:bodyPr wrap="square">
            <a:spAutoFit/>
          </a:bodyPr>
          <a:lstStyle/>
          <a:p>
            <a:pPr marL="0" marR="0" rtl="0">
              <a:buNone/>
            </a:pPr>
            <a:r>
              <a:rPr lang="en-GB" sz="1100" dirty="0">
                <a:solidFill>
                  <a:srgbClr val="000000"/>
                </a:solidFill>
                <a:effectLst/>
                <a:latin typeface="Arial" panose="020B0604020202020204" pitchFamily="34" charset="0"/>
              </a:rPr>
              <a:t>Department of Health and Social Care (DHSC) (2025a) </a:t>
            </a:r>
            <a:r>
              <a:rPr lang="en-GB" sz="1100" i="1" dirty="0">
                <a:solidFill>
                  <a:srgbClr val="000000"/>
                </a:solidFill>
                <a:effectLst/>
                <a:latin typeface="Arial" panose="020B0604020202020204" pitchFamily="34" charset="0"/>
              </a:rPr>
              <a:t>Fit for the future: 10 Year Health Plan for England</a:t>
            </a:r>
            <a:r>
              <a:rPr lang="en-GB" sz="1100" dirty="0">
                <a:solidFill>
                  <a:srgbClr val="000000"/>
                </a:solidFill>
                <a:effectLst/>
                <a:latin typeface="Arial" panose="020B0604020202020204" pitchFamily="34" charset="0"/>
              </a:rPr>
              <a:t>. Available at: </a:t>
            </a:r>
            <a:r>
              <a:rPr lang="en-GB" sz="1100" dirty="0">
                <a:effectLst/>
                <a:latin typeface="Arial" panose="020B0604020202020204" pitchFamily="34" charset="0"/>
                <a:hlinkClick r:id="rId3"/>
              </a:rPr>
              <a:t>https://www.gov.uk/government/publications/10-year-health-plan-for-england-fit-for-the-future</a:t>
            </a:r>
            <a:r>
              <a:rPr lang="en-GB" sz="1100" dirty="0">
                <a:solidFill>
                  <a:srgbClr val="000000"/>
                </a:solidFill>
                <a:effectLst/>
                <a:latin typeface="Arial" panose="020B0604020202020204" pitchFamily="34" charset="0"/>
              </a:rPr>
              <a:t> (Accessed: 4 November 2025).</a:t>
            </a:r>
            <a:endParaRPr lang="en-GB" sz="1100" dirty="0">
              <a:effectLst/>
              <a:latin typeface="Arial" panose="020B0604020202020204" pitchFamily="34" charset="0"/>
            </a:endParaRPr>
          </a:p>
        </p:txBody>
      </p:sp>
      <p:sp>
        <p:nvSpPr>
          <p:cNvPr id="10" name="TextBox 9">
            <a:extLst>
              <a:ext uri="{FF2B5EF4-FFF2-40B4-BE49-F238E27FC236}">
                <a16:creationId xmlns:a16="http://schemas.microsoft.com/office/drawing/2014/main" id="{5C635B17-41D3-BE0F-CC62-54E5BAC1275B}"/>
              </a:ext>
            </a:extLst>
          </p:cNvPr>
          <p:cNvSpPr txBox="1"/>
          <p:nvPr/>
        </p:nvSpPr>
        <p:spPr>
          <a:xfrm>
            <a:off x="838198" y="2957815"/>
            <a:ext cx="10514494" cy="430887"/>
          </a:xfrm>
          <a:prstGeom prst="rect">
            <a:avLst/>
          </a:prstGeom>
          <a:noFill/>
        </p:spPr>
        <p:txBody>
          <a:bodyPr wrap="square">
            <a:spAutoFit/>
          </a:bodyPr>
          <a:lstStyle/>
          <a:p>
            <a:pPr marL="0" marR="0" rtl="0">
              <a:buNone/>
            </a:pPr>
            <a:r>
              <a:rPr lang="en-GB" sz="1100" dirty="0">
                <a:effectLst/>
                <a:latin typeface="Arial" panose="020B0604020202020204" pitchFamily="34" charset="0"/>
                <a:cs typeface="Arial" panose="020B0604020202020204" pitchFamily="34" charset="0"/>
              </a:rPr>
              <a:t>Department of Health and Social Care (DHSC) (2025b)</a:t>
            </a:r>
            <a:r>
              <a:rPr lang="en-GB" sz="1100" i="1" dirty="0">
                <a:effectLst/>
                <a:latin typeface="Arial" panose="020B0604020202020204" pitchFamily="34" charset="0"/>
                <a:cs typeface="Arial" panose="020B0604020202020204" pitchFamily="34" charset="0"/>
              </a:rPr>
              <a:t> Patients to benefit from cutting-edge NHS care from their homes</a:t>
            </a:r>
            <a:r>
              <a:rPr lang="en-GB" sz="1100" dirty="0">
                <a:effectLst/>
                <a:latin typeface="Arial" panose="020B0604020202020204" pitchFamily="34" charset="0"/>
                <a:cs typeface="Arial" panose="020B0604020202020204" pitchFamily="34" charset="0"/>
              </a:rPr>
              <a:t>. Available at: </a:t>
            </a:r>
            <a:r>
              <a:rPr lang="en-GB" sz="1100" dirty="0">
                <a:effectLst/>
                <a:latin typeface="Arial" panose="020B0604020202020204" pitchFamily="34" charset="0"/>
                <a:cs typeface="Arial" panose="020B0604020202020204" pitchFamily="34" charset="0"/>
                <a:hlinkClick r:id="rId4"/>
              </a:rPr>
              <a:t>https://www.gov.uk/government/news/patients-to-benefit-from-cutting-edge-nhs-care-from-their-homes</a:t>
            </a:r>
            <a:r>
              <a:rPr lang="en-GB" sz="1100" dirty="0">
                <a:effectLst/>
                <a:latin typeface="Arial" panose="020B0604020202020204" pitchFamily="34" charset="0"/>
                <a:cs typeface="Arial" panose="020B0604020202020204" pitchFamily="34" charset="0"/>
              </a:rPr>
              <a:t> (Accessed: 11 November 2025).</a:t>
            </a:r>
          </a:p>
        </p:txBody>
      </p:sp>
      <p:sp>
        <p:nvSpPr>
          <p:cNvPr id="12" name="TextBox 11">
            <a:extLst>
              <a:ext uri="{FF2B5EF4-FFF2-40B4-BE49-F238E27FC236}">
                <a16:creationId xmlns:a16="http://schemas.microsoft.com/office/drawing/2014/main" id="{0820A0D1-699F-A883-54B6-6064EB29D09A}"/>
              </a:ext>
            </a:extLst>
          </p:cNvPr>
          <p:cNvSpPr txBox="1"/>
          <p:nvPr/>
        </p:nvSpPr>
        <p:spPr>
          <a:xfrm>
            <a:off x="837092" y="3429000"/>
            <a:ext cx="10515600" cy="430887"/>
          </a:xfrm>
          <a:prstGeom prst="rect">
            <a:avLst/>
          </a:prstGeom>
          <a:noFill/>
        </p:spPr>
        <p:txBody>
          <a:bodyPr wrap="square">
            <a:spAutoFit/>
          </a:bodyPr>
          <a:lstStyle/>
          <a:p>
            <a:pPr marL="0" marR="0" rtl="0">
              <a:buNone/>
            </a:pPr>
            <a:r>
              <a:rPr lang="en-GB" sz="1100" dirty="0">
                <a:effectLst/>
                <a:latin typeface="Arial" panose="020B0604020202020204" pitchFamily="34" charset="0"/>
                <a:cs typeface="Arial" panose="020B0604020202020204" pitchFamily="34" charset="0"/>
              </a:rPr>
              <a:t>Department of Health and Social Care and NHS England (2024a) </a:t>
            </a:r>
            <a:r>
              <a:rPr lang="en-GB" sz="1100" i="1" dirty="0">
                <a:effectLst/>
                <a:latin typeface="Arial" panose="020B0604020202020204" pitchFamily="34" charset="0"/>
                <a:cs typeface="Arial" panose="020B0604020202020204" pitchFamily="34" charset="0"/>
              </a:rPr>
              <a:t>Healthcare education and training tariff: 2024 to 2025</a:t>
            </a:r>
            <a:r>
              <a:rPr lang="en-GB" sz="1100" dirty="0">
                <a:effectLst/>
                <a:latin typeface="Arial" panose="020B0604020202020204" pitchFamily="34" charset="0"/>
                <a:cs typeface="Arial" panose="020B0604020202020204" pitchFamily="34" charset="0"/>
              </a:rPr>
              <a:t>. GOV.UK. Available at: </a:t>
            </a:r>
            <a:r>
              <a:rPr lang="en-GB" sz="1100" dirty="0">
                <a:effectLst/>
                <a:latin typeface="Arial" panose="020B0604020202020204" pitchFamily="34" charset="0"/>
                <a:cs typeface="Arial" panose="020B0604020202020204" pitchFamily="34" charset="0"/>
                <a:hlinkClick r:id="rId5"/>
              </a:rPr>
              <a:t>https://www.gov.uk/government/publications/healthcare-education-and-training-tariff-2024-to-2025</a:t>
            </a:r>
            <a:r>
              <a:rPr lang="en-GB" sz="1100" dirty="0">
                <a:effectLst/>
                <a:latin typeface="Arial" panose="020B0604020202020204" pitchFamily="34" charset="0"/>
                <a:cs typeface="Arial" panose="020B0604020202020204" pitchFamily="34" charset="0"/>
              </a:rPr>
              <a:t> (Accessed: 23 October 2025).</a:t>
            </a:r>
          </a:p>
        </p:txBody>
      </p:sp>
      <p:sp>
        <p:nvSpPr>
          <p:cNvPr id="14" name="TextBox 13">
            <a:extLst>
              <a:ext uri="{FF2B5EF4-FFF2-40B4-BE49-F238E27FC236}">
                <a16:creationId xmlns:a16="http://schemas.microsoft.com/office/drawing/2014/main" id="{F85A09E8-B792-2CC5-7813-B35EE8F4F909}"/>
              </a:ext>
            </a:extLst>
          </p:cNvPr>
          <p:cNvSpPr txBox="1"/>
          <p:nvPr/>
        </p:nvSpPr>
        <p:spPr>
          <a:xfrm>
            <a:off x="837092" y="4016865"/>
            <a:ext cx="10193482" cy="430887"/>
          </a:xfrm>
          <a:prstGeom prst="rect">
            <a:avLst/>
          </a:prstGeom>
          <a:noFill/>
        </p:spPr>
        <p:txBody>
          <a:bodyPr wrap="square">
            <a:spAutoFit/>
          </a:bodyPr>
          <a:lstStyle/>
          <a:p>
            <a:pPr marL="0" marR="0" rtl="0">
              <a:buNone/>
            </a:pPr>
            <a:r>
              <a:rPr lang="en-GB" sz="1100" dirty="0">
                <a:effectLst/>
                <a:latin typeface="Arial" panose="020B0604020202020204" pitchFamily="34" charset="0"/>
                <a:cs typeface="Arial" panose="020B0604020202020204" pitchFamily="34" charset="0"/>
              </a:rPr>
              <a:t>Department of Health and Social Care and NHS England (2024b) </a:t>
            </a:r>
            <a:r>
              <a:rPr lang="en-GB" sz="1100" i="1" dirty="0">
                <a:effectLst/>
                <a:latin typeface="Arial" panose="020B0604020202020204" pitchFamily="34" charset="0"/>
                <a:cs typeface="Arial" panose="020B0604020202020204" pitchFamily="34" charset="0"/>
              </a:rPr>
              <a:t>Healthcare education on disability awareness.</a:t>
            </a:r>
            <a:r>
              <a:rPr lang="en-GB" sz="1100" dirty="0">
                <a:effectLst/>
                <a:latin typeface="Arial" panose="020B0604020202020204" pitchFamily="34" charset="0"/>
                <a:cs typeface="Arial" panose="020B0604020202020204" pitchFamily="34" charset="0"/>
              </a:rPr>
              <a:t> GOV.UK. Available at: </a:t>
            </a:r>
            <a:r>
              <a:rPr lang="en-GB" sz="1100" dirty="0">
                <a:effectLst/>
                <a:latin typeface="Arial" panose="020B0604020202020204" pitchFamily="34" charset="0"/>
                <a:cs typeface="Arial" panose="020B0604020202020204" pitchFamily="34" charset="0"/>
                <a:hlinkClick r:id="rId6"/>
              </a:rPr>
              <a:t>https://www.gov.uk/government/publications/healthcare-education-on-disability-awareness</a:t>
            </a:r>
            <a:r>
              <a:rPr lang="en-GB" sz="1100" dirty="0">
                <a:effectLst/>
                <a:latin typeface="Arial" panose="020B0604020202020204" pitchFamily="34" charset="0"/>
                <a:cs typeface="Arial" panose="020B0604020202020204" pitchFamily="34" charset="0"/>
              </a:rPr>
              <a:t> (Accessed: 23 October 2025).</a:t>
            </a:r>
          </a:p>
        </p:txBody>
      </p:sp>
      <p:sp>
        <p:nvSpPr>
          <p:cNvPr id="16" name="TextBox 15">
            <a:extLst>
              <a:ext uri="{FF2B5EF4-FFF2-40B4-BE49-F238E27FC236}">
                <a16:creationId xmlns:a16="http://schemas.microsoft.com/office/drawing/2014/main" id="{AFBE6DFF-FD13-8CF5-EDB6-46A8746BF79E}"/>
              </a:ext>
            </a:extLst>
          </p:cNvPr>
          <p:cNvSpPr txBox="1"/>
          <p:nvPr/>
        </p:nvSpPr>
        <p:spPr>
          <a:xfrm>
            <a:off x="837093" y="4488050"/>
            <a:ext cx="10515598" cy="430887"/>
          </a:xfrm>
          <a:prstGeom prst="rect">
            <a:avLst/>
          </a:prstGeom>
          <a:noFill/>
        </p:spPr>
        <p:txBody>
          <a:bodyPr wrap="square">
            <a:spAutoFit/>
          </a:bodyPr>
          <a:lstStyle/>
          <a:p>
            <a:pPr marL="0" marR="0" rtl="0">
              <a:buNone/>
            </a:pPr>
            <a:r>
              <a:rPr lang="en-GB" sz="1100" dirty="0">
                <a:effectLst/>
                <a:latin typeface="Arial" panose="020B0604020202020204" pitchFamily="34" charset="0"/>
                <a:cs typeface="Arial" panose="020B0604020202020204" pitchFamily="34" charset="0"/>
              </a:rPr>
              <a:t>Digital Health (2023) </a:t>
            </a:r>
            <a:r>
              <a:rPr lang="en-GB" sz="1100" i="1" dirty="0" err="1">
                <a:effectLst/>
                <a:latin typeface="Arial" panose="020B0604020202020204" pitchFamily="34" charset="0"/>
                <a:cs typeface="Arial" panose="020B0604020202020204" pitchFamily="34" charset="0"/>
              </a:rPr>
              <a:t>Medicus</a:t>
            </a:r>
            <a:r>
              <a:rPr lang="en-GB" sz="1100" i="1" dirty="0">
                <a:effectLst/>
                <a:latin typeface="Arial" panose="020B0604020202020204" pitchFamily="34" charset="0"/>
                <a:cs typeface="Arial" panose="020B0604020202020204" pitchFamily="34" charset="0"/>
              </a:rPr>
              <a:t> EPR implementation insights</a:t>
            </a:r>
            <a:r>
              <a:rPr lang="en-GB" sz="1100" dirty="0">
                <a:effectLst/>
                <a:latin typeface="Arial" panose="020B0604020202020204" pitchFamily="34" charset="0"/>
                <a:cs typeface="Arial" panose="020B0604020202020204" pitchFamily="34" charset="0"/>
              </a:rPr>
              <a:t>. Available at: </a:t>
            </a:r>
            <a:r>
              <a:rPr lang="en-GB" sz="1100" dirty="0">
                <a:effectLst/>
                <a:latin typeface="Arial" panose="020B0604020202020204" pitchFamily="34" charset="0"/>
                <a:cs typeface="Arial" panose="020B0604020202020204" pitchFamily="34" charset="0"/>
                <a:hlinkClick r:id="rId7"/>
              </a:rPr>
              <a:t>https://www.digitalhealth.net/2023/06/medicus-epr-implementation-insights/</a:t>
            </a:r>
            <a:r>
              <a:rPr lang="en-GB" sz="1100" dirty="0">
                <a:effectLst/>
                <a:latin typeface="Arial" panose="020B0604020202020204" pitchFamily="34" charset="0"/>
                <a:cs typeface="Arial" panose="020B0604020202020204" pitchFamily="34" charset="0"/>
              </a:rPr>
              <a:t> (Accessed: 13 October 2025).</a:t>
            </a:r>
          </a:p>
        </p:txBody>
      </p:sp>
      <p:sp>
        <p:nvSpPr>
          <p:cNvPr id="18" name="TextBox 17">
            <a:extLst>
              <a:ext uri="{FF2B5EF4-FFF2-40B4-BE49-F238E27FC236}">
                <a16:creationId xmlns:a16="http://schemas.microsoft.com/office/drawing/2014/main" id="{5570E189-6743-C8C5-3EE9-256F0E34CD69}"/>
              </a:ext>
            </a:extLst>
          </p:cNvPr>
          <p:cNvSpPr txBox="1"/>
          <p:nvPr/>
        </p:nvSpPr>
        <p:spPr>
          <a:xfrm>
            <a:off x="882052" y="5075915"/>
            <a:ext cx="10515598" cy="716888"/>
          </a:xfrm>
          <a:prstGeom prst="rect">
            <a:avLst/>
          </a:prstGeom>
          <a:noFill/>
        </p:spPr>
        <p:txBody>
          <a:bodyPr wrap="square">
            <a:spAutoFit/>
          </a:bodyPr>
          <a:lstStyle/>
          <a:p>
            <a:pPr marL="0" marR="0" rtl="0">
              <a:buNone/>
            </a:pPr>
            <a:r>
              <a:rPr lang="en-GB" sz="1100" dirty="0">
                <a:effectLst/>
                <a:latin typeface="Arial" panose="020B0604020202020204" pitchFamily="34" charset="0"/>
              </a:rPr>
              <a:t>Ethical Healthcare (2025)</a:t>
            </a:r>
            <a:r>
              <a:rPr lang="en-GB" sz="1100" i="1" dirty="0">
                <a:effectLst/>
                <a:latin typeface="Arial" panose="020B0604020202020204" pitchFamily="34" charset="0"/>
              </a:rPr>
              <a:t> Delivering a national EPR usability survey to understand impact on productivity and burnout Case study.</a:t>
            </a:r>
            <a:r>
              <a:rPr lang="en-GB" sz="1100" dirty="0">
                <a:effectLst/>
                <a:latin typeface="Arial" panose="020B0604020202020204" pitchFamily="34" charset="0"/>
              </a:rPr>
              <a:t> Available at: [</a:t>
            </a:r>
            <a:r>
              <a:rPr lang="en-GB" sz="1100" dirty="0">
                <a:effectLst/>
                <a:latin typeface="Arial" panose="020B0604020202020204" pitchFamily="34" charset="0"/>
                <a:hlinkClick r:id="rId8"/>
              </a:rPr>
              <a:t>https://ethicalhealthcare.org.uk/app/uploads/2025/09/EPR-Usability-Survey-Case-study.pdf</a:t>
            </a:r>
            <a:r>
              <a:rPr lang="en-GB" sz="1100" dirty="0">
                <a:effectLst/>
                <a:latin typeface="Arial" panose="020B0604020202020204" pitchFamily="34" charset="0"/>
              </a:rPr>
              <a:t> (Accessed: 10 November 2025).</a:t>
            </a:r>
          </a:p>
          <a:p>
            <a:pPr marL="0" marR="0" rtl="0">
              <a:buNone/>
            </a:pPr>
            <a:r>
              <a:rPr lang="en-GB" sz="1800" dirty="0">
                <a:effectLst/>
                <a:latin typeface="Arial" panose="020B0604020202020204" pitchFamily="34" charset="0"/>
              </a:rPr>
              <a:t> </a:t>
            </a:r>
          </a:p>
        </p:txBody>
      </p:sp>
      <p:sp>
        <p:nvSpPr>
          <p:cNvPr id="20" name="TextBox 19">
            <a:extLst>
              <a:ext uri="{FF2B5EF4-FFF2-40B4-BE49-F238E27FC236}">
                <a16:creationId xmlns:a16="http://schemas.microsoft.com/office/drawing/2014/main" id="{0D4C3D0E-1133-1336-E6E4-815C12DCA1EE}"/>
              </a:ext>
            </a:extLst>
          </p:cNvPr>
          <p:cNvSpPr txBox="1"/>
          <p:nvPr/>
        </p:nvSpPr>
        <p:spPr>
          <a:xfrm>
            <a:off x="837091" y="5697760"/>
            <a:ext cx="10560559" cy="430887"/>
          </a:xfrm>
          <a:prstGeom prst="rect">
            <a:avLst/>
          </a:prstGeom>
          <a:noFill/>
        </p:spPr>
        <p:txBody>
          <a:bodyPr wrap="square">
            <a:spAutoFit/>
          </a:bodyPr>
          <a:lstStyle/>
          <a:p>
            <a:pPr>
              <a:buNone/>
            </a:pPr>
            <a:r>
              <a:rPr lang="en-GB" sz="1100" dirty="0">
                <a:latin typeface="Arial" panose="020B0604020202020204" pitchFamily="34" charset="0"/>
                <a:cs typeface="Arial" panose="020B0604020202020204" pitchFamily="34" charset="0"/>
              </a:rPr>
              <a:t>e‑Learning for Healthcare (e‑</a:t>
            </a:r>
            <a:r>
              <a:rPr lang="en-GB" sz="1100" dirty="0" err="1">
                <a:latin typeface="Arial" panose="020B0604020202020204" pitchFamily="34" charset="0"/>
                <a:cs typeface="Arial" panose="020B0604020202020204" pitchFamily="34" charset="0"/>
              </a:rPr>
              <a:t>LfH</a:t>
            </a:r>
            <a:r>
              <a:rPr lang="en-GB" sz="1100" dirty="0">
                <a:latin typeface="Arial" panose="020B0604020202020204" pitchFamily="34" charset="0"/>
                <a:cs typeface="Arial" panose="020B0604020202020204" pitchFamily="34" charset="0"/>
              </a:rPr>
              <a:t>) / NHS England (2023) </a:t>
            </a:r>
            <a:r>
              <a:rPr lang="en-GB" sz="1100" i="1" dirty="0">
                <a:latin typeface="Arial" panose="020B0604020202020204" pitchFamily="34" charset="0"/>
                <a:cs typeface="Arial" panose="020B0604020202020204" pitchFamily="34" charset="0"/>
              </a:rPr>
              <a:t>Frequently Asked Questions: General Practice Assistant Leaflet</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9"/>
              </a:rPr>
              <a:t>https://www.e-lfh.org.uk/wp-content/uploads/2023/11/5.-FAQ-v14-final-Nov-23-v2.0.pdf</a:t>
            </a:r>
            <a:r>
              <a:rPr lang="en-GB" sz="1100" dirty="0">
                <a:latin typeface="Arial" panose="020B0604020202020204" pitchFamily="34" charset="0"/>
                <a:cs typeface="Arial" panose="020B0604020202020204" pitchFamily="34" charset="0"/>
              </a:rPr>
              <a:t> (Accessed: 28 October 2025).</a:t>
            </a:r>
          </a:p>
        </p:txBody>
      </p:sp>
      <p:sp>
        <p:nvSpPr>
          <p:cNvPr id="4" name="Title 3">
            <a:extLst>
              <a:ext uri="{FF2B5EF4-FFF2-40B4-BE49-F238E27FC236}">
                <a16:creationId xmlns:a16="http://schemas.microsoft.com/office/drawing/2014/main" id="{9F085EF2-13E8-0278-4E78-E5CC48AC4594}"/>
              </a:ext>
            </a:extLst>
          </p:cNvPr>
          <p:cNvSpPr>
            <a:spLocks noGrp="1"/>
          </p:cNvSpPr>
          <p:nvPr>
            <p:ph type="title"/>
          </p:nvPr>
        </p:nvSpPr>
        <p:spPr>
          <a:xfrm>
            <a:off x="838200" y="365126"/>
            <a:ext cx="10515600" cy="539372"/>
          </a:xfrm>
        </p:spPr>
        <p:txBody>
          <a:bodyPr>
            <a:normAutofit fontScale="90000"/>
          </a:bodyPr>
          <a:lstStyle/>
          <a:p>
            <a:r>
              <a:rPr lang="en-GB" dirty="0"/>
              <a:t>References </a:t>
            </a:r>
            <a:endParaRPr lang="en-US" dirty="0"/>
          </a:p>
        </p:txBody>
      </p:sp>
    </p:spTree>
    <p:extLst>
      <p:ext uri="{BB962C8B-B14F-4D97-AF65-F5344CB8AC3E}">
        <p14:creationId xmlns:p14="http://schemas.microsoft.com/office/powerpoint/2010/main" val="1115569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D59A2-1A6B-8BEC-0A54-6898529A9167}"/>
              </a:ext>
            </a:extLst>
          </p:cNvPr>
          <p:cNvSpPr>
            <a:spLocks noGrp="1"/>
          </p:cNvSpPr>
          <p:nvPr>
            <p:ph type="title"/>
          </p:nvPr>
        </p:nvSpPr>
        <p:spPr>
          <a:xfrm>
            <a:off x="838200" y="365126"/>
            <a:ext cx="10515600" cy="635000"/>
          </a:xfrm>
        </p:spPr>
        <p:txBody>
          <a:bodyPr>
            <a:normAutofit fontScale="90000"/>
          </a:bodyPr>
          <a:lstStyle/>
          <a:p>
            <a:r>
              <a:rPr lang="en-GB" dirty="0"/>
              <a:t>References </a:t>
            </a:r>
            <a:endParaRPr lang="en-US" dirty="0"/>
          </a:p>
        </p:txBody>
      </p:sp>
      <p:sp>
        <p:nvSpPr>
          <p:cNvPr id="4" name="TextBox 3">
            <a:extLst>
              <a:ext uri="{FF2B5EF4-FFF2-40B4-BE49-F238E27FC236}">
                <a16:creationId xmlns:a16="http://schemas.microsoft.com/office/drawing/2014/main" id="{C0C96627-ADD0-4D32-40AD-A1A83AEA7793}"/>
              </a:ext>
            </a:extLst>
          </p:cNvPr>
          <p:cNvSpPr txBox="1"/>
          <p:nvPr/>
        </p:nvSpPr>
        <p:spPr>
          <a:xfrm>
            <a:off x="838200" y="1195643"/>
            <a:ext cx="10515600" cy="430887"/>
          </a:xfrm>
          <a:prstGeom prst="rect">
            <a:avLst/>
          </a:prstGeom>
          <a:noFill/>
        </p:spPr>
        <p:txBody>
          <a:bodyPr wrap="square">
            <a:spAutoFit/>
          </a:bodyPr>
          <a:lstStyle/>
          <a:p>
            <a:pPr marL="0" marR="0" rtl="0">
              <a:buNone/>
            </a:pPr>
            <a:r>
              <a:rPr lang="en-GB" sz="1100" dirty="0">
                <a:effectLst/>
                <a:latin typeface="Arial" panose="020B0604020202020204" pitchFamily="34" charset="0"/>
              </a:rPr>
              <a:t>Finnegan, H. and </a:t>
            </a:r>
            <a:r>
              <a:rPr lang="en-GB" sz="1100" dirty="0" err="1">
                <a:effectLst/>
                <a:latin typeface="Arial" panose="020B0604020202020204" pitchFamily="34" charset="0"/>
              </a:rPr>
              <a:t>Mountford</a:t>
            </a:r>
            <a:r>
              <a:rPr lang="en-GB" sz="1100" dirty="0">
                <a:effectLst/>
                <a:latin typeface="Arial" panose="020B0604020202020204" pitchFamily="34" charset="0"/>
              </a:rPr>
              <a:t>, N. (2025) ‘25 years of electronic health record implementation processes: scoping review’, </a:t>
            </a:r>
            <a:r>
              <a:rPr lang="en-GB" sz="1100" i="1" dirty="0">
                <a:effectLst/>
                <a:latin typeface="Arial" panose="020B0604020202020204" pitchFamily="34" charset="0"/>
              </a:rPr>
              <a:t>Journal of Medical Internet Research</a:t>
            </a:r>
            <a:r>
              <a:rPr lang="en-GB" sz="1100" dirty="0">
                <a:effectLst/>
                <a:latin typeface="Arial" panose="020B0604020202020204" pitchFamily="34" charset="0"/>
              </a:rPr>
              <a:t>, 27: e60077. Available at: </a:t>
            </a:r>
            <a:r>
              <a:rPr lang="en-GB" sz="1100" dirty="0">
                <a:effectLst/>
                <a:latin typeface="Arial" panose="020B0604020202020204" pitchFamily="34" charset="0"/>
                <a:hlinkClick r:id="rId2"/>
              </a:rPr>
              <a:t>https://www.jmir.org/2025/1/e60077/</a:t>
            </a:r>
            <a:r>
              <a:rPr lang="en-GB" sz="1100" dirty="0">
                <a:effectLst/>
                <a:latin typeface="Arial" panose="020B0604020202020204" pitchFamily="34" charset="0"/>
              </a:rPr>
              <a:t> (Accessed: 18 September 2025).</a:t>
            </a:r>
          </a:p>
        </p:txBody>
      </p:sp>
      <p:sp>
        <p:nvSpPr>
          <p:cNvPr id="6" name="TextBox 5">
            <a:extLst>
              <a:ext uri="{FF2B5EF4-FFF2-40B4-BE49-F238E27FC236}">
                <a16:creationId xmlns:a16="http://schemas.microsoft.com/office/drawing/2014/main" id="{E051DCA7-B921-8877-6098-37FD5C4AA727}"/>
              </a:ext>
            </a:extLst>
          </p:cNvPr>
          <p:cNvSpPr txBox="1"/>
          <p:nvPr/>
        </p:nvSpPr>
        <p:spPr>
          <a:xfrm>
            <a:off x="838200" y="1626530"/>
            <a:ext cx="7970852" cy="810478"/>
          </a:xfrm>
          <a:prstGeom prst="rect">
            <a:avLst/>
          </a:prstGeom>
          <a:noFill/>
        </p:spPr>
        <p:txBody>
          <a:bodyPr wrap="square">
            <a:spAutoFit/>
          </a:bodyPr>
          <a:lstStyle/>
          <a:p>
            <a:pPr marL="0" rtl="0">
              <a:spcAft>
                <a:spcPts val="800"/>
              </a:spcAft>
              <a:buNone/>
            </a:pPr>
            <a:r>
              <a:rPr lang="en-GB" sz="1800" dirty="0">
                <a:effectLst/>
                <a:latin typeface="Arial" panose="020B0604020202020204" pitchFamily="34" charset="0"/>
              </a:rPr>
              <a:t> </a:t>
            </a:r>
          </a:p>
          <a:p>
            <a:pPr marL="0" rtl="0">
              <a:spcAft>
                <a:spcPts val="800"/>
              </a:spcAft>
              <a:buNone/>
            </a:pPr>
            <a:r>
              <a:rPr lang="en-GB" sz="1100" dirty="0">
                <a:effectLst/>
                <a:latin typeface="Arial" panose="020B0604020202020204" pitchFamily="34" charset="0"/>
              </a:rPr>
              <a:t>First Databank (FDB) (2025) </a:t>
            </a:r>
            <a:r>
              <a:rPr lang="en-GB" sz="1100" i="1" dirty="0">
                <a:effectLst/>
                <a:latin typeface="Arial" panose="020B0604020202020204" pitchFamily="34" charset="0"/>
              </a:rPr>
              <a:t>Home of Medication Decision Support FDB</a:t>
            </a:r>
            <a:r>
              <a:rPr lang="en-GB" sz="1100" dirty="0">
                <a:effectLst/>
                <a:latin typeface="Arial" panose="020B0604020202020204" pitchFamily="34" charset="0"/>
              </a:rPr>
              <a:t>. Available at: </a:t>
            </a:r>
            <a:r>
              <a:rPr lang="en-GB" sz="1100" dirty="0">
                <a:effectLst/>
                <a:latin typeface="Arial" panose="020B0604020202020204" pitchFamily="34" charset="0"/>
                <a:hlinkClick r:id="rId3"/>
              </a:rPr>
              <a:t>https://www.fdbhealth.co.uk</a:t>
            </a:r>
            <a:r>
              <a:rPr lang="en-GB" sz="1100" dirty="0">
                <a:effectLst/>
                <a:latin typeface="Arial" panose="020B0604020202020204" pitchFamily="34" charset="0"/>
              </a:rPr>
              <a:t> (Accessed: 13 October 2025).</a:t>
            </a:r>
          </a:p>
        </p:txBody>
      </p:sp>
      <p:sp>
        <p:nvSpPr>
          <p:cNvPr id="8" name="TextBox 7">
            <a:extLst>
              <a:ext uri="{FF2B5EF4-FFF2-40B4-BE49-F238E27FC236}">
                <a16:creationId xmlns:a16="http://schemas.microsoft.com/office/drawing/2014/main" id="{CDB295EF-A8CD-3D6E-B993-C8B109D7C1B8}"/>
              </a:ext>
            </a:extLst>
          </p:cNvPr>
          <p:cNvSpPr txBox="1"/>
          <p:nvPr/>
        </p:nvSpPr>
        <p:spPr>
          <a:xfrm>
            <a:off x="838200" y="2437008"/>
            <a:ext cx="10515600" cy="430887"/>
          </a:xfrm>
          <a:prstGeom prst="rect">
            <a:avLst/>
          </a:prstGeom>
          <a:noFill/>
        </p:spPr>
        <p:txBody>
          <a:bodyPr wrap="square">
            <a:spAutoFit/>
          </a:bodyPr>
          <a:lstStyle/>
          <a:p>
            <a:pPr marL="0" marR="0" rtl="0">
              <a:buNone/>
            </a:pPr>
            <a:r>
              <a:rPr lang="en-GB" sz="1100" dirty="0">
                <a:effectLst/>
                <a:latin typeface="Arial" panose="020B0604020202020204" pitchFamily="34" charset="0"/>
              </a:rPr>
              <a:t>Healthcare Financial Management Association (HFMA) (2025) </a:t>
            </a:r>
            <a:r>
              <a:rPr lang="en-GB" sz="1100" i="1" dirty="0">
                <a:effectLst/>
                <a:latin typeface="Arial" panose="020B0604020202020204" pitchFamily="34" charset="0"/>
              </a:rPr>
              <a:t>Implementing an electronic patient record: briefing and case studies.</a:t>
            </a:r>
            <a:r>
              <a:rPr lang="en-GB" sz="1100" dirty="0">
                <a:effectLst/>
                <a:latin typeface="Arial" panose="020B0604020202020204" pitchFamily="34" charset="0"/>
              </a:rPr>
              <a:t> Available at: </a:t>
            </a:r>
            <a:r>
              <a:rPr lang="en-GB" sz="1100" dirty="0">
                <a:effectLst/>
                <a:latin typeface="Arial" panose="020B0604020202020204" pitchFamily="34" charset="0"/>
                <a:hlinkClick r:id="rId4"/>
              </a:rPr>
              <a:t>https://www.hfma.org.uk/system/files/2025-09/implementing-an-electronic-patient-record-9192.pdf</a:t>
            </a:r>
            <a:r>
              <a:rPr lang="en-GB" sz="1100" dirty="0">
                <a:effectLst/>
                <a:latin typeface="Arial" panose="020B0604020202020204" pitchFamily="34" charset="0"/>
              </a:rPr>
              <a:t> (Accessed: 18 September 2025).</a:t>
            </a:r>
          </a:p>
        </p:txBody>
      </p:sp>
      <p:sp>
        <p:nvSpPr>
          <p:cNvPr id="10" name="TextBox 9">
            <a:extLst>
              <a:ext uri="{FF2B5EF4-FFF2-40B4-BE49-F238E27FC236}">
                <a16:creationId xmlns:a16="http://schemas.microsoft.com/office/drawing/2014/main" id="{118C9D24-B431-EE43-87B4-42CA654D28A3}"/>
              </a:ext>
            </a:extLst>
          </p:cNvPr>
          <p:cNvSpPr txBox="1"/>
          <p:nvPr/>
        </p:nvSpPr>
        <p:spPr>
          <a:xfrm>
            <a:off x="838199" y="2919275"/>
            <a:ext cx="10515599" cy="261610"/>
          </a:xfrm>
          <a:prstGeom prst="rect">
            <a:avLst/>
          </a:prstGeom>
          <a:noFill/>
        </p:spPr>
        <p:txBody>
          <a:bodyPr wrap="square">
            <a:spAutoFit/>
          </a:bodyPr>
          <a:lstStyle/>
          <a:p>
            <a:pPr marL="0" marR="0" rtl="0">
              <a:buNone/>
            </a:pPr>
            <a:r>
              <a:rPr lang="en-GB" sz="1100" dirty="0">
                <a:solidFill>
                  <a:srgbClr val="000000"/>
                </a:solidFill>
                <a:effectLst/>
                <a:latin typeface="Arial" panose="020B0604020202020204" pitchFamily="34" charset="0"/>
              </a:rPr>
              <a:t>Health Innovation Network (2023) </a:t>
            </a:r>
            <a:r>
              <a:rPr lang="en-GB" sz="1100" i="1" dirty="0">
                <a:solidFill>
                  <a:srgbClr val="000000"/>
                </a:solidFill>
                <a:effectLst/>
                <a:latin typeface="Arial" panose="020B0604020202020204" pitchFamily="34" charset="0"/>
              </a:rPr>
              <a:t>Annual report 2022/23</a:t>
            </a:r>
            <a:r>
              <a:rPr lang="en-GB" sz="1100" dirty="0">
                <a:solidFill>
                  <a:srgbClr val="000000"/>
                </a:solidFill>
                <a:effectLst/>
                <a:latin typeface="Arial" panose="020B0604020202020204" pitchFamily="34" charset="0"/>
              </a:rPr>
              <a:t>. Available at: </a:t>
            </a:r>
            <a:r>
              <a:rPr lang="en-GB" sz="1100" dirty="0">
                <a:effectLst/>
                <a:latin typeface="Arial" panose="020B0604020202020204" pitchFamily="34" charset="0"/>
                <a:hlinkClick r:id="rId5"/>
              </a:rPr>
              <a:t>https://healthinnovationnetwork.com/hin-annual-report-22-23/</a:t>
            </a:r>
            <a:r>
              <a:rPr lang="en-GB" sz="1100" dirty="0">
                <a:solidFill>
                  <a:srgbClr val="000000"/>
                </a:solidFill>
                <a:effectLst/>
                <a:latin typeface="Arial" panose="020B0604020202020204" pitchFamily="34" charset="0"/>
              </a:rPr>
              <a:t> (Accessed: 18 September 2025).</a:t>
            </a:r>
            <a:endParaRPr lang="en-GB" sz="1100" dirty="0">
              <a:effectLst/>
              <a:latin typeface="Arial" panose="020B0604020202020204" pitchFamily="34" charset="0"/>
            </a:endParaRPr>
          </a:p>
        </p:txBody>
      </p:sp>
      <p:sp>
        <p:nvSpPr>
          <p:cNvPr id="5" name="TextBox 4">
            <a:extLst>
              <a:ext uri="{FF2B5EF4-FFF2-40B4-BE49-F238E27FC236}">
                <a16:creationId xmlns:a16="http://schemas.microsoft.com/office/drawing/2014/main" id="{C27A2882-14FD-F288-A1D9-657EA9207286}"/>
              </a:ext>
            </a:extLst>
          </p:cNvPr>
          <p:cNvSpPr txBox="1"/>
          <p:nvPr/>
        </p:nvSpPr>
        <p:spPr>
          <a:xfrm>
            <a:off x="838199" y="3232265"/>
            <a:ext cx="10338400" cy="600164"/>
          </a:xfrm>
          <a:prstGeom prst="rect">
            <a:avLst/>
          </a:prstGeom>
          <a:noFill/>
        </p:spPr>
        <p:txBody>
          <a:bodyPr wrap="square">
            <a:spAutoFit/>
          </a:bodyPr>
          <a:lstStyle/>
          <a:p>
            <a:pPr marL="0" marR="0" rtl="0">
              <a:buNone/>
            </a:pPr>
            <a:r>
              <a:rPr lang="en-GB" sz="1100" dirty="0" err="1">
                <a:effectLst/>
                <a:latin typeface="Arial" panose="020B0604020202020204" pitchFamily="34" charset="0"/>
              </a:rPr>
              <a:t>Jothimurugan</a:t>
            </a:r>
            <a:r>
              <a:rPr lang="en-GB" sz="1100" dirty="0">
                <a:effectLst/>
                <a:latin typeface="Arial" panose="020B0604020202020204" pitchFamily="34" charset="0"/>
              </a:rPr>
              <a:t>, K., Hsu, S., </a:t>
            </a:r>
            <a:r>
              <a:rPr lang="en-GB" sz="1100" dirty="0" err="1">
                <a:effectLst/>
                <a:latin typeface="Arial" panose="020B0604020202020204" pitchFamily="34" charset="0"/>
              </a:rPr>
              <a:t>Bastani</a:t>
            </a:r>
            <a:r>
              <a:rPr lang="en-GB" sz="1100" dirty="0">
                <a:effectLst/>
                <a:latin typeface="Arial" panose="020B0604020202020204" pitchFamily="34" charset="0"/>
              </a:rPr>
              <a:t>, O. and </a:t>
            </a:r>
            <a:r>
              <a:rPr lang="en-GB" sz="1100" dirty="0" err="1">
                <a:effectLst/>
                <a:latin typeface="Arial" panose="020B0604020202020204" pitchFamily="34" charset="0"/>
              </a:rPr>
              <a:t>Alur</a:t>
            </a:r>
            <a:r>
              <a:rPr lang="en-GB" sz="1100" dirty="0">
                <a:effectLst/>
                <a:latin typeface="Arial" panose="020B0604020202020204" pitchFamily="34" charset="0"/>
              </a:rPr>
              <a:t>, R. (2023) ‘Robust subtask learning for compositional generalization’, </a:t>
            </a:r>
            <a:r>
              <a:rPr lang="en-GB" sz="1100" i="1" dirty="0">
                <a:effectLst/>
                <a:latin typeface="Arial" panose="020B0604020202020204" pitchFamily="34" charset="0"/>
              </a:rPr>
              <a:t>JMIR Research Protocols,</a:t>
            </a:r>
            <a:r>
              <a:rPr lang="en-GB" sz="1100" dirty="0">
                <a:effectLst/>
                <a:latin typeface="Arial" panose="020B0604020202020204" pitchFamily="34" charset="0"/>
              </a:rPr>
              <a:t> 12(1), e46614. </a:t>
            </a:r>
            <a:r>
              <a:rPr lang="en-GB" sz="1100" dirty="0" err="1">
                <a:effectLst/>
                <a:latin typeface="Arial" panose="020B0604020202020204" pitchFamily="34" charset="0"/>
              </a:rPr>
              <a:t>doi</a:t>
            </a:r>
            <a:r>
              <a:rPr lang="en-GB" sz="1100" dirty="0">
                <a:effectLst/>
                <a:latin typeface="Arial" panose="020B0604020202020204" pitchFamily="34" charset="0"/>
              </a:rPr>
              <a:t>: 10.2196/46614. Available at: </a:t>
            </a:r>
            <a:r>
              <a:rPr lang="en-GB" sz="1100" dirty="0">
                <a:effectLst/>
                <a:latin typeface="Arial" panose="020B0604020202020204" pitchFamily="34" charset="0"/>
                <a:hlinkClick r:id="rId6"/>
              </a:rPr>
              <a:t>https://www.researchprotocols.org/2023/1/e46614</a:t>
            </a:r>
            <a:r>
              <a:rPr lang="en-GB" sz="1100" dirty="0">
                <a:effectLst/>
                <a:latin typeface="Arial" panose="020B0604020202020204" pitchFamily="34" charset="0"/>
              </a:rPr>
              <a:t> (Accessed: 11 November 2025).</a:t>
            </a:r>
          </a:p>
          <a:p>
            <a:pPr marL="0" marR="0" rtl="0">
              <a:buNone/>
            </a:pPr>
            <a:r>
              <a:rPr lang="en-GB" sz="1100" dirty="0">
                <a:effectLst/>
                <a:latin typeface="Arial" panose="020B0604020202020204" pitchFamily="34" charset="0"/>
              </a:rPr>
              <a:t> </a:t>
            </a:r>
          </a:p>
        </p:txBody>
      </p:sp>
      <p:sp>
        <p:nvSpPr>
          <p:cNvPr id="9" name="TextBox 8">
            <a:extLst>
              <a:ext uri="{FF2B5EF4-FFF2-40B4-BE49-F238E27FC236}">
                <a16:creationId xmlns:a16="http://schemas.microsoft.com/office/drawing/2014/main" id="{F45E7411-D22C-EFB2-3BEA-62BF7836920F}"/>
              </a:ext>
            </a:extLst>
          </p:cNvPr>
          <p:cNvSpPr txBox="1"/>
          <p:nvPr/>
        </p:nvSpPr>
        <p:spPr>
          <a:xfrm>
            <a:off x="838199" y="3436865"/>
            <a:ext cx="10515598" cy="712649"/>
          </a:xfrm>
          <a:prstGeom prst="rect">
            <a:avLst/>
          </a:prstGeom>
          <a:noFill/>
        </p:spPr>
        <p:txBody>
          <a:bodyPr wrap="square">
            <a:spAutoFit/>
          </a:bodyPr>
          <a:lstStyle/>
          <a:p>
            <a:pPr marL="0" marR="0" rtl="0">
              <a:buNone/>
            </a:pPr>
            <a:r>
              <a:rPr lang="en-GB" sz="1800" dirty="0">
                <a:effectLst/>
                <a:latin typeface="Arial" panose="020B0604020202020204" pitchFamily="34" charset="0"/>
              </a:rPr>
              <a:t> </a:t>
            </a:r>
          </a:p>
          <a:p>
            <a:pPr marL="0" marR="0" rtl="0">
              <a:buNone/>
            </a:pPr>
            <a:r>
              <a:rPr lang="en-GB" sz="1100" dirty="0">
                <a:effectLst/>
                <a:latin typeface="Arial" panose="020B0604020202020204" pitchFamily="34" charset="0"/>
              </a:rPr>
              <a:t>Lovell, T. (2025) 'NHSE approves </a:t>
            </a:r>
            <a:r>
              <a:rPr lang="en-GB" sz="1100" dirty="0" err="1">
                <a:effectLst/>
                <a:latin typeface="Arial" panose="020B0604020202020204" pitchFamily="34" charset="0"/>
              </a:rPr>
              <a:t>Medicus</a:t>
            </a:r>
            <a:r>
              <a:rPr lang="en-GB" sz="1100" dirty="0">
                <a:effectLst/>
                <a:latin typeface="Arial" panose="020B0604020202020204" pitchFamily="34" charset="0"/>
              </a:rPr>
              <a:t> Health EPR system for primary </a:t>
            </a:r>
            <a:r>
              <a:rPr lang="en-GB" sz="1100" dirty="0" err="1">
                <a:effectLst/>
                <a:latin typeface="Arial" panose="020B0604020202020204" pitchFamily="34" charset="0"/>
              </a:rPr>
              <a:t>care,'</a:t>
            </a:r>
            <a:r>
              <a:rPr lang="en-GB" sz="1100" i="1" dirty="0" err="1">
                <a:effectLst/>
                <a:latin typeface="Arial" panose="020B0604020202020204" pitchFamily="34" charset="0"/>
              </a:rPr>
              <a:t>Digital</a:t>
            </a:r>
            <a:r>
              <a:rPr lang="en-GB" sz="1100" i="1" dirty="0">
                <a:effectLst/>
                <a:latin typeface="Arial" panose="020B0604020202020204" pitchFamily="34" charset="0"/>
              </a:rPr>
              <a:t> Health</a:t>
            </a:r>
            <a:r>
              <a:rPr lang="en-GB" sz="1100" dirty="0">
                <a:effectLst/>
                <a:latin typeface="Arial" panose="020B0604020202020204" pitchFamily="34" charset="0"/>
              </a:rPr>
              <a:t>, 26 June. Available at: </a:t>
            </a:r>
            <a:r>
              <a:rPr lang="en-GB" sz="1100" dirty="0">
                <a:effectLst/>
                <a:latin typeface="Arial" panose="020B0604020202020204" pitchFamily="34" charset="0"/>
                <a:hlinkClick r:id="rId7"/>
              </a:rPr>
              <a:t>https://www.digitalhealth.net/2025/06/nhse-approves-medicus-health-epr-system-for-primary-care/</a:t>
            </a:r>
            <a:r>
              <a:rPr lang="en-GB" sz="1100" dirty="0">
                <a:effectLst/>
                <a:latin typeface="Arial" panose="020B0604020202020204" pitchFamily="34" charset="0"/>
              </a:rPr>
              <a:t> (Accessed: 13 October 2025).</a:t>
            </a:r>
          </a:p>
        </p:txBody>
      </p:sp>
      <p:sp>
        <p:nvSpPr>
          <p:cNvPr id="12" name="TextBox 11">
            <a:extLst>
              <a:ext uri="{FF2B5EF4-FFF2-40B4-BE49-F238E27FC236}">
                <a16:creationId xmlns:a16="http://schemas.microsoft.com/office/drawing/2014/main" id="{3F03B89E-B9DA-7B57-C52C-E781DDC4A391}"/>
              </a:ext>
            </a:extLst>
          </p:cNvPr>
          <p:cNvSpPr txBox="1"/>
          <p:nvPr/>
        </p:nvSpPr>
        <p:spPr>
          <a:xfrm>
            <a:off x="838199" y="4986881"/>
            <a:ext cx="10515598" cy="600164"/>
          </a:xfrm>
          <a:prstGeom prst="rect">
            <a:avLst/>
          </a:prstGeom>
          <a:noFill/>
        </p:spPr>
        <p:txBody>
          <a:bodyPr wrap="square">
            <a:spAutoFit/>
          </a:bodyPr>
          <a:lstStyle/>
          <a:p>
            <a:pPr marL="0" marR="0" rtl="0">
              <a:buNone/>
            </a:pPr>
            <a:r>
              <a:rPr lang="en-GB" sz="1100" dirty="0">
                <a:effectLst/>
                <a:latin typeface="Arial" panose="020B0604020202020204" pitchFamily="34" charset="0"/>
                <a:cs typeface="Arial" panose="020B0604020202020204" pitchFamily="34" charset="0"/>
              </a:rPr>
              <a:t>McManus, R.J., Grant, S., Hodgkinson, J., Schwartz, C., </a:t>
            </a:r>
            <a:r>
              <a:rPr lang="en-GB" sz="1100" dirty="0" err="1">
                <a:effectLst/>
                <a:latin typeface="Arial" panose="020B0604020202020204" pitchFamily="34" charset="0"/>
                <a:cs typeface="Arial" panose="020B0604020202020204" pitchFamily="34" charset="0"/>
              </a:rPr>
              <a:t>Bradburn</a:t>
            </a:r>
            <a:r>
              <a:rPr lang="en-GB" sz="1100" dirty="0">
                <a:effectLst/>
                <a:latin typeface="Arial" panose="020B0604020202020204" pitchFamily="34" charset="0"/>
                <a:cs typeface="Arial" panose="020B0604020202020204" pitchFamily="34" charset="0"/>
              </a:rPr>
              <a:t>, P., </a:t>
            </a:r>
            <a:r>
              <a:rPr lang="en-GB" sz="1100" dirty="0" err="1">
                <a:effectLst/>
                <a:latin typeface="Arial" panose="020B0604020202020204" pitchFamily="34" charset="0"/>
                <a:cs typeface="Arial" panose="020B0604020202020204" pitchFamily="34" charset="0"/>
              </a:rPr>
              <a:t>Franssen</a:t>
            </a:r>
            <a:r>
              <a:rPr lang="en-GB" sz="1100" dirty="0">
                <a:effectLst/>
                <a:latin typeface="Arial" panose="020B0604020202020204" pitchFamily="34" charset="0"/>
                <a:cs typeface="Arial" panose="020B0604020202020204" pitchFamily="34" charset="0"/>
              </a:rPr>
              <a:t>, M., Hobbs, F.D.R., Jowett, S., Greenfield, S. (2019) ‘Using </a:t>
            </a:r>
            <a:r>
              <a:rPr lang="en-GB" sz="1100" dirty="0" err="1">
                <a:effectLst/>
                <a:latin typeface="Arial" panose="020B0604020202020204" pitchFamily="34" charset="0"/>
                <a:cs typeface="Arial" panose="020B0604020202020204" pitchFamily="34" charset="0"/>
              </a:rPr>
              <a:t>mHealth</a:t>
            </a:r>
            <a:r>
              <a:rPr lang="en-GB" sz="1100" dirty="0">
                <a:effectLst/>
                <a:latin typeface="Arial" panose="020B0604020202020204" pitchFamily="34" charset="0"/>
                <a:cs typeface="Arial" panose="020B0604020202020204" pitchFamily="34" charset="0"/>
              </a:rPr>
              <a:t> for the management of hypertension in UK primary care: an embedded qualitative study of the TASMINH4 randomised controlled trial’, </a:t>
            </a:r>
            <a:r>
              <a:rPr lang="en-GB" sz="1100" i="1" dirty="0">
                <a:effectLst/>
                <a:latin typeface="Arial" panose="020B0604020202020204" pitchFamily="34" charset="0"/>
                <a:cs typeface="Arial" panose="020B0604020202020204" pitchFamily="34" charset="0"/>
              </a:rPr>
              <a:t>British Journal of General Practice,</a:t>
            </a:r>
            <a:r>
              <a:rPr lang="en-GB" sz="1100" dirty="0">
                <a:effectLst/>
                <a:latin typeface="Arial" panose="020B0604020202020204" pitchFamily="34" charset="0"/>
                <a:cs typeface="Arial" panose="020B0604020202020204" pitchFamily="34" charset="0"/>
              </a:rPr>
              <a:t> 69(686), pp. e612–e620. Available at: </a:t>
            </a:r>
            <a:r>
              <a:rPr lang="en-GB" sz="1100" dirty="0">
                <a:effectLst/>
                <a:latin typeface="Arial" panose="020B0604020202020204" pitchFamily="34" charset="0"/>
                <a:cs typeface="Arial" panose="020B0604020202020204" pitchFamily="34" charset="0"/>
                <a:hlinkClick r:id="rId8"/>
              </a:rPr>
              <a:t>https://bjgp.org/content/69/686/e612</a:t>
            </a:r>
            <a:r>
              <a:rPr lang="en-GB" sz="1100" dirty="0">
                <a:effectLst/>
                <a:latin typeface="Arial" panose="020B0604020202020204" pitchFamily="34" charset="0"/>
                <a:cs typeface="Arial" panose="020B0604020202020204" pitchFamily="34" charset="0"/>
              </a:rPr>
              <a:t> (Accessed: 11 November 2025).</a:t>
            </a:r>
          </a:p>
        </p:txBody>
      </p:sp>
      <p:sp>
        <p:nvSpPr>
          <p:cNvPr id="14" name="TextBox 13">
            <a:extLst>
              <a:ext uri="{FF2B5EF4-FFF2-40B4-BE49-F238E27FC236}">
                <a16:creationId xmlns:a16="http://schemas.microsoft.com/office/drawing/2014/main" id="{680E3A0A-08A1-F16A-661F-BB01C29B2C97}"/>
              </a:ext>
            </a:extLst>
          </p:cNvPr>
          <p:cNvSpPr txBox="1"/>
          <p:nvPr/>
        </p:nvSpPr>
        <p:spPr>
          <a:xfrm>
            <a:off x="838199" y="5728547"/>
            <a:ext cx="10678065" cy="538609"/>
          </a:xfrm>
          <a:prstGeom prst="rect">
            <a:avLst/>
          </a:prstGeom>
          <a:noFill/>
        </p:spPr>
        <p:txBody>
          <a:bodyPr wrap="square">
            <a:spAutoFit/>
          </a:bodyPr>
          <a:lstStyle/>
          <a:p>
            <a:pPr marL="0" marR="0" rtl="0">
              <a:buNone/>
            </a:pPr>
            <a:r>
              <a:rPr lang="en-GB" sz="1100" dirty="0" err="1">
                <a:effectLst/>
                <a:latin typeface="Arial" panose="020B0604020202020204" pitchFamily="34" charset="0"/>
                <a:cs typeface="Arial" panose="020B0604020202020204" pitchFamily="34" charset="0"/>
              </a:rPr>
              <a:t>Medicus</a:t>
            </a:r>
            <a:r>
              <a:rPr lang="en-GB" sz="1100" dirty="0">
                <a:effectLst/>
                <a:latin typeface="Arial" panose="020B0604020202020204" pitchFamily="34" charset="0"/>
                <a:cs typeface="Arial" panose="020B0604020202020204" pitchFamily="34" charset="0"/>
              </a:rPr>
              <a:t> Health Care (no date) Community projects. Available at: </a:t>
            </a:r>
            <a:r>
              <a:rPr lang="en-GB" sz="1100" dirty="0">
                <a:effectLst/>
                <a:latin typeface="Arial" panose="020B0604020202020204" pitchFamily="34" charset="0"/>
                <a:cs typeface="Arial" panose="020B0604020202020204" pitchFamily="34" charset="0"/>
                <a:hlinkClick r:id="rId9"/>
              </a:rPr>
              <a:t>https://medicushealthcare.org/community-projects/</a:t>
            </a:r>
            <a:r>
              <a:rPr lang="en-GB" sz="1100" dirty="0">
                <a:effectLst/>
                <a:latin typeface="Arial" panose="020B0604020202020204" pitchFamily="34" charset="0"/>
                <a:cs typeface="Arial" panose="020B0604020202020204" pitchFamily="34" charset="0"/>
              </a:rPr>
              <a:t> (Accessed: 10 November 2025).</a:t>
            </a:r>
          </a:p>
          <a:p>
            <a:pPr marL="0" marR="0" rtl="0">
              <a:buNone/>
            </a:pPr>
            <a:r>
              <a:rPr lang="en-GB" sz="1800" dirty="0">
                <a:effectLst/>
                <a:latin typeface="Calibri" panose="020F0502020204030204" pitchFamily="34" charset="0"/>
              </a:rPr>
              <a:t> </a:t>
            </a:r>
          </a:p>
        </p:txBody>
      </p:sp>
      <p:sp>
        <p:nvSpPr>
          <p:cNvPr id="7" name="TextBox 6">
            <a:extLst>
              <a:ext uri="{FF2B5EF4-FFF2-40B4-BE49-F238E27FC236}">
                <a16:creationId xmlns:a16="http://schemas.microsoft.com/office/drawing/2014/main" id="{60585CA3-8D19-C479-178D-B9E748C26D54}"/>
              </a:ext>
            </a:extLst>
          </p:cNvPr>
          <p:cNvSpPr txBox="1"/>
          <p:nvPr/>
        </p:nvSpPr>
        <p:spPr>
          <a:xfrm>
            <a:off x="838199" y="4192959"/>
            <a:ext cx="8245182" cy="769441"/>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Lindsay, M.R. &amp; Lytle, K. (2022) Implementing best practices to redesign workflow and optimize nursing documentation in the electronic health record. Applied Clinical Informatics, 13(3), pp.711–719. doi:10.1055/a-1868-6431. Available at: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10"/>
              </a:rPr>
              <a:t>https://pubmed.ncbi.nlm.nih.gov/35668677/</a:t>
            </a:r>
            <a:endParaRPr lang="en-GB"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288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4C28-A62D-03D1-171C-E262BB0B1CF9}"/>
              </a:ext>
            </a:extLst>
          </p:cNvPr>
          <p:cNvSpPr>
            <a:spLocks noGrp="1"/>
          </p:cNvSpPr>
          <p:nvPr>
            <p:ph type="title"/>
          </p:nvPr>
        </p:nvSpPr>
        <p:spPr>
          <a:xfrm>
            <a:off x="838200" y="365126"/>
            <a:ext cx="10515600" cy="424235"/>
          </a:xfrm>
        </p:spPr>
        <p:txBody>
          <a:bodyPr>
            <a:normAutofit fontScale="90000"/>
          </a:bodyPr>
          <a:lstStyle/>
          <a:p>
            <a:r>
              <a:rPr lang="en-GB" sz="2200" dirty="0">
                <a:latin typeface="Arial" panose="020B0604020202020204" pitchFamily="34" charset="0"/>
                <a:cs typeface="Arial" panose="020B0604020202020204" pitchFamily="34" charset="0"/>
              </a:rPr>
              <a:t>References</a:t>
            </a:r>
            <a:r>
              <a:rPr lang="en-GB" dirty="0"/>
              <a:t> </a:t>
            </a:r>
            <a:endParaRPr lang="en-US" dirty="0"/>
          </a:p>
        </p:txBody>
      </p:sp>
      <p:sp>
        <p:nvSpPr>
          <p:cNvPr id="6" name="TextBox 5">
            <a:extLst>
              <a:ext uri="{FF2B5EF4-FFF2-40B4-BE49-F238E27FC236}">
                <a16:creationId xmlns:a16="http://schemas.microsoft.com/office/drawing/2014/main" id="{0E87530B-66F7-D3E7-3CD3-0048F9FDF0B9}"/>
              </a:ext>
            </a:extLst>
          </p:cNvPr>
          <p:cNvSpPr txBox="1"/>
          <p:nvPr/>
        </p:nvSpPr>
        <p:spPr>
          <a:xfrm>
            <a:off x="863719" y="3027042"/>
            <a:ext cx="10515600" cy="600164"/>
          </a:xfrm>
          <a:prstGeom prst="rect">
            <a:avLst/>
          </a:prstGeom>
          <a:noFill/>
        </p:spPr>
        <p:txBody>
          <a:bodyPr wrap="square">
            <a:spAutoFit/>
          </a:bodyPr>
          <a:lstStyle/>
          <a:p>
            <a:pPr marL="0" marR="0" rtl="0">
              <a:buNone/>
            </a:pPr>
            <a:r>
              <a:rPr lang="en-GB" sz="1100" dirty="0">
                <a:effectLst/>
                <a:latin typeface="Arial" panose="020B0604020202020204" pitchFamily="34" charset="0"/>
              </a:rPr>
              <a:t>Rosa, D., </a:t>
            </a:r>
            <a:r>
              <a:rPr lang="en-GB" sz="1100" dirty="0" err="1">
                <a:effectLst/>
                <a:latin typeface="Arial" panose="020B0604020202020204" pitchFamily="34" charset="0"/>
              </a:rPr>
              <a:t>Peverelli</a:t>
            </a:r>
            <a:r>
              <a:rPr lang="en-GB" sz="1100" dirty="0">
                <a:effectLst/>
                <a:latin typeface="Arial" panose="020B0604020202020204" pitchFamily="34" charset="0"/>
              </a:rPr>
              <a:t>, M., </a:t>
            </a:r>
            <a:r>
              <a:rPr lang="en-GB" sz="1100" dirty="0" err="1">
                <a:effectLst/>
                <a:latin typeface="Arial" panose="020B0604020202020204" pitchFamily="34" charset="0"/>
              </a:rPr>
              <a:t>Poliani</a:t>
            </a:r>
            <a:r>
              <a:rPr lang="en-GB" sz="1100" dirty="0">
                <a:effectLst/>
                <a:latin typeface="Arial" panose="020B0604020202020204" pitchFamily="34" charset="0"/>
              </a:rPr>
              <a:t>, A., Villa, G. and </a:t>
            </a:r>
            <a:r>
              <a:rPr lang="en-GB" sz="1100" dirty="0" err="1">
                <a:effectLst/>
                <a:latin typeface="Arial" panose="020B0604020202020204" pitchFamily="34" charset="0"/>
              </a:rPr>
              <a:t>Manara</a:t>
            </a:r>
            <a:r>
              <a:rPr lang="en-GB" sz="1100" dirty="0">
                <a:effectLst/>
                <a:latin typeface="Arial" panose="020B0604020202020204" pitchFamily="34" charset="0"/>
              </a:rPr>
              <a:t>, D.F. (2024) ‘Exploring Hypertension Patient Engagement Using </a:t>
            </a:r>
            <a:r>
              <a:rPr lang="en-GB" sz="1100" dirty="0" err="1">
                <a:effectLst/>
                <a:latin typeface="Arial" panose="020B0604020202020204" pitchFamily="34" charset="0"/>
              </a:rPr>
              <a:t>mHealth</a:t>
            </a:r>
            <a:r>
              <a:rPr lang="en-GB" sz="1100" dirty="0">
                <a:effectLst/>
                <a:latin typeface="Arial" panose="020B0604020202020204" pitchFamily="34" charset="0"/>
              </a:rPr>
              <a:t>: A Scoping Review’, </a:t>
            </a:r>
            <a:r>
              <a:rPr lang="en-GB" sz="1100" i="1" dirty="0">
                <a:effectLst/>
                <a:latin typeface="Arial" panose="020B0604020202020204" pitchFamily="34" charset="0"/>
              </a:rPr>
              <a:t>High Blood Pressure &amp; Cardiovascular Prevention,</a:t>
            </a:r>
            <a:r>
              <a:rPr lang="en-GB" sz="1100" dirty="0">
                <a:effectLst/>
                <a:latin typeface="Arial" panose="020B0604020202020204" pitchFamily="34" charset="0"/>
              </a:rPr>
              <a:t> 31, pp. 341–357. Available at: </a:t>
            </a:r>
            <a:r>
              <a:rPr lang="en-GB" sz="1100" dirty="0">
                <a:effectLst/>
                <a:latin typeface="Arial" panose="020B0604020202020204" pitchFamily="34" charset="0"/>
                <a:hlinkClick r:id="rId2"/>
              </a:rPr>
              <a:t>https://link.springer.com/article/10.1007/s40292-024-00656-y</a:t>
            </a:r>
            <a:r>
              <a:rPr lang="en-GB" sz="1100" dirty="0">
                <a:effectLst/>
                <a:latin typeface="Arial" panose="020B0604020202020204" pitchFamily="34" charset="0"/>
              </a:rPr>
              <a:t> (Accessed: 11 November 2025).</a:t>
            </a:r>
          </a:p>
          <a:p>
            <a:pPr marL="0" marR="0" rtl="0">
              <a:buNone/>
            </a:pPr>
            <a:r>
              <a:rPr lang="en-GB" sz="1100" dirty="0">
                <a:effectLst/>
                <a:latin typeface="Calibri" panose="020F0502020204030204" pitchFamily="34" charset="0"/>
              </a:rPr>
              <a:t> </a:t>
            </a:r>
          </a:p>
        </p:txBody>
      </p:sp>
      <p:sp>
        <p:nvSpPr>
          <p:cNvPr id="8" name="TextBox 7">
            <a:extLst>
              <a:ext uri="{FF2B5EF4-FFF2-40B4-BE49-F238E27FC236}">
                <a16:creationId xmlns:a16="http://schemas.microsoft.com/office/drawing/2014/main" id="{9030E57D-C982-E3C3-7758-287393FD10F8}"/>
              </a:ext>
            </a:extLst>
          </p:cNvPr>
          <p:cNvSpPr txBox="1"/>
          <p:nvPr/>
        </p:nvSpPr>
        <p:spPr>
          <a:xfrm>
            <a:off x="863719" y="5060861"/>
            <a:ext cx="10287000" cy="600164"/>
          </a:xfrm>
          <a:prstGeom prst="rect">
            <a:avLst/>
          </a:prstGeom>
          <a:noFill/>
        </p:spPr>
        <p:txBody>
          <a:bodyPr wrap="square">
            <a:spAutoFit/>
          </a:bodyPr>
          <a:lstStyle/>
          <a:p>
            <a:pPr marL="0" marR="0" rtl="0">
              <a:buNone/>
            </a:pPr>
            <a:r>
              <a:rPr lang="en-US" sz="1100" dirty="0">
                <a:solidFill>
                  <a:srgbClr val="000000"/>
                </a:solidFill>
                <a:effectLst/>
                <a:latin typeface="Arial" panose="020B0604020202020204" pitchFamily="34" charset="0"/>
              </a:rPr>
              <a:t>University Hospitals Birmingham NHS Foundation Trust (2025) </a:t>
            </a:r>
            <a:r>
              <a:rPr lang="en-US" sz="1100" i="1" dirty="0">
                <a:solidFill>
                  <a:srgbClr val="000000"/>
                </a:solidFill>
                <a:effectLst/>
                <a:latin typeface="Arial" panose="020B0604020202020204" pitchFamily="34" charset="0"/>
              </a:rPr>
              <a:t>Training and development. Available</a:t>
            </a:r>
            <a:r>
              <a:rPr lang="en-US" sz="1100" dirty="0">
                <a:solidFill>
                  <a:srgbClr val="000000"/>
                </a:solidFill>
                <a:effectLst/>
                <a:latin typeface="Arial" panose="020B0604020202020204" pitchFamily="34" charset="0"/>
              </a:rPr>
              <a:t> at: </a:t>
            </a:r>
          </a:p>
          <a:p>
            <a:pPr marL="0" marR="0" rtl="0">
              <a:buNone/>
            </a:pPr>
            <a:r>
              <a:rPr lang="en-US" sz="1100" dirty="0">
                <a:effectLst/>
                <a:latin typeface="Arial" panose="020B0604020202020204" pitchFamily="34" charset="0"/>
                <a:hlinkClick r:id="rId3"/>
              </a:rPr>
              <a:t>https://www.uhb.nhs.uk/uhb-jobs/career-development/training-and-development/</a:t>
            </a:r>
            <a:endParaRPr lang="en-US" sz="1100" dirty="0">
              <a:effectLst/>
              <a:latin typeface="Arial" panose="020B0604020202020204" pitchFamily="34" charset="0"/>
            </a:endParaRPr>
          </a:p>
          <a:p>
            <a:pPr marL="0" marR="0" rtl="0">
              <a:buNone/>
            </a:pPr>
            <a:r>
              <a:rPr lang="en-US" sz="1100" dirty="0">
                <a:solidFill>
                  <a:srgbClr val="000000"/>
                </a:solidFill>
                <a:effectLst/>
                <a:latin typeface="Arial" panose="020B0604020202020204" pitchFamily="34" charset="0"/>
              </a:rPr>
              <a:t>(Accessed: 26 October 2025).</a:t>
            </a:r>
          </a:p>
        </p:txBody>
      </p:sp>
      <p:sp>
        <p:nvSpPr>
          <p:cNvPr id="10" name="TextBox 9">
            <a:extLst>
              <a:ext uri="{FF2B5EF4-FFF2-40B4-BE49-F238E27FC236}">
                <a16:creationId xmlns:a16="http://schemas.microsoft.com/office/drawing/2014/main" id="{A29DF81E-908F-4784-2C25-DB7BDA526CE5}"/>
              </a:ext>
            </a:extLst>
          </p:cNvPr>
          <p:cNvSpPr txBox="1"/>
          <p:nvPr/>
        </p:nvSpPr>
        <p:spPr>
          <a:xfrm>
            <a:off x="863719" y="5860045"/>
            <a:ext cx="10515600" cy="442132"/>
          </a:xfrm>
          <a:prstGeom prst="rect">
            <a:avLst/>
          </a:prstGeom>
          <a:noFill/>
        </p:spPr>
        <p:txBody>
          <a:bodyPr wrap="square">
            <a:spAutoFit/>
          </a:bodyPr>
          <a:lstStyle/>
          <a:p>
            <a:pPr marL="0" marR="0" rtl="0">
              <a:buNone/>
            </a:pPr>
            <a:r>
              <a:rPr lang="en-GB" sz="1100" dirty="0">
                <a:effectLst/>
                <a:latin typeface="Arial" panose="020B0604020202020204" pitchFamily="34" charset="0"/>
                <a:cs typeface="Arial" panose="020B0604020202020204" pitchFamily="34" charset="0"/>
              </a:rPr>
              <a:t>Wilmslow Health Centre (2025) </a:t>
            </a:r>
            <a:r>
              <a:rPr lang="en-GB" sz="1100" i="1" dirty="0">
                <a:effectLst/>
                <a:latin typeface="Arial" panose="020B0604020202020204" pitchFamily="34" charset="0"/>
                <a:cs typeface="Arial" panose="020B0604020202020204" pitchFamily="34" charset="0"/>
              </a:rPr>
              <a:t>We’re upgrading our electronic patient record system</a:t>
            </a:r>
            <a:r>
              <a:rPr lang="en-GB" sz="1100" dirty="0">
                <a:effectLst/>
                <a:latin typeface="Arial" panose="020B0604020202020204" pitchFamily="34" charset="0"/>
                <a:cs typeface="Arial" panose="020B0604020202020204" pitchFamily="34" charset="0"/>
              </a:rPr>
              <a:t>. Available at: </a:t>
            </a:r>
            <a:r>
              <a:rPr lang="en-GB" sz="1100" dirty="0">
                <a:effectLst/>
                <a:latin typeface="Arial" panose="020B0604020202020204" pitchFamily="34" charset="0"/>
                <a:cs typeface="Arial" panose="020B0604020202020204" pitchFamily="34" charset="0"/>
                <a:hlinkClick r:id="rId4"/>
              </a:rPr>
              <a:t>https://wilmslowhealthcentre.com/%ef%b8%8f-were-upgrading-our-electronic-patient-record-system/</a:t>
            </a:r>
            <a:r>
              <a:rPr lang="en-GB" sz="1100" dirty="0">
                <a:effectLst/>
                <a:latin typeface="Arial" panose="020B0604020202020204" pitchFamily="34" charset="0"/>
                <a:cs typeface="Arial" panose="020B0604020202020204" pitchFamily="34" charset="0"/>
              </a:rPr>
              <a:t> (Accessed: 26 October 2025).</a:t>
            </a:r>
          </a:p>
        </p:txBody>
      </p:sp>
      <p:sp>
        <p:nvSpPr>
          <p:cNvPr id="5" name="TextBox 4">
            <a:extLst>
              <a:ext uri="{FF2B5EF4-FFF2-40B4-BE49-F238E27FC236}">
                <a16:creationId xmlns:a16="http://schemas.microsoft.com/office/drawing/2014/main" id="{F8023690-A457-9800-72E2-38B5B71023DE}"/>
              </a:ext>
            </a:extLst>
          </p:cNvPr>
          <p:cNvSpPr txBox="1"/>
          <p:nvPr/>
        </p:nvSpPr>
        <p:spPr>
          <a:xfrm>
            <a:off x="838200" y="3630523"/>
            <a:ext cx="10464559" cy="600164"/>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Royal College of General Practitioners (2025) </a:t>
            </a:r>
            <a:r>
              <a:rPr lang="en-US" sz="1100" i="1" dirty="0">
                <a:latin typeface="Arial" panose="020B0604020202020204" pitchFamily="34" charset="0"/>
                <a:cs typeface="Arial" panose="020B0604020202020204" pitchFamily="34" charset="0"/>
              </a:rPr>
              <a:t>Any move towards providing better, more modern IT systems in general practice is good news. </a:t>
            </a:r>
            <a:r>
              <a:rPr lang="en-US" sz="1100" dirty="0">
                <a:latin typeface="Arial" panose="020B0604020202020204" pitchFamily="34" charset="0"/>
                <a:cs typeface="Arial" panose="020B0604020202020204" pitchFamily="34" charset="0"/>
              </a:rPr>
              <a:t>Available at: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5"/>
              </a:rPr>
              <a:t>https://www.rcgp.org.uk/News/NHS-approving-new-IT-systems-for-GPs</a:t>
            </a:r>
            <a:r>
              <a:rPr lang="en-GB" sz="1100" dirty="0">
                <a:latin typeface="Arial" panose="020B0604020202020204" pitchFamily="34" charset="0"/>
                <a:cs typeface="Arial" panose="020B0604020202020204" pitchFamily="34" charset="0"/>
              </a:rPr>
              <a:t> (13 November 2025). </a:t>
            </a:r>
          </a:p>
          <a:p>
            <a:endParaRPr lang="en-US"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E15062F-ED63-658B-F645-A6E0F2BC164D}"/>
              </a:ext>
            </a:extLst>
          </p:cNvPr>
          <p:cNvSpPr txBox="1"/>
          <p:nvPr/>
        </p:nvSpPr>
        <p:spPr>
          <a:xfrm>
            <a:off x="838200" y="1026539"/>
            <a:ext cx="10515598" cy="974626"/>
          </a:xfrm>
          <a:prstGeom prst="rect">
            <a:avLst/>
          </a:prstGeom>
          <a:noFill/>
        </p:spPr>
        <p:txBody>
          <a:bodyPr wrap="square">
            <a:spAutoFit/>
          </a:bodyPr>
          <a:lstStyle/>
          <a:p>
            <a:pPr marL="0" rtl="0">
              <a:spcAft>
                <a:spcPts val="800"/>
              </a:spcAft>
              <a:buNone/>
            </a:pPr>
            <a:r>
              <a:rPr lang="en-GB" sz="1100" dirty="0">
                <a:solidFill>
                  <a:srgbClr val="000000"/>
                </a:solidFill>
                <a:effectLst/>
                <a:latin typeface="Arial" panose="020B0604020202020204" pitchFamily="34" charset="0"/>
              </a:rPr>
              <a:t>NHS England (2025a) </a:t>
            </a:r>
            <a:r>
              <a:rPr lang="en-GB" sz="1100" i="1" dirty="0">
                <a:solidFill>
                  <a:srgbClr val="000000"/>
                </a:solidFill>
                <a:effectLst/>
                <a:latin typeface="Arial" panose="020B0604020202020204" pitchFamily="34" charset="0"/>
              </a:rPr>
              <a:t>NHS approves new IT system for GPs to help transform care</a:t>
            </a:r>
            <a:r>
              <a:rPr lang="en-GB" sz="1100" dirty="0">
                <a:solidFill>
                  <a:srgbClr val="000000"/>
                </a:solidFill>
                <a:effectLst/>
                <a:latin typeface="Arial" panose="020B0604020202020204" pitchFamily="34" charset="0"/>
              </a:rPr>
              <a:t>. Available at: </a:t>
            </a:r>
            <a:r>
              <a:rPr lang="en-GB" sz="1100" dirty="0">
                <a:effectLst/>
                <a:latin typeface="Arial" panose="020B0604020202020204" pitchFamily="34" charset="0"/>
                <a:hlinkClick r:id="rId6"/>
              </a:rPr>
              <a:t>https://www.england.nhs.uk/2025/06/nhs-approves-new-it-system-for-gps-to-help-transform-care</a:t>
            </a:r>
            <a:r>
              <a:rPr lang="en-GB" sz="1100" dirty="0">
                <a:solidFill>
                  <a:srgbClr val="000000"/>
                </a:solidFill>
                <a:effectLst/>
                <a:latin typeface="Arial" panose="020B0604020202020204" pitchFamily="34" charset="0"/>
              </a:rPr>
              <a:t> (Accessed: 6 November 2025).</a:t>
            </a:r>
            <a:endParaRPr lang="en-GB" sz="1100" dirty="0">
              <a:effectLst/>
              <a:latin typeface="Arial" panose="020B0604020202020204" pitchFamily="34" charset="0"/>
            </a:endParaRPr>
          </a:p>
          <a:p>
            <a:pPr marL="0" rtl="0">
              <a:spcAft>
                <a:spcPts val="800"/>
              </a:spcAft>
              <a:buNone/>
            </a:pPr>
            <a:r>
              <a:rPr lang="en-GB" sz="1100" dirty="0">
                <a:solidFill>
                  <a:srgbClr val="000000"/>
                </a:solidFill>
                <a:effectLst/>
                <a:latin typeface="Arial" panose="020B0604020202020204" pitchFamily="34" charset="0"/>
              </a:rPr>
              <a:t> </a:t>
            </a:r>
          </a:p>
          <a:p>
            <a:pPr marL="0" marR="0" rtl="0">
              <a:buNone/>
            </a:pPr>
            <a:r>
              <a:rPr lang="en-GB" sz="1100" dirty="0">
                <a:solidFill>
                  <a:srgbClr val="000000"/>
                </a:solidFill>
                <a:effectLst/>
                <a:latin typeface="Arial" panose="020B0604020202020204" pitchFamily="34" charset="0"/>
              </a:rPr>
              <a:t>NHS England (2025b) </a:t>
            </a:r>
            <a:r>
              <a:rPr lang="en-GB" sz="1100" i="1" dirty="0">
                <a:solidFill>
                  <a:srgbClr val="000000"/>
                </a:solidFill>
                <a:effectLst/>
                <a:latin typeface="Arial" panose="020B0604020202020204" pitchFamily="34" charset="0"/>
              </a:rPr>
              <a:t>The Single Patient Record</a:t>
            </a:r>
            <a:r>
              <a:rPr lang="en-GB" sz="1100" dirty="0">
                <a:solidFill>
                  <a:srgbClr val="000000"/>
                </a:solidFill>
                <a:effectLst/>
                <a:latin typeface="Arial" panose="020B0604020202020204" pitchFamily="34" charset="0"/>
              </a:rPr>
              <a:t>. Available at: </a:t>
            </a:r>
            <a:r>
              <a:rPr lang="en-GB" sz="1100" dirty="0">
                <a:effectLst/>
                <a:latin typeface="Arial" panose="020B0604020202020204" pitchFamily="34" charset="0"/>
                <a:hlinkClick r:id="rId7"/>
              </a:rPr>
              <a:t>https://www.england.nhs.uk/digitaltechnology/the-single-patient-record/</a:t>
            </a:r>
            <a:r>
              <a:rPr lang="en-GB" sz="1100" dirty="0">
                <a:solidFill>
                  <a:srgbClr val="000000"/>
                </a:solidFill>
                <a:effectLst/>
                <a:latin typeface="Arial" panose="020B0604020202020204" pitchFamily="34" charset="0"/>
              </a:rPr>
              <a:t> (Accessed:18 November 2025).</a:t>
            </a:r>
            <a:endParaRPr lang="en-GB" sz="1100" dirty="0">
              <a:effectLst/>
              <a:latin typeface="Arial" panose="020B0604020202020204" pitchFamily="34" charset="0"/>
            </a:endParaRPr>
          </a:p>
        </p:txBody>
      </p:sp>
      <p:sp>
        <p:nvSpPr>
          <p:cNvPr id="9" name="TextBox 8">
            <a:extLst>
              <a:ext uri="{FF2B5EF4-FFF2-40B4-BE49-F238E27FC236}">
                <a16:creationId xmlns:a16="http://schemas.microsoft.com/office/drawing/2014/main" id="{0EB99BE7-82E8-67CD-25CE-EF79E25BCC8F}"/>
              </a:ext>
            </a:extLst>
          </p:cNvPr>
          <p:cNvSpPr txBox="1"/>
          <p:nvPr/>
        </p:nvSpPr>
        <p:spPr>
          <a:xfrm>
            <a:off x="838199" y="2213623"/>
            <a:ext cx="10490079" cy="769441"/>
          </a:xfrm>
          <a:prstGeom prst="rect">
            <a:avLst/>
          </a:prstGeom>
          <a:noFill/>
        </p:spPr>
        <p:txBody>
          <a:bodyPr wrap="square">
            <a:spAutoFit/>
          </a:bodyPr>
          <a:lstStyle/>
          <a:p>
            <a:r>
              <a:rPr lang="en-US" sz="1100" dirty="0" err="1">
                <a:latin typeface="Arial" panose="020B0604020202020204" pitchFamily="34" charset="0"/>
                <a:cs typeface="Arial" panose="020B0604020202020204" pitchFamily="34" charset="0"/>
              </a:rPr>
              <a:t>Opprecht</a:t>
            </a:r>
            <a:r>
              <a:rPr lang="en-US" sz="1100" dirty="0">
                <a:latin typeface="Arial" panose="020B0604020202020204" pitchFamily="34" charset="0"/>
                <a:cs typeface="Arial" panose="020B0604020202020204" pitchFamily="34" charset="0"/>
              </a:rPr>
              <a:t>, G., Da Rocha Rodrigues, S.R. and Rivas Velarde, M. (2025) ‘Adapting nursing education to improve care for persons with disabilities: a systematic review of curriculum changes and training effectiveness’, </a:t>
            </a:r>
            <a:r>
              <a:rPr lang="en-US" sz="1100" i="1" dirty="0">
                <a:latin typeface="Arial" panose="020B0604020202020204" pitchFamily="34" charset="0"/>
                <a:cs typeface="Arial" panose="020B0604020202020204" pitchFamily="34" charset="0"/>
              </a:rPr>
              <a:t>BMC Nursing, </a:t>
            </a:r>
            <a:r>
              <a:rPr lang="en-US" sz="1100" dirty="0">
                <a:latin typeface="Arial" panose="020B0604020202020204" pitchFamily="34" charset="0"/>
                <a:cs typeface="Arial" panose="020B0604020202020204" pitchFamily="34" charset="0"/>
              </a:rPr>
              <a:t>24, Article 1257. </a:t>
            </a:r>
            <a:r>
              <a:rPr lang="en-US" sz="1100" dirty="0" err="1">
                <a:latin typeface="Arial" panose="020B0604020202020204" pitchFamily="34" charset="0"/>
                <a:cs typeface="Arial" panose="020B0604020202020204" pitchFamily="34" charset="0"/>
              </a:rPr>
              <a:t>doi</a:t>
            </a:r>
            <a:r>
              <a:rPr lang="en-US" sz="1100" dirty="0">
                <a:latin typeface="Arial" panose="020B0604020202020204" pitchFamily="34" charset="0"/>
                <a:cs typeface="Arial" panose="020B0604020202020204" pitchFamily="34" charset="0"/>
              </a:rPr>
              <a:t>: 10.1186/s12912-025-03894-0. Available at:</a:t>
            </a:r>
            <a:r>
              <a:rPr lang="en-GB"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8"/>
              </a:rPr>
              <a:t>https://bmcnurs.biomedcentral.com/articles/10.1186/s12912-025-03894-0</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23 October 2025).</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FBCB10C-B898-C668-9460-288DEF86B43A}"/>
              </a:ext>
            </a:extLst>
          </p:cNvPr>
          <p:cNvSpPr txBox="1"/>
          <p:nvPr/>
        </p:nvSpPr>
        <p:spPr>
          <a:xfrm>
            <a:off x="838199" y="4318642"/>
            <a:ext cx="10515597" cy="600164"/>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Schwab et al. (2023) – JMIR Research Protocols (Uganda mHealth study)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9"/>
              </a:rPr>
              <a:t>https://www.researchprotocols.org/2023/1/e46614</a:t>
            </a:r>
            <a:endParaRPr lang="en-GB"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566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up of a document&#10;&#10;AI-generated content may be incorrect.">
            <a:extLst>
              <a:ext uri="{FF2B5EF4-FFF2-40B4-BE49-F238E27FC236}">
                <a16:creationId xmlns:a16="http://schemas.microsoft.com/office/drawing/2014/main" id="{1AE21565-95EC-37FC-E54B-3EF7D96654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4319" y="974791"/>
            <a:ext cx="2747741" cy="46435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descr="A medical report with text">
            <a:extLst>
              <a:ext uri="{FF2B5EF4-FFF2-40B4-BE49-F238E27FC236}">
                <a16:creationId xmlns:a16="http://schemas.microsoft.com/office/drawing/2014/main" id="{99753839-549B-20C1-51B8-BB4B537702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3685" y="1008241"/>
            <a:ext cx="2798194" cy="46435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TextBox 12">
            <a:extLst>
              <a:ext uri="{FF2B5EF4-FFF2-40B4-BE49-F238E27FC236}">
                <a16:creationId xmlns:a16="http://schemas.microsoft.com/office/drawing/2014/main" id="{0DF2BE11-E4C7-D7C0-D25D-4AB7567937E9}"/>
              </a:ext>
            </a:extLst>
          </p:cNvPr>
          <p:cNvSpPr txBox="1"/>
          <p:nvPr/>
        </p:nvSpPr>
        <p:spPr>
          <a:xfrm>
            <a:off x="520848" y="1008241"/>
            <a:ext cx="3951761" cy="4493538"/>
          </a:xfrm>
          <a:prstGeom prst="rect">
            <a:avLst/>
          </a:prstGeom>
          <a:noFill/>
        </p:spPr>
        <p:txBody>
          <a:bodyPr wrap="square">
            <a:spAutoFit/>
          </a:bodyPr>
          <a:lstStyle/>
          <a:p>
            <a:r>
              <a:rPr lang="en-US" sz="1100" dirty="0" err="1">
                <a:latin typeface="Arial" panose="020B0604020202020204" pitchFamily="34" charset="0"/>
                <a:cs typeface="Arial" panose="020B0604020202020204" pitchFamily="34" charset="0"/>
              </a:rPr>
              <a:t>Opprecht</a:t>
            </a:r>
            <a:r>
              <a:rPr lang="en-US" sz="1100" dirty="0">
                <a:latin typeface="Arial" panose="020B0604020202020204" pitchFamily="34" charset="0"/>
                <a:cs typeface="Arial" panose="020B0604020202020204" pitchFamily="34" charset="0"/>
              </a:rPr>
              <a:t>, G., Da Rocha Rodrigues, S.R. and Rivas Velarde, M. (2025) ‘Adapting nursing education to improve care for persons with disabilities: a systematic review of curriculum changes and training effectiveness’, BMC Nursing, 24, Article 1257. Available at: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4"/>
              </a:rPr>
              <a:t>https://bmcnurs.biomedcentral.com/articles/24/1257</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26 October 2025).</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Department of Health and Social Care and NHS England (2024) Healthcare education and training tariff: 2024 to 2025. GOV.UK. Available at: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5"/>
              </a:rPr>
              <a:t>https://www.gov.uk/government/publications/healthcare-education-and-training-tariff-2024-to-2025</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23 October 2025).</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University Hospitals Birmingham NHS Foundation Trust (2025) Training and development. Available at: </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6"/>
              </a:rPr>
              <a:t>https://www.uhb.nhs.uk/uhb-jobs/career-development/training-and-development/</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(Accessed: 26 October 2025).</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Health Careers (</a:t>
            </a:r>
            <a:r>
              <a:rPr lang="en-US" sz="1100" dirty="0">
                <a:latin typeface="Arial" panose="020B0604020202020204" pitchFamily="34" charset="0"/>
                <a:cs typeface="Arial" panose="020B0604020202020204" pitchFamily="34" charset="0"/>
              </a:rPr>
              <a:t>2025)</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Learning disability nurse. Available at:</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7"/>
              </a:rPr>
              <a:t>https://nationalcareers.service.gov.uk/job-profiles/learning-disability-nurse</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(Accessed: 26 October 2025).</a:t>
            </a:r>
            <a:endParaRPr lang="en-GB"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2974B0BE-783C-BFC1-B9F8-3F0CDCCBE5E0}"/>
              </a:ext>
            </a:extLst>
          </p:cNvPr>
          <p:cNvSpPr txBox="1"/>
          <p:nvPr/>
        </p:nvSpPr>
        <p:spPr>
          <a:xfrm>
            <a:off x="520848" y="444288"/>
            <a:ext cx="3951761" cy="369332"/>
          </a:xfrm>
          <a:prstGeom prst="rect">
            <a:avLst/>
          </a:prstGeom>
          <a:noFill/>
        </p:spPr>
        <p:txBody>
          <a:bodyPr wrap="square" rtlCol="0">
            <a:spAutoFit/>
          </a:bodyPr>
          <a:lstStyle/>
          <a:p>
            <a:pPr algn="l"/>
            <a:r>
              <a:rPr lang="en-GB" dirty="0"/>
              <a:t>Appendix </a:t>
            </a:r>
            <a:endParaRPr lang="en-US" dirty="0"/>
          </a:p>
        </p:txBody>
      </p:sp>
      <p:sp>
        <p:nvSpPr>
          <p:cNvPr id="4" name="TextBox 3">
            <a:extLst>
              <a:ext uri="{FF2B5EF4-FFF2-40B4-BE49-F238E27FC236}">
                <a16:creationId xmlns:a16="http://schemas.microsoft.com/office/drawing/2014/main" id="{6D828852-333C-0580-3890-C62A0C0D1FF9}"/>
              </a:ext>
            </a:extLst>
          </p:cNvPr>
          <p:cNvSpPr txBox="1"/>
          <p:nvPr/>
        </p:nvSpPr>
        <p:spPr>
          <a:xfrm>
            <a:off x="520848" y="5372910"/>
            <a:ext cx="4568737" cy="1200329"/>
          </a:xfrm>
          <a:prstGeom prst="rect">
            <a:avLst/>
          </a:prstGeom>
          <a:noFill/>
        </p:spPr>
        <p:txBody>
          <a:bodyPr wrap="square">
            <a:spAutoFit/>
          </a:bodyPr>
          <a:lstStyle/>
          <a:p>
            <a:r>
              <a:rPr lang="en-US" sz="800" dirty="0">
                <a:latin typeface="Arial" panose="020B0604020202020204" pitchFamily="34" charset="0"/>
                <a:cs typeface="Arial" panose="020B0604020202020204" pitchFamily="34" charset="0"/>
              </a:rPr>
              <a:t>This appendix highlights the importance of disability awareness in digital transformation.  &gt; A systematic review by </a:t>
            </a:r>
            <a:r>
              <a:rPr lang="en-US" sz="800" dirty="0" err="1">
                <a:latin typeface="Arial" panose="020B0604020202020204" pitchFamily="34" charset="0"/>
                <a:cs typeface="Arial" panose="020B0604020202020204" pitchFamily="34" charset="0"/>
              </a:rPr>
              <a:t>Openchi</a:t>
            </a:r>
            <a:r>
              <a:rPr lang="en-US" sz="800" dirty="0">
                <a:latin typeface="Arial" panose="020B0604020202020204" pitchFamily="34" charset="0"/>
                <a:cs typeface="Arial" panose="020B0604020202020204" pitchFamily="34" charset="0"/>
              </a:rPr>
              <a:t> et al. (2025) found that adapting nursing education improves care quality for disabled patients — especially when digital systems are involved.  &gt; The Department of Health and Social Care and NHS England have published guidance on inclusive training, but implementation remains uneven (DHSC &amp; NHS England, 2024).  &gt; Learning Disability nurses play a vital role in bridging digital and clinical care, yet many report gaps in training and support (University Hospitals Birmingham NHS Foundation Trust, 2025).  &gt; My recommendation is to embed disability awareness into digital rollout plans, ensuring that systems like </a:t>
            </a:r>
            <a:r>
              <a:rPr lang="en-US" sz="800" dirty="0" err="1">
                <a:latin typeface="Arial" panose="020B0604020202020204" pitchFamily="34" charset="0"/>
                <a:cs typeface="Arial" panose="020B0604020202020204" pitchFamily="34" charset="0"/>
              </a:rPr>
              <a:t>Medicus</a:t>
            </a:r>
            <a:r>
              <a:rPr lang="en-US" sz="800" dirty="0">
                <a:latin typeface="Arial" panose="020B0604020202020204" pitchFamily="34" charset="0"/>
                <a:cs typeface="Arial" panose="020B0604020202020204" pitchFamily="34" charset="0"/>
              </a:rPr>
              <a:t> support inclusive care across all patient groups.”</a:t>
            </a:r>
          </a:p>
        </p:txBody>
      </p:sp>
    </p:spTree>
    <p:extLst>
      <p:ext uri="{BB962C8B-B14F-4D97-AF65-F5344CB8AC3E}">
        <p14:creationId xmlns:p14="http://schemas.microsoft.com/office/powerpoint/2010/main" val="1400988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A800DAE-FF61-E541-D871-4B8F309CCBCA}"/>
              </a:ext>
            </a:extLst>
          </p:cNvPr>
          <p:cNvGraphicFramePr/>
          <p:nvPr>
            <p:extLst>
              <p:ext uri="{D42A27DB-BD31-4B8C-83A1-F6EECF244321}">
                <p14:modId xmlns:p14="http://schemas.microsoft.com/office/powerpoint/2010/main" val="1406730406"/>
              </p:ext>
            </p:extLst>
          </p:nvPr>
        </p:nvGraphicFramePr>
        <p:xfrm>
          <a:off x="562332" y="977171"/>
          <a:ext cx="3868791" cy="5188102"/>
        </p:xfrm>
        <a:graphic>
          <a:graphicData uri="http://schemas.openxmlformats.org/drawingml/2006/table">
            <a:tbl>
              <a:tblPr firstRow="1" firstCol="1" bandRow="1">
                <a:tableStyleId>{5C22544A-7EE6-4342-B048-85BDC9FD1C3A}</a:tableStyleId>
              </a:tblPr>
              <a:tblGrid>
                <a:gridCol w="1289597">
                  <a:extLst>
                    <a:ext uri="{9D8B030D-6E8A-4147-A177-3AD203B41FA5}">
                      <a16:colId xmlns:a16="http://schemas.microsoft.com/office/drawing/2014/main" val="3053399201"/>
                    </a:ext>
                  </a:extLst>
                </a:gridCol>
                <a:gridCol w="1289597">
                  <a:extLst>
                    <a:ext uri="{9D8B030D-6E8A-4147-A177-3AD203B41FA5}">
                      <a16:colId xmlns:a16="http://schemas.microsoft.com/office/drawing/2014/main" val="1068260752"/>
                    </a:ext>
                  </a:extLst>
                </a:gridCol>
                <a:gridCol w="1289597">
                  <a:extLst>
                    <a:ext uri="{9D8B030D-6E8A-4147-A177-3AD203B41FA5}">
                      <a16:colId xmlns:a16="http://schemas.microsoft.com/office/drawing/2014/main" val="3165843647"/>
                    </a:ext>
                  </a:extLst>
                </a:gridCol>
              </a:tblGrid>
              <a:tr h="812152">
                <a:tc>
                  <a:txBody>
                    <a:bodyPr/>
                    <a:lstStyle/>
                    <a:p>
                      <a:pPr>
                        <a:lnSpc>
                          <a:spcPct val="115000"/>
                        </a:lnSpc>
                        <a:spcAft>
                          <a:spcPts val="800"/>
                        </a:spcAft>
                        <a:buNone/>
                      </a:pPr>
                      <a:r>
                        <a:rPr lang="en-GB" sz="1000" kern="100">
                          <a:effectLst/>
                        </a:rPr>
                        <a:t>Attribute</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000" kern="100">
                          <a:effectLst/>
                        </a:rPr>
                        <a:t>GP Primary Care Assistant (post‑Medicus)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000" kern="100">
                          <a:effectLst/>
                        </a:rPr>
                        <a:t>Learning Disabilities Nurse (post‑Medicus)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3669282610"/>
                  </a:ext>
                </a:extLst>
              </a:tr>
              <a:tr h="443106">
                <a:tc>
                  <a:txBody>
                    <a:bodyPr/>
                    <a:lstStyle/>
                    <a:p>
                      <a:pPr>
                        <a:lnSpc>
                          <a:spcPct val="115000"/>
                        </a:lnSpc>
                        <a:spcAft>
                          <a:spcPts val="800"/>
                        </a:spcAft>
                        <a:buNone/>
                      </a:pPr>
                      <a:r>
                        <a:rPr lang="en-GB" sz="800" kern="0">
                          <a:effectLst/>
                        </a:rPr>
                        <a:t>Pre-EPR role focus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Reception, booking, basic clinical support</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Relational care, behavioural support, informal advocacy</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1326695481"/>
                  </a:ext>
                </a:extLst>
              </a:tr>
              <a:tr h="655474">
                <a:tc>
                  <a:txBody>
                    <a:bodyPr/>
                    <a:lstStyle/>
                    <a:p>
                      <a:pPr>
                        <a:lnSpc>
                          <a:spcPct val="115000"/>
                        </a:lnSpc>
                        <a:spcAft>
                          <a:spcPts val="800"/>
                        </a:spcAft>
                        <a:buNone/>
                      </a:pPr>
                      <a:r>
                        <a:rPr lang="en-GB" sz="800" kern="0">
                          <a:effectLst/>
                        </a:rPr>
                        <a:t>Post-EPR role focus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Inbox triage, template completion, digital intake coordination</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Structured care planning, digital wayfinding, simulation-based training</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3966547461"/>
                  </a:ext>
                </a:extLst>
              </a:tr>
              <a:tr h="655474">
                <a:tc>
                  <a:txBody>
                    <a:bodyPr/>
                    <a:lstStyle/>
                    <a:p>
                      <a:pPr>
                        <a:lnSpc>
                          <a:spcPct val="115000"/>
                        </a:lnSpc>
                        <a:spcAft>
                          <a:spcPts val="800"/>
                        </a:spcAft>
                        <a:buNone/>
                      </a:pPr>
                      <a:r>
                        <a:rPr lang="en-GB" sz="800" kern="0">
                          <a:effectLst/>
                        </a:rPr>
                        <a:t>Digital responsibilities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EPR navigation, data-quality checks, assisted-digital onboarding</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Smart navigation, digital documentation, multi-agency record sharing</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3771530870"/>
                  </a:ext>
                </a:extLst>
              </a:tr>
              <a:tr h="655474">
                <a:tc>
                  <a:txBody>
                    <a:bodyPr/>
                    <a:lstStyle/>
                    <a:p>
                      <a:pPr>
                        <a:lnSpc>
                          <a:spcPct val="115000"/>
                        </a:lnSpc>
                        <a:spcAft>
                          <a:spcPts val="800"/>
                        </a:spcAft>
                        <a:buNone/>
                      </a:pPr>
                      <a:r>
                        <a:rPr lang="en-GB" sz="800" kern="0">
                          <a:effectLst/>
                        </a:rPr>
                        <a:t>Training needs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EPR induction, super-user upskilling, competency sign-off</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Simulation training, digital literacy, adaptive communication tools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3183294756"/>
                  </a:ext>
                </a:extLst>
              </a:tr>
              <a:tr h="655474">
                <a:tc>
                  <a:txBody>
                    <a:bodyPr/>
                    <a:lstStyle/>
                    <a:p>
                      <a:pPr>
                        <a:lnSpc>
                          <a:spcPct val="115000"/>
                        </a:lnSpc>
                        <a:spcAft>
                          <a:spcPts val="800"/>
                        </a:spcAft>
                        <a:buNone/>
                      </a:pPr>
                      <a:r>
                        <a:rPr lang="en-GB" sz="800" kern="0">
                          <a:effectLst/>
                        </a:rPr>
                        <a:t>Team dynamics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Increased coordination via shared dashboards; risk of role creep</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Enhanced collaboration across MDTs; clearer documentation pathways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3043681893"/>
                  </a:ext>
                </a:extLst>
              </a:tr>
              <a:tr h="655474">
                <a:tc>
                  <a:txBody>
                    <a:bodyPr/>
                    <a:lstStyle/>
                    <a:p>
                      <a:pPr>
                        <a:lnSpc>
                          <a:spcPct val="115000"/>
                        </a:lnSpc>
                        <a:spcAft>
                          <a:spcPts val="800"/>
                        </a:spcAft>
                        <a:buNone/>
                      </a:pPr>
                      <a:r>
                        <a:rPr lang="en-GB" sz="800" kern="0">
                          <a:effectLst/>
                        </a:rPr>
                        <a:t>Risks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Inbox fatigue, cognitive load, unsafe delegation without governance</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Loss of relational nuance; over-reliance on structured templates</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132500664"/>
                  </a:ext>
                </a:extLst>
              </a:tr>
              <a:tr h="655474">
                <a:tc>
                  <a:txBody>
                    <a:bodyPr/>
                    <a:lstStyle/>
                    <a:p>
                      <a:pPr>
                        <a:lnSpc>
                          <a:spcPct val="115000"/>
                        </a:lnSpc>
                        <a:spcAft>
                          <a:spcPts val="800"/>
                        </a:spcAft>
                        <a:buNone/>
                      </a:pPr>
                      <a:r>
                        <a:rPr lang="en-GB" sz="800" kern="0" dirty="0">
                          <a:effectLst/>
                        </a:rPr>
                        <a:t>Positive impacts</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a:effectLst/>
                        </a:rPr>
                        <a:t>Reduced admin duplication; faster triage; clearer delegation</a:t>
                      </a:r>
                      <a:endParaRPr lang="en-GB" sz="1200" kern="10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800" kern="0" dirty="0">
                          <a:effectLst/>
                        </a:rPr>
                        <a:t>Improved care planning; safer documentation; better training uptake</a:t>
                      </a:r>
                      <a:endParaRPr lang="en-GB" sz="1200" kern="100" dirty="0">
                        <a:effectLst/>
                        <a:latin typeface="Aptos" panose="020B0004020202020204" pitchFamily="34" charset="0"/>
                        <a:ea typeface="Yu Mincho" panose="02020400000000000000" pitchFamily="18" charset="-128"/>
                        <a:cs typeface="Arial" panose="020B0604020202020204" pitchFamily="34" charset="0"/>
                      </a:endParaRPr>
                    </a:p>
                  </a:txBody>
                  <a:tcPr marL="9525" marR="9525" marT="9525" marB="9525" anchor="ctr"/>
                </a:tc>
                <a:extLst>
                  <a:ext uri="{0D108BD9-81ED-4DB2-BD59-A6C34878D82A}">
                    <a16:rowId xmlns:a16="http://schemas.microsoft.com/office/drawing/2014/main" val="3249614173"/>
                  </a:ext>
                </a:extLst>
              </a:tr>
            </a:tbl>
          </a:graphicData>
        </a:graphic>
      </p:graphicFrame>
      <p:sp>
        <p:nvSpPr>
          <p:cNvPr id="13" name="TextBox 12">
            <a:extLst>
              <a:ext uri="{FF2B5EF4-FFF2-40B4-BE49-F238E27FC236}">
                <a16:creationId xmlns:a16="http://schemas.microsoft.com/office/drawing/2014/main" id="{F0E85A26-31E9-7390-3E09-C56CA0F2EA06}"/>
              </a:ext>
            </a:extLst>
          </p:cNvPr>
          <p:cNvSpPr txBox="1"/>
          <p:nvPr/>
        </p:nvSpPr>
        <p:spPr>
          <a:xfrm>
            <a:off x="4817118" y="1627910"/>
            <a:ext cx="6457018" cy="877163"/>
          </a:xfrm>
          <a:prstGeom prst="rect">
            <a:avLst/>
          </a:prstGeom>
          <a:noFill/>
        </p:spPr>
        <p:txBody>
          <a:bodyPr wrap="square">
            <a:spAutoFit/>
          </a:bodyPr>
          <a:lstStyle/>
          <a:p>
            <a:pPr marL="0" marR="0">
              <a:buNone/>
            </a:pPr>
            <a:r>
              <a:rPr lang="en-GB" sz="1100" dirty="0">
                <a:effectLst/>
                <a:latin typeface="Arial" panose="020B0604020202020204" pitchFamily="34" charset="0"/>
              </a:rPr>
              <a:t>Lovell, T. (2025) 'NHSE approves </a:t>
            </a:r>
            <a:r>
              <a:rPr lang="en-GB" sz="1100" dirty="0" err="1">
                <a:effectLst/>
                <a:latin typeface="Arial" panose="020B0604020202020204" pitchFamily="34" charset="0"/>
              </a:rPr>
              <a:t>Medicus</a:t>
            </a:r>
            <a:r>
              <a:rPr lang="en-GB" sz="1100" dirty="0">
                <a:effectLst/>
                <a:latin typeface="Arial" panose="020B0604020202020204" pitchFamily="34" charset="0"/>
              </a:rPr>
              <a:t> Health EPR system for primary </a:t>
            </a:r>
            <a:r>
              <a:rPr lang="en-GB" sz="1100" dirty="0" err="1">
                <a:effectLst/>
                <a:latin typeface="Arial" panose="020B0604020202020204" pitchFamily="34" charset="0"/>
              </a:rPr>
              <a:t>care,'</a:t>
            </a:r>
            <a:r>
              <a:rPr lang="en-GB" sz="1100" i="1" dirty="0" err="1">
                <a:effectLst/>
                <a:latin typeface="Arial" panose="020B0604020202020204" pitchFamily="34" charset="0"/>
              </a:rPr>
              <a:t>Digital</a:t>
            </a:r>
            <a:r>
              <a:rPr lang="en-GB" sz="1100" i="1" dirty="0">
                <a:effectLst/>
                <a:latin typeface="Arial" panose="020B0604020202020204" pitchFamily="34" charset="0"/>
              </a:rPr>
              <a:t> Health</a:t>
            </a:r>
            <a:r>
              <a:rPr lang="en-GB" sz="1100" dirty="0">
                <a:effectLst/>
                <a:latin typeface="Arial" panose="020B0604020202020204" pitchFamily="34" charset="0"/>
              </a:rPr>
              <a:t>, 26 June. Available at: </a:t>
            </a:r>
            <a:r>
              <a:rPr lang="en-GB" sz="1100" dirty="0">
                <a:effectLst/>
                <a:latin typeface="Arial" panose="020B0604020202020204" pitchFamily="34" charset="0"/>
                <a:hlinkClick r:id="rId2"/>
              </a:rPr>
              <a:t>https://www.digitalhealth.net/2025/06/nhse-approves-medicus-health-epr-system-for-primary-care/</a:t>
            </a:r>
            <a:r>
              <a:rPr lang="en-GB" sz="1100" dirty="0">
                <a:effectLst/>
                <a:latin typeface="Arial" panose="020B0604020202020204" pitchFamily="34" charset="0"/>
              </a:rPr>
              <a:t> (Accessed: 13 October 2025).</a:t>
            </a:r>
          </a:p>
          <a:p>
            <a:pPr>
              <a:spcAft>
                <a:spcPts val="800"/>
              </a:spcAft>
              <a:buNone/>
            </a:pPr>
            <a:endParaRPr lang="en-GB" sz="1800" dirty="0">
              <a:effectLst/>
              <a:latin typeface="Arial" panose="020B0604020202020204" pitchFamily="34" charset="0"/>
            </a:endParaRPr>
          </a:p>
        </p:txBody>
      </p:sp>
      <p:sp>
        <p:nvSpPr>
          <p:cNvPr id="15" name="TextBox 14">
            <a:extLst>
              <a:ext uri="{FF2B5EF4-FFF2-40B4-BE49-F238E27FC236}">
                <a16:creationId xmlns:a16="http://schemas.microsoft.com/office/drawing/2014/main" id="{D8897EBF-5B12-01BA-2271-78CE3B0D4BE2}"/>
              </a:ext>
            </a:extLst>
          </p:cNvPr>
          <p:cNvSpPr txBox="1"/>
          <p:nvPr/>
        </p:nvSpPr>
        <p:spPr>
          <a:xfrm>
            <a:off x="4817118" y="2664646"/>
            <a:ext cx="6457018" cy="600164"/>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e‑Learning for Healthcare (e‑</a:t>
            </a:r>
            <a:r>
              <a:rPr lang="en-US" sz="1100" dirty="0" err="1">
                <a:latin typeface="Arial" panose="020B0604020202020204" pitchFamily="34" charset="0"/>
                <a:cs typeface="Arial" panose="020B0604020202020204" pitchFamily="34" charset="0"/>
              </a:rPr>
              <a:t>LfH</a:t>
            </a:r>
            <a:r>
              <a:rPr lang="en-US" sz="1100" dirty="0">
                <a:latin typeface="Arial" panose="020B0604020202020204" pitchFamily="34" charset="0"/>
                <a:cs typeface="Arial" panose="020B0604020202020204" pitchFamily="34" charset="0"/>
              </a:rPr>
              <a:t>) / NHS England (2023) Frequently Asked Questions: General Practice Assistant Leaflet]. Available at: </a:t>
            </a:r>
            <a:r>
              <a:rPr lang="en-US" sz="1100" dirty="0">
                <a:latin typeface="Arial" panose="020B0604020202020204" pitchFamily="34" charset="0"/>
                <a:cs typeface="Arial" panose="020B0604020202020204" pitchFamily="34" charset="0"/>
                <a:hlinkClick r:id="rId3"/>
              </a:rPr>
              <a:t>https://www.e-lfh.org.uk/wp-content/uploads/2023/11/5.-FAQ-v14-final-Nov-23-v2.0.pdf</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28 October 2025).</a:t>
            </a:r>
          </a:p>
        </p:txBody>
      </p:sp>
      <p:sp>
        <p:nvSpPr>
          <p:cNvPr id="17" name="TextBox 16">
            <a:extLst>
              <a:ext uri="{FF2B5EF4-FFF2-40B4-BE49-F238E27FC236}">
                <a16:creationId xmlns:a16="http://schemas.microsoft.com/office/drawing/2014/main" id="{D9ECDE93-D077-0A2A-9C82-50416CAA02A3}"/>
              </a:ext>
            </a:extLst>
          </p:cNvPr>
          <p:cNvSpPr txBox="1"/>
          <p:nvPr/>
        </p:nvSpPr>
        <p:spPr>
          <a:xfrm>
            <a:off x="4817118" y="3457074"/>
            <a:ext cx="6457018" cy="769441"/>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University Hospitals Birmingham NHS Foundation Trust (2025) Training and development. Available at:</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4"/>
              </a:rPr>
              <a:t>https://www.uhb.nhs.uk/uhb-jobs/career-development/training-and-development/</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26 October 2025).</a:t>
            </a:r>
          </a:p>
        </p:txBody>
      </p:sp>
      <p:sp>
        <p:nvSpPr>
          <p:cNvPr id="19" name="TextBox 18">
            <a:extLst>
              <a:ext uri="{FF2B5EF4-FFF2-40B4-BE49-F238E27FC236}">
                <a16:creationId xmlns:a16="http://schemas.microsoft.com/office/drawing/2014/main" id="{72C5CBF3-319E-8DC4-3BF9-661AF54860C9}"/>
              </a:ext>
            </a:extLst>
          </p:cNvPr>
          <p:cNvSpPr txBox="1"/>
          <p:nvPr/>
        </p:nvSpPr>
        <p:spPr>
          <a:xfrm>
            <a:off x="520848" y="444288"/>
            <a:ext cx="3951761" cy="369332"/>
          </a:xfrm>
          <a:prstGeom prst="rect">
            <a:avLst/>
          </a:prstGeom>
          <a:noFill/>
        </p:spPr>
        <p:txBody>
          <a:bodyPr wrap="square" rtlCol="0">
            <a:spAutoFit/>
          </a:bodyPr>
          <a:lstStyle/>
          <a:p>
            <a:pPr algn="l"/>
            <a:r>
              <a:rPr lang="en-GB" dirty="0"/>
              <a:t>Appendix </a:t>
            </a:r>
            <a:endParaRPr lang="en-US" dirty="0"/>
          </a:p>
        </p:txBody>
      </p:sp>
    </p:spTree>
    <p:extLst>
      <p:ext uri="{BB962C8B-B14F-4D97-AF65-F5344CB8AC3E}">
        <p14:creationId xmlns:p14="http://schemas.microsoft.com/office/powerpoint/2010/main" val="3149687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4332</TotalTime>
  <Words>6106</Words>
  <Application>Microsoft Office PowerPoint</Application>
  <PresentationFormat>Widescreen</PresentationFormat>
  <Paragraphs>551</Paragraphs>
  <Slides>17</Slides>
  <Notes>12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Natasha Ellis 2309153  Module: BMHPP6026 BIRM -Component 2 – Viva (Voco) (Oral Presentation) </vt:lpstr>
      <vt:lpstr>  What is Medicus (EPR)  </vt:lpstr>
      <vt:lpstr>PowerPoint Presentation</vt:lpstr>
      <vt:lpstr>Comparison table </vt:lpstr>
      <vt:lpstr>PowerPoint Presentation</vt:lpstr>
      <vt:lpstr>PowerPoint Presentation</vt:lpstr>
      <vt:lpstr>Workforce Impacts  </vt:lpstr>
      <vt:lpstr>Workforce Transformation: Before and After Medicus EPR</vt:lpstr>
      <vt:lpstr>PowerPoint Presentation</vt:lpstr>
      <vt:lpstr>PowerPoint Presentation</vt:lpstr>
      <vt:lpstr>Community</vt:lpstr>
      <vt:lpstr>PowerPoint Presentation</vt:lpstr>
      <vt:lpstr>References </vt:lpstr>
      <vt:lpstr>References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Natasha Ellis 2309153  Module: BMHPP6026 BIRM -Component 2 – Viva (Voco) (Oral Presentation) </dc:title>
  <dc:creator>Natasha Ellis</dc:creator>
  <cp:lastModifiedBy>Natasha Ellis</cp:lastModifiedBy>
  <cp:revision>80</cp:revision>
  <dcterms:created xsi:type="dcterms:W3CDTF">2025-11-04T09:08:39Z</dcterms:created>
  <dcterms:modified xsi:type="dcterms:W3CDTF">2025-11-15T16:41:19Z</dcterms:modified>
</cp:coreProperties>
</file>