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92" d="100"/>
          <a:sy n="92" d="100"/>
        </p:scale>
        <p:origin x="33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71B6E7-7B04-42A9-B902-4E8F02FB8DD3}"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380842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1B6E7-7B04-42A9-B902-4E8F02FB8DD3}"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3143089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71B6E7-7B04-42A9-B902-4E8F02FB8DD3}"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3570653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71B6E7-7B04-42A9-B902-4E8F02FB8DD3}"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3919442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71B6E7-7B04-42A9-B902-4E8F02FB8DD3}"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2645730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71B6E7-7B04-42A9-B902-4E8F02FB8DD3}"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139406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71B6E7-7B04-42A9-B902-4E8F02FB8DD3}" type="datetimeFigureOut">
              <a:rPr lang="en-GB" smtClean="0"/>
              <a:t>15/11/2023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551255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71B6E7-7B04-42A9-B902-4E8F02FB8DD3}"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51815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71B6E7-7B04-42A9-B902-4E8F02FB8DD3}"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274403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1B6E7-7B04-42A9-B902-4E8F02FB8DD3}"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2366427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1B6E7-7B04-42A9-B902-4E8F02FB8DD3}"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61F06-EA58-4C99-890B-727E8A908C75}" type="slidenum">
              <a:rPr lang="en-GB" smtClean="0"/>
              <a:t>‹#›</a:t>
            </a:fld>
            <a:endParaRPr lang="en-GB"/>
          </a:p>
        </p:txBody>
      </p:sp>
    </p:spTree>
    <p:extLst>
      <p:ext uri="{BB962C8B-B14F-4D97-AF65-F5344CB8AC3E}">
        <p14:creationId xmlns:p14="http://schemas.microsoft.com/office/powerpoint/2010/main" val="2223078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1B6E7-7B04-42A9-B902-4E8F02FB8DD3}" type="datetimeFigureOut">
              <a:rPr lang="en-GB" smtClean="0"/>
              <a:t>15/11/2023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C61F06-EA58-4C99-890B-727E8A908C75}" type="slidenum">
              <a:rPr lang="en-GB" smtClean="0"/>
              <a:t>‹#›</a:t>
            </a:fld>
            <a:endParaRPr lang="en-GB"/>
          </a:p>
        </p:txBody>
      </p:sp>
    </p:spTree>
    <p:extLst>
      <p:ext uri="{BB962C8B-B14F-4D97-AF65-F5344CB8AC3E}">
        <p14:creationId xmlns:p14="http://schemas.microsoft.com/office/powerpoint/2010/main" val="14385419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FC3C-EFEA-634E-EF16-4284B9AECA36}"/>
              </a:ext>
            </a:extLst>
          </p:cNvPr>
          <p:cNvSpPr>
            <a:spLocks noGrp="1"/>
          </p:cNvSpPr>
          <p:nvPr>
            <p:ph type="ctrTitle"/>
          </p:nvPr>
        </p:nvSpPr>
        <p:spPr>
          <a:xfrm>
            <a:off x="-3565" y="1718608"/>
            <a:ext cx="4403272" cy="1358826"/>
          </a:xfrm>
        </p:spPr>
        <p:txBody>
          <a:bodyPr>
            <a:normAutofit fontScale="90000"/>
          </a:bodyPr>
          <a:lstStyle/>
          <a:p>
            <a:pPr algn="l"/>
            <a:r>
              <a:rPr lang="en-GB" sz="1100" dirty="0">
                <a:solidFill>
                  <a:srgbClr val="FFFF00"/>
                </a:solidFill>
                <a:latin typeface="Arial" panose="020B0604020202020204" pitchFamily="34" charset="0"/>
                <a:cs typeface="Arial" panose="020B0604020202020204" pitchFamily="34" charset="0"/>
              </a:rPr>
              <a:t>Empowering Communities for Over Two Decades</a:t>
            </a:r>
            <a:br>
              <a:rPr lang="en-GB" sz="1100" dirty="0">
                <a:solidFill>
                  <a:srgbClr val="FFFF00"/>
                </a:solidFill>
                <a:latin typeface="Arial" panose="020B0604020202020204" pitchFamily="34" charset="0"/>
                <a:cs typeface="Arial" panose="020B0604020202020204" pitchFamily="34" charset="0"/>
              </a:rPr>
            </a:br>
            <a:r>
              <a:rPr lang="en-GB" sz="1100" dirty="0">
                <a:solidFill>
                  <a:srgbClr val="FFFF00"/>
                </a:solidFill>
                <a:latin typeface="Arial" panose="020B0604020202020204" pitchFamily="34" charset="0"/>
                <a:cs typeface="Arial" panose="020B0604020202020204" pitchFamily="34" charset="0"/>
              </a:rPr>
              <a:t>For more than two decades, Community Foundation Wales has been a solid pillar of support for Welsh communities. This amazing organisation, founded in 1999, has continuously supplied crucial financing to grassroots community organisations and charities across the country, with a cumulative award amount topping an incredible £40 million. This significant investment has played a critical role in addressing a wide range of community issues, making a lasting effect on the lives of countless people</a:t>
            </a:r>
            <a:r>
              <a:rPr lang="en-GB" sz="1100" dirty="0">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0F65AA74-C52F-29C0-F77C-95EA0359EDAC}"/>
              </a:ext>
            </a:extLst>
          </p:cNvPr>
          <p:cNvSpPr>
            <a:spLocks noGrp="1"/>
          </p:cNvSpPr>
          <p:nvPr>
            <p:ph type="subTitle" idx="1"/>
          </p:nvPr>
        </p:nvSpPr>
        <p:spPr>
          <a:xfrm>
            <a:off x="16655" y="3043502"/>
            <a:ext cx="4403272" cy="1018947"/>
          </a:xfrm>
        </p:spPr>
        <p:txBody>
          <a:bodyPr>
            <a:normAutofit/>
          </a:bodyPr>
          <a:lstStyle/>
          <a:p>
            <a:pPr algn="l"/>
            <a:r>
              <a:rPr lang="en-GB" sz="1100" dirty="0">
                <a:solidFill>
                  <a:srgbClr val="FF0000"/>
                </a:solidFill>
                <a:latin typeface="Arial" panose="020B0604020202020204" pitchFamily="34" charset="0"/>
                <a:cs typeface="Arial" panose="020B0604020202020204" pitchFamily="34" charset="0"/>
              </a:rPr>
              <a:t>Encouragement of Generosity and Charitable                                                           Giving The purpose of Community Foundation Wales is to promote generosity and charity giving as strong tools for generating positive change. The foundation finds and aids those in need in cooperation with generous sponsors, working hard towards its goal of a Wales where every community is enabled to thrive.</a:t>
            </a:r>
          </a:p>
        </p:txBody>
      </p:sp>
      <p:pic>
        <p:nvPicPr>
          <p:cNvPr id="4" name="Picture 3">
            <a:extLst>
              <a:ext uri="{FF2B5EF4-FFF2-40B4-BE49-F238E27FC236}">
                <a16:creationId xmlns:a16="http://schemas.microsoft.com/office/drawing/2014/main" id="{28AEB681-7098-1430-2F3C-FAD232758C0D}"/>
              </a:ext>
            </a:extLst>
          </p:cNvPr>
          <p:cNvPicPr>
            <a:picLocks noChangeAspect="1"/>
          </p:cNvPicPr>
          <p:nvPr/>
        </p:nvPicPr>
        <p:blipFill>
          <a:blip r:embed="rId2"/>
          <a:stretch>
            <a:fillRect/>
          </a:stretch>
        </p:blipFill>
        <p:spPr>
          <a:xfrm>
            <a:off x="9037864" y="693964"/>
            <a:ext cx="2906485" cy="6000750"/>
          </a:xfrm>
          <a:prstGeom prst="rect">
            <a:avLst/>
          </a:prstGeom>
        </p:spPr>
      </p:pic>
      <p:sp>
        <p:nvSpPr>
          <p:cNvPr id="6" name="TextBox 5">
            <a:extLst>
              <a:ext uri="{FF2B5EF4-FFF2-40B4-BE49-F238E27FC236}">
                <a16:creationId xmlns:a16="http://schemas.microsoft.com/office/drawing/2014/main" id="{6DDDC9D3-3457-AC01-ABB6-5F6D5B794B5F}"/>
              </a:ext>
            </a:extLst>
          </p:cNvPr>
          <p:cNvSpPr txBox="1"/>
          <p:nvPr/>
        </p:nvSpPr>
        <p:spPr>
          <a:xfrm>
            <a:off x="7160079" y="693964"/>
            <a:ext cx="4784270" cy="1446550"/>
          </a:xfrm>
          <a:prstGeom prst="rect">
            <a:avLst/>
          </a:prstGeom>
          <a:noFill/>
        </p:spPr>
        <p:txBody>
          <a:bodyPr wrap="square">
            <a:spAutoFit/>
          </a:bodyPr>
          <a:lstStyle/>
          <a:p>
            <a:r>
              <a:rPr lang="en-GB" sz="1100" dirty="0">
                <a:solidFill>
                  <a:schemeClr val="accent3">
                    <a:lumMod val="75000"/>
                  </a:schemeClr>
                </a:solidFill>
                <a:latin typeface="Arial" panose="020B0604020202020204" pitchFamily="34" charset="0"/>
                <a:cs typeface="Arial" panose="020B0604020202020204" pitchFamily="34" charset="0"/>
              </a:rPr>
              <a:t>Partnership: The Foundation of Impact</a:t>
            </a:r>
          </a:p>
          <a:p>
            <a:r>
              <a:rPr lang="en-GB" sz="1100" dirty="0">
                <a:solidFill>
                  <a:schemeClr val="accent3">
                    <a:lumMod val="75000"/>
                  </a:schemeClr>
                </a:solidFill>
                <a:latin typeface="Arial" panose="020B0604020202020204" pitchFamily="34" charset="0"/>
                <a:cs typeface="Arial" panose="020B0604020202020204" pitchFamily="34" charset="0"/>
              </a:rPr>
              <a:t>The partnership is the first value.</a:t>
            </a:r>
          </a:p>
          <a:p>
            <a:r>
              <a:rPr lang="en-GB" sz="1100" dirty="0">
                <a:solidFill>
                  <a:schemeClr val="accent3">
                    <a:lumMod val="75000"/>
                  </a:schemeClr>
                </a:solidFill>
                <a:latin typeface="Arial" panose="020B0604020202020204" pitchFamily="34" charset="0"/>
                <a:cs typeface="Arial" panose="020B0604020202020204" pitchFamily="34" charset="0"/>
              </a:rPr>
              <a:t>A partnership is vital to its principles. The Community Foundation Wales recognises that the difficulties that Welsh communities face are best handled via collaboration and group efforts. The foundation maximises its influence by developing strategic collaborations with like-minded organisations and individuals. In essence, it embodies the age-old proverb, "Together, we are stronger."</a:t>
            </a:r>
          </a:p>
        </p:txBody>
      </p:sp>
      <p:sp>
        <p:nvSpPr>
          <p:cNvPr id="7" name="TextBox 6">
            <a:extLst>
              <a:ext uri="{FF2B5EF4-FFF2-40B4-BE49-F238E27FC236}">
                <a16:creationId xmlns:a16="http://schemas.microsoft.com/office/drawing/2014/main" id="{17C52D1A-918B-A599-AED7-BA365111DB50}"/>
              </a:ext>
            </a:extLst>
          </p:cNvPr>
          <p:cNvSpPr txBox="1"/>
          <p:nvPr/>
        </p:nvSpPr>
        <p:spPr>
          <a:xfrm>
            <a:off x="7210751" y="2104867"/>
            <a:ext cx="4551589" cy="1384995"/>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Compassion: Concern for the People We Serve</a:t>
            </a:r>
          </a:p>
          <a:p>
            <a:r>
              <a:rPr lang="en-GB" sz="1050" dirty="0">
                <a:latin typeface="Arial" panose="020B0604020202020204" pitchFamily="34" charset="0"/>
                <a:cs typeface="Arial" panose="020B0604020202020204" pitchFamily="34" charset="0"/>
              </a:rPr>
              <a:t>Compassion is the second value.</a:t>
            </a:r>
          </a:p>
          <a:p>
            <a:r>
              <a:rPr lang="en-GB" sz="1050" dirty="0">
                <a:latin typeface="Arial" panose="020B0604020202020204" pitchFamily="34" charset="0"/>
                <a:cs typeface="Arial" panose="020B0604020202020204" pitchFamily="34" charset="0"/>
              </a:rPr>
              <a:t>Community Foundation Wales prioritises empathy and compassion in its work because it is very concerned about the well-being and aspirations of the individuals it serves. It recognises the specific issues that each community and individual confront and takes a personalised approach to making a meaningful difference in their lives. The foundation's actions are motivated by this commitment to compassion.</a:t>
            </a:r>
          </a:p>
        </p:txBody>
      </p:sp>
      <p:sp>
        <p:nvSpPr>
          <p:cNvPr id="8" name="TextBox 7">
            <a:extLst>
              <a:ext uri="{FF2B5EF4-FFF2-40B4-BE49-F238E27FC236}">
                <a16:creationId xmlns:a16="http://schemas.microsoft.com/office/drawing/2014/main" id="{6FAF59B2-C362-5853-0722-7E2955044C98}"/>
              </a:ext>
            </a:extLst>
          </p:cNvPr>
          <p:cNvSpPr txBox="1"/>
          <p:nvPr/>
        </p:nvSpPr>
        <p:spPr>
          <a:xfrm>
            <a:off x="7220993" y="3389631"/>
            <a:ext cx="4223657" cy="1384995"/>
          </a:xfrm>
          <a:prstGeom prst="rect">
            <a:avLst/>
          </a:prstGeom>
          <a:noFill/>
        </p:spPr>
        <p:txBody>
          <a:bodyPr wrap="square" rtlCol="0">
            <a:spAutoFit/>
          </a:bodyPr>
          <a:lstStyle/>
          <a:p>
            <a:r>
              <a:rPr lang="en-GB" sz="1050" dirty="0">
                <a:solidFill>
                  <a:srgbClr val="FF0000"/>
                </a:solidFill>
                <a:latin typeface="Arial" panose="020B0604020202020204" pitchFamily="34" charset="0"/>
                <a:cs typeface="Arial" panose="020B0604020202020204" pitchFamily="34" charset="0"/>
              </a:rPr>
              <a:t>Making a Significant Difference</a:t>
            </a:r>
          </a:p>
          <a:p>
            <a:r>
              <a:rPr lang="en-GB" sz="1050" dirty="0">
                <a:solidFill>
                  <a:srgbClr val="FF0000"/>
                </a:solidFill>
                <a:latin typeface="Arial" panose="020B0604020202020204" pitchFamily="34" charset="0"/>
                <a:cs typeface="Arial" panose="020B0604020202020204" pitchFamily="34" charset="0"/>
              </a:rPr>
              <a:t>The impact is the third value.</a:t>
            </a:r>
          </a:p>
          <a:p>
            <a:r>
              <a:rPr lang="en-GB" sz="1050" dirty="0">
                <a:solidFill>
                  <a:srgbClr val="FF0000"/>
                </a:solidFill>
                <a:latin typeface="Arial" panose="020B0604020202020204" pitchFamily="34" charset="0"/>
                <a:cs typeface="Arial" panose="020B0604020202020204" pitchFamily="34" charset="0"/>
              </a:rPr>
              <a:t>Finally, Community Foundation Wales is committed to creating a visible, beneficial difference. It believes in the power of action and strives to bring about genuine, long-term change in the areas it serves. The foundation's programmes aren't just token gestures; they're meticulously crafted to meet specific needs, empower individuals, and alter communities.</a:t>
            </a:r>
          </a:p>
        </p:txBody>
      </p:sp>
      <p:sp>
        <p:nvSpPr>
          <p:cNvPr id="9" name="TextBox 8">
            <a:extLst>
              <a:ext uri="{FF2B5EF4-FFF2-40B4-BE49-F238E27FC236}">
                <a16:creationId xmlns:a16="http://schemas.microsoft.com/office/drawing/2014/main" id="{4499213C-851A-B6E2-6C85-EEAF20FAB25F}"/>
              </a:ext>
            </a:extLst>
          </p:cNvPr>
          <p:cNvSpPr txBox="1"/>
          <p:nvPr/>
        </p:nvSpPr>
        <p:spPr>
          <a:xfrm>
            <a:off x="3225337" y="172"/>
            <a:ext cx="6648573" cy="584775"/>
          </a:xfrm>
          <a:prstGeom prst="rect">
            <a:avLst/>
          </a:prstGeom>
          <a:noFill/>
        </p:spPr>
        <p:txBody>
          <a:bodyPr wrap="square" rtlCol="0">
            <a:spAutoFit/>
          </a:bodyPr>
          <a:lstStyle/>
          <a:p>
            <a:r>
              <a:rPr lang="en-GB" sz="1600" b="1" dirty="0">
                <a:solidFill>
                  <a:srgbClr val="FF0000"/>
                </a:solidFill>
                <a:latin typeface="Arial" panose="020B0604020202020204" pitchFamily="34" charset="0"/>
                <a:cs typeface="Arial" panose="020B0604020202020204" pitchFamily="34" charset="0"/>
              </a:rPr>
              <a:t>Community Foundation Wales: Transforming Lives and Strengthening Communities</a:t>
            </a:r>
          </a:p>
        </p:txBody>
      </p:sp>
      <p:sp>
        <p:nvSpPr>
          <p:cNvPr id="10" name="TextBox 9">
            <a:extLst>
              <a:ext uri="{FF2B5EF4-FFF2-40B4-BE49-F238E27FC236}">
                <a16:creationId xmlns:a16="http://schemas.microsoft.com/office/drawing/2014/main" id="{1359DDD7-C36D-CDF0-1BD5-D8645FB623D7}"/>
              </a:ext>
            </a:extLst>
          </p:cNvPr>
          <p:cNvSpPr txBox="1"/>
          <p:nvPr/>
        </p:nvSpPr>
        <p:spPr>
          <a:xfrm>
            <a:off x="108514" y="52264"/>
            <a:ext cx="2822804" cy="1785104"/>
          </a:xfrm>
          <a:prstGeom prst="rect">
            <a:avLst/>
          </a:prstGeom>
          <a:noFill/>
        </p:spPr>
        <p:txBody>
          <a:bodyPr wrap="square" rtlCol="0">
            <a:spAutoFit/>
          </a:bodyPr>
          <a:lstStyle/>
          <a:p>
            <a:r>
              <a:rPr lang="en-GB" sz="1100" dirty="0">
                <a:solidFill>
                  <a:schemeClr val="bg2">
                    <a:lumMod val="60000"/>
                    <a:lumOff val="40000"/>
                  </a:schemeClr>
                </a:solidFill>
                <a:latin typeface="Arial" panose="020B0604020202020204" pitchFamily="34" charset="0"/>
                <a:cs typeface="Arial" panose="020B0604020202020204" pitchFamily="34" charset="0"/>
              </a:rPr>
              <a:t>A Noble Vision for Championing Welsh Communities</a:t>
            </a:r>
          </a:p>
          <a:p>
            <a:r>
              <a:rPr lang="en-GB" sz="1100" dirty="0">
                <a:solidFill>
                  <a:schemeClr val="bg2">
                    <a:lumMod val="60000"/>
                    <a:lumOff val="40000"/>
                  </a:schemeClr>
                </a:solidFill>
                <a:latin typeface="Arial" panose="020B0604020202020204" pitchFamily="34" charset="0"/>
                <a:cs typeface="Arial" panose="020B0604020202020204" pitchFamily="34" charset="0"/>
              </a:rPr>
              <a:t>Community Foundation Wales is a light of hope and a catalyst for development, with its overarching vision of a Wales marked by strong, active communities. It symbolises the idea that when communities band together, support one another, and jointly drive positive change, difficulties can be conquered.</a:t>
            </a:r>
          </a:p>
        </p:txBody>
      </p:sp>
      <p:pic>
        <p:nvPicPr>
          <p:cNvPr id="12" name="Picture 11">
            <a:extLst>
              <a:ext uri="{FF2B5EF4-FFF2-40B4-BE49-F238E27FC236}">
                <a16:creationId xmlns:a16="http://schemas.microsoft.com/office/drawing/2014/main" id="{45E3F5BB-01E1-2560-3098-1965089383AF}"/>
              </a:ext>
            </a:extLst>
          </p:cNvPr>
          <p:cNvPicPr>
            <a:picLocks noChangeAspect="1"/>
          </p:cNvPicPr>
          <p:nvPr/>
        </p:nvPicPr>
        <p:blipFill>
          <a:blip r:embed="rId3"/>
          <a:stretch>
            <a:fillRect/>
          </a:stretch>
        </p:blipFill>
        <p:spPr>
          <a:xfrm>
            <a:off x="2988298" y="559930"/>
            <a:ext cx="4114800" cy="1306741"/>
          </a:xfrm>
          <a:prstGeom prst="rect">
            <a:avLst/>
          </a:prstGeom>
        </p:spPr>
      </p:pic>
      <p:sp>
        <p:nvSpPr>
          <p:cNvPr id="13" name="TextBox 12">
            <a:extLst>
              <a:ext uri="{FF2B5EF4-FFF2-40B4-BE49-F238E27FC236}">
                <a16:creationId xmlns:a16="http://schemas.microsoft.com/office/drawing/2014/main" id="{99C8F41F-0273-0A6F-9E32-74A378B4D733}"/>
              </a:ext>
            </a:extLst>
          </p:cNvPr>
          <p:cNvSpPr txBox="1"/>
          <p:nvPr/>
        </p:nvSpPr>
        <p:spPr>
          <a:xfrm>
            <a:off x="9779574" y="21321"/>
            <a:ext cx="2375806" cy="1077218"/>
          </a:xfrm>
          <a:prstGeom prst="rect">
            <a:avLst/>
          </a:prstGeom>
          <a:noFill/>
        </p:spPr>
        <p:txBody>
          <a:bodyPr wrap="square" rtlCol="0">
            <a:spAutoFit/>
          </a:bodyPr>
          <a:lstStyle/>
          <a:p>
            <a:r>
              <a:rPr lang="en-GB" sz="800" b="1" dirty="0">
                <a:solidFill>
                  <a:schemeClr val="bg2">
                    <a:lumMod val="60000"/>
                    <a:lumOff val="40000"/>
                  </a:schemeClr>
                </a:solidFill>
                <a:latin typeface="Arial" panose="020B0604020202020204" pitchFamily="34" charset="0"/>
                <a:cs typeface="Arial" panose="020B0604020202020204" pitchFamily="34" charset="0"/>
              </a:rPr>
              <a:t>Unlocking Potential and Building Resilience</a:t>
            </a:r>
          </a:p>
          <a:p>
            <a:r>
              <a:rPr lang="en-GB" sz="800" b="1" dirty="0">
                <a:solidFill>
                  <a:schemeClr val="bg2">
                    <a:lumMod val="60000"/>
                    <a:lumOff val="40000"/>
                  </a:schemeClr>
                </a:solidFill>
                <a:latin typeface="Arial" panose="020B0604020202020204" pitchFamily="34" charset="0"/>
                <a:cs typeface="Arial" panose="020B0604020202020204" pitchFamily="34" charset="0"/>
              </a:rPr>
              <a:t>The Community Foundation Wales is a source of inspiration, unlocking the potential for transformation and cultivating resilience in the face of hardship. It demonstrates the remarkable progress that can be made when individuals and organisations work together with a common goal of making a difference</a:t>
            </a:r>
            <a:r>
              <a:rPr lang="en-GB" sz="800" dirty="0">
                <a:latin typeface="Arial" panose="020B0604020202020204" pitchFamily="34" charset="0"/>
                <a:cs typeface="Arial" panose="020B0604020202020204" pitchFamily="34" charset="0"/>
              </a:rPr>
              <a:t>.</a:t>
            </a:r>
          </a:p>
        </p:txBody>
      </p:sp>
      <p:sp>
        <p:nvSpPr>
          <p:cNvPr id="14" name="TextBox 13">
            <a:extLst>
              <a:ext uri="{FF2B5EF4-FFF2-40B4-BE49-F238E27FC236}">
                <a16:creationId xmlns:a16="http://schemas.microsoft.com/office/drawing/2014/main" id="{ECE76D3B-8BD2-E40F-B732-DE1AF1BD3364}"/>
              </a:ext>
            </a:extLst>
          </p:cNvPr>
          <p:cNvSpPr txBox="1"/>
          <p:nvPr/>
        </p:nvSpPr>
        <p:spPr>
          <a:xfrm>
            <a:off x="16655" y="4374301"/>
            <a:ext cx="1313091" cy="2431435"/>
          </a:xfrm>
          <a:prstGeom prst="rect">
            <a:avLst/>
          </a:prstGeom>
          <a:noFill/>
        </p:spPr>
        <p:txBody>
          <a:bodyPr wrap="square" rtlCol="0">
            <a:spAutoFit/>
          </a:bodyPr>
          <a:lstStyle/>
          <a:p>
            <a:r>
              <a:rPr lang="en-GB" sz="800" u="sng" dirty="0">
                <a:latin typeface="Arial" panose="020B0604020202020204" pitchFamily="34" charset="0"/>
                <a:cs typeface="Arial" panose="020B0604020202020204" pitchFamily="34" charset="0"/>
              </a:rPr>
              <a:t>Joining Forces for a Better Future</a:t>
            </a:r>
          </a:p>
          <a:p>
            <a:r>
              <a:rPr lang="en-GB" sz="800" dirty="0">
                <a:latin typeface="Arial" panose="020B0604020202020204" pitchFamily="34" charset="0"/>
                <a:cs typeface="Arial" panose="020B0604020202020204" pitchFamily="34" charset="0"/>
              </a:rPr>
              <a:t>The mission of Community Foundation Wales is open to anyone. We can create a future that reflects our common values and goals for a more egalitarian, inclusive, and powerful Wales if we work together. The foundation is forging a brighter future for Wales because to the generosity of its donors and the dedication of many community groups and charities.</a:t>
            </a:r>
          </a:p>
        </p:txBody>
      </p:sp>
      <p:sp>
        <p:nvSpPr>
          <p:cNvPr id="15" name="TextBox 14">
            <a:extLst>
              <a:ext uri="{FF2B5EF4-FFF2-40B4-BE49-F238E27FC236}">
                <a16:creationId xmlns:a16="http://schemas.microsoft.com/office/drawing/2014/main" id="{59D6D70E-4B99-36B5-4AAC-A3A05900421C}"/>
              </a:ext>
            </a:extLst>
          </p:cNvPr>
          <p:cNvSpPr txBox="1"/>
          <p:nvPr/>
        </p:nvSpPr>
        <p:spPr>
          <a:xfrm>
            <a:off x="4435111" y="1925524"/>
            <a:ext cx="2906485" cy="3000821"/>
          </a:xfrm>
          <a:prstGeom prst="rect">
            <a:avLst/>
          </a:prstGeom>
          <a:noFill/>
        </p:spPr>
        <p:txBody>
          <a:bodyPr wrap="square" rtlCol="0">
            <a:spAutoFit/>
          </a:bodyPr>
          <a:lstStyle/>
          <a:p>
            <a:r>
              <a:rPr lang="en-GB" sz="1050" u="sng" dirty="0">
                <a:solidFill>
                  <a:schemeClr val="accent2">
                    <a:lumMod val="75000"/>
                  </a:schemeClr>
                </a:solidFill>
                <a:latin typeface="Arial" panose="020B0604020202020204" pitchFamily="34" charset="0"/>
                <a:cs typeface="Arial" panose="020B0604020202020204" pitchFamily="34" charset="0"/>
              </a:rPr>
              <a:t>Changing Lives and Empowering Communities</a:t>
            </a:r>
          </a:p>
          <a:p>
            <a:r>
              <a:rPr lang="en-GB" sz="1050" dirty="0">
                <a:solidFill>
                  <a:schemeClr val="accent2">
                    <a:lumMod val="75000"/>
                  </a:schemeClr>
                </a:solidFill>
                <a:latin typeface="Arial" panose="020B0604020202020204" pitchFamily="34" charset="0"/>
                <a:cs typeface="Arial" panose="020B0604020202020204" pitchFamily="34" charset="0"/>
              </a:rPr>
              <a:t>Furthermore, Community Foundation Wales is more than just a charity; it is a force for good. It represents the enduring spirit of teamwork, compassion, and determination to make a difference. Its work represents the collective ambition to see strengthened Welsh communities, transformed lives, and a brighter future for all. Community Foundation Wales continues to make gains towards its goal of a Wales with strong, engaged communities, thanks to the constant support of its generous supporters, the dedication of local community groups and charities, and the passion of individuals like you. We have the ability to create a Wales that is more vibrant, resilient, and promising than ever before</a:t>
            </a:r>
            <a:r>
              <a:rPr lang="en-GB" sz="800" dirty="0">
                <a:latin typeface="Arial" panose="020B0604020202020204" pitchFamily="34" charset="0"/>
                <a:cs typeface="Arial" panose="020B0604020202020204" pitchFamily="34" charset="0"/>
              </a:rPr>
              <a:t>.</a:t>
            </a:r>
          </a:p>
        </p:txBody>
      </p:sp>
      <p:sp>
        <p:nvSpPr>
          <p:cNvPr id="18" name="TextBox 17">
            <a:extLst>
              <a:ext uri="{FF2B5EF4-FFF2-40B4-BE49-F238E27FC236}">
                <a16:creationId xmlns:a16="http://schemas.microsoft.com/office/drawing/2014/main" id="{2BFB8430-7D07-541D-2456-EEA8E67095CA}"/>
              </a:ext>
            </a:extLst>
          </p:cNvPr>
          <p:cNvSpPr txBox="1"/>
          <p:nvPr/>
        </p:nvSpPr>
        <p:spPr>
          <a:xfrm>
            <a:off x="1202517" y="4497412"/>
            <a:ext cx="2364921" cy="2308324"/>
          </a:xfrm>
          <a:prstGeom prst="rect">
            <a:avLst/>
          </a:prstGeom>
          <a:noFill/>
        </p:spPr>
        <p:txBody>
          <a:bodyPr wrap="square" rtlCol="0">
            <a:spAutoFit/>
          </a:bodyPr>
          <a:lstStyle/>
          <a:p>
            <a:r>
              <a:rPr lang="en-GB" sz="800" u="sng" dirty="0">
                <a:solidFill>
                  <a:srgbClr val="FF0000"/>
                </a:solidFill>
                <a:latin typeface="Arial" panose="020B0604020202020204" pitchFamily="34" charset="0"/>
                <a:cs typeface="Arial" panose="020B0604020202020204" pitchFamily="34" charset="0"/>
              </a:rPr>
              <a:t>Support for Collaborative Philanthropy</a:t>
            </a:r>
            <a:r>
              <a:rPr lang="en-GB" sz="800" dirty="0">
                <a:solidFill>
                  <a:srgbClr val="FF0000"/>
                </a:solidFill>
                <a:latin typeface="Arial" panose="020B0604020202020204" pitchFamily="34" charset="0"/>
                <a:cs typeface="Arial" panose="020B0604020202020204" pitchFamily="34" charset="0"/>
              </a:rPr>
              <a:t>:</a:t>
            </a:r>
          </a:p>
          <a:p>
            <a:r>
              <a:rPr lang="en-GB" sz="800" dirty="0">
                <a:solidFill>
                  <a:srgbClr val="FF0000"/>
                </a:solidFill>
                <a:latin typeface="Arial" panose="020B0604020202020204" pitchFamily="34" charset="0"/>
                <a:cs typeface="Arial" panose="020B0604020202020204" pitchFamily="34" charset="0"/>
              </a:rPr>
              <a:t>To promote educated and impactful charitable activities, Community Foundation Wales actively interacts with professional advisers, charity trustees, and corporations. This collaborative approach attempts to provide aid and guidance in negotiating the complexities of philanthropic giving. We collaborate to create strategies and programmes that support the goal of strengthening communities and encouraging good change in Wales. We ensure that philanthropic projects are well-prepared and guided towards meaningful outcomes by engaging with these stakeholders. This collaborative endeavour highlights the value of collaborative philanthropy in having a long-term and transformative influence on Welsh communities.</a:t>
            </a:r>
          </a:p>
        </p:txBody>
      </p:sp>
      <p:pic>
        <p:nvPicPr>
          <p:cNvPr id="20" name="Picture 19">
            <a:extLst>
              <a:ext uri="{FF2B5EF4-FFF2-40B4-BE49-F238E27FC236}">
                <a16:creationId xmlns:a16="http://schemas.microsoft.com/office/drawing/2014/main" id="{ED863B80-0436-37A7-8CC0-E0B3E8B8F094}"/>
              </a:ext>
            </a:extLst>
          </p:cNvPr>
          <p:cNvPicPr>
            <a:picLocks noChangeAspect="1"/>
          </p:cNvPicPr>
          <p:nvPr/>
        </p:nvPicPr>
        <p:blipFill>
          <a:blip r:embed="rId4"/>
          <a:stretch>
            <a:fillRect/>
          </a:stretch>
        </p:blipFill>
        <p:spPr>
          <a:xfrm>
            <a:off x="3618855" y="3971616"/>
            <a:ext cx="684729" cy="1035076"/>
          </a:xfrm>
          <a:prstGeom prst="rect">
            <a:avLst/>
          </a:prstGeom>
        </p:spPr>
      </p:pic>
      <p:pic>
        <p:nvPicPr>
          <p:cNvPr id="21" name="Picture 20">
            <a:extLst>
              <a:ext uri="{FF2B5EF4-FFF2-40B4-BE49-F238E27FC236}">
                <a16:creationId xmlns:a16="http://schemas.microsoft.com/office/drawing/2014/main" id="{2C81B354-964A-302F-2B6B-F0B8740614B7}"/>
              </a:ext>
            </a:extLst>
          </p:cNvPr>
          <p:cNvPicPr>
            <a:picLocks noChangeAspect="1"/>
          </p:cNvPicPr>
          <p:nvPr/>
        </p:nvPicPr>
        <p:blipFill>
          <a:blip r:embed="rId5"/>
          <a:stretch>
            <a:fillRect/>
          </a:stretch>
        </p:blipFill>
        <p:spPr>
          <a:xfrm>
            <a:off x="11229816" y="3303168"/>
            <a:ext cx="868135" cy="1446550"/>
          </a:xfrm>
          <a:prstGeom prst="rect">
            <a:avLst/>
          </a:prstGeom>
        </p:spPr>
      </p:pic>
      <p:sp>
        <p:nvSpPr>
          <p:cNvPr id="23" name="TextBox 22">
            <a:extLst>
              <a:ext uri="{FF2B5EF4-FFF2-40B4-BE49-F238E27FC236}">
                <a16:creationId xmlns:a16="http://schemas.microsoft.com/office/drawing/2014/main" id="{40BC6053-729B-B946-CF02-D15F7295F0D0}"/>
              </a:ext>
            </a:extLst>
          </p:cNvPr>
          <p:cNvSpPr txBox="1"/>
          <p:nvPr/>
        </p:nvSpPr>
        <p:spPr>
          <a:xfrm>
            <a:off x="7221310" y="4700671"/>
            <a:ext cx="4661807" cy="1077218"/>
          </a:xfrm>
          <a:prstGeom prst="rect">
            <a:avLst/>
          </a:prstGeom>
          <a:noFill/>
        </p:spPr>
        <p:txBody>
          <a:bodyPr wrap="square">
            <a:spAutoFit/>
          </a:bodyPr>
          <a:lstStyle/>
          <a:p>
            <a:r>
              <a:rPr lang="en-GB" sz="800" dirty="0">
                <a:solidFill>
                  <a:srgbClr val="FFFF00"/>
                </a:solidFill>
                <a:latin typeface="Arial" panose="020B0604020202020204" pitchFamily="34" charset="0"/>
                <a:cs typeface="Arial" panose="020B0604020202020204" pitchFamily="34" charset="0"/>
              </a:rPr>
              <a:t>Initiatives to Empower Communities:</a:t>
            </a:r>
          </a:p>
          <a:p>
            <a:r>
              <a:rPr lang="en-GB" sz="800" dirty="0">
                <a:solidFill>
                  <a:srgbClr val="FFFF00"/>
                </a:solidFill>
                <a:latin typeface="Arial" panose="020B0604020202020204" pitchFamily="34" charset="0"/>
                <a:cs typeface="Arial" panose="020B0604020202020204" pitchFamily="34" charset="0"/>
              </a:rPr>
              <a:t>Community Foundation Wales grants are a monument to the essential contributions of community groups and charities. These funds recognise and support the critical role that these organisations play in identifying and meeting the specific needs of local communities. We allow community projects to continue their amazing work, promoting good change, and improving the well-being of communities across Wales by equipping them with financial assistance. These grants represent our commitment to developing and growing grassroots projects that make a genuine difference in Welsh communities.</a:t>
            </a:r>
          </a:p>
        </p:txBody>
      </p:sp>
      <p:sp>
        <p:nvSpPr>
          <p:cNvPr id="24" name="TextBox 23">
            <a:extLst>
              <a:ext uri="{FF2B5EF4-FFF2-40B4-BE49-F238E27FC236}">
                <a16:creationId xmlns:a16="http://schemas.microsoft.com/office/drawing/2014/main" id="{8B8D3C62-54DF-40BC-7FD9-BCE2EDE87E79}"/>
              </a:ext>
            </a:extLst>
          </p:cNvPr>
          <p:cNvSpPr txBox="1"/>
          <p:nvPr/>
        </p:nvSpPr>
        <p:spPr>
          <a:xfrm>
            <a:off x="7220993" y="5687272"/>
            <a:ext cx="5117162" cy="1200329"/>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Conclusion:</a:t>
            </a:r>
          </a:p>
          <a:p>
            <a:r>
              <a:rPr lang="en-GB" sz="800" dirty="0">
                <a:latin typeface="Arial" panose="020B0604020202020204" pitchFamily="34" charset="0"/>
                <a:cs typeface="Arial" panose="020B0604020202020204" pitchFamily="34" charset="0"/>
              </a:rPr>
              <a:t>Community Foundation Wales serves as a beacon of hope, bringing together generous individuals, passionate community groups, and charities to help Wales build a better future. Over the last two decades, our continuous dedication to philanthropy and charity giving has resulted in contributions totalling more than £40 million to those who understand and address the unique difficulties that their communities face. As we work with professional advisers, charity trustees, and businesses to cultivate the spirit of generosity, we are guided by our vision of a Wales with strong, active communities. We are working together to create a more equal, inclusive, and prosperous Wales, where local initiatives continue to impact lives and empower communities to </a:t>
            </a:r>
            <a:r>
              <a:rPr lang="en-GB" sz="800">
                <a:latin typeface="Arial" panose="020B0604020202020204" pitchFamily="34" charset="0"/>
                <a:cs typeface="Arial" panose="020B0604020202020204" pitchFamily="34" charset="0"/>
              </a:rPr>
              <a:t>thrive</a:t>
            </a:r>
            <a:r>
              <a:rPr lang="en-GB" sz="800">
                <a:highlight>
                  <a:srgbClr val="00FFFF"/>
                </a:highlight>
                <a:latin typeface="Arial" panose="020B0604020202020204" pitchFamily="34" charset="0"/>
                <a:cs typeface="Arial" panose="020B0604020202020204" pitchFamily="34" charset="0"/>
              </a:rPr>
              <a:t>..</a:t>
            </a:r>
            <a:endParaRPr lang="en-GB" sz="800" dirty="0">
              <a:highlight>
                <a:srgbClr val="00FFFF"/>
              </a:highligh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995270CF-B725-EB5B-22EB-27872408C1B1}"/>
              </a:ext>
            </a:extLst>
          </p:cNvPr>
          <p:cNvSpPr txBox="1"/>
          <p:nvPr/>
        </p:nvSpPr>
        <p:spPr>
          <a:xfrm>
            <a:off x="3511338" y="5150519"/>
            <a:ext cx="3806932" cy="1569660"/>
          </a:xfrm>
          <a:prstGeom prst="rect">
            <a:avLst/>
          </a:prstGeom>
          <a:noFill/>
        </p:spPr>
        <p:txBody>
          <a:bodyPr wrap="square" rtlCol="0">
            <a:spAutoFit/>
          </a:bodyPr>
          <a:lstStyle/>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Tuckman, B. W. (1965). Developmental sequence in small groups. Psychological Bulletin, 63(6), 384-399.</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Elkington, J. (1998). Partnerships from cannibals with forks: The triple bottom line of 21st-century business. Environmental Quality Management, 8(1), 37-51.</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Hart, S. L., &amp; Milstein, M. B. (2003). Creating sustainable value. Academy of Management Executive, 17(2), 56-67.</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Schaltegger, S., &amp; Wagner, M. (2006). Integrative management of sustainability performance, measurement, and reporting. International Journal of Accounting, Auditing and Performance Evaluation, 3(1), 1-19.</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Maslow, A. H. (1943). A theory of human motivation. Psychological Review, 50(4), 370-396.</a:t>
            </a:r>
          </a:p>
        </p:txBody>
      </p:sp>
      <p:pic>
        <p:nvPicPr>
          <p:cNvPr id="26" name="Picture 25">
            <a:extLst>
              <a:ext uri="{FF2B5EF4-FFF2-40B4-BE49-F238E27FC236}">
                <a16:creationId xmlns:a16="http://schemas.microsoft.com/office/drawing/2014/main" id="{B8FE8048-4B66-DF33-D482-104B57C2BBF6}"/>
              </a:ext>
            </a:extLst>
          </p:cNvPr>
          <p:cNvPicPr>
            <a:picLocks noChangeAspect="1"/>
          </p:cNvPicPr>
          <p:nvPr/>
        </p:nvPicPr>
        <p:blipFill>
          <a:blip r:embed="rId6"/>
          <a:stretch>
            <a:fillRect/>
          </a:stretch>
        </p:blipFill>
        <p:spPr>
          <a:xfrm>
            <a:off x="107749" y="4062450"/>
            <a:ext cx="3135629" cy="311852"/>
          </a:xfrm>
          <a:prstGeom prst="rect">
            <a:avLst/>
          </a:prstGeom>
        </p:spPr>
      </p:pic>
    </p:spTree>
    <p:extLst>
      <p:ext uri="{BB962C8B-B14F-4D97-AF65-F5344CB8AC3E}">
        <p14:creationId xmlns:p14="http://schemas.microsoft.com/office/powerpoint/2010/main" val="5338751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1158</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Empowering Communities for Over Two Decades For more than two decades, Community Foundation Wales has been a solid pillar of support for Welsh communities. This amazing organisation, founded in 1999, has continuously supplied crucial financing to grassroots community organisations and charities across the country, with a cumulative award amount topping an incredible £40 million. This significant investment has played a critical role in addressing a wide range of community issues, making a lasting effect on the lives of countless people.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Communities for Over Two Decades For more than two decades, Community Foundation Wales has been a solid pillar of support for Welsh communities. This amazing organisation, founded in 1999, has continuously supplied crucial financing to grassroots community organisations and charities across the country, with a cumulative award amount topping an incredible £40 million. This significant investment has played a critical role in addressing a wide range of community issues, making a lasting effect on the lives of countless people.</dc:title>
  <dc:creator>Mirabela Voican (1907947)</dc:creator>
  <cp:lastModifiedBy>Mirabela Voican (1907947)</cp:lastModifiedBy>
  <cp:revision>1</cp:revision>
  <dcterms:created xsi:type="dcterms:W3CDTF">2023-11-15T19:26:48Z</dcterms:created>
  <dcterms:modified xsi:type="dcterms:W3CDTF">2023-11-15T20:43:31Z</dcterms:modified>
</cp:coreProperties>
</file>