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69" r:id="rId3"/>
    <p:sldId id="295" r:id="rId4"/>
    <p:sldId id="274" r:id="rId5"/>
    <p:sldId id="272" r:id="rId6"/>
    <p:sldId id="271" r:id="rId7"/>
    <p:sldId id="276" r:id="rId8"/>
    <p:sldId id="288" r:id="rId9"/>
    <p:sldId id="280" r:id="rId10"/>
    <p:sldId id="283" r:id="rId11"/>
    <p:sldId id="281" r:id="rId12"/>
    <p:sldId id="296" r:id="rId13"/>
    <p:sldId id="291" r:id="rId14"/>
    <p:sldId id="297" r:id="rId15"/>
    <p:sldId id="298" r:id="rId16"/>
    <p:sldId id="270" r:id="rId17"/>
    <p:sldId id="275" r:id="rId18"/>
    <p:sldId id="302" r:id="rId19"/>
    <p:sldId id="300" r:id="rId20"/>
    <p:sldId id="290" r:id="rId21"/>
    <p:sldId id="293" r:id="rId22"/>
    <p:sldId id="301" r:id="rId23"/>
    <p:sldId id="287" r:id="rId24"/>
    <p:sldId id="292" r:id="rId25"/>
    <p:sldId id="30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63" autoAdjust="0"/>
    <p:restoredTop sz="79017" autoAdjust="0"/>
  </p:normalViewPr>
  <p:slideViewPr>
    <p:cSldViewPr>
      <p:cViewPr varScale="1">
        <p:scale>
          <a:sx n="58" d="100"/>
          <a:sy n="58" d="100"/>
        </p:scale>
        <p:origin x="1011" y="39"/>
      </p:cViewPr>
      <p:guideLst>
        <p:guide orient="horz" pos="2160"/>
        <p:guide pos="2880"/>
      </p:guideLst>
    </p:cSldViewPr>
  </p:slideViewPr>
  <p:notesTextViewPr>
    <p:cViewPr>
      <p:scale>
        <a:sx n="125" d="100"/>
        <a:sy n="125" d="100"/>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480B03B8-C7B4-48EF-BC1F-A89E3ABB6BA2}"/>
    <pc:docChg chg="custSel modSld">
      <pc:chgData name="Sioned Saer" userId="a511e1c1-9c87-4f4d-8480-d58f9216da9a" providerId="ADAL" clId="{480B03B8-C7B4-48EF-BC1F-A89E3ABB6BA2}" dt="2021-04-12T08:30:41.835" v="15" actId="27636"/>
      <pc:docMkLst>
        <pc:docMk/>
      </pc:docMkLst>
      <pc:sldChg chg="modSp mod">
        <pc:chgData name="Sioned Saer" userId="a511e1c1-9c87-4f4d-8480-d58f9216da9a" providerId="ADAL" clId="{480B03B8-C7B4-48EF-BC1F-A89E3ABB6BA2}" dt="2021-04-12T08:30:22.532" v="11" actId="6549"/>
        <pc:sldMkLst>
          <pc:docMk/>
          <pc:sldMk cId="227031021" sldId="291"/>
        </pc:sldMkLst>
        <pc:spChg chg="mod">
          <ac:chgData name="Sioned Saer" userId="a511e1c1-9c87-4f4d-8480-d58f9216da9a" providerId="ADAL" clId="{480B03B8-C7B4-48EF-BC1F-A89E3ABB6BA2}" dt="2021-04-12T08:29:54.056" v="4" actId="14100"/>
          <ac:spMkLst>
            <pc:docMk/>
            <pc:sldMk cId="227031021" sldId="291"/>
            <ac:spMk id="2" creationId="{00000000-0000-0000-0000-000000000000}"/>
          </ac:spMkLst>
        </pc:spChg>
        <pc:spChg chg="mod">
          <ac:chgData name="Sioned Saer" userId="a511e1c1-9c87-4f4d-8480-d58f9216da9a" providerId="ADAL" clId="{480B03B8-C7B4-48EF-BC1F-A89E3ABB6BA2}" dt="2021-04-12T08:30:22.532" v="11" actId="6549"/>
          <ac:spMkLst>
            <pc:docMk/>
            <pc:sldMk cId="227031021" sldId="291"/>
            <ac:spMk id="3" creationId="{00000000-0000-0000-0000-000000000000}"/>
          </ac:spMkLst>
        </pc:spChg>
      </pc:sldChg>
      <pc:sldChg chg="modSp mod">
        <pc:chgData name="Sioned Saer" userId="a511e1c1-9c87-4f4d-8480-d58f9216da9a" providerId="ADAL" clId="{480B03B8-C7B4-48EF-BC1F-A89E3ABB6BA2}" dt="2021-04-12T08:29:46.453" v="3" actId="14100"/>
        <pc:sldMkLst>
          <pc:docMk/>
          <pc:sldMk cId="3422869740" sldId="296"/>
        </pc:sldMkLst>
        <pc:spChg chg="mod">
          <ac:chgData name="Sioned Saer" userId="a511e1c1-9c87-4f4d-8480-d58f9216da9a" providerId="ADAL" clId="{480B03B8-C7B4-48EF-BC1F-A89E3ABB6BA2}" dt="2021-04-12T08:29:41.363" v="1" actId="27636"/>
          <ac:spMkLst>
            <pc:docMk/>
            <pc:sldMk cId="3422869740" sldId="296"/>
            <ac:spMk id="2" creationId="{00000000-0000-0000-0000-000000000000}"/>
          </ac:spMkLst>
        </pc:spChg>
        <pc:spChg chg="mod">
          <ac:chgData name="Sioned Saer" userId="a511e1c1-9c87-4f4d-8480-d58f9216da9a" providerId="ADAL" clId="{480B03B8-C7B4-48EF-BC1F-A89E3ABB6BA2}" dt="2021-04-12T08:29:46.453" v="3" actId="14100"/>
          <ac:spMkLst>
            <pc:docMk/>
            <pc:sldMk cId="3422869740" sldId="296"/>
            <ac:spMk id="3" creationId="{00000000-0000-0000-0000-000000000000}"/>
          </ac:spMkLst>
        </pc:spChg>
        <pc:spChg chg="mod">
          <ac:chgData name="Sioned Saer" userId="a511e1c1-9c87-4f4d-8480-d58f9216da9a" providerId="ADAL" clId="{480B03B8-C7B4-48EF-BC1F-A89E3ABB6BA2}" dt="2021-04-12T08:29:43.834" v="2" actId="14100"/>
          <ac:spMkLst>
            <pc:docMk/>
            <pc:sldMk cId="3422869740" sldId="296"/>
            <ac:spMk id="4" creationId="{00000000-0000-0000-0000-000000000000}"/>
          </ac:spMkLst>
        </pc:spChg>
      </pc:sldChg>
      <pc:sldChg chg="modSp mod">
        <pc:chgData name="Sioned Saer" userId="a511e1c1-9c87-4f4d-8480-d58f9216da9a" providerId="ADAL" clId="{480B03B8-C7B4-48EF-BC1F-A89E3ABB6BA2}" dt="2021-04-12T08:30:41.835" v="15" actId="27636"/>
        <pc:sldMkLst>
          <pc:docMk/>
          <pc:sldMk cId="2632742589" sldId="297"/>
        </pc:sldMkLst>
        <pc:spChg chg="mod">
          <ac:chgData name="Sioned Saer" userId="a511e1c1-9c87-4f4d-8480-d58f9216da9a" providerId="ADAL" clId="{480B03B8-C7B4-48EF-BC1F-A89E3ABB6BA2}" dt="2021-04-12T08:30:41.835" v="15" actId="27636"/>
          <ac:spMkLst>
            <pc:docMk/>
            <pc:sldMk cId="2632742589" sldId="297"/>
            <ac:spMk id="3" creationId="{00000000-0000-0000-0000-000000000000}"/>
          </ac:spMkLst>
        </pc:spChg>
        <pc:spChg chg="mod">
          <ac:chgData name="Sioned Saer" userId="a511e1c1-9c87-4f4d-8480-d58f9216da9a" providerId="ADAL" clId="{480B03B8-C7B4-48EF-BC1F-A89E3ABB6BA2}" dt="2021-04-12T08:30:41.835" v="14" actId="27636"/>
          <ac:spMkLst>
            <pc:docMk/>
            <pc:sldMk cId="2632742589" sldId="297"/>
            <ac:spMk id="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3DFA59-DD4A-45C5-8C82-9B7113B12B77}" type="datetimeFigureOut">
              <a:rPr lang="en-GB" smtClean="0"/>
              <a:t>12/04/2021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D7D8A5-2D6E-418F-A42D-A2ED80EC0A3E}" type="slidenum">
              <a:rPr lang="en-GB" smtClean="0"/>
              <a:t>‹#›</a:t>
            </a:fld>
            <a:endParaRPr lang="en-GB"/>
          </a:p>
        </p:txBody>
      </p:sp>
    </p:spTree>
    <p:extLst>
      <p:ext uri="{BB962C8B-B14F-4D97-AF65-F5344CB8AC3E}">
        <p14:creationId xmlns:p14="http://schemas.microsoft.com/office/powerpoint/2010/main" val="62970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a:t>
            </a:fld>
            <a:endParaRPr lang="en-GB"/>
          </a:p>
        </p:txBody>
      </p:sp>
    </p:spTree>
    <p:extLst>
      <p:ext uri="{BB962C8B-B14F-4D97-AF65-F5344CB8AC3E}">
        <p14:creationId xmlns:p14="http://schemas.microsoft.com/office/powerpoint/2010/main" val="3109088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a:t>
            </a:fld>
            <a:endParaRPr lang="en-GB"/>
          </a:p>
        </p:txBody>
      </p:sp>
    </p:spTree>
    <p:extLst>
      <p:ext uri="{BB962C8B-B14F-4D97-AF65-F5344CB8AC3E}">
        <p14:creationId xmlns:p14="http://schemas.microsoft.com/office/powerpoint/2010/main" val="656057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3</a:t>
            </a:fld>
            <a:endParaRPr lang="en-GB"/>
          </a:p>
        </p:txBody>
      </p:sp>
    </p:spTree>
    <p:extLst>
      <p:ext uri="{BB962C8B-B14F-4D97-AF65-F5344CB8AC3E}">
        <p14:creationId xmlns:p14="http://schemas.microsoft.com/office/powerpoint/2010/main" val="2540893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geese fly in formation.</a:t>
            </a:r>
          </a:p>
        </p:txBody>
      </p:sp>
      <p:sp>
        <p:nvSpPr>
          <p:cNvPr id="4" name="Slide Number Placeholder 3"/>
          <p:cNvSpPr>
            <a:spLocks noGrp="1"/>
          </p:cNvSpPr>
          <p:nvPr>
            <p:ph type="sldNum" sz="quarter" idx="10"/>
          </p:nvPr>
        </p:nvSpPr>
        <p:spPr/>
        <p:txBody>
          <a:bodyPr/>
          <a:lstStyle/>
          <a:p>
            <a:fld id="{D9D7D8A5-2D6E-418F-A42D-A2ED80EC0A3E}" type="slidenum">
              <a:rPr lang="en-GB" smtClean="0"/>
              <a:t>5</a:t>
            </a:fld>
            <a:endParaRPr lang="en-GB"/>
          </a:p>
        </p:txBody>
      </p:sp>
    </p:spTree>
    <p:extLst>
      <p:ext uri="{BB962C8B-B14F-4D97-AF65-F5344CB8AC3E}">
        <p14:creationId xmlns:p14="http://schemas.microsoft.com/office/powerpoint/2010/main" val="3429091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this as a family challenge:</a:t>
            </a:r>
          </a:p>
          <a:p>
            <a:r>
              <a:rPr lang="en-GB" dirty="0"/>
              <a:t>All you need is one metre of string</a:t>
            </a:r>
          </a:p>
          <a:p>
            <a:r>
              <a:rPr lang="en-GB" dirty="0"/>
              <a:t>20 sticks of dried spaghetti</a:t>
            </a:r>
          </a:p>
          <a:p>
            <a:r>
              <a:rPr lang="en-GB" dirty="0"/>
              <a:t>Sticky tape and marshmallows (just the one) – you can eat the rest!</a:t>
            </a:r>
          </a:p>
        </p:txBody>
      </p:sp>
      <p:sp>
        <p:nvSpPr>
          <p:cNvPr id="4" name="Slide Number Placeholder 3"/>
          <p:cNvSpPr>
            <a:spLocks noGrp="1"/>
          </p:cNvSpPr>
          <p:nvPr>
            <p:ph type="sldNum" sz="quarter" idx="10"/>
          </p:nvPr>
        </p:nvSpPr>
        <p:spPr/>
        <p:txBody>
          <a:bodyPr/>
          <a:lstStyle/>
          <a:p>
            <a:fld id="{D9D7D8A5-2D6E-418F-A42D-A2ED80EC0A3E}" type="slidenum">
              <a:rPr lang="en-GB" smtClean="0"/>
              <a:t>7</a:t>
            </a:fld>
            <a:endParaRPr lang="en-GB"/>
          </a:p>
        </p:txBody>
      </p:sp>
    </p:spTree>
    <p:extLst>
      <p:ext uri="{BB962C8B-B14F-4D97-AF65-F5344CB8AC3E}">
        <p14:creationId xmlns:p14="http://schemas.microsoft.com/office/powerpoint/2010/main" val="3479966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8</a:t>
            </a:fld>
            <a:endParaRPr lang="en-GB"/>
          </a:p>
        </p:txBody>
      </p:sp>
    </p:spTree>
    <p:extLst>
      <p:ext uri="{BB962C8B-B14F-4D97-AF65-F5344CB8AC3E}">
        <p14:creationId xmlns:p14="http://schemas.microsoft.com/office/powerpoint/2010/main" val="3842235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1653686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10</a:t>
            </a:fld>
            <a:endParaRPr lang="en-GB"/>
          </a:p>
        </p:txBody>
      </p:sp>
    </p:spTree>
    <p:extLst>
      <p:ext uri="{BB962C8B-B14F-4D97-AF65-F5344CB8AC3E}">
        <p14:creationId xmlns:p14="http://schemas.microsoft.com/office/powerpoint/2010/main" val="3998408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11</a:t>
            </a:fld>
            <a:endParaRPr lang="en-GB"/>
          </a:p>
        </p:txBody>
      </p:sp>
    </p:spTree>
    <p:extLst>
      <p:ext uri="{BB962C8B-B14F-4D97-AF65-F5344CB8AC3E}">
        <p14:creationId xmlns:p14="http://schemas.microsoft.com/office/powerpoint/2010/main" val="37797635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12</a:t>
            </a:fld>
            <a:endParaRPr lang="en-GB"/>
          </a:p>
        </p:txBody>
      </p:sp>
    </p:spTree>
    <p:extLst>
      <p:ext uri="{BB962C8B-B14F-4D97-AF65-F5344CB8AC3E}">
        <p14:creationId xmlns:p14="http://schemas.microsoft.com/office/powerpoint/2010/main" val="3286640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13</a:t>
            </a:fld>
            <a:endParaRPr lang="en-GB"/>
          </a:p>
        </p:txBody>
      </p:sp>
    </p:spTree>
    <p:extLst>
      <p:ext uri="{BB962C8B-B14F-4D97-AF65-F5344CB8AC3E}">
        <p14:creationId xmlns:p14="http://schemas.microsoft.com/office/powerpoint/2010/main" val="3163714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14</a:t>
            </a:fld>
            <a:endParaRPr lang="en-GB"/>
          </a:p>
        </p:txBody>
      </p:sp>
    </p:spTree>
    <p:extLst>
      <p:ext uri="{BB962C8B-B14F-4D97-AF65-F5344CB8AC3E}">
        <p14:creationId xmlns:p14="http://schemas.microsoft.com/office/powerpoint/2010/main" val="2676422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1956758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2256762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18</a:t>
            </a:fld>
            <a:endParaRPr lang="en-GB"/>
          </a:p>
        </p:txBody>
      </p:sp>
    </p:spTree>
    <p:extLst>
      <p:ext uri="{BB962C8B-B14F-4D97-AF65-F5344CB8AC3E}">
        <p14:creationId xmlns:p14="http://schemas.microsoft.com/office/powerpoint/2010/main" val="3239778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19</a:t>
            </a:fld>
            <a:endParaRPr lang="en-GB"/>
          </a:p>
        </p:txBody>
      </p:sp>
    </p:spTree>
    <p:extLst>
      <p:ext uri="{BB962C8B-B14F-4D97-AF65-F5344CB8AC3E}">
        <p14:creationId xmlns:p14="http://schemas.microsoft.com/office/powerpoint/2010/main" val="4120011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20</a:t>
            </a:fld>
            <a:endParaRPr lang="en-GB"/>
          </a:p>
        </p:txBody>
      </p:sp>
    </p:spTree>
    <p:extLst>
      <p:ext uri="{BB962C8B-B14F-4D97-AF65-F5344CB8AC3E}">
        <p14:creationId xmlns:p14="http://schemas.microsoft.com/office/powerpoint/2010/main" val="1341567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21</a:t>
            </a:fld>
            <a:endParaRPr lang="en-GB"/>
          </a:p>
        </p:txBody>
      </p:sp>
    </p:spTree>
    <p:extLst>
      <p:ext uri="{BB962C8B-B14F-4D97-AF65-F5344CB8AC3E}">
        <p14:creationId xmlns:p14="http://schemas.microsoft.com/office/powerpoint/2010/main" val="3280064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22</a:t>
            </a:fld>
            <a:endParaRPr lang="en-GB"/>
          </a:p>
        </p:txBody>
      </p:sp>
    </p:spTree>
    <p:extLst>
      <p:ext uri="{BB962C8B-B14F-4D97-AF65-F5344CB8AC3E}">
        <p14:creationId xmlns:p14="http://schemas.microsoft.com/office/powerpoint/2010/main" val="32901299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24</a:t>
            </a:fld>
            <a:endParaRPr lang="en-GB"/>
          </a:p>
        </p:txBody>
      </p:sp>
    </p:spTree>
    <p:extLst>
      <p:ext uri="{BB962C8B-B14F-4D97-AF65-F5344CB8AC3E}">
        <p14:creationId xmlns:p14="http://schemas.microsoft.com/office/powerpoint/2010/main" val="108596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5rOg4WfNDf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fUXdrl9ch_Q"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0_yKBitO8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file:///E:\Level%206\ECEY6002%20LEADERSHIP\FTF%202020\Reading%20-%20extra\Week%202\The%20significance%20of%20personality.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file:///E:\Level%206\ECEY6002%20LEADERSHIP\FTF%202020\Reading%20-%20extra\June%2013%20reading\Lecture%202%20Reading\Leadership%20and%20Working%20in%20Teams%20-%20Jillian%20Rodd%20Open%20University.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9"/>
            <a:ext cx="7772400" cy="1584176"/>
          </a:xfrm>
        </p:spPr>
        <p:txBody>
          <a:bodyPr/>
          <a:lstStyle/>
          <a:p>
            <a:r>
              <a:rPr lang="en-GB" b="1" dirty="0">
                <a:latin typeface="Arial" panose="020B0604020202020204" pitchFamily="34" charset="0"/>
                <a:cs typeface="Arial" panose="020B0604020202020204" pitchFamily="34" charset="0"/>
              </a:rPr>
              <a:t>ECEY6002/C</a:t>
            </a:r>
          </a:p>
        </p:txBody>
      </p:sp>
      <p:sp>
        <p:nvSpPr>
          <p:cNvPr id="3" name="Subtitle 2"/>
          <p:cNvSpPr>
            <a:spLocks noGrp="1"/>
          </p:cNvSpPr>
          <p:nvPr>
            <p:ph type="subTitle" idx="1"/>
          </p:nvPr>
        </p:nvSpPr>
        <p:spPr>
          <a:xfrm>
            <a:off x="1369368" y="2780928"/>
            <a:ext cx="6400800" cy="2716287"/>
          </a:xfrm>
        </p:spPr>
        <p:txBody>
          <a:bodyPr>
            <a:noAutofit/>
          </a:bodyPr>
          <a:lstStyle/>
          <a:p>
            <a:r>
              <a:rPr lang="en-GB" sz="4400" b="1" dirty="0" err="1">
                <a:solidFill>
                  <a:schemeClr val="bg1"/>
                </a:solidFill>
                <a:latin typeface="Arial" panose="020B0604020202020204" pitchFamily="34" charset="0"/>
                <a:cs typeface="Arial" panose="020B0604020202020204" pitchFamily="34" charset="0"/>
              </a:rPr>
              <a:t>Darlith</a:t>
            </a:r>
            <a:r>
              <a:rPr lang="en-GB" sz="4400" b="1" dirty="0">
                <a:solidFill>
                  <a:schemeClr val="bg1"/>
                </a:solidFill>
                <a:latin typeface="Arial" panose="020B0604020202020204" pitchFamily="34" charset="0"/>
                <a:cs typeface="Arial" panose="020B0604020202020204" pitchFamily="34" charset="0"/>
              </a:rPr>
              <a:t> 3 – Lecture 3 </a:t>
            </a:r>
          </a:p>
          <a:p>
            <a:r>
              <a:rPr lang="en-GB" sz="4400" b="1" dirty="0" err="1">
                <a:solidFill>
                  <a:schemeClr val="bg1"/>
                </a:solidFill>
                <a:latin typeface="Arial" panose="020B0604020202020204" pitchFamily="34" charset="0"/>
                <a:cs typeface="Arial" panose="020B0604020202020204" pitchFamily="34" charset="0"/>
              </a:rPr>
              <a:t>Gweithio</a:t>
            </a:r>
            <a:r>
              <a:rPr lang="en-GB" sz="4400" b="1" dirty="0">
                <a:solidFill>
                  <a:schemeClr val="bg1"/>
                </a:solidFill>
                <a:latin typeface="Arial" panose="020B0604020202020204" pitchFamily="34" charset="0"/>
                <a:cs typeface="Arial" panose="020B0604020202020204" pitchFamily="34" charset="0"/>
              </a:rPr>
              <a:t> </a:t>
            </a:r>
            <a:r>
              <a:rPr lang="en-GB" sz="4400" b="1" dirty="0" err="1">
                <a:solidFill>
                  <a:schemeClr val="bg1"/>
                </a:solidFill>
                <a:latin typeface="Arial" panose="020B0604020202020204" pitchFamily="34" charset="0"/>
                <a:cs typeface="Arial" panose="020B0604020202020204" pitchFamily="34" charset="0"/>
              </a:rPr>
              <a:t>mewn</a:t>
            </a:r>
            <a:r>
              <a:rPr lang="en-GB" sz="4400" b="1" dirty="0">
                <a:solidFill>
                  <a:schemeClr val="bg1"/>
                </a:solidFill>
                <a:latin typeface="Arial" panose="020B0604020202020204" pitchFamily="34" charset="0"/>
                <a:cs typeface="Arial" panose="020B0604020202020204" pitchFamily="34" charset="0"/>
              </a:rPr>
              <a:t> </a:t>
            </a:r>
            <a:r>
              <a:rPr lang="en-GB" sz="4400" b="1" dirty="0" err="1">
                <a:solidFill>
                  <a:schemeClr val="bg1"/>
                </a:solidFill>
                <a:latin typeface="Arial" panose="020B0604020202020204" pitchFamily="34" charset="0"/>
                <a:cs typeface="Arial" panose="020B0604020202020204" pitchFamily="34" charset="0"/>
              </a:rPr>
              <a:t>tîm</a:t>
            </a:r>
            <a:endParaRPr lang="en-GB" sz="4400" b="1" dirty="0">
              <a:solidFill>
                <a:schemeClr val="bg1"/>
              </a:solidFill>
              <a:latin typeface="Arial" panose="020B0604020202020204" pitchFamily="34" charset="0"/>
              <a:cs typeface="Arial" panose="020B0604020202020204" pitchFamily="34" charset="0"/>
            </a:endParaRPr>
          </a:p>
          <a:p>
            <a:r>
              <a:rPr lang="en-GB" sz="4400" b="1" dirty="0">
                <a:solidFill>
                  <a:schemeClr val="bg1"/>
                </a:solidFill>
                <a:latin typeface="Arial" panose="020B0604020202020204" pitchFamily="34" charset="0"/>
                <a:cs typeface="Arial" panose="020B0604020202020204" pitchFamily="34" charset="0"/>
              </a:rPr>
              <a:t>Teamwork</a:t>
            </a:r>
          </a:p>
          <a:p>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Bruce Tuckman (1965)</a:t>
            </a:r>
          </a:p>
        </p:txBody>
      </p:sp>
      <p:sp>
        <p:nvSpPr>
          <p:cNvPr id="3" name="Content Placeholder 2"/>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Cyfnod ffurfio</a:t>
            </a:r>
          </a:p>
          <a:p>
            <a:r>
              <a:rPr lang="cy-GB" dirty="0">
                <a:latin typeface="Arial" panose="020B0604020202020204" pitchFamily="34" charset="0"/>
                <a:cs typeface="Arial" panose="020B0604020202020204" pitchFamily="34" charset="0"/>
              </a:rPr>
              <a:t>Cyfnod stormus</a:t>
            </a:r>
          </a:p>
          <a:p>
            <a:r>
              <a:rPr lang="cy-GB" dirty="0">
                <a:latin typeface="Arial" panose="020B0604020202020204" pitchFamily="34" charset="0"/>
                <a:cs typeface="Arial" panose="020B0604020202020204" pitchFamily="34" charset="0"/>
              </a:rPr>
              <a:t>Cyfnod setlo</a:t>
            </a:r>
          </a:p>
          <a:p>
            <a:r>
              <a:rPr lang="cy-GB" dirty="0">
                <a:latin typeface="Arial" panose="020B0604020202020204" pitchFamily="34" charset="0"/>
                <a:cs typeface="Arial" panose="020B0604020202020204" pitchFamily="34" charset="0"/>
              </a:rPr>
              <a:t>Cyfnod perfformio</a:t>
            </a:r>
          </a:p>
          <a:p>
            <a:r>
              <a:rPr lang="cy-GB" dirty="0">
                <a:latin typeface="Arial" panose="020B0604020202020204" pitchFamily="34" charset="0"/>
                <a:cs typeface="Arial" panose="020B0604020202020204" pitchFamily="34" charset="0"/>
              </a:rPr>
              <a:t>Cyfnod gohirio</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Galaru</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Forming</a:t>
            </a:r>
          </a:p>
          <a:p>
            <a:r>
              <a:rPr lang="en-GB" dirty="0">
                <a:latin typeface="Arial" panose="020B0604020202020204" pitchFamily="34" charset="0"/>
                <a:cs typeface="Arial" panose="020B0604020202020204" pitchFamily="34" charset="0"/>
              </a:rPr>
              <a:t>Storming</a:t>
            </a:r>
          </a:p>
          <a:p>
            <a:r>
              <a:rPr lang="en-GB" dirty="0">
                <a:latin typeface="Arial" panose="020B0604020202020204" pitchFamily="34" charset="0"/>
                <a:cs typeface="Arial" panose="020B0604020202020204" pitchFamily="34" charset="0"/>
              </a:rPr>
              <a:t>Norming </a:t>
            </a:r>
          </a:p>
          <a:p>
            <a:r>
              <a:rPr lang="en-GB" dirty="0">
                <a:latin typeface="Arial" panose="020B0604020202020204" pitchFamily="34" charset="0"/>
                <a:cs typeface="Arial" panose="020B0604020202020204" pitchFamily="34" charset="0"/>
              </a:rPr>
              <a:t>Performing</a:t>
            </a:r>
          </a:p>
          <a:p>
            <a:r>
              <a:rPr lang="en-GB" dirty="0">
                <a:latin typeface="Arial" panose="020B0604020202020204" pitchFamily="34" charset="0"/>
                <a:cs typeface="Arial" panose="020B0604020202020204" pitchFamily="34" charset="0"/>
              </a:rPr>
              <a:t>Adjourning </a:t>
            </a:r>
          </a:p>
          <a:p>
            <a:endParaRPr lang="en-GB" dirty="0">
              <a:latin typeface="Arial" panose="020B0604020202020204" pitchFamily="34" charset="0"/>
              <a:cs typeface="Arial" panose="020B0604020202020204" pitchFamily="34" charset="0"/>
            </a:endParaRPr>
          </a:p>
          <a:p>
            <a:r>
              <a:rPr lang="en-GB" dirty="0"/>
              <a:t>Mourning</a:t>
            </a:r>
          </a:p>
          <a:p>
            <a:endParaRPr lang="en-GB" dirty="0"/>
          </a:p>
        </p:txBody>
      </p:sp>
    </p:spTree>
    <p:extLst>
      <p:ext uri="{BB962C8B-B14F-4D97-AF65-F5344CB8AC3E}">
        <p14:creationId xmlns:p14="http://schemas.microsoft.com/office/powerpoint/2010/main" val="4267082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 (1999)</a:t>
            </a:r>
          </a:p>
        </p:txBody>
      </p:sp>
      <p:sp>
        <p:nvSpPr>
          <p:cNvPr id="3" name="Content Placeholder 2"/>
          <p:cNvSpPr>
            <a:spLocks noGrp="1"/>
          </p:cNvSpPr>
          <p:nvPr>
            <p:ph sz="half" idx="1"/>
          </p:nvPr>
        </p:nvSpPr>
        <p:spPr/>
        <p:txBody>
          <a:bodyPr/>
          <a:lstStyle/>
          <a:p>
            <a:pPr marL="0" indent="0">
              <a:buNone/>
            </a:pPr>
            <a:r>
              <a:rPr lang="cy-GB" b="1" dirty="0"/>
              <a:t>Diwylliant</a:t>
            </a:r>
          </a:p>
          <a:p>
            <a:pPr marL="0" indent="0">
              <a:buNone/>
            </a:pPr>
            <a:r>
              <a:rPr lang="cy-GB" dirty="0"/>
              <a:t>4 dimensiwn:</a:t>
            </a:r>
          </a:p>
          <a:p>
            <a:r>
              <a:rPr lang="cy-GB" dirty="0"/>
              <a:t>Diwylliant pŵer</a:t>
            </a:r>
          </a:p>
          <a:p>
            <a:r>
              <a:rPr lang="cy-GB" dirty="0"/>
              <a:t>Diwylliant rolau</a:t>
            </a:r>
          </a:p>
          <a:p>
            <a:r>
              <a:rPr lang="cy-GB" dirty="0"/>
              <a:t>Diwylliant tasgau</a:t>
            </a:r>
          </a:p>
          <a:p>
            <a:r>
              <a:rPr lang="cy-GB" dirty="0"/>
              <a:t>Diwylliant y person</a:t>
            </a:r>
          </a:p>
        </p:txBody>
      </p:sp>
      <p:sp>
        <p:nvSpPr>
          <p:cNvPr id="4" name="Content Placeholder 3"/>
          <p:cNvSpPr>
            <a:spLocks noGrp="1"/>
          </p:cNvSpPr>
          <p:nvPr>
            <p:ph sz="half" idx="2"/>
          </p:nvPr>
        </p:nvSpPr>
        <p:spPr/>
        <p:txBody>
          <a:bodyPr/>
          <a:lstStyle/>
          <a:p>
            <a:pPr marL="0" indent="0">
              <a:buNone/>
            </a:pPr>
            <a:r>
              <a:rPr lang="en-GB" b="1" dirty="0"/>
              <a:t>Culture</a:t>
            </a:r>
          </a:p>
          <a:p>
            <a:pPr marL="0" indent="0">
              <a:buNone/>
            </a:pPr>
            <a:r>
              <a:rPr lang="en-GB" dirty="0"/>
              <a:t>4 Dimensions:</a:t>
            </a:r>
          </a:p>
          <a:p>
            <a:r>
              <a:rPr lang="en-GB" dirty="0"/>
              <a:t>Power culture</a:t>
            </a:r>
          </a:p>
          <a:p>
            <a:r>
              <a:rPr lang="en-GB" dirty="0"/>
              <a:t>Role culture</a:t>
            </a:r>
          </a:p>
          <a:p>
            <a:r>
              <a:rPr lang="en-GB" dirty="0"/>
              <a:t>Task culture</a:t>
            </a:r>
          </a:p>
          <a:p>
            <a:r>
              <a:rPr lang="en-GB" dirty="0"/>
              <a:t>Person culture</a:t>
            </a:r>
          </a:p>
          <a:p>
            <a:pPr marL="0" indent="0">
              <a:buNone/>
            </a:pPr>
            <a:endParaRPr lang="en-GB" dirty="0"/>
          </a:p>
        </p:txBody>
      </p:sp>
    </p:spTree>
    <p:extLst>
      <p:ext uri="{BB962C8B-B14F-4D97-AF65-F5344CB8AC3E}">
        <p14:creationId xmlns:p14="http://schemas.microsoft.com/office/powerpoint/2010/main" val="3773791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Jillian Rodd</a:t>
            </a:r>
          </a:p>
        </p:txBody>
      </p:sp>
      <p:sp>
        <p:nvSpPr>
          <p:cNvPr id="3" name="Content Placeholder 2"/>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‘Good leaders build teams by making everyone feel that their contribution matters…’                                                             						                        ‘In teams who successfully meet the demands of goal attainment and harmonious relationships, leadership responsibilities are not placed upon one person, but shared widely.’ 						(2010:145)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The wisdom of geese</a:t>
            </a:r>
          </a:p>
        </p:txBody>
      </p:sp>
      <p:sp>
        <p:nvSpPr>
          <p:cNvPr id="3" name="Content Placeholder 2"/>
          <p:cNvSpPr>
            <a:spLocks noGrp="1"/>
          </p:cNvSpPr>
          <p:nvPr>
            <p:ph idx="1"/>
          </p:nvPr>
        </p:nvSpPr>
        <p:spPr/>
        <p:txBody>
          <a:bodyPr/>
          <a:lstStyle/>
          <a:p>
            <a:pPr marL="0" indent="0">
              <a:buNone/>
            </a:pPr>
            <a:r>
              <a:rPr lang="en-GB" dirty="0">
                <a:hlinkClick r:id="rId3"/>
              </a:rPr>
              <a:t>https://www.youtube.com/watch?v=5rOg4WfNDfM</a:t>
            </a:r>
            <a:r>
              <a:rPr lang="en-GB" dirty="0"/>
              <a:t> </a:t>
            </a:r>
          </a:p>
        </p:txBody>
      </p:sp>
    </p:spTree>
    <p:extLst>
      <p:ext uri="{BB962C8B-B14F-4D97-AF65-F5344CB8AC3E}">
        <p14:creationId xmlns:p14="http://schemas.microsoft.com/office/powerpoint/2010/main" val="1423752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latin typeface="Arial" panose="020B0604020202020204" pitchFamily="34" charset="0"/>
                <a:cs typeface="Arial" panose="020B0604020202020204" pitchFamily="34" charset="0"/>
              </a:rPr>
              <a:t>Good and bad teamwork</a:t>
            </a:r>
          </a:p>
        </p:txBody>
      </p:sp>
      <p:sp>
        <p:nvSpPr>
          <p:cNvPr id="6" name="Content Placeholder 5"/>
          <p:cNvSpPr>
            <a:spLocks noGrp="1"/>
          </p:cNvSpPr>
          <p:nvPr>
            <p:ph idx="1"/>
          </p:nvPr>
        </p:nvSpPr>
        <p:spPr/>
        <p:txBody>
          <a:bodyPr/>
          <a:lstStyle/>
          <a:p>
            <a:pPr marL="0" indent="0">
              <a:buNone/>
            </a:pPr>
            <a:r>
              <a:rPr lang="en-GB" dirty="0">
                <a:hlinkClick r:id="rId2"/>
              </a:rPr>
              <a:t>https://www.youtube.com/watch?v=fUXdrl9ch_Q</a:t>
            </a:r>
            <a:r>
              <a:rPr lang="en-GB" dirty="0"/>
              <a:t> </a:t>
            </a:r>
          </a:p>
        </p:txBody>
      </p:sp>
    </p:spTree>
    <p:extLst>
      <p:ext uri="{BB962C8B-B14F-4D97-AF65-F5344CB8AC3E}">
        <p14:creationId xmlns:p14="http://schemas.microsoft.com/office/powerpoint/2010/main" val="2896654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Prawf</a:t>
            </a:r>
            <a:r>
              <a:rPr lang="en-GB" dirty="0">
                <a:latin typeface="Arial" panose="020B0604020202020204" pitchFamily="34" charset="0"/>
                <a:cs typeface="Arial" panose="020B0604020202020204" pitchFamily="34" charset="0"/>
              </a:rPr>
              <a:t> Marshmallow Test</a:t>
            </a:r>
          </a:p>
        </p:txBody>
      </p:sp>
      <p:sp>
        <p:nvSpPr>
          <p:cNvPr id="3" name="Content Placeholder 2"/>
          <p:cNvSpPr>
            <a:spLocks noGrp="1"/>
          </p:cNvSpPr>
          <p:nvPr>
            <p:ph idx="1"/>
          </p:nvPr>
        </p:nvSpPr>
        <p:spPr/>
        <p:txBody>
          <a:bodyPr/>
          <a:lstStyle/>
          <a:p>
            <a:r>
              <a:rPr lang="en-GB" dirty="0">
                <a:hlinkClick r:id="rId3"/>
              </a:rPr>
              <a:t>https://www.youtube.com/watch?v=H0_yKBitO8M</a:t>
            </a:r>
            <a:r>
              <a:rPr lang="en-GB" dirty="0"/>
              <a:t> </a:t>
            </a:r>
          </a:p>
        </p:txBody>
      </p:sp>
    </p:spTree>
    <p:extLst>
      <p:ext uri="{BB962C8B-B14F-4D97-AF65-F5344CB8AC3E}">
        <p14:creationId xmlns:p14="http://schemas.microsoft.com/office/powerpoint/2010/main" val="2207478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Autofit/>
          </a:bodyPr>
          <a:lstStyle/>
          <a:p>
            <a:r>
              <a:rPr lang="cy-GB" sz="3600" dirty="0"/>
              <a:t>Beth allwn ddysgu oddi wrth morgrug!</a:t>
            </a:r>
            <a:br>
              <a:rPr lang="cy-GB" sz="3600" dirty="0"/>
            </a:br>
            <a:r>
              <a:rPr lang="en-GB" sz="3600" dirty="0"/>
              <a:t>What we could learn from ants!</a:t>
            </a:r>
          </a:p>
        </p:txBody>
      </p:sp>
      <p:pic>
        <p:nvPicPr>
          <p:cNvPr id="1026" name="Picture 2" descr="Amazon.com : Ant Team Building Together Mouse Mat Pad - Bridge ..."/>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7504" y="1340768"/>
            <a:ext cx="8928991"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5254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Building a team</a:t>
            </a:r>
          </a:p>
        </p:txBody>
      </p:sp>
      <p:sp>
        <p:nvSpPr>
          <p:cNvPr id="3" name="Content Placeholder 2"/>
          <p:cNvSpPr>
            <a:spLocks noGrp="1"/>
          </p:cNvSpPr>
          <p:nvPr>
            <p:ph sz="half" idx="1"/>
          </p:nvPr>
        </p:nvSpPr>
        <p:spPr/>
        <p:txBody>
          <a:bodyPr/>
          <a:lstStyle/>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tim</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dylech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edrych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amdano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ffactor</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pPr marL="0" indent="0">
              <a:buNone/>
            </a:pPr>
            <a:r>
              <a:rPr lang="en-GB" dirty="0">
                <a:latin typeface="Arial" panose="020B0604020202020204" pitchFamily="34" charset="0"/>
                <a:cs typeface="Arial" panose="020B0604020202020204" pitchFamily="34" charset="0"/>
              </a:rPr>
              <a:t>Discuss…</a:t>
            </a:r>
          </a:p>
          <a:p>
            <a:r>
              <a:rPr lang="en-GB" dirty="0">
                <a:latin typeface="Arial" panose="020B0604020202020204" pitchFamily="34" charset="0"/>
                <a:cs typeface="Arial" panose="020B0604020202020204" pitchFamily="34" charset="0"/>
              </a:rPr>
              <a:t>How do you build a team?</a:t>
            </a:r>
          </a:p>
          <a:p>
            <a:r>
              <a:rPr lang="en-GB" dirty="0">
                <a:latin typeface="Arial" panose="020B0604020202020204" pitchFamily="34" charset="0"/>
                <a:cs typeface="Arial" panose="020B0604020202020204" pitchFamily="34" charset="0"/>
              </a:rPr>
              <a:t>What should you look for?</a:t>
            </a:r>
          </a:p>
          <a:p>
            <a:r>
              <a:rPr lang="en-GB" dirty="0">
                <a:latin typeface="Arial" panose="020B0604020202020204" pitchFamily="34" charset="0"/>
                <a:cs typeface="Arial" panose="020B0604020202020204" pitchFamily="34" charset="0"/>
              </a:rPr>
              <a:t>Is time a factor?</a:t>
            </a:r>
          </a:p>
        </p:txBody>
      </p:sp>
      <p:pic>
        <p:nvPicPr>
          <p:cNvPr id="4098" name="Picture 2" descr="G:\Modules 2017-2018\Lefel 6\EAEC6009 LECTURES 2017\a5e96e4ffc-teambuild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G:\Modules 2017-2018\Lefel 6\EAEC6009 LECTURES 2017\a5e96e4ffc-teambuild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759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/Skills</a:t>
            </a:r>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skills do you need for achieving as a group?</a:t>
            </a:r>
          </a:p>
        </p:txBody>
      </p:sp>
      <p:pic>
        <p:nvPicPr>
          <p:cNvPr id="3074" name="Picture 2" descr="G:\Modules 2017-2018\Lefel 6\EAEC6009 LECTURES 2017\HighRopes-low.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107505" y="116632"/>
            <a:ext cx="4248471" cy="5472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What do we see here?</a:t>
            </a:r>
          </a:p>
        </p:txBody>
      </p:sp>
      <p:pic>
        <p:nvPicPr>
          <p:cNvPr id="1026" name="Picture 2" descr="G:\Modules 2017-2018\Lefel 6\EAEC6009 LECTURES 2017\Team%206.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1484784"/>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Kurt Lewin (1939)</a:t>
            </a:r>
          </a:p>
        </p:txBody>
      </p:sp>
      <p:sp>
        <p:nvSpPr>
          <p:cNvPr id="3" name="Content Placeholder 2"/>
          <p:cNvSpPr>
            <a:spLocks noGrp="1"/>
          </p:cNvSpPr>
          <p:nvPr>
            <p:ph sz="half" idx="1"/>
          </p:nvPr>
        </p:nvSpPr>
        <p:spPr>
          <a:xfrm>
            <a:off x="457200" y="1268760"/>
            <a:ext cx="4038600" cy="4320481"/>
          </a:xfrm>
        </p:spPr>
        <p:txBody>
          <a:bodyPr>
            <a:normAutofit fontScale="92500"/>
          </a:bodyPr>
          <a:lstStyle/>
          <a:p>
            <a:pPr marL="0" indent="0">
              <a:buNone/>
            </a:pPr>
            <a:r>
              <a:rPr lang="cy-GB" b="1" dirty="0"/>
              <a:t>Deinameg Grwpiau:</a:t>
            </a:r>
          </a:p>
          <a:p>
            <a:r>
              <a:rPr lang="cy-GB" dirty="0"/>
              <a:t>I ddeall yr unigolion sydd yn rhan o’r tîm;</a:t>
            </a:r>
          </a:p>
          <a:p>
            <a:r>
              <a:rPr lang="cy-GB" dirty="0"/>
              <a:t>Archwilio ymddygiad unigolion a’r rhesymau ar gyfer yr ymddygiad;</a:t>
            </a:r>
          </a:p>
          <a:p>
            <a:r>
              <a:rPr lang="cy-GB" dirty="0"/>
              <a:t>Deinameg grŵp positif</a:t>
            </a:r>
          </a:p>
          <a:p>
            <a:r>
              <a:rPr lang="cy-GB" dirty="0"/>
              <a:t>Deinameg grŵp gwan </a:t>
            </a:r>
          </a:p>
        </p:txBody>
      </p:sp>
      <p:sp>
        <p:nvSpPr>
          <p:cNvPr id="4" name="Content Placeholder 3"/>
          <p:cNvSpPr>
            <a:spLocks noGrp="1"/>
          </p:cNvSpPr>
          <p:nvPr>
            <p:ph sz="half" idx="2"/>
          </p:nvPr>
        </p:nvSpPr>
        <p:spPr>
          <a:xfrm>
            <a:off x="4648200" y="1124744"/>
            <a:ext cx="4038600" cy="4464497"/>
          </a:xfrm>
        </p:spPr>
        <p:txBody>
          <a:bodyPr>
            <a:normAutofit fontScale="92500"/>
          </a:bodyPr>
          <a:lstStyle/>
          <a:p>
            <a:pPr marL="0" indent="0">
              <a:buNone/>
            </a:pPr>
            <a:r>
              <a:rPr lang="en-GB" b="1" dirty="0"/>
              <a:t>Group Dynamics:</a:t>
            </a:r>
          </a:p>
          <a:p>
            <a:r>
              <a:rPr lang="en-GB" dirty="0"/>
              <a:t>To understand the individuals that make up the team;</a:t>
            </a:r>
          </a:p>
          <a:p>
            <a:r>
              <a:rPr lang="en-GB" dirty="0"/>
              <a:t>Exploring individual behaviour and reasons for that behaviour;</a:t>
            </a:r>
          </a:p>
          <a:p>
            <a:r>
              <a:rPr lang="en-GB" dirty="0"/>
              <a:t>Positive Group Dynamics;</a:t>
            </a:r>
          </a:p>
          <a:p>
            <a:r>
              <a:rPr lang="en-GB" dirty="0"/>
              <a:t>Poor Group Dynamics</a:t>
            </a:r>
          </a:p>
        </p:txBody>
      </p:sp>
    </p:spTree>
    <p:extLst>
      <p:ext uri="{BB962C8B-B14F-4D97-AF65-F5344CB8AC3E}">
        <p14:creationId xmlns:p14="http://schemas.microsoft.com/office/powerpoint/2010/main" val="3422869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dirty="0" err="1"/>
              <a:t>Dynameg</a:t>
            </a:r>
            <a:br>
              <a:rPr lang="en-GB" dirty="0"/>
            </a:br>
            <a:r>
              <a:rPr lang="en-GB" dirty="0"/>
              <a:t>Dynamics</a:t>
            </a:r>
          </a:p>
        </p:txBody>
      </p:sp>
      <p:sp>
        <p:nvSpPr>
          <p:cNvPr id="3" name="Content Placeholder 2"/>
          <p:cNvSpPr>
            <a:spLocks noGrp="1"/>
          </p:cNvSpPr>
          <p:nvPr>
            <p:ph idx="1"/>
          </p:nvPr>
        </p:nvSpPr>
        <p:spPr>
          <a:xfrm>
            <a:off x="457200" y="1268761"/>
            <a:ext cx="8229600" cy="4176464"/>
          </a:xfrm>
        </p:spPr>
        <p:txBody>
          <a:bodyPr>
            <a:normAutofit lnSpcReduction="10000"/>
          </a:bodyPr>
          <a:lstStyle/>
          <a:p>
            <a:r>
              <a:rPr lang="cy-GB" dirty="0"/>
              <a:t>Y gweithlu benywaidd</a:t>
            </a:r>
            <a:r>
              <a:rPr lang="en-GB" dirty="0"/>
              <a:t>/ The female workforce</a:t>
            </a:r>
          </a:p>
          <a:p>
            <a:r>
              <a:rPr lang="cy-GB" dirty="0" err="1"/>
              <a:t>Rhywedd</a:t>
            </a:r>
            <a:r>
              <a:rPr lang="en-GB" dirty="0"/>
              <a:t>/Gender</a:t>
            </a:r>
          </a:p>
          <a:p>
            <a:r>
              <a:rPr lang="cy-GB" dirty="0"/>
              <a:t>Ystod oedran</a:t>
            </a:r>
            <a:r>
              <a:rPr lang="en-GB" dirty="0"/>
              <a:t>/Age range</a:t>
            </a:r>
          </a:p>
          <a:p>
            <a:pPr marL="0" indent="0">
              <a:buNone/>
            </a:pPr>
            <a:r>
              <a:rPr lang="en-GB" dirty="0"/>
              <a:t>Garvey (2017) refers to </a:t>
            </a:r>
            <a:r>
              <a:rPr lang="en-GB" b="1" dirty="0"/>
              <a:t>‘intergenerational conflict’ which ‘manifests when women from different generations have alternative views of work</a:t>
            </a:r>
            <a:r>
              <a:rPr lang="en-GB" dirty="0"/>
              <a:t> (2017, p. 225).</a:t>
            </a:r>
          </a:p>
        </p:txBody>
      </p:sp>
    </p:spTree>
    <p:extLst>
      <p:ext uri="{BB962C8B-B14F-4D97-AF65-F5344CB8AC3E}">
        <p14:creationId xmlns:p14="http://schemas.microsoft.com/office/powerpoint/2010/main" val="227031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McGregor’s X and Y theory (1960)</a:t>
            </a:r>
          </a:p>
        </p:txBody>
      </p:sp>
      <p:sp>
        <p:nvSpPr>
          <p:cNvPr id="3" name="Content Placeholder 2"/>
          <p:cNvSpPr>
            <a:spLocks noGrp="1"/>
          </p:cNvSpPr>
          <p:nvPr>
            <p:ph sz="half" idx="1"/>
          </p:nvPr>
        </p:nvSpPr>
        <p:spPr>
          <a:xfrm>
            <a:off x="457200" y="1417638"/>
            <a:ext cx="4038600" cy="4171603"/>
          </a:xfrm>
        </p:spPr>
        <p:txBody>
          <a:bodyPr>
            <a:normAutofit lnSpcReduction="10000"/>
          </a:bodyPr>
          <a:lstStyle/>
          <a:p>
            <a:r>
              <a:rPr lang="en-GB" dirty="0" err="1"/>
              <a:t>Diddordeb</a:t>
            </a:r>
            <a:r>
              <a:rPr lang="en-GB" dirty="0"/>
              <a:t> </a:t>
            </a:r>
            <a:r>
              <a:rPr lang="en-GB" dirty="0" err="1"/>
              <a:t>mewn</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gwneud</a:t>
            </a:r>
            <a:r>
              <a:rPr lang="en-GB" dirty="0"/>
              <a:t> </a:t>
            </a:r>
            <a:r>
              <a:rPr lang="en-GB" dirty="0" err="1"/>
              <a:t>pobl</a:t>
            </a:r>
            <a:r>
              <a:rPr lang="en-GB" dirty="0"/>
              <a:t> </a:t>
            </a:r>
            <a:r>
              <a:rPr lang="en-GB" dirty="0" err="1"/>
              <a:t>sydd</a:t>
            </a:r>
            <a:r>
              <a:rPr lang="en-GB" dirty="0"/>
              <a:t> a </a:t>
            </a:r>
            <a:r>
              <a:rPr lang="en-GB" dirty="0" err="1"/>
              <a:t>chymhelliant</a:t>
            </a:r>
            <a:r>
              <a:rPr lang="en-GB" dirty="0"/>
              <a:t>  </a:t>
            </a:r>
            <a:r>
              <a:rPr lang="en-GB" dirty="0" err="1"/>
              <a:t>i</a:t>
            </a:r>
            <a:r>
              <a:rPr lang="en-GB" dirty="0"/>
              <a:t> </a:t>
            </a:r>
            <a:r>
              <a:rPr lang="en-GB" dirty="0" err="1"/>
              <a:t>weithio</a:t>
            </a:r>
            <a:endParaRPr lang="en-GB" dirty="0"/>
          </a:p>
          <a:p>
            <a:r>
              <a:rPr lang="en-GB" dirty="0" err="1"/>
              <a:t>Sut</a:t>
            </a:r>
            <a:r>
              <a:rPr lang="en-GB" dirty="0"/>
              <a:t> </a:t>
            </a:r>
            <a:r>
              <a:rPr lang="en-GB" dirty="0" err="1"/>
              <a:t>mae’r</a:t>
            </a:r>
            <a:r>
              <a:rPr lang="en-GB" dirty="0"/>
              <a:t> </a:t>
            </a:r>
            <a:r>
              <a:rPr lang="en-GB" dirty="0" err="1"/>
              <a:t>ymddygiad</a:t>
            </a:r>
            <a:r>
              <a:rPr lang="en-GB" dirty="0"/>
              <a:t> </a:t>
            </a:r>
            <a:r>
              <a:rPr lang="en-GB" dirty="0" err="1"/>
              <a:t>hynny</a:t>
            </a:r>
            <a:r>
              <a:rPr lang="en-GB" dirty="0"/>
              <a:t> </a:t>
            </a:r>
            <a:r>
              <a:rPr lang="en-GB" dirty="0" err="1"/>
              <a:t>yn</a:t>
            </a:r>
            <a:r>
              <a:rPr lang="en-GB" dirty="0"/>
              <a:t> </a:t>
            </a:r>
            <a:r>
              <a:rPr lang="en-GB" dirty="0" err="1"/>
              <a:t>cymell</a:t>
            </a:r>
            <a:r>
              <a:rPr lang="en-GB" dirty="0"/>
              <a:t> </a:t>
            </a:r>
            <a:r>
              <a:rPr lang="en-GB" dirty="0" err="1"/>
              <a:t>pobl</a:t>
            </a:r>
            <a:r>
              <a:rPr lang="en-GB" dirty="0"/>
              <a:t> </a:t>
            </a:r>
            <a:r>
              <a:rPr lang="en-GB" dirty="0" err="1"/>
              <a:t>eraill</a:t>
            </a:r>
            <a:r>
              <a:rPr lang="en-GB" dirty="0"/>
              <a:t> </a:t>
            </a:r>
            <a:r>
              <a:rPr lang="en-GB" dirty="0" err="1"/>
              <a:t>i</a:t>
            </a:r>
            <a:r>
              <a:rPr lang="en-GB" dirty="0"/>
              <a:t> </a:t>
            </a:r>
            <a:r>
              <a:rPr lang="en-GB" dirty="0" err="1"/>
              <a:t>weithio</a:t>
            </a:r>
            <a:endParaRPr lang="en-GB" dirty="0"/>
          </a:p>
          <a:p>
            <a:r>
              <a:rPr lang="en-GB" dirty="0"/>
              <a:t>X – </a:t>
            </a:r>
            <a:r>
              <a:rPr lang="en-GB" dirty="0" err="1"/>
              <a:t>Yn</a:t>
            </a:r>
            <a:r>
              <a:rPr lang="en-GB" dirty="0"/>
              <a:t> </a:t>
            </a:r>
            <a:r>
              <a:rPr lang="en-GB" dirty="0" err="1"/>
              <a:t>ddiog</a:t>
            </a:r>
            <a:endParaRPr lang="en-GB" dirty="0"/>
          </a:p>
          <a:p>
            <a:r>
              <a:rPr lang="en-GB" dirty="0"/>
              <a:t>Y – </a:t>
            </a:r>
            <a:r>
              <a:rPr lang="en-GB" dirty="0" err="1"/>
              <a:t>Yn</a:t>
            </a:r>
            <a:r>
              <a:rPr lang="en-GB" dirty="0"/>
              <a:t> </a:t>
            </a:r>
            <a:r>
              <a:rPr lang="en-GB" dirty="0" err="1"/>
              <a:t>hunan</a:t>
            </a:r>
            <a:r>
              <a:rPr lang="en-GB" dirty="0"/>
              <a:t> </a:t>
            </a:r>
            <a:r>
              <a:rPr lang="en-GB" dirty="0" err="1"/>
              <a:t>ysgogol</a:t>
            </a:r>
            <a:endParaRPr lang="en-GB" dirty="0"/>
          </a:p>
        </p:txBody>
      </p:sp>
      <p:sp>
        <p:nvSpPr>
          <p:cNvPr id="4" name="Content Placeholder 3"/>
          <p:cNvSpPr>
            <a:spLocks noGrp="1"/>
          </p:cNvSpPr>
          <p:nvPr>
            <p:ph sz="half" idx="2"/>
          </p:nvPr>
        </p:nvSpPr>
        <p:spPr>
          <a:xfrm>
            <a:off x="4648200" y="1700808"/>
            <a:ext cx="4038600" cy="3888433"/>
          </a:xfrm>
        </p:spPr>
        <p:txBody>
          <a:bodyPr>
            <a:normAutofit lnSpcReduction="10000"/>
          </a:bodyPr>
          <a:lstStyle/>
          <a:p>
            <a:r>
              <a:rPr lang="en-GB" dirty="0"/>
              <a:t>Interested what motivated people to work</a:t>
            </a:r>
          </a:p>
          <a:p>
            <a:r>
              <a:rPr lang="en-GB" dirty="0"/>
              <a:t>How that behaviour motivates other people to work </a:t>
            </a:r>
          </a:p>
          <a:p>
            <a:r>
              <a:rPr lang="en-GB" dirty="0"/>
              <a:t>X – lazy</a:t>
            </a:r>
          </a:p>
          <a:p>
            <a:r>
              <a:rPr lang="en-GB" dirty="0"/>
              <a:t>Y – self motivated</a:t>
            </a:r>
          </a:p>
        </p:txBody>
      </p:sp>
    </p:spTree>
    <p:extLst>
      <p:ext uri="{BB962C8B-B14F-4D97-AF65-F5344CB8AC3E}">
        <p14:creationId xmlns:p14="http://schemas.microsoft.com/office/powerpoint/2010/main" val="2632742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Fredrick Herzberg (1959)</a:t>
            </a:r>
            <a:br>
              <a:rPr lang="en-GB" b="1" dirty="0"/>
            </a:br>
            <a:r>
              <a:rPr lang="en-GB" b="1" dirty="0"/>
              <a:t>Two-Factor Motivational Theory</a:t>
            </a:r>
          </a:p>
        </p:txBody>
      </p:sp>
      <p:sp>
        <p:nvSpPr>
          <p:cNvPr id="4" name="Content Placeholder 3"/>
          <p:cNvSpPr>
            <a:spLocks noGrp="1"/>
          </p:cNvSpPr>
          <p:nvPr>
            <p:ph sz="half" idx="2"/>
          </p:nvPr>
        </p:nvSpPr>
        <p:spPr/>
        <p:txBody>
          <a:bodyPr/>
          <a:lstStyle/>
          <a:p>
            <a:endParaRPr lang="en-GB"/>
          </a:p>
        </p:txBody>
      </p:sp>
      <p:pic>
        <p:nvPicPr>
          <p:cNvPr id="1026" name="Picture 2" descr="Herzberg's Two-Factor Theory | Organizational Behavior / Human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9512" y="1556792"/>
            <a:ext cx="8784976" cy="5184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871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Meredith Belbin (1981)</a:t>
            </a:r>
            <a:br>
              <a:rPr lang="en-GB" b="1" dirty="0">
                <a:latin typeface="Arial" panose="020B0604020202020204" pitchFamily="34" charset="0"/>
                <a:cs typeface="Arial" panose="020B0604020202020204" pitchFamily="34" charset="0"/>
              </a:rPr>
            </a:br>
            <a:r>
              <a:rPr lang="en-GB" b="1" dirty="0" err="1">
                <a:latin typeface="Arial" panose="020B0604020202020204" pitchFamily="34" charset="0"/>
                <a:cs typeface="Arial" panose="020B0604020202020204" pitchFamily="34" charset="0"/>
              </a:rPr>
              <a:t>Rolau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 Team Roles</a:t>
            </a:r>
          </a:p>
        </p:txBody>
      </p:sp>
      <p:sp>
        <p:nvSpPr>
          <p:cNvPr id="3" name="Content Placeholder 2"/>
          <p:cNvSpPr>
            <a:spLocks noGrp="1"/>
          </p:cNvSpPr>
          <p:nvPr>
            <p:ph sz="half" idx="1"/>
          </p:nvPr>
        </p:nvSpPr>
        <p:spPr/>
        <p:txBody>
          <a:bodyPr>
            <a:normAutofit fontScale="92500" lnSpcReduction="10000"/>
          </a:bodyPr>
          <a:lstStyle/>
          <a:p>
            <a:r>
              <a:rPr lang="cy-GB" dirty="0">
                <a:latin typeface="Arial" panose="020B0604020202020204" pitchFamily="34" charset="0"/>
                <a:cs typeface="Arial" panose="020B0604020202020204" pitchFamily="34" charset="0"/>
              </a:rPr>
              <a:t>Adnoddau</a:t>
            </a:r>
          </a:p>
          <a:p>
            <a:r>
              <a:rPr lang="cy-GB" dirty="0">
                <a:latin typeface="Arial" panose="020B0604020202020204" pitchFamily="34" charset="0"/>
                <a:cs typeface="Arial" panose="020B0604020202020204" pitchFamily="34" charset="0"/>
              </a:rPr>
              <a:t>Gweithiwr tîm</a:t>
            </a:r>
          </a:p>
          <a:p>
            <a:r>
              <a:rPr lang="cy-GB" dirty="0">
                <a:latin typeface="Arial" panose="020B0604020202020204" pitchFamily="34" charset="0"/>
                <a:cs typeface="Arial" panose="020B0604020202020204" pitchFamily="34" charset="0"/>
              </a:rPr>
              <a:t>Cydlynydd</a:t>
            </a:r>
          </a:p>
          <a:p>
            <a:r>
              <a:rPr lang="cy-GB" dirty="0">
                <a:latin typeface="Arial" panose="020B0604020202020204" pitchFamily="34" charset="0"/>
                <a:cs typeface="Arial" panose="020B0604020202020204" pitchFamily="34" charset="0"/>
              </a:rPr>
              <a:t>Hadwr</a:t>
            </a:r>
          </a:p>
          <a:p>
            <a:r>
              <a:rPr lang="cy-GB" dirty="0" err="1">
                <a:latin typeface="Arial" panose="020B0604020202020204" pitchFamily="34" charset="0"/>
                <a:cs typeface="Arial" panose="020B0604020202020204" pitchFamily="34" charset="0"/>
              </a:rPr>
              <a:t>Gwerthuswr</a:t>
            </a:r>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Arbenigwr</a:t>
            </a:r>
          </a:p>
          <a:p>
            <a:r>
              <a:rPr lang="cy-GB" dirty="0">
                <a:latin typeface="Arial" panose="020B0604020202020204" pitchFamily="34" charset="0"/>
                <a:cs typeface="Arial" panose="020B0604020202020204" pitchFamily="34" charset="0"/>
              </a:rPr>
              <a:t>Siapiwr</a:t>
            </a:r>
          </a:p>
          <a:p>
            <a:r>
              <a:rPr lang="cy-GB" dirty="0">
                <a:latin typeface="Arial" panose="020B0604020202020204" pitchFamily="34" charset="0"/>
                <a:cs typeface="Arial" panose="020B0604020202020204" pitchFamily="34" charset="0"/>
              </a:rPr>
              <a:t>Dechreuwr</a:t>
            </a:r>
          </a:p>
          <a:p>
            <a:r>
              <a:rPr lang="cy-GB" dirty="0" err="1">
                <a:latin typeface="Arial" panose="020B0604020202020204" pitchFamily="34" charset="0"/>
                <a:cs typeface="Arial" panose="020B0604020202020204" pitchFamily="34" charset="0"/>
              </a:rPr>
              <a:t>Gorffennwr</a:t>
            </a:r>
            <a:r>
              <a:rPr lang="cy-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normAutofit fontScale="92500" lnSpcReduction="10000"/>
          </a:bodyPr>
          <a:lstStyle/>
          <a:p>
            <a:r>
              <a:rPr lang="en-GB" dirty="0">
                <a:latin typeface="Arial" panose="020B0604020202020204" pitchFamily="34" charset="0"/>
                <a:cs typeface="Arial" panose="020B0604020202020204" pitchFamily="34" charset="0"/>
              </a:rPr>
              <a:t>Resources </a:t>
            </a:r>
          </a:p>
          <a:p>
            <a:r>
              <a:rPr lang="en-GB" dirty="0">
                <a:latin typeface="Arial" panose="020B0604020202020204" pitchFamily="34" charset="0"/>
                <a:cs typeface="Arial" panose="020B0604020202020204" pitchFamily="34" charset="0"/>
              </a:rPr>
              <a:t>Team worker</a:t>
            </a:r>
          </a:p>
          <a:p>
            <a:r>
              <a:rPr lang="en-GB" dirty="0">
                <a:latin typeface="Arial" panose="020B0604020202020204" pitchFamily="34" charset="0"/>
                <a:cs typeface="Arial" panose="020B0604020202020204" pitchFamily="34" charset="0"/>
              </a:rPr>
              <a:t>Coordinator</a:t>
            </a:r>
          </a:p>
          <a:p>
            <a:r>
              <a:rPr lang="en-GB" dirty="0">
                <a:latin typeface="Arial" panose="020B0604020202020204" pitchFamily="34" charset="0"/>
                <a:cs typeface="Arial" panose="020B0604020202020204" pitchFamily="34" charset="0"/>
              </a:rPr>
              <a:t>Planter</a:t>
            </a:r>
          </a:p>
          <a:p>
            <a:r>
              <a:rPr lang="en-GB" dirty="0">
                <a:latin typeface="Arial" panose="020B0604020202020204" pitchFamily="34" charset="0"/>
                <a:cs typeface="Arial" panose="020B0604020202020204" pitchFamily="34" charset="0"/>
              </a:rPr>
              <a:t>Monitor Evaluator </a:t>
            </a:r>
          </a:p>
          <a:p>
            <a:r>
              <a:rPr lang="en-GB" dirty="0">
                <a:latin typeface="Arial" panose="020B0604020202020204" pitchFamily="34" charset="0"/>
                <a:cs typeface="Arial" panose="020B0604020202020204" pitchFamily="34" charset="0"/>
              </a:rPr>
              <a:t>Specialist</a:t>
            </a:r>
          </a:p>
          <a:p>
            <a:r>
              <a:rPr lang="en-GB" dirty="0">
                <a:latin typeface="Arial" panose="020B0604020202020204" pitchFamily="34" charset="0"/>
                <a:cs typeface="Arial" panose="020B0604020202020204" pitchFamily="34" charset="0"/>
              </a:rPr>
              <a:t>Shaper</a:t>
            </a:r>
          </a:p>
          <a:p>
            <a:r>
              <a:rPr lang="en-GB" dirty="0">
                <a:latin typeface="Arial" panose="020B0604020202020204" pitchFamily="34" charset="0"/>
                <a:cs typeface="Arial" panose="020B0604020202020204" pitchFamily="34" charset="0"/>
              </a:rPr>
              <a:t>Implementer</a:t>
            </a:r>
          </a:p>
          <a:p>
            <a:r>
              <a:rPr lang="en-GB" dirty="0">
                <a:latin typeface="Arial" panose="020B0604020202020204" pitchFamily="34" charset="0"/>
                <a:cs typeface="Arial" panose="020B0604020202020204" pitchFamily="34" charset="0"/>
              </a:rPr>
              <a:t>Completer/ finisher</a:t>
            </a:r>
          </a:p>
          <a:p>
            <a:endParaRPr lang="en-GB" dirty="0"/>
          </a:p>
        </p:txBody>
      </p:sp>
    </p:spTree>
    <p:extLst>
      <p:ext uri="{BB962C8B-B14F-4D97-AF65-F5344CB8AC3E}">
        <p14:creationId xmlns:p14="http://schemas.microsoft.com/office/powerpoint/2010/main" val="3471671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4982"/>
          </a:xfrm>
        </p:spPr>
        <p:txBody>
          <a:bodyPr>
            <a:normAutofit fontScale="90000"/>
          </a:bodyPr>
          <a:lstStyle/>
          <a:p>
            <a:r>
              <a:rPr lang="en-GB" b="1" dirty="0">
                <a:latin typeface="Arial" panose="020B0604020202020204" pitchFamily="34" charset="0"/>
                <a:cs typeface="Arial" panose="020B0604020202020204" pitchFamily="34" charset="0"/>
              </a:rPr>
              <a:t>Carol Aubrey (2010)</a:t>
            </a:r>
            <a:br>
              <a:rPr lang="en-GB" b="1" dirty="0">
                <a:latin typeface="Arial" panose="020B0604020202020204" pitchFamily="34" charset="0"/>
                <a:cs typeface="Arial" panose="020B0604020202020204" pitchFamily="34" charset="0"/>
              </a:rPr>
            </a:br>
            <a:r>
              <a:rPr lang="en-GB" sz="3100" b="1" dirty="0" err="1">
                <a:latin typeface="Arial" panose="020B0604020202020204" pitchFamily="34" charset="0"/>
                <a:cs typeface="Arial" panose="020B0604020202020204" pitchFamily="34" charset="0"/>
              </a:rPr>
              <a:t>Nodweddion</a:t>
            </a:r>
            <a:r>
              <a:rPr lang="en-GB" sz="3100" b="1" dirty="0">
                <a:latin typeface="Arial" panose="020B0604020202020204" pitchFamily="34" charset="0"/>
                <a:cs typeface="Arial" panose="020B0604020202020204" pitchFamily="34" charset="0"/>
              </a:rPr>
              <a:t> a </a:t>
            </a:r>
            <a:r>
              <a:rPr lang="en-GB" sz="3100" b="1" dirty="0" err="1">
                <a:latin typeface="Arial" panose="020B0604020202020204" pitchFamily="34" charset="0"/>
                <a:cs typeface="Arial" panose="020B0604020202020204" pitchFamily="34" charset="0"/>
              </a:rPr>
              <a:t>sgiliau</a:t>
            </a:r>
            <a:r>
              <a:rPr lang="en-GB" sz="3100" b="1" dirty="0">
                <a:latin typeface="Arial" panose="020B0604020202020204" pitchFamily="34" charset="0"/>
                <a:cs typeface="Arial" panose="020B0604020202020204" pitchFamily="34" charset="0"/>
              </a:rPr>
              <a:t> -  Attributes and skills</a:t>
            </a:r>
          </a:p>
        </p:txBody>
      </p:sp>
      <p:sp>
        <p:nvSpPr>
          <p:cNvPr id="4" name="Content Placeholder 3"/>
          <p:cNvSpPr>
            <a:spLocks noGrp="1"/>
          </p:cNvSpPr>
          <p:nvPr>
            <p:ph sz="half" idx="1"/>
          </p:nvPr>
        </p:nvSpPr>
        <p:spPr>
          <a:xfrm>
            <a:off x="457200" y="1628801"/>
            <a:ext cx="4038600" cy="3960440"/>
          </a:xfrm>
        </p:spPr>
        <p:txBody>
          <a:bodyPr>
            <a:normAutofit fontScale="92500"/>
          </a:bodyPr>
          <a:lstStyle/>
          <a:p>
            <a:r>
              <a:rPr lang="en-GB" dirty="0" err="1">
                <a:latin typeface="Arial" panose="020B0604020202020204" pitchFamily="34" charset="0"/>
                <a:cs typeface="Arial" panose="020B0604020202020204" pitchFamily="34" charset="0"/>
              </a:rPr>
              <a:t>Ymrwymiad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ymddiriedaeth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Cyd-weithio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Hyblygrywdd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alluoedd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Dibem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cyffredin</a:t>
            </a:r>
            <a:r>
              <a:rPr lang="en-GB" dirty="0">
                <a:latin typeface="Arial" panose="020B0604020202020204" pitchFamily="34" charset="0"/>
                <a:cs typeface="Arial" panose="020B0604020202020204" pitchFamily="34" charset="0"/>
              </a:rPr>
              <a:t>  </a:t>
            </a:r>
          </a:p>
        </p:txBody>
      </p:sp>
      <p:sp>
        <p:nvSpPr>
          <p:cNvPr id="5" name="Content Placeholder 4"/>
          <p:cNvSpPr>
            <a:spLocks noGrp="1"/>
          </p:cNvSpPr>
          <p:nvPr>
            <p:ph sz="half" idx="2"/>
          </p:nvPr>
        </p:nvSpPr>
        <p:spPr>
          <a:xfrm>
            <a:off x="4648200" y="1628801"/>
            <a:ext cx="4038600" cy="3960439"/>
          </a:xfrm>
        </p:spPr>
        <p:txBody>
          <a:bodyPr>
            <a:normAutofit fontScale="92500"/>
          </a:bodyPr>
          <a:lstStyle/>
          <a:p>
            <a:r>
              <a:rPr lang="en-GB" dirty="0">
                <a:latin typeface="Arial" panose="020B0604020202020204" pitchFamily="34" charset="0"/>
                <a:cs typeface="Arial" panose="020B0604020202020204" pitchFamily="34" charset="0"/>
              </a:rPr>
              <a:t>Commitment and trust</a:t>
            </a:r>
          </a:p>
          <a:p>
            <a:r>
              <a:rPr lang="en-GB" dirty="0">
                <a:latin typeface="Arial" panose="020B0604020202020204" pitchFamily="34" charset="0"/>
                <a:cs typeface="Arial" panose="020B0604020202020204" pitchFamily="34" charset="0"/>
              </a:rPr>
              <a:t>Communication</a:t>
            </a:r>
          </a:p>
          <a:p>
            <a:r>
              <a:rPr lang="en-GB" dirty="0">
                <a:latin typeface="Arial" panose="020B0604020202020204" pitchFamily="34" charset="0"/>
                <a:cs typeface="Arial" panose="020B0604020202020204" pitchFamily="34" charset="0"/>
              </a:rPr>
              <a:t>Collaboration</a:t>
            </a:r>
          </a:p>
          <a:p>
            <a:r>
              <a:rPr lang="en-GB" dirty="0">
                <a:latin typeface="Arial" panose="020B0604020202020204" pitchFamily="34" charset="0"/>
                <a:cs typeface="Arial" panose="020B0604020202020204" pitchFamily="34" charset="0"/>
              </a:rPr>
              <a:t>Cooperation</a:t>
            </a:r>
          </a:p>
          <a:p>
            <a:r>
              <a:rPr lang="en-GB" dirty="0">
                <a:latin typeface="Arial" panose="020B0604020202020204" pitchFamily="34" charset="0"/>
                <a:cs typeface="Arial" panose="020B0604020202020204" pitchFamily="34" charset="0"/>
              </a:rPr>
              <a:t>Adaptability</a:t>
            </a:r>
          </a:p>
          <a:p>
            <a:r>
              <a:rPr lang="en-GB" dirty="0">
                <a:latin typeface="Arial" panose="020B0604020202020204" pitchFamily="34" charset="0"/>
                <a:cs typeface="Arial" panose="020B0604020202020204" pitchFamily="34" charset="0"/>
              </a:rPr>
              <a:t>Flexibility</a:t>
            </a:r>
          </a:p>
          <a:p>
            <a:r>
              <a:rPr lang="en-GB" dirty="0">
                <a:latin typeface="Arial" panose="020B0604020202020204" pitchFamily="34" charset="0"/>
                <a:cs typeface="Arial" panose="020B0604020202020204" pitchFamily="34" charset="0"/>
              </a:rPr>
              <a:t>Diversity of capabilities</a:t>
            </a:r>
          </a:p>
          <a:p>
            <a:r>
              <a:rPr lang="en-GB" dirty="0">
                <a:latin typeface="Arial" panose="020B0604020202020204" pitchFamily="34" charset="0"/>
                <a:cs typeface="Arial" panose="020B0604020202020204" pitchFamily="34" charset="0"/>
              </a:rPr>
              <a:t>Common purpose</a:t>
            </a:r>
          </a:p>
        </p:txBody>
      </p:sp>
    </p:spTree>
    <p:extLst>
      <p:ext uri="{BB962C8B-B14F-4D97-AF65-F5344CB8AC3E}">
        <p14:creationId xmlns:p14="http://schemas.microsoft.com/office/powerpoint/2010/main" val="1766327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Jillian Rodd (2006)</a:t>
            </a:r>
            <a:br>
              <a:rPr lang="en-GB" b="1" dirty="0"/>
            </a:br>
            <a:r>
              <a:rPr lang="en-GB" b="1" dirty="0" err="1"/>
              <a:t>Gwaith</a:t>
            </a:r>
            <a:r>
              <a:rPr lang="en-GB" b="1" dirty="0"/>
              <a:t> </a:t>
            </a:r>
            <a:r>
              <a:rPr lang="en-GB" b="1" dirty="0" err="1"/>
              <a:t>tîm</a:t>
            </a:r>
            <a:r>
              <a:rPr lang="en-GB" b="1" dirty="0"/>
              <a:t> – Team work</a:t>
            </a:r>
          </a:p>
        </p:txBody>
      </p:sp>
      <p:sp>
        <p:nvSpPr>
          <p:cNvPr id="3" name="Content Placeholder 2"/>
          <p:cNvSpPr>
            <a:spLocks noGrp="1"/>
          </p:cNvSpPr>
          <p:nvPr>
            <p:ph sz="half" idx="1"/>
          </p:nvPr>
        </p:nvSpPr>
        <p:spPr/>
        <p:txBody>
          <a:bodyPr/>
          <a:lstStyle/>
          <a:p>
            <a:r>
              <a:rPr lang="cy-GB" dirty="0"/>
              <a:t>Mae gwaith tîm yn broses sydd yn barhaol nid yn ddigwyddiad</a:t>
            </a:r>
          </a:p>
          <a:p>
            <a:r>
              <a:rPr lang="cy-GB" dirty="0"/>
              <a:t>Seiliedig ar credoau a gwerthoedd</a:t>
            </a:r>
          </a:p>
          <a:p>
            <a:r>
              <a:rPr lang="cy-GB" dirty="0"/>
              <a:t>Tîm Craidd</a:t>
            </a:r>
          </a:p>
          <a:p>
            <a:r>
              <a:rPr lang="cy-GB" dirty="0"/>
              <a:t>Tîm  Ehangach</a:t>
            </a:r>
          </a:p>
        </p:txBody>
      </p:sp>
      <p:sp>
        <p:nvSpPr>
          <p:cNvPr id="4" name="Content Placeholder 3"/>
          <p:cNvSpPr>
            <a:spLocks noGrp="1"/>
          </p:cNvSpPr>
          <p:nvPr>
            <p:ph sz="half" idx="2"/>
          </p:nvPr>
        </p:nvSpPr>
        <p:spPr/>
        <p:txBody>
          <a:bodyPr/>
          <a:lstStyle/>
          <a:p>
            <a:r>
              <a:rPr lang="en-GB" dirty="0"/>
              <a:t>Teamwork is an ongoing process not an event.</a:t>
            </a:r>
          </a:p>
          <a:p>
            <a:r>
              <a:rPr lang="en-GB" dirty="0"/>
              <a:t>Based on beliefs and values</a:t>
            </a:r>
          </a:p>
          <a:p>
            <a:r>
              <a:rPr lang="en-GB" dirty="0"/>
              <a:t>Core Team</a:t>
            </a:r>
          </a:p>
          <a:p>
            <a:r>
              <a:rPr lang="en-GB" dirty="0"/>
              <a:t>Wider Team</a:t>
            </a:r>
          </a:p>
          <a:p>
            <a:endParaRPr lang="en-GB" dirty="0"/>
          </a:p>
        </p:txBody>
      </p:sp>
    </p:spTree>
    <p:extLst>
      <p:ext uri="{BB962C8B-B14F-4D97-AF65-F5344CB8AC3E}">
        <p14:creationId xmlns:p14="http://schemas.microsoft.com/office/powerpoint/2010/main" val="1244566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am?</a:t>
            </a:r>
            <a:br>
              <a:rPr lang="en-GB" dirty="0"/>
            </a:br>
            <a:r>
              <a:rPr lang="en-GB" dirty="0"/>
              <a:t>What about?</a:t>
            </a:r>
          </a:p>
        </p:txBody>
      </p:sp>
      <p:sp>
        <p:nvSpPr>
          <p:cNvPr id="3" name="Content Placeholder 2"/>
          <p:cNvSpPr>
            <a:spLocks noGrp="1"/>
          </p:cNvSpPr>
          <p:nvPr>
            <p:ph sz="half" idx="1"/>
          </p:nvPr>
        </p:nvSpPr>
        <p:spPr>
          <a:xfrm>
            <a:off x="457200" y="1772815"/>
            <a:ext cx="4038600" cy="3816425"/>
          </a:xfrm>
        </p:spPr>
        <p:txBody>
          <a:bodyPr>
            <a:normAutofit fontScale="92500" lnSpcReduction="10000"/>
          </a:bodyPr>
          <a:lstStyle/>
          <a:p>
            <a:r>
              <a:rPr lang="en-GB" dirty="0"/>
              <a:t>Parch</a:t>
            </a:r>
          </a:p>
          <a:p>
            <a:r>
              <a:rPr lang="en-GB" dirty="0" err="1"/>
              <a:t>Dealltwriaeth</a:t>
            </a:r>
            <a:r>
              <a:rPr lang="en-GB" dirty="0"/>
              <a:t> </a:t>
            </a:r>
            <a:r>
              <a:rPr lang="en-GB" dirty="0" err="1"/>
              <a:t>moesegol</a:t>
            </a:r>
            <a:endParaRPr lang="en-GB" dirty="0"/>
          </a:p>
          <a:p>
            <a:r>
              <a:rPr lang="en-GB" dirty="0"/>
              <a:t>Y </a:t>
            </a:r>
            <a:r>
              <a:rPr lang="en-GB" dirty="0" err="1"/>
              <a:t>gallu</a:t>
            </a:r>
            <a:r>
              <a:rPr lang="en-GB" dirty="0"/>
              <a:t> </a:t>
            </a:r>
            <a:r>
              <a:rPr lang="en-GB" dirty="0" err="1"/>
              <a:t>i</a:t>
            </a:r>
            <a:r>
              <a:rPr lang="en-GB" dirty="0"/>
              <a:t> </a:t>
            </a:r>
            <a:r>
              <a:rPr lang="en-GB" dirty="0" err="1"/>
              <a:t>wrando</a:t>
            </a:r>
            <a:endParaRPr lang="en-GB" dirty="0"/>
          </a:p>
          <a:p>
            <a:r>
              <a:rPr lang="en-GB" dirty="0" err="1"/>
              <a:t>Deall</a:t>
            </a:r>
            <a:r>
              <a:rPr lang="en-GB" dirty="0"/>
              <a:t> </a:t>
            </a:r>
            <a:r>
              <a:rPr lang="en-GB" dirty="0" err="1"/>
              <a:t>cysyniad</a:t>
            </a:r>
            <a:r>
              <a:rPr lang="en-GB" dirty="0"/>
              <a:t> ‘</a:t>
            </a:r>
            <a:r>
              <a:rPr lang="en-GB" dirty="0" err="1"/>
              <a:t>gofal</a:t>
            </a:r>
            <a:r>
              <a:rPr lang="en-GB" dirty="0"/>
              <a:t>’</a:t>
            </a:r>
          </a:p>
          <a:p>
            <a:r>
              <a:rPr lang="en-GB" dirty="0" err="1"/>
              <a:t>Tosturi</a:t>
            </a:r>
            <a:endParaRPr lang="en-GB" dirty="0"/>
          </a:p>
          <a:p>
            <a:r>
              <a:rPr lang="en-GB" dirty="0" err="1"/>
              <a:t>Empathi</a:t>
            </a:r>
            <a:endParaRPr lang="en-GB" dirty="0"/>
          </a:p>
          <a:p>
            <a:r>
              <a:rPr lang="en-GB" dirty="0" err="1"/>
              <a:t>Uniondeb</a:t>
            </a:r>
            <a:endParaRPr lang="en-GB" dirty="0"/>
          </a:p>
          <a:p>
            <a:r>
              <a:rPr lang="en-GB" dirty="0" err="1"/>
              <a:t>Angerdd</a:t>
            </a:r>
            <a:endParaRPr lang="en-GB" dirty="0"/>
          </a:p>
          <a:p>
            <a:endParaRPr lang="en-GB" dirty="0"/>
          </a:p>
        </p:txBody>
      </p:sp>
      <p:sp>
        <p:nvSpPr>
          <p:cNvPr id="4" name="Content Placeholder 3"/>
          <p:cNvSpPr>
            <a:spLocks noGrp="1"/>
          </p:cNvSpPr>
          <p:nvPr>
            <p:ph sz="half" idx="2"/>
          </p:nvPr>
        </p:nvSpPr>
        <p:spPr/>
        <p:txBody>
          <a:bodyPr>
            <a:normAutofit fontScale="92500" lnSpcReduction="10000"/>
          </a:bodyPr>
          <a:lstStyle/>
          <a:p>
            <a:r>
              <a:rPr lang="en-GB" dirty="0"/>
              <a:t>Respect</a:t>
            </a:r>
          </a:p>
          <a:p>
            <a:r>
              <a:rPr lang="en-GB" dirty="0"/>
              <a:t>Ethical understanding </a:t>
            </a:r>
          </a:p>
          <a:p>
            <a:r>
              <a:rPr lang="en-GB" dirty="0"/>
              <a:t>The ability to listen </a:t>
            </a:r>
          </a:p>
          <a:p>
            <a:r>
              <a:rPr lang="en-GB" dirty="0"/>
              <a:t>Understand the concept of ‘care’</a:t>
            </a:r>
          </a:p>
          <a:p>
            <a:r>
              <a:rPr lang="en-GB" dirty="0"/>
              <a:t>Compassion</a:t>
            </a:r>
          </a:p>
          <a:p>
            <a:r>
              <a:rPr lang="en-GB" dirty="0"/>
              <a:t>Empathy</a:t>
            </a:r>
          </a:p>
          <a:p>
            <a:r>
              <a:rPr lang="en-GB" dirty="0"/>
              <a:t>Integrity</a:t>
            </a:r>
          </a:p>
          <a:p>
            <a:r>
              <a:rPr lang="en-GB" dirty="0"/>
              <a:t>Passion </a:t>
            </a:r>
          </a:p>
        </p:txBody>
      </p:sp>
    </p:spTree>
    <p:extLst>
      <p:ext uri="{BB962C8B-B14F-4D97-AF65-F5344CB8AC3E}">
        <p14:creationId xmlns:p14="http://schemas.microsoft.com/office/powerpoint/2010/main" val="3647153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Personality and Dispositions</a:t>
            </a:r>
          </a:p>
        </p:txBody>
      </p:sp>
      <p:sp>
        <p:nvSpPr>
          <p:cNvPr id="3" name="Content Placeholder 2"/>
          <p:cNvSpPr>
            <a:spLocks noGrp="1"/>
          </p:cNvSpPr>
          <p:nvPr>
            <p:ph idx="1"/>
          </p:nvPr>
        </p:nvSpPr>
        <p:spPr/>
        <p:txBody>
          <a:bodyPr>
            <a:normAutofit lnSpcReduction="10000"/>
          </a:bodyPr>
          <a:lstStyle/>
          <a:p>
            <a:pPr marL="0" indent="0">
              <a:buNone/>
            </a:pPr>
            <a:r>
              <a:rPr lang="en-GB" dirty="0">
                <a:hlinkClick r:id="rId3" action="ppaction://hlinkfile"/>
              </a:rPr>
              <a:t>file:///E:/Level%206/ECEY6002%20LEADERSHIP/FTF%202020/Reading%20-%20extra/Week%202/The%20significance%20of%20personality.pdf</a:t>
            </a:r>
            <a:r>
              <a:rPr lang="en-GB" dirty="0"/>
              <a:t> </a:t>
            </a:r>
          </a:p>
          <a:p>
            <a:pPr marL="0" indent="0">
              <a:buNone/>
            </a:pPr>
            <a:endParaRPr lang="en-GB" dirty="0"/>
          </a:p>
          <a:p>
            <a:pPr marL="0" indent="0">
              <a:buNone/>
            </a:pPr>
            <a:r>
              <a:rPr lang="en-GB" dirty="0"/>
              <a:t>This article explores the significance of practitioners’ personality on early childhood education (2012)</a:t>
            </a:r>
          </a:p>
        </p:txBody>
      </p:sp>
    </p:spTree>
    <p:extLst>
      <p:ext uri="{BB962C8B-B14F-4D97-AF65-F5344CB8AC3E}">
        <p14:creationId xmlns:p14="http://schemas.microsoft.com/office/powerpoint/2010/main" val="3010261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Gwaith</a:t>
            </a:r>
            <a:r>
              <a:rPr lang="en-GB" dirty="0"/>
              <a:t> </a:t>
            </a:r>
            <a:r>
              <a:rPr lang="en-GB" dirty="0" err="1"/>
              <a:t>tîm</a:t>
            </a:r>
            <a:r>
              <a:rPr lang="en-GB" dirty="0"/>
              <a:t> </a:t>
            </a:r>
            <a:r>
              <a:rPr lang="en-GB" dirty="0" err="1"/>
              <a:t>yn</a:t>
            </a:r>
            <a:r>
              <a:rPr lang="en-GB" dirty="0"/>
              <a:t> y </a:t>
            </a:r>
            <a:r>
              <a:rPr lang="en-GB" dirty="0" err="1"/>
              <a:t>blynyddoedd</a:t>
            </a:r>
            <a:r>
              <a:rPr lang="en-GB" dirty="0"/>
              <a:t> </a:t>
            </a:r>
            <a:r>
              <a:rPr lang="en-GB" dirty="0" err="1"/>
              <a:t>cynnar</a:t>
            </a:r>
            <a:br>
              <a:rPr lang="en-GB" dirty="0"/>
            </a:br>
            <a:r>
              <a:rPr lang="en-GB" dirty="0"/>
              <a:t>Team work in early years</a:t>
            </a:r>
          </a:p>
        </p:txBody>
      </p:sp>
      <p:sp>
        <p:nvSpPr>
          <p:cNvPr id="3" name="Content Placeholder 2"/>
          <p:cNvSpPr>
            <a:spLocks noGrp="1"/>
          </p:cNvSpPr>
          <p:nvPr>
            <p:ph idx="1"/>
          </p:nvPr>
        </p:nvSpPr>
        <p:spPr>
          <a:xfrm>
            <a:off x="251520" y="1600201"/>
            <a:ext cx="8435280" cy="3917032"/>
          </a:xfrm>
        </p:spPr>
        <p:txBody>
          <a:bodyPr>
            <a:normAutofit/>
          </a:bodyPr>
          <a:lstStyle/>
          <a:p>
            <a:pPr marL="0" indent="0">
              <a:buNone/>
            </a:pPr>
            <a:r>
              <a:rPr lang="en-GB" dirty="0">
                <a:hlinkClick r:id="rId3" action="ppaction://hlinkfile"/>
              </a:rPr>
              <a:t>file:///E:/Level%206/ECEY6002%20LEADERSHIP/FTF%202020/Reading%20-%20extra/June%2013%20reading/Lecture%202%20Reading/Leadership%20and%20Working%20in%20Teams%20-%20Jillian%20Rodd%20Open%20University.pdf</a:t>
            </a:r>
            <a:endParaRPr lang="en-GB" dirty="0"/>
          </a:p>
          <a:p>
            <a:pPr marL="0" indent="0">
              <a:buNone/>
            </a:pPr>
            <a:r>
              <a:rPr lang="en-GB" dirty="0"/>
              <a:t>The Open University (2018)</a:t>
            </a:r>
          </a:p>
        </p:txBody>
      </p:sp>
    </p:spTree>
    <p:extLst>
      <p:ext uri="{BB962C8B-B14F-4D97-AF65-F5344CB8AC3E}">
        <p14:creationId xmlns:p14="http://schemas.microsoft.com/office/powerpoint/2010/main" val="3431357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Gweithio</a:t>
            </a:r>
            <a:r>
              <a:rPr lang="en-GB" dirty="0"/>
              <a:t> </a:t>
            </a:r>
            <a:r>
              <a:rPr lang="en-GB" dirty="0" err="1"/>
              <a:t>fel</a:t>
            </a:r>
            <a:r>
              <a:rPr lang="en-GB" dirty="0"/>
              <a:t> </a:t>
            </a:r>
            <a:r>
              <a:rPr lang="en-GB" dirty="0" err="1"/>
              <a:t>tîm</a:t>
            </a:r>
            <a:br>
              <a:rPr lang="en-GB" dirty="0"/>
            </a:br>
            <a:r>
              <a:rPr lang="en-GB" dirty="0"/>
              <a:t>Working as a team</a:t>
            </a:r>
          </a:p>
        </p:txBody>
      </p:sp>
      <p:sp>
        <p:nvSpPr>
          <p:cNvPr id="4" name="Content Placeholder 3"/>
          <p:cNvSpPr>
            <a:spLocks noGrp="1"/>
          </p:cNvSpPr>
          <p:nvPr>
            <p:ph sz="half" idx="1"/>
          </p:nvPr>
        </p:nvSpPr>
        <p:spPr/>
        <p:txBody>
          <a:bodyPr>
            <a:normAutofit fontScale="77500" lnSpcReduction="20000"/>
          </a:bodyPr>
          <a:lstStyle/>
          <a:p>
            <a:r>
              <a:rPr lang="cy-GB" dirty="0"/>
              <a:t>Natur cymhleth a </a:t>
            </a:r>
          </a:p>
          <a:p>
            <a:r>
              <a:rPr lang="cy-GB" dirty="0"/>
              <a:t>Methu gweithio mewn modd hunan - ynysu oddi wrth cydweithwyr ac/neu oddi wrth pobl proffesiynol eraill</a:t>
            </a:r>
          </a:p>
          <a:p>
            <a:pPr>
              <a:buFont typeface="Wingdings" panose="05000000000000000000" pitchFamily="2" charset="2"/>
              <a:buChar char="ü"/>
            </a:pPr>
            <a:r>
              <a:rPr lang="cy-GB" dirty="0"/>
              <a:t>Pobl</a:t>
            </a:r>
          </a:p>
          <a:p>
            <a:pPr>
              <a:buFont typeface="Wingdings" panose="05000000000000000000" pitchFamily="2" charset="2"/>
              <a:buChar char="ü"/>
            </a:pPr>
            <a:r>
              <a:rPr lang="cy-GB" dirty="0"/>
              <a:t>Perthnasau</a:t>
            </a:r>
          </a:p>
          <a:p>
            <a:pPr>
              <a:buFont typeface="Wingdings" panose="05000000000000000000" pitchFamily="2" charset="2"/>
              <a:buChar char="ü"/>
            </a:pPr>
            <a:r>
              <a:rPr lang="cy-GB" dirty="0"/>
              <a:t>Teimladau</a:t>
            </a:r>
          </a:p>
          <a:p>
            <a:pPr>
              <a:buFont typeface="Wingdings" panose="05000000000000000000" pitchFamily="2" charset="2"/>
              <a:buChar char="ü"/>
            </a:pPr>
            <a:r>
              <a:rPr lang="cy-GB" dirty="0"/>
              <a:t>Ymddygiad</a:t>
            </a:r>
          </a:p>
          <a:p>
            <a:pPr>
              <a:buFont typeface="Wingdings" panose="05000000000000000000" pitchFamily="2" charset="2"/>
              <a:buChar char="ü"/>
            </a:pPr>
            <a:r>
              <a:rPr lang="cy-GB" dirty="0"/>
              <a:t>Rhyngweithio</a:t>
            </a:r>
          </a:p>
          <a:p>
            <a:pPr>
              <a:buFont typeface="Wingdings" panose="05000000000000000000" pitchFamily="2" charset="2"/>
              <a:buChar char="ü"/>
            </a:pPr>
            <a:r>
              <a:rPr lang="cy-GB" dirty="0"/>
              <a:t>Ymatebion</a:t>
            </a:r>
          </a:p>
        </p:txBody>
      </p:sp>
      <p:sp>
        <p:nvSpPr>
          <p:cNvPr id="5" name="Content Placeholder 4"/>
          <p:cNvSpPr>
            <a:spLocks noGrp="1"/>
          </p:cNvSpPr>
          <p:nvPr>
            <p:ph sz="half" idx="2"/>
          </p:nvPr>
        </p:nvSpPr>
        <p:spPr/>
        <p:txBody>
          <a:bodyPr>
            <a:normAutofit fontScale="77500" lnSpcReduction="20000"/>
          </a:bodyPr>
          <a:lstStyle/>
          <a:p>
            <a:r>
              <a:rPr lang="en-GB" dirty="0"/>
              <a:t>Complex and demanding nature</a:t>
            </a:r>
          </a:p>
          <a:p>
            <a:r>
              <a:rPr lang="en-GB" dirty="0"/>
              <a:t>Cannot work in isolation from colleagues and/or from other professionals</a:t>
            </a:r>
          </a:p>
          <a:p>
            <a:pPr>
              <a:buFont typeface="Wingdings" panose="05000000000000000000" pitchFamily="2" charset="2"/>
              <a:buChar char="ü"/>
            </a:pPr>
            <a:r>
              <a:rPr lang="en-GB" dirty="0"/>
              <a:t>People</a:t>
            </a:r>
          </a:p>
          <a:p>
            <a:pPr>
              <a:buFont typeface="Wingdings" panose="05000000000000000000" pitchFamily="2" charset="2"/>
              <a:buChar char="ü"/>
            </a:pPr>
            <a:r>
              <a:rPr lang="en-GB" dirty="0"/>
              <a:t>Relationships</a:t>
            </a:r>
          </a:p>
          <a:p>
            <a:pPr>
              <a:buFont typeface="Wingdings" panose="05000000000000000000" pitchFamily="2" charset="2"/>
              <a:buChar char="ü"/>
            </a:pPr>
            <a:r>
              <a:rPr lang="en-GB" dirty="0"/>
              <a:t>Feelings</a:t>
            </a:r>
          </a:p>
          <a:p>
            <a:pPr>
              <a:buFont typeface="Wingdings" panose="05000000000000000000" pitchFamily="2" charset="2"/>
              <a:buChar char="ü"/>
            </a:pPr>
            <a:r>
              <a:rPr lang="en-GB" dirty="0"/>
              <a:t>Behaviour</a:t>
            </a:r>
          </a:p>
          <a:p>
            <a:pPr>
              <a:buFont typeface="Wingdings" panose="05000000000000000000" pitchFamily="2" charset="2"/>
              <a:buChar char="ü"/>
            </a:pPr>
            <a:r>
              <a:rPr lang="en-GB" dirty="0"/>
              <a:t>Interactions</a:t>
            </a:r>
          </a:p>
          <a:p>
            <a:pPr>
              <a:buFont typeface="Wingdings" panose="05000000000000000000" pitchFamily="2" charset="2"/>
              <a:buChar char="ü"/>
            </a:pPr>
            <a:r>
              <a:rPr lang="en-GB" dirty="0"/>
              <a:t>Responses</a:t>
            </a:r>
          </a:p>
          <a:p>
            <a:pPr marL="0" indent="0" algn="r">
              <a:buNone/>
            </a:pPr>
            <a:r>
              <a:rPr lang="en-GB" dirty="0"/>
              <a:t>(OU, 2018)</a:t>
            </a:r>
          </a:p>
        </p:txBody>
      </p:sp>
    </p:spTree>
    <p:extLst>
      <p:ext uri="{BB962C8B-B14F-4D97-AF65-F5344CB8AC3E}">
        <p14:creationId xmlns:p14="http://schemas.microsoft.com/office/powerpoint/2010/main" val="2704662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mn-lt"/>
                <a:cs typeface="Arial" panose="020B0604020202020204" pitchFamily="34" charset="0"/>
              </a:rPr>
              <a:t>Cyfarfodydd</a:t>
            </a:r>
            <a:r>
              <a:rPr lang="en-GB" altLang="en-US" dirty="0">
                <a:latin typeface="+mn-lt"/>
                <a:cs typeface="Arial" panose="020B0604020202020204" pitchFamily="34" charset="0"/>
              </a:rPr>
              <a:t> T</a:t>
            </a:r>
            <a:r>
              <a:rPr lang="en-US" altLang="en-US" dirty="0">
                <a:latin typeface="+mn-lt"/>
                <a:cs typeface="Arial" panose="020B0604020202020204" pitchFamily="34" charset="0"/>
              </a:rPr>
              <a:t>î</a:t>
            </a:r>
            <a:r>
              <a:rPr lang="en-GB" altLang="en-US" dirty="0">
                <a:latin typeface="+mn-lt"/>
                <a:cs typeface="Arial" panose="020B0604020202020204" pitchFamily="34" charset="0"/>
              </a:rPr>
              <a:t>m </a:t>
            </a:r>
            <a:r>
              <a:rPr lang="en-GB" altLang="en-US" dirty="0" err="1">
                <a:latin typeface="+mn-lt"/>
                <a:cs typeface="Arial" panose="020B0604020202020204" pitchFamily="34" charset="0"/>
              </a:rPr>
              <a:t>effeithiol</a:t>
            </a:r>
            <a:r>
              <a:rPr lang="en-GB" altLang="en-US" dirty="0">
                <a:latin typeface="+mn-lt"/>
                <a:cs typeface="Arial" panose="020B0604020202020204" pitchFamily="34" charset="0"/>
              </a:rPr>
              <a:t> </a:t>
            </a:r>
            <a:br>
              <a:rPr lang="en-GB" altLang="en-US" dirty="0">
                <a:latin typeface="+mn-lt"/>
                <a:cs typeface="Arial" panose="020B0604020202020204" pitchFamily="34" charset="0"/>
              </a:rPr>
            </a:br>
            <a:r>
              <a:rPr lang="en-GB" altLang="en-US" dirty="0">
                <a:latin typeface="+mn-lt"/>
                <a:cs typeface="Arial" panose="020B0604020202020204" pitchFamily="34" charset="0"/>
              </a:rPr>
              <a:t>Effective Team meetings</a:t>
            </a:r>
            <a:endParaRPr lang="en-GB" dirty="0">
              <a:latin typeface="+mn-lt"/>
              <a:cs typeface="Arial" panose="020B0604020202020204" pitchFamily="34" charset="0"/>
            </a:endParaRPr>
          </a:p>
        </p:txBody>
      </p:sp>
      <p:sp>
        <p:nvSpPr>
          <p:cNvPr id="3" name="Content Placeholder 2"/>
          <p:cNvSpPr>
            <a:spLocks noGrp="1"/>
          </p:cNvSpPr>
          <p:nvPr>
            <p:ph sz="half" idx="1"/>
          </p:nvPr>
        </p:nvSpPr>
        <p:spPr/>
        <p:txBody>
          <a:bodyPr>
            <a:normAutofit fontScale="70000" lnSpcReduction="20000"/>
          </a:bodyPr>
          <a:lstStyle/>
          <a:p>
            <a:r>
              <a:rPr lang="en-GB" dirty="0" err="1">
                <a:cs typeface="Arial" panose="020B0604020202020204" pitchFamily="34" charset="0"/>
              </a:rPr>
              <a:t>Statudol</a:t>
            </a:r>
            <a:endParaRPr lang="en-GB" dirty="0">
              <a:cs typeface="Arial" panose="020B0604020202020204" pitchFamily="34" charset="0"/>
            </a:endParaRPr>
          </a:p>
          <a:p>
            <a:r>
              <a:rPr lang="en-GB" dirty="0" err="1">
                <a:cs typeface="Arial" panose="020B0604020202020204" pitchFamily="34" charset="0"/>
              </a:rPr>
              <a:t>Cynllunio</a:t>
            </a:r>
            <a:endParaRPr lang="en-GB" dirty="0">
              <a:cs typeface="Arial" panose="020B0604020202020204" pitchFamily="34" charset="0"/>
            </a:endParaRPr>
          </a:p>
          <a:p>
            <a:r>
              <a:rPr lang="en-GB" dirty="0" err="1">
                <a:cs typeface="Arial" panose="020B0604020202020204" pitchFamily="34" charset="0"/>
              </a:rPr>
              <a:t>Dosbarthu’r</a:t>
            </a:r>
            <a:r>
              <a:rPr lang="en-GB" dirty="0">
                <a:cs typeface="Arial" panose="020B0604020202020204" pitchFamily="34" charset="0"/>
              </a:rPr>
              <a:t> agenda </a:t>
            </a:r>
            <a:r>
              <a:rPr lang="en-GB" dirty="0" err="1">
                <a:cs typeface="Arial" panose="020B0604020202020204" pitchFamily="34" charset="0"/>
              </a:rPr>
              <a:t>cyn</a:t>
            </a:r>
            <a:r>
              <a:rPr lang="en-GB" dirty="0">
                <a:cs typeface="Arial" panose="020B0604020202020204" pitchFamily="34" charset="0"/>
              </a:rPr>
              <a:t> y </a:t>
            </a:r>
            <a:r>
              <a:rPr lang="en-GB" dirty="0" err="1">
                <a:cs typeface="Arial" panose="020B0604020202020204" pitchFamily="34" charset="0"/>
              </a:rPr>
              <a:t>gyfarfod</a:t>
            </a:r>
            <a:endParaRPr lang="en-GB" dirty="0">
              <a:cs typeface="Arial" panose="020B0604020202020204" pitchFamily="34" charset="0"/>
            </a:endParaRPr>
          </a:p>
          <a:p>
            <a:r>
              <a:rPr lang="en-GB" dirty="0" err="1">
                <a:cs typeface="Arial" panose="020B0604020202020204" pitchFamily="34" charset="0"/>
              </a:rPr>
              <a:t>Amser</a:t>
            </a:r>
            <a:r>
              <a:rPr lang="en-GB" dirty="0">
                <a:cs typeface="Arial" panose="020B0604020202020204" pitchFamily="34" charset="0"/>
              </a:rPr>
              <a:t> a </a:t>
            </a:r>
            <a:r>
              <a:rPr lang="en-GB" dirty="0" err="1">
                <a:cs typeface="Arial" panose="020B0604020202020204" pitchFamily="34" charset="0"/>
              </a:rPr>
              <a:t>lle</a:t>
            </a:r>
            <a:r>
              <a:rPr lang="en-GB" dirty="0">
                <a:cs typeface="Arial" panose="020B0604020202020204" pitchFamily="34" charset="0"/>
              </a:rPr>
              <a:t> </a:t>
            </a:r>
            <a:r>
              <a:rPr lang="en-GB" dirty="0" err="1">
                <a:cs typeface="Arial" panose="020B0604020202020204" pitchFamily="34" charset="0"/>
              </a:rPr>
              <a:t>sydd</a:t>
            </a:r>
            <a:r>
              <a:rPr lang="en-GB" dirty="0">
                <a:cs typeface="Arial" panose="020B0604020202020204" pitchFamily="34" charset="0"/>
              </a:rPr>
              <a:t> </a:t>
            </a:r>
            <a:r>
              <a:rPr lang="en-GB" dirty="0" err="1">
                <a:cs typeface="Arial" panose="020B0604020202020204" pitchFamily="34" charset="0"/>
              </a:rPr>
              <a:t>yn</a:t>
            </a:r>
            <a:r>
              <a:rPr lang="en-GB" dirty="0">
                <a:cs typeface="Arial" panose="020B0604020202020204" pitchFamily="34" charset="0"/>
              </a:rPr>
              <a:t> </a:t>
            </a:r>
            <a:r>
              <a:rPr lang="en-GB" dirty="0" err="1">
                <a:cs typeface="Arial" panose="020B0604020202020204" pitchFamily="34" charset="0"/>
              </a:rPr>
              <a:t>addas</a:t>
            </a:r>
            <a:r>
              <a:rPr lang="en-GB" dirty="0">
                <a:cs typeface="Arial" panose="020B0604020202020204" pitchFamily="34" charset="0"/>
              </a:rPr>
              <a:t> </a:t>
            </a:r>
            <a:r>
              <a:rPr lang="en-GB" dirty="0" err="1">
                <a:cs typeface="Arial" panose="020B0604020202020204" pitchFamily="34" charset="0"/>
              </a:rPr>
              <a:t>i</a:t>
            </a:r>
            <a:r>
              <a:rPr lang="en-GB" dirty="0">
                <a:cs typeface="Arial" panose="020B0604020202020204" pitchFamily="34" charset="0"/>
              </a:rPr>
              <a:t> </a:t>
            </a:r>
            <a:r>
              <a:rPr lang="en-GB" dirty="0" err="1">
                <a:cs typeface="Arial" panose="020B0604020202020204" pitchFamily="34" charset="0"/>
              </a:rPr>
              <a:t>bawb</a:t>
            </a:r>
            <a:r>
              <a:rPr lang="en-GB" dirty="0">
                <a:cs typeface="Arial" panose="020B0604020202020204" pitchFamily="34" charset="0"/>
              </a:rPr>
              <a:t> – </a:t>
            </a:r>
            <a:r>
              <a:rPr lang="en-GB" dirty="0" err="1">
                <a:cs typeface="Arial" panose="020B0604020202020204" pitchFamily="34" charset="0"/>
              </a:rPr>
              <a:t>pawb</a:t>
            </a:r>
            <a:r>
              <a:rPr lang="en-GB" dirty="0">
                <a:cs typeface="Arial" panose="020B0604020202020204" pitchFamily="34" charset="0"/>
              </a:rPr>
              <a:t> </a:t>
            </a:r>
            <a:r>
              <a:rPr lang="en-GB" dirty="0" err="1">
                <a:cs typeface="Arial" panose="020B0604020202020204" pitchFamily="34" charset="0"/>
              </a:rPr>
              <a:t>yn</a:t>
            </a:r>
            <a:r>
              <a:rPr lang="en-GB" dirty="0">
                <a:cs typeface="Arial" panose="020B0604020202020204" pitchFamily="34" charset="0"/>
              </a:rPr>
              <a:t> </a:t>
            </a:r>
            <a:r>
              <a:rPr lang="en-GB" dirty="0" err="1">
                <a:cs typeface="Arial" panose="020B0604020202020204" pitchFamily="34" charset="0"/>
              </a:rPr>
              <a:t>gallu</a:t>
            </a:r>
            <a:r>
              <a:rPr lang="en-GB" dirty="0">
                <a:cs typeface="Arial" panose="020B0604020202020204" pitchFamily="34" charset="0"/>
              </a:rPr>
              <a:t> </a:t>
            </a:r>
            <a:r>
              <a:rPr lang="en-GB" dirty="0" err="1">
                <a:cs typeface="Arial" panose="020B0604020202020204" pitchFamily="34" charset="0"/>
              </a:rPr>
              <a:t>mynychu</a:t>
            </a:r>
            <a:endParaRPr lang="en-GB" dirty="0">
              <a:cs typeface="Arial" panose="020B0604020202020204" pitchFamily="34" charset="0"/>
            </a:endParaRPr>
          </a:p>
          <a:p>
            <a:r>
              <a:rPr lang="en-GB" dirty="0" err="1">
                <a:cs typeface="Arial" panose="020B0604020202020204" pitchFamily="34" charset="0"/>
              </a:rPr>
              <a:t>Sicrhewch</a:t>
            </a:r>
            <a:r>
              <a:rPr lang="en-GB" dirty="0">
                <a:cs typeface="Arial" panose="020B0604020202020204" pitchFamily="34" charset="0"/>
              </a:rPr>
              <a:t> bod </a:t>
            </a:r>
            <a:r>
              <a:rPr lang="en-GB" dirty="0" err="1">
                <a:cs typeface="Arial" panose="020B0604020202020204" pitchFamily="34" charset="0"/>
              </a:rPr>
              <a:t>angen</a:t>
            </a:r>
            <a:r>
              <a:rPr lang="en-GB" dirty="0">
                <a:cs typeface="Arial" panose="020B0604020202020204" pitchFamily="34" charset="0"/>
              </a:rPr>
              <a:t> </a:t>
            </a:r>
            <a:r>
              <a:rPr lang="en-GB" dirty="0" err="1">
                <a:cs typeface="Arial" panose="020B0604020202020204" pitchFamily="34" charset="0"/>
              </a:rPr>
              <a:t>cyfarfod</a:t>
            </a:r>
            <a:endParaRPr lang="en-GB" dirty="0">
              <a:cs typeface="Arial" panose="020B0604020202020204" pitchFamily="34" charset="0"/>
            </a:endParaRPr>
          </a:p>
          <a:p>
            <a:r>
              <a:rPr lang="en-GB" dirty="0" err="1">
                <a:cs typeface="Arial" panose="020B0604020202020204" pitchFamily="34" charset="0"/>
              </a:rPr>
              <a:t>Creu</a:t>
            </a:r>
            <a:r>
              <a:rPr lang="en-GB" dirty="0">
                <a:cs typeface="Arial" panose="020B0604020202020204" pitchFamily="34" charset="0"/>
              </a:rPr>
              <a:t> </a:t>
            </a:r>
            <a:r>
              <a:rPr lang="en-GB" dirty="0" err="1">
                <a:cs typeface="Arial" panose="020B0604020202020204" pitchFamily="34" charset="0"/>
              </a:rPr>
              <a:t>cynllun</a:t>
            </a:r>
            <a:r>
              <a:rPr lang="en-GB" dirty="0">
                <a:cs typeface="Arial" panose="020B0604020202020204" pitchFamily="34" charset="0"/>
              </a:rPr>
              <a:t> </a:t>
            </a:r>
            <a:r>
              <a:rPr lang="en-GB" dirty="0" err="1">
                <a:cs typeface="Arial" panose="020B0604020202020204" pitchFamily="34" charset="0"/>
              </a:rPr>
              <a:t>er</a:t>
            </a:r>
            <a:r>
              <a:rPr lang="en-GB" dirty="0">
                <a:cs typeface="Arial" panose="020B0604020202020204" pitchFamily="34" charset="0"/>
              </a:rPr>
              <a:t> </a:t>
            </a:r>
            <a:r>
              <a:rPr lang="en-GB" dirty="0" err="1">
                <a:cs typeface="Arial" panose="020B0604020202020204" pitchFamily="34" charset="0"/>
              </a:rPr>
              <a:t>mwyn</a:t>
            </a:r>
            <a:r>
              <a:rPr lang="en-GB" dirty="0">
                <a:cs typeface="Arial" panose="020B0604020202020204" pitchFamily="34" charset="0"/>
              </a:rPr>
              <a:t> </a:t>
            </a:r>
            <a:r>
              <a:rPr lang="en-GB" dirty="0" err="1">
                <a:cs typeface="Arial" panose="020B0604020202020204" pitchFamily="34" charset="0"/>
              </a:rPr>
              <a:t>dilyn</a:t>
            </a:r>
            <a:r>
              <a:rPr lang="en-GB" dirty="0">
                <a:cs typeface="Arial" panose="020B0604020202020204" pitchFamily="34" charset="0"/>
              </a:rPr>
              <a:t> </a:t>
            </a:r>
            <a:r>
              <a:rPr lang="en-GB" dirty="0" err="1">
                <a:cs typeface="Arial" panose="020B0604020202020204" pitchFamily="34" charset="0"/>
              </a:rPr>
              <a:t>materion</a:t>
            </a:r>
            <a:r>
              <a:rPr lang="en-GB" dirty="0">
                <a:cs typeface="Arial" panose="020B0604020202020204" pitchFamily="34" charset="0"/>
              </a:rPr>
              <a:t> </a:t>
            </a:r>
            <a:r>
              <a:rPr lang="en-GB" dirty="0" err="1">
                <a:cs typeface="Arial" panose="020B0604020202020204" pitchFamily="34" charset="0"/>
              </a:rPr>
              <a:t>i</a:t>
            </a:r>
            <a:r>
              <a:rPr lang="en-GB" dirty="0">
                <a:cs typeface="Arial" panose="020B0604020202020204" pitchFamily="34" charset="0"/>
              </a:rPr>
              <a:t> </a:t>
            </a:r>
            <a:r>
              <a:rPr lang="en-GB" dirty="0" err="1">
                <a:cs typeface="Arial" panose="020B0604020202020204" pitchFamily="34" charset="0"/>
              </a:rPr>
              <a:t>fyny</a:t>
            </a:r>
            <a:r>
              <a:rPr lang="en-GB" dirty="0">
                <a:cs typeface="Arial" panose="020B0604020202020204" pitchFamily="34" charset="0"/>
              </a:rPr>
              <a:t> </a:t>
            </a:r>
            <a:r>
              <a:rPr lang="en-GB" dirty="0" err="1">
                <a:cs typeface="Arial" panose="020B0604020202020204" pitchFamily="34" charset="0"/>
              </a:rPr>
              <a:t>yn</a:t>
            </a:r>
            <a:r>
              <a:rPr lang="en-GB" dirty="0">
                <a:cs typeface="Arial" panose="020B0604020202020204" pitchFamily="34" charset="0"/>
              </a:rPr>
              <a:t> </a:t>
            </a:r>
            <a:r>
              <a:rPr lang="en-GB" dirty="0" err="1">
                <a:cs typeface="Arial" panose="020B0604020202020204" pitchFamily="34" charset="0"/>
              </a:rPr>
              <a:t>effeithiol</a:t>
            </a:r>
            <a:endParaRPr lang="en-GB" dirty="0">
              <a:cs typeface="Arial" panose="020B0604020202020204" pitchFamily="34" charset="0"/>
            </a:endParaRPr>
          </a:p>
          <a:p>
            <a:r>
              <a:rPr lang="en-GB" dirty="0">
                <a:cs typeface="Arial" panose="020B0604020202020204" pitchFamily="34" charset="0"/>
              </a:rPr>
              <a:t>Mae </a:t>
            </a:r>
            <a:r>
              <a:rPr lang="en-GB" dirty="0" err="1">
                <a:cs typeface="Arial" panose="020B0604020202020204" pitchFamily="34" charset="0"/>
              </a:rPr>
              <a:t>cyfarfodydd</a:t>
            </a:r>
            <a:r>
              <a:rPr lang="en-GB" dirty="0">
                <a:cs typeface="Arial" panose="020B0604020202020204" pitchFamily="34" charset="0"/>
              </a:rPr>
              <a:t> </a:t>
            </a:r>
            <a:r>
              <a:rPr lang="en-GB" dirty="0" err="1">
                <a:cs typeface="Arial" panose="020B0604020202020204" pitchFamily="34" charset="0"/>
              </a:rPr>
              <a:t>effeithiol</a:t>
            </a:r>
            <a:r>
              <a:rPr lang="en-GB" dirty="0">
                <a:cs typeface="Arial" panose="020B0604020202020204" pitchFamily="34" charset="0"/>
              </a:rPr>
              <a:t> </a:t>
            </a:r>
            <a:r>
              <a:rPr lang="en-GB" dirty="0" err="1">
                <a:cs typeface="Arial" panose="020B0604020202020204" pitchFamily="34" charset="0"/>
              </a:rPr>
              <a:t>yn</a:t>
            </a:r>
            <a:r>
              <a:rPr lang="en-GB" dirty="0">
                <a:cs typeface="Arial" panose="020B0604020202020204" pitchFamily="34" charset="0"/>
              </a:rPr>
              <a:t> </a:t>
            </a:r>
            <a:r>
              <a:rPr lang="en-GB" dirty="0" err="1">
                <a:cs typeface="Arial" panose="020B0604020202020204" pitchFamily="34" charset="0"/>
              </a:rPr>
              <a:t>cynhyrchu</a:t>
            </a:r>
            <a:r>
              <a:rPr lang="en-GB" dirty="0">
                <a:cs typeface="Arial" panose="020B0604020202020204" pitchFamily="34" charset="0"/>
              </a:rPr>
              <a:t> </a:t>
            </a:r>
            <a:r>
              <a:rPr lang="en-GB" dirty="0" err="1">
                <a:cs typeface="Arial" panose="020B0604020202020204" pitchFamily="34" charset="0"/>
              </a:rPr>
              <a:t>canlyniadau</a:t>
            </a:r>
            <a:r>
              <a:rPr lang="en-GB" dirty="0">
                <a:cs typeface="Arial" panose="020B0604020202020204" pitchFamily="34" charset="0"/>
              </a:rPr>
              <a:t>. </a:t>
            </a:r>
          </a:p>
          <a:p>
            <a:r>
              <a:rPr lang="en-GB" dirty="0" err="1">
                <a:cs typeface="Arial" panose="020B0604020202020204" pitchFamily="34" charset="0"/>
              </a:rPr>
              <a:t>Galluogi</a:t>
            </a:r>
            <a:r>
              <a:rPr lang="en-GB" dirty="0">
                <a:cs typeface="Arial" panose="020B0604020202020204" pitchFamily="34" charset="0"/>
              </a:rPr>
              <a:t> bod </a:t>
            </a:r>
            <a:r>
              <a:rPr lang="en-GB" dirty="0" err="1">
                <a:cs typeface="Arial" panose="020B0604020202020204" pitchFamily="34" charset="0"/>
              </a:rPr>
              <a:t>pawb</a:t>
            </a:r>
            <a:r>
              <a:rPr lang="en-GB" dirty="0">
                <a:cs typeface="Arial" panose="020B0604020202020204" pitchFamily="34" charset="0"/>
              </a:rPr>
              <a:t> </a:t>
            </a:r>
            <a:r>
              <a:rPr lang="en-GB" dirty="0" err="1">
                <a:cs typeface="Arial" panose="020B0604020202020204" pitchFamily="34" charset="0"/>
              </a:rPr>
              <a:t>yn</a:t>
            </a:r>
            <a:r>
              <a:rPr lang="en-GB" dirty="0">
                <a:cs typeface="Arial" panose="020B0604020202020204" pitchFamily="34" charset="0"/>
              </a:rPr>
              <a:t> </a:t>
            </a:r>
            <a:r>
              <a:rPr lang="en-GB" dirty="0" err="1">
                <a:cs typeface="Arial" panose="020B0604020202020204" pitchFamily="34" charset="0"/>
              </a:rPr>
              <a:t>cyfrannu</a:t>
            </a:r>
            <a:endParaRPr lang="en-GB" dirty="0">
              <a:cs typeface="Arial" panose="020B0604020202020204" pitchFamily="34" charset="0"/>
            </a:endParaRPr>
          </a:p>
        </p:txBody>
      </p:sp>
      <p:sp>
        <p:nvSpPr>
          <p:cNvPr id="4" name="Content Placeholder 3"/>
          <p:cNvSpPr>
            <a:spLocks noGrp="1"/>
          </p:cNvSpPr>
          <p:nvPr>
            <p:ph sz="half" idx="2"/>
          </p:nvPr>
        </p:nvSpPr>
        <p:spPr/>
        <p:txBody>
          <a:bodyPr>
            <a:normAutofit fontScale="70000" lnSpcReduction="20000"/>
          </a:bodyPr>
          <a:lstStyle/>
          <a:p>
            <a:r>
              <a:rPr lang="en-GB" sz="2900" dirty="0">
                <a:cs typeface="Arial" panose="020B0604020202020204" pitchFamily="34" charset="0"/>
              </a:rPr>
              <a:t>Statutory</a:t>
            </a:r>
          </a:p>
          <a:p>
            <a:r>
              <a:rPr lang="en-GB" sz="2900" dirty="0">
                <a:cs typeface="Arial" panose="020B0604020202020204" pitchFamily="34" charset="0"/>
              </a:rPr>
              <a:t>Planning</a:t>
            </a:r>
          </a:p>
          <a:p>
            <a:r>
              <a:rPr lang="en-GB" sz="2900" dirty="0">
                <a:cs typeface="Arial" panose="020B0604020202020204" pitchFamily="34" charset="0"/>
              </a:rPr>
              <a:t>Distribution of agenda before meeting</a:t>
            </a:r>
          </a:p>
          <a:p>
            <a:r>
              <a:rPr lang="en-GB" sz="2900" dirty="0">
                <a:cs typeface="Arial" panose="020B0604020202020204" pitchFamily="34" charset="0"/>
              </a:rPr>
              <a:t>Practical time/venue so that all members can attend</a:t>
            </a:r>
          </a:p>
          <a:p>
            <a:r>
              <a:rPr lang="en-GB" sz="2900" dirty="0">
                <a:cs typeface="Arial" panose="020B0604020202020204" pitchFamily="34" charset="0"/>
              </a:rPr>
              <a:t>Make sure you need a meeting</a:t>
            </a:r>
          </a:p>
          <a:p>
            <a:r>
              <a:rPr lang="en-GB" sz="2900" dirty="0">
                <a:cs typeface="Arial" panose="020B0604020202020204" pitchFamily="34" charset="0"/>
              </a:rPr>
              <a:t>Create an effective follow-up plan</a:t>
            </a:r>
          </a:p>
          <a:p>
            <a:r>
              <a:rPr lang="en-GB" sz="2900" dirty="0">
                <a:cs typeface="Arial" panose="020B0604020202020204" pitchFamily="34" charset="0"/>
              </a:rPr>
              <a:t>Effective meetings produce results </a:t>
            </a:r>
          </a:p>
          <a:p>
            <a:r>
              <a:rPr lang="en-GB" sz="2900" dirty="0">
                <a:cs typeface="Arial" panose="020B0604020202020204" pitchFamily="34" charset="0"/>
              </a:rPr>
              <a:t>Allow all to contribute</a:t>
            </a:r>
          </a:p>
          <a:p>
            <a:endParaRPr lang="en-GB" dirty="0"/>
          </a:p>
        </p:txBody>
      </p:sp>
    </p:spTree>
    <p:extLst>
      <p:ext uri="{BB962C8B-B14F-4D97-AF65-F5344CB8AC3E}">
        <p14:creationId xmlns:p14="http://schemas.microsoft.com/office/powerpoint/2010/main" val="3882079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 an article by RICHARD LITTLEJOHN in the Daily Mail 23/05/20</a:t>
            </a:r>
          </a:p>
        </p:txBody>
      </p:sp>
      <p:sp>
        <p:nvSpPr>
          <p:cNvPr id="3" name="Content Placeholder 2"/>
          <p:cNvSpPr>
            <a:spLocks noGrp="1"/>
          </p:cNvSpPr>
          <p:nvPr>
            <p:ph idx="1"/>
          </p:nvPr>
        </p:nvSpPr>
        <p:spPr/>
        <p:txBody>
          <a:bodyPr>
            <a:normAutofit lnSpcReduction="10000"/>
          </a:bodyPr>
          <a:lstStyle/>
          <a:p>
            <a:pPr marL="0" indent="0">
              <a:buNone/>
            </a:pPr>
            <a:r>
              <a:rPr lang="en-GB" sz="2400" dirty="0"/>
              <a:t>He wrote… a joke doing the rounds at the end of a two-month strike at the Ford Motor Company, imagined a triumphant union leader addressing a mass meeting outside the Dagenham plant…</a:t>
            </a:r>
          </a:p>
          <a:p>
            <a:pPr marL="0" indent="0">
              <a:buNone/>
            </a:pPr>
            <a:r>
              <a:rPr lang="en-GB" sz="2400" dirty="0"/>
              <a:t>‘Brothers and sisters, we have achieved a great victory. Management has agreed to a 35 per cent wage increase, ten weeks’ holiday, a company car for every employee and a reduction in the working week. In future, you will only have to work Wednesdays.’</a:t>
            </a:r>
          </a:p>
          <a:p>
            <a:pPr marL="0" indent="0">
              <a:buNone/>
            </a:pPr>
            <a:r>
              <a:rPr lang="en-GB" sz="2400" dirty="0"/>
              <a:t>From the back, a voice pipes up:                                                            ‘What… every bloody Wednesday?’</a:t>
            </a:r>
          </a:p>
        </p:txBody>
      </p:sp>
    </p:spTree>
    <p:extLst>
      <p:ext uri="{BB962C8B-B14F-4D97-AF65-F5344CB8AC3E}">
        <p14:creationId xmlns:p14="http://schemas.microsoft.com/office/powerpoint/2010/main" val="8546273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John Lydgate</a:t>
            </a:r>
          </a:p>
        </p:txBody>
      </p:sp>
      <p:sp>
        <p:nvSpPr>
          <p:cNvPr id="3" name="Content Placeholder 2"/>
          <p:cNvSpPr>
            <a:spLocks noGrp="1"/>
          </p:cNvSpPr>
          <p:nvPr>
            <p:ph idx="1"/>
          </p:nvPr>
        </p:nvSpPr>
        <p:spPr/>
        <p:txBody>
          <a:bodyPr>
            <a:normAutofit/>
          </a:bodyPr>
          <a:lstStyle/>
          <a:p>
            <a:pPr marL="0" indent="0">
              <a:buNone/>
            </a:pPr>
            <a:r>
              <a:rPr lang="en-GB" sz="3600" dirty="0"/>
              <a:t>“You can please some of the people all of the time, you can please all of the people some of the time, but you can’t please all of the people all of the time.”</a:t>
            </a:r>
          </a:p>
          <a:p>
            <a:pPr marL="0" indent="0" algn="r">
              <a:buNone/>
            </a:pPr>
            <a:r>
              <a:rPr lang="en-GB" sz="3600" dirty="0"/>
              <a:t> </a:t>
            </a:r>
            <a:r>
              <a:rPr lang="en-GB" sz="3600" b="1" dirty="0"/>
              <a:t>John Lydgate</a:t>
            </a:r>
            <a:endParaRPr lang="en-GB" sz="3600" dirty="0"/>
          </a:p>
          <a:p>
            <a:pPr marL="0" indent="0">
              <a:buNone/>
            </a:pPr>
            <a:endParaRPr lang="en-GB" sz="3600" dirty="0"/>
          </a:p>
        </p:txBody>
      </p:sp>
    </p:spTree>
    <p:extLst>
      <p:ext uri="{BB962C8B-B14F-4D97-AF65-F5344CB8AC3E}">
        <p14:creationId xmlns:p14="http://schemas.microsoft.com/office/powerpoint/2010/main" val="27937469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1111</Words>
  <Application>Microsoft Office PowerPoint</Application>
  <PresentationFormat>On-screen Show (4:3)</PresentationFormat>
  <Paragraphs>216</Paragraphs>
  <Slides>25</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Arial</vt:lpstr>
      <vt:lpstr>Calibri</vt:lpstr>
      <vt:lpstr>Wingdings</vt:lpstr>
      <vt:lpstr>20140311PresentationUWTSDTemplate</vt:lpstr>
      <vt:lpstr>ECEY6002/C</vt:lpstr>
      <vt:lpstr>Bruce Tuckman (1965)</vt:lpstr>
      <vt:lpstr>Charles Handy (1999)</vt:lpstr>
      <vt:lpstr>Jillian Rodd</vt:lpstr>
      <vt:lpstr>The wisdom of geese</vt:lpstr>
      <vt:lpstr>Good and bad teamwork</vt:lpstr>
      <vt:lpstr>Prawf Marshmallow Test</vt:lpstr>
      <vt:lpstr>Beth allwn ddysgu oddi wrth morgrug! What we could learn from ants!</vt:lpstr>
      <vt:lpstr>Adeiladu tîm Building a team</vt:lpstr>
      <vt:lpstr>                               Sgiliau/Skills</vt:lpstr>
      <vt:lpstr>Beth i ni’n gweld yma?              What do we see here?</vt:lpstr>
      <vt:lpstr>Kurt Lewin (1939)</vt:lpstr>
      <vt:lpstr>Dynameg Dynamics</vt:lpstr>
      <vt:lpstr>McGregor’s X and Y theory (1960)</vt:lpstr>
      <vt:lpstr>Fredrick Herzberg (1959) Two-Factor Motivational Theory</vt:lpstr>
      <vt:lpstr>Meredith Belbin (1981) Rolau Tîm - Team Roles</vt:lpstr>
      <vt:lpstr>Carol Aubrey (2010) Nodweddion a sgiliau -  Attributes and skills</vt:lpstr>
      <vt:lpstr>Jillian Rodd (2006) Gwaith tîm – Team work</vt:lpstr>
      <vt:lpstr>Beth am? What about?</vt:lpstr>
      <vt:lpstr>Personality and Dispositions</vt:lpstr>
      <vt:lpstr>Gwaith tîm yn y blynyddoedd cynnar Team work in early years</vt:lpstr>
      <vt:lpstr>Gweithio fel tîm Working as a team</vt:lpstr>
      <vt:lpstr>Cyfarfodydd Tîm effeithiol  Effective Team meetings</vt:lpstr>
      <vt:lpstr>In an article by RICHARD LITTLEJOHN in the Daily Mail 23/05/20</vt:lpstr>
      <vt:lpstr>John Lydgate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66</cp:revision>
  <dcterms:created xsi:type="dcterms:W3CDTF">2015-04-14T15:21:28Z</dcterms:created>
  <dcterms:modified xsi:type="dcterms:W3CDTF">2021-04-12T08:30:42Z</dcterms:modified>
</cp:coreProperties>
</file>