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handoutMasterIdLst>
    <p:handoutMasterId r:id="rId32"/>
  </p:handoutMasterIdLst>
  <p:sldIdLst>
    <p:sldId id="258" r:id="rId2"/>
    <p:sldId id="285" r:id="rId3"/>
    <p:sldId id="286" r:id="rId4"/>
    <p:sldId id="284" r:id="rId5"/>
    <p:sldId id="287" r:id="rId6"/>
    <p:sldId id="278" r:id="rId7"/>
    <p:sldId id="280" r:id="rId8"/>
    <p:sldId id="275" r:id="rId9"/>
    <p:sldId id="268" r:id="rId10"/>
    <p:sldId id="267" r:id="rId11"/>
    <p:sldId id="260" r:id="rId12"/>
    <p:sldId id="276" r:id="rId13"/>
    <p:sldId id="272" r:id="rId14"/>
    <p:sldId id="274" r:id="rId15"/>
    <p:sldId id="269" r:id="rId16"/>
    <p:sldId id="263" r:id="rId17"/>
    <p:sldId id="262" r:id="rId18"/>
    <p:sldId id="261" r:id="rId19"/>
    <p:sldId id="259" r:id="rId20"/>
    <p:sldId id="271" r:id="rId21"/>
    <p:sldId id="270" r:id="rId22"/>
    <p:sldId id="273" r:id="rId23"/>
    <p:sldId id="277" r:id="rId24"/>
    <p:sldId id="265" r:id="rId25"/>
    <p:sldId id="279" r:id="rId26"/>
    <p:sldId id="281" r:id="rId27"/>
    <p:sldId id="282" r:id="rId28"/>
    <p:sldId id="283" r:id="rId29"/>
    <p:sldId id="266" r:id="rId30"/>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07" autoAdjust="0"/>
    <p:restoredTop sz="74183" autoAdjust="0"/>
  </p:normalViewPr>
  <p:slideViewPr>
    <p:cSldViewPr>
      <p:cViewPr varScale="1">
        <p:scale>
          <a:sx n="61" d="100"/>
          <a:sy n="61" d="100"/>
        </p:scale>
        <p:origin x="1716" y="78"/>
      </p:cViewPr>
      <p:guideLst>
        <p:guide orient="horz" pos="2160"/>
        <p:guide pos="2880"/>
      </p:guideLst>
    </p:cSldViewPr>
  </p:slideViewPr>
  <p:notesTextViewPr>
    <p:cViewPr>
      <p:scale>
        <a:sx n="1" d="1"/>
        <a:sy n="1" d="1"/>
      </p:scale>
      <p:origin x="0" y="0"/>
    </p:cViewPr>
  </p:notesTextViewPr>
  <p:notesViewPr>
    <p:cSldViewPr>
      <p:cViewPr varScale="1">
        <p:scale>
          <a:sx n="70" d="100"/>
          <a:sy n="70" d="100"/>
        </p:scale>
        <p:origin x="2802" y="4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15B2D828-7580-4A20-8BC3-F8F5D67F65FA}" type="datetimeFigureOut">
              <a:rPr lang="en-GB" smtClean="0"/>
              <a:t>28/02/2020</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3F16778F-E567-4BA0-97E7-0EF11E939CA2}" type="slidenum">
              <a:rPr lang="en-GB" smtClean="0"/>
              <a:t>‹#›</a:t>
            </a:fld>
            <a:endParaRPr lang="en-GB"/>
          </a:p>
        </p:txBody>
      </p:sp>
    </p:spTree>
    <p:extLst>
      <p:ext uri="{BB962C8B-B14F-4D97-AF65-F5344CB8AC3E}">
        <p14:creationId xmlns:p14="http://schemas.microsoft.com/office/powerpoint/2010/main" val="41320730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fontAlgn="auto">
              <a:spcBef>
                <a:spcPts val="0"/>
              </a:spcBef>
              <a:spcAft>
                <a:spcPts val="0"/>
              </a:spcAft>
              <a:defRPr sz="1200" smtClean="0">
                <a:latin typeface="+mn-lt"/>
                <a:cs typeface="+mn-cs"/>
              </a:defRPr>
            </a:lvl1pPr>
          </a:lstStyle>
          <a:p>
            <a:pPr>
              <a:defRPr/>
            </a:pPr>
            <a:fld id="{F2BAB1A2-6278-4FF2-A5E1-726AB2A5B4BB}" type="datetimeFigureOut">
              <a:rPr lang="en-GB"/>
              <a:pPr>
                <a:defRPr/>
              </a:pPr>
              <a:t>28/02/2020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p:cNvSpPr>
            <a:spLocks noGrp="1"/>
          </p:cNvSpPr>
          <p:nvPr>
            <p:ph type="body" sz="quarter" idx="3"/>
          </p:nvPr>
        </p:nvSpPr>
        <p:spPr>
          <a:xfrm>
            <a:off x="666598" y="4632687"/>
            <a:ext cx="5335893" cy="4389354"/>
          </a:xfrm>
          <a:prstGeom prst="rect">
            <a:avLst/>
          </a:prstGeom>
        </p:spPr>
        <p:txBody>
          <a:bodyPr vert="horz" lIns="89785" tIns="44892" rIns="89785" bIns="44892"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fontAlgn="auto">
              <a:spcBef>
                <a:spcPts val="0"/>
              </a:spcBef>
              <a:spcAft>
                <a:spcPts val="0"/>
              </a:spcAft>
              <a:defRPr sz="1200" smtClean="0">
                <a:latin typeface="+mn-lt"/>
                <a:cs typeface="+mn-cs"/>
              </a:defRPr>
            </a:lvl1pPr>
          </a:lstStyle>
          <a:p>
            <a:pPr>
              <a:defRPr/>
            </a:pPr>
            <a:fld id="{265B335D-1718-4660-8976-B33E2F7176C2}" type="slidenum">
              <a:rPr lang="en-GB"/>
              <a:pPr>
                <a:defRPr/>
              </a:pPr>
              <a:t>‹#›</a:t>
            </a:fld>
            <a:endParaRPr lang="en-GB"/>
          </a:p>
        </p:txBody>
      </p:sp>
    </p:spTree>
    <p:extLst>
      <p:ext uri="{BB962C8B-B14F-4D97-AF65-F5344CB8AC3E}">
        <p14:creationId xmlns:p14="http://schemas.microsoft.com/office/powerpoint/2010/main" val="7696758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dailymail.co.uk/news/article-2776989/Recovering-fallen-German-soldiers-killed-bloody-Second-World-War-Brandenburg-battle-discovered-wearing-boots-helmets.html#ixzz41Y3VijwF"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ec.tynt.com/b/rf?id=bBOTTqvd0r3Pooab7jrHcU&amp;u=DailyMail" TargetMode="External"/><Relationship Id="rId4" Type="http://schemas.openxmlformats.org/officeDocument/2006/relationships/hyperlink" Target="http://ec.tynt.com/b/rw?id=bBOTTqvd0r3Pooab7jrHcU&amp;u=MailOnline"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holocaustcontroversies.blogspot.co.uk/2016/01/a-document-that-forced-mattogno-to.html"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holocaustcontroversies.blogspot.co.uk/2016/03/alleged-mass-graves-and-other-mattogno.html"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28CD2B3-AA96-482B-A0AE-19716A1F0313}" type="slidenum">
              <a:rPr lang="en-GB" altLang="en-US"/>
              <a:pPr fontAlgn="base">
                <a:spcBef>
                  <a:spcPct val="0"/>
                </a:spcBef>
                <a:spcAft>
                  <a:spcPct val="0"/>
                </a:spcAft>
              </a:pPr>
              <a:t>1</a:t>
            </a:fld>
            <a:endParaRPr lang="en-GB" altLang="en-US" dirty="0"/>
          </a:p>
        </p:txBody>
      </p:sp>
    </p:spTree>
    <p:extLst>
      <p:ext uri="{BB962C8B-B14F-4D97-AF65-F5344CB8AC3E}">
        <p14:creationId xmlns:p14="http://schemas.microsoft.com/office/powerpoint/2010/main" val="1773943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Excavated in 1965 by Fred </a:t>
            </a:r>
            <a:r>
              <a:rPr lang="en-GB" sz="1200" kern="1200" dirty="0" err="1" smtClean="0">
                <a:solidFill>
                  <a:schemeClr val="tx1"/>
                </a:solidFill>
                <a:effectLst/>
                <a:latin typeface="+mn-lt"/>
                <a:ea typeface="+mn-ea"/>
                <a:cs typeface="+mn-cs"/>
              </a:rPr>
              <a:t>Wendorf</a:t>
            </a:r>
            <a:r>
              <a:rPr lang="en-GB" sz="1200" kern="1200" dirty="0" smtClean="0">
                <a:solidFill>
                  <a:schemeClr val="tx1"/>
                </a:solidFill>
                <a:effectLst/>
                <a:latin typeface="+mn-lt"/>
                <a:ea typeface="+mn-ea"/>
                <a:cs typeface="+mn-cs"/>
              </a:rPr>
              <a:t> often billed as important as 1. the first evidence of formal warfare, interpersonal violence 2. It is certainly one of e oldest intentional burial grounds in the world. HOWEVER there is </a:t>
            </a:r>
            <a:r>
              <a:rPr lang="en-GB" sz="1200" kern="1200" dirty="0" err="1" smtClean="0">
                <a:solidFill>
                  <a:schemeClr val="tx1"/>
                </a:solidFill>
                <a:effectLst/>
                <a:latin typeface="+mn-lt"/>
                <a:ea typeface="+mn-ea"/>
                <a:cs typeface="+mn-cs"/>
              </a:rPr>
              <a:t>Nataturk</a:t>
            </a:r>
            <a:r>
              <a:rPr lang="en-GB" sz="1200" kern="1200" dirty="0" smtClean="0">
                <a:solidFill>
                  <a:schemeClr val="tx1"/>
                </a:solidFill>
                <a:effectLst/>
                <a:latin typeface="+mn-lt"/>
                <a:ea typeface="+mn-ea"/>
                <a:cs typeface="+mn-cs"/>
              </a:rPr>
              <a:t> in West Turkana, Kenya</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Group of Robust hunter gatherers eating food that wore their teeth down mostly hunting and gathering BUT Could actually be adopting settled way of</a:t>
            </a:r>
            <a:r>
              <a:rPr lang="en-GB" sz="1200" kern="1200" baseline="0" dirty="0" smtClean="0">
                <a:solidFill>
                  <a:schemeClr val="tx1"/>
                </a:solidFill>
                <a:effectLst/>
                <a:latin typeface="+mn-lt"/>
                <a:ea typeface="+mn-ea"/>
                <a:cs typeface="+mn-cs"/>
              </a:rPr>
              <a:t> life not quite </a:t>
            </a:r>
            <a:r>
              <a:rPr lang="en-GB" sz="1200" kern="1200" dirty="0" smtClean="0">
                <a:solidFill>
                  <a:schemeClr val="tx1"/>
                </a:solidFill>
                <a:effectLst/>
                <a:latin typeface="+mn-lt"/>
                <a:ea typeface="+mn-ea"/>
                <a:cs typeface="+mn-cs"/>
              </a:rPr>
              <a:t>agriculture/farming! COULD explain why they were showing</a:t>
            </a:r>
            <a:r>
              <a:rPr lang="en-GB" sz="1200" kern="1200" baseline="0" dirty="0" smtClean="0">
                <a:solidFill>
                  <a:schemeClr val="tx1"/>
                </a:solidFill>
                <a:effectLst/>
                <a:latin typeface="+mn-lt"/>
                <a:ea typeface="+mn-ea"/>
                <a:cs typeface="+mn-cs"/>
              </a:rPr>
              <a:t> signs of violence. They are of Black African decent sub Saharan, near by are a North African/Levantine/European stock can distinguish the two groups by body shape and type, subs a re robust.</a:t>
            </a:r>
          </a:p>
          <a:p>
            <a:endParaRPr lang="en-GB"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Did live to ripe old age when they were not being carved up. </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a:t>
            </a:fld>
            <a:endParaRPr lang="en-GB"/>
          </a:p>
        </p:txBody>
      </p:sp>
    </p:spTree>
    <p:extLst>
      <p:ext uri="{BB962C8B-B14F-4D97-AF65-F5344CB8AC3E}">
        <p14:creationId xmlns:p14="http://schemas.microsoft.com/office/powerpoint/2010/main" val="53066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kern="1200" dirty="0" smtClean="0">
                <a:solidFill>
                  <a:schemeClr val="tx1"/>
                </a:solidFill>
                <a:effectLst/>
                <a:latin typeface="+mn-lt"/>
                <a:ea typeface="+mn-ea"/>
                <a:cs typeface="+mn-cs"/>
              </a:rPr>
              <a:t>At least 61 individuals from pregnant female with five kids to paired and single burials. All tightly flexed, same side, face same way and same orientation -heads to the south, suggests set of beliefs at play. No grave goods as such but stone fragments chips from weapons found that were embedded in the bodies. 45% show trains signs. Are cut marks to some bones and two have stone embedded in exactly the same place in the back- war, ritual, sign of society stress around 13 thousand years ago. Women, children all showing signs of skirmishes, healed fractures and wounds on a number of occasions. </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smtClean="0">
                <a:effectLst/>
                <a:latin typeface="Times New Roman" panose="02020603050405020304" pitchFamily="18" charset="0"/>
                <a:ea typeface="Times New Roman" panose="02020603050405020304" pitchFamily="18" charset="0"/>
              </a:rPr>
              <a:t>Burials 20 and 21 adult males but tied together, stone chips in one to the chest legs arms and head. The other in abdomen arms and neck. Clusters of stone chips suggest composite arrow type weapon. </a:t>
            </a:r>
            <a:endParaRPr lang="en-GB" sz="1200" dirty="0" smtClean="0">
              <a:effectLst/>
              <a:latin typeface="Times New Roman" panose="02020603050405020304" pitchFamily="18" charset="0"/>
              <a:ea typeface="Calibri" panose="020F050202020403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3</a:t>
            </a:fld>
            <a:endParaRPr lang="en-GB"/>
          </a:p>
        </p:txBody>
      </p:sp>
    </p:spTree>
    <p:extLst>
      <p:ext uri="{BB962C8B-B14F-4D97-AF65-F5344CB8AC3E}">
        <p14:creationId xmlns:p14="http://schemas.microsoft.com/office/powerpoint/2010/main" val="3793512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smtClean="0">
                <a:effectLst/>
                <a:latin typeface="Times New Roman" panose="02020603050405020304" pitchFamily="18" charset="0"/>
                <a:ea typeface="Times New Roman" panose="02020603050405020304" pitchFamily="18" charset="0"/>
              </a:rPr>
              <a:t>Note teeth: NOT good for hunter gatherer groups.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sz="1200" dirty="0" smtClean="0">
              <a:effectLst/>
              <a:latin typeface="Times New Roman" panose="02020603050405020304" pitchFamily="18" charset="0"/>
              <a:ea typeface="Times New Roman" panose="02020603050405020304" pitchFamily="18"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smtClean="0">
                <a:effectLst/>
                <a:latin typeface="Times New Roman" panose="02020603050405020304" pitchFamily="18" charset="0"/>
                <a:ea typeface="Times New Roman" panose="02020603050405020304" pitchFamily="18" charset="0"/>
              </a:rPr>
              <a:t>Bones show healed fracture, parry fracture, lifted arm to protect from blows. Life difficult, glaciers on Europe last ice age, dry and cold and with competition for resources. Hence raids constant skirmishes.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sz="1200" dirty="0" smtClean="0">
              <a:effectLst/>
              <a:latin typeface="Times New Roman" panose="02020603050405020304" pitchFamily="18" charset="0"/>
              <a:ea typeface="Calibri" panose="020F050202020403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smtClean="0">
                <a:effectLst/>
                <a:latin typeface="Times New Roman" panose="02020603050405020304" pitchFamily="18" charset="0"/>
                <a:ea typeface="Times New Roman" panose="02020603050405020304" pitchFamily="18" charset="0"/>
              </a:rPr>
              <a:t>Brings us up against a real issue of how terminology and definitions of actions. We immediate jump into war speak, violence, violation. Hard to actually judge what is going on as most h-g are not violence oriented or this is overstated by anthropologists </a:t>
            </a:r>
            <a:r>
              <a:rPr lang="en-GB" sz="1200" dirty="0" err="1" smtClean="0">
                <a:effectLst/>
                <a:latin typeface="Times New Roman" panose="02020603050405020304" pitchFamily="18" charset="0"/>
                <a:ea typeface="Times New Roman" panose="02020603050405020304" pitchFamily="18" charset="0"/>
              </a:rPr>
              <a:t>Chagnon</a:t>
            </a:r>
            <a:r>
              <a:rPr lang="en-GB" sz="1200" dirty="0" smtClean="0">
                <a:effectLst/>
                <a:latin typeface="Times New Roman" panose="02020603050405020304" pitchFamily="18" charset="0"/>
                <a:ea typeface="Times New Roman" panose="02020603050405020304" pitchFamily="18" charset="0"/>
              </a:rPr>
              <a:t> for example.?</a:t>
            </a:r>
            <a:endParaRPr lang="en-GB" sz="1200" dirty="0" smtClean="0">
              <a:effectLst/>
              <a:latin typeface="Times New Roman" panose="02020603050405020304" pitchFamily="18" charset="0"/>
              <a:ea typeface="Calibri" panose="020F050202020403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4</a:t>
            </a:fld>
            <a:endParaRPr lang="en-GB"/>
          </a:p>
        </p:txBody>
      </p:sp>
    </p:spTree>
    <p:extLst>
      <p:ext uri="{BB962C8B-B14F-4D97-AF65-F5344CB8AC3E}">
        <p14:creationId xmlns:p14="http://schemas.microsoft.com/office/powerpoint/2010/main" val="3593015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Excavated in 1965 by Fred </a:t>
            </a:r>
            <a:r>
              <a:rPr lang="en-GB" sz="1200" kern="1200" dirty="0" err="1" smtClean="0">
                <a:solidFill>
                  <a:schemeClr val="tx1"/>
                </a:solidFill>
                <a:effectLst/>
                <a:latin typeface="+mn-lt"/>
                <a:ea typeface="+mn-ea"/>
                <a:cs typeface="+mn-cs"/>
              </a:rPr>
              <a:t>Wendorf</a:t>
            </a:r>
            <a:r>
              <a:rPr lang="en-GB" sz="1200" kern="1200" dirty="0" smtClean="0">
                <a:solidFill>
                  <a:schemeClr val="tx1"/>
                </a:solidFill>
                <a:effectLst/>
                <a:latin typeface="+mn-lt"/>
                <a:ea typeface="+mn-ea"/>
                <a:cs typeface="+mn-cs"/>
              </a:rPr>
              <a:t> often billed as important as 1. the first evidence of formal warfare, interpersonal violence 2. It is certainly one of e oldest intentional burial grounds in the world. HOWEVER there is </a:t>
            </a:r>
            <a:r>
              <a:rPr lang="en-GB" sz="1200" kern="1200" dirty="0" err="1" smtClean="0">
                <a:solidFill>
                  <a:schemeClr val="tx1"/>
                </a:solidFill>
                <a:effectLst/>
                <a:latin typeface="+mn-lt"/>
                <a:ea typeface="+mn-ea"/>
                <a:cs typeface="+mn-cs"/>
              </a:rPr>
              <a:t>Natatruk</a:t>
            </a:r>
            <a:r>
              <a:rPr lang="en-GB" sz="1200" kern="1200" dirty="0" smtClean="0">
                <a:solidFill>
                  <a:schemeClr val="tx1"/>
                </a:solidFill>
                <a:effectLst/>
                <a:latin typeface="+mn-lt"/>
                <a:ea typeface="+mn-ea"/>
                <a:cs typeface="+mn-cs"/>
              </a:rPr>
              <a:t> in West Turkana, Kenya found face down and with skulls caved in, arrow wounds, broken bones.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Group of Robust hunter gatherers eating food that wore their teeth down mostly hunting and gathering BUT Could actually be adopting settled way of</a:t>
            </a:r>
            <a:r>
              <a:rPr lang="en-GB" sz="1200" kern="1200" baseline="0" dirty="0" smtClean="0">
                <a:solidFill>
                  <a:schemeClr val="tx1"/>
                </a:solidFill>
                <a:effectLst/>
                <a:latin typeface="+mn-lt"/>
                <a:ea typeface="+mn-ea"/>
                <a:cs typeface="+mn-cs"/>
              </a:rPr>
              <a:t> life not quite </a:t>
            </a:r>
            <a:r>
              <a:rPr lang="en-GB" sz="1200" kern="1200" dirty="0" smtClean="0">
                <a:solidFill>
                  <a:schemeClr val="tx1"/>
                </a:solidFill>
                <a:effectLst/>
                <a:latin typeface="+mn-lt"/>
                <a:ea typeface="+mn-ea"/>
                <a:cs typeface="+mn-cs"/>
              </a:rPr>
              <a:t>agriculture/farming! COULD explain why they were showing</a:t>
            </a:r>
            <a:r>
              <a:rPr lang="en-GB" sz="1200" kern="1200" baseline="0" dirty="0" smtClean="0">
                <a:solidFill>
                  <a:schemeClr val="tx1"/>
                </a:solidFill>
                <a:effectLst/>
                <a:latin typeface="+mn-lt"/>
                <a:ea typeface="+mn-ea"/>
                <a:cs typeface="+mn-cs"/>
              </a:rPr>
              <a:t> signs of violence. They are of Black African decent sub Saharan, near by are a North African/Levantine/European stock can distinguish the two groups by body shape and type, subs a re robust.</a:t>
            </a:r>
          </a:p>
          <a:p>
            <a:endParaRPr lang="en-GB"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Did live to ripe old age when they were not being carved up. </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5</a:t>
            </a:fld>
            <a:endParaRPr lang="en-GB"/>
          </a:p>
        </p:txBody>
      </p:sp>
    </p:spTree>
    <p:extLst>
      <p:ext uri="{BB962C8B-B14F-4D97-AF65-F5344CB8AC3E}">
        <p14:creationId xmlns:p14="http://schemas.microsoft.com/office/powerpoint/2010/main" val="3665427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6</a:t>
            </a:fld>
            <a:endParaRPr lang="en-GB"/>
          </a:p>
        </p:txBody>
      </p:sp>
    </p:spTree>
    <p:extLst>
      <p:ext uri="{BB962C8B-B14F-4D97-AF65-F5344CB8AC3E}">
        <p14:creationId xmlns:p14="http://schemas.microsoft.com/office/powerpoint/2010/main" val="1062463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 had been pickled in wine. </a:t>
            </a:r>
          </a:p>
          <a:p>
            <a:r>
              <a:rPr lang="en-GB" b="1" dirty="0" smtClean="0"/>
              <a:t>Admiral Horatio Nelson</a:t>
            </a:r>
            <a:r>
              <a:rPr lang="en-GB" dirty="0" smtClean="0"/>
              <a:t> To preserve his body for the return voyage to England and a state funeral, the ships surgeon – Irishman William Beatty – elected to preserve the body in a </a:t>
            </a:r>
            <a:r>
              <a:rPr lang="en-GB" b="1" dirty="0" smtClean="0"/>
              <a:t>barrel</a:t>
            </a:r>
            <a:r>
              <a:rPr lang="en-GB" dirty="0" smtClean="0"/>
              <a:t> of </a:t>
            </a:r>
            <a:r>
              <a:rPr lang="en-GB" b="1" dirty="0" smtClean="0"/>
              <a:t>French brandy</a:t>
            </a:r>
            <a:r>
              <a:rPr lang="en-GB" dirty="0" smtClean="0"/>
              <a:t> which was lashed to the deck and under guard for the entire journey </a:t>
            </a:r>
          </a:p>
          <a:p>
            <a:r>
              <a:rPr lang="en-GB" dirty="0" smtClean="0"/>
              <a:t>Tales</a:t>
            </a:r>
            <a:r>
              <a:rPr lang="en-GB" baseline="0" dirty="0" smtClean="0"/>
              <a:t> </a:t>
            </a:r>
            <a:r>
              <a:rPr lang="en-GB" dirty="0" smtClean="0"/>
              <a:t>of sailors drinking this </a:t>
            </a:r>
            <a:r>
              <a:rPr lang="en-GB" b="1" dirty="0" smtClean="0"/>
              <a:t>brandy</a:t>
            </a:r>
            <a:r>
              <a:rPr lang="en-GB" dirty="0" smtClean="0"/>
              <a:t> out of respect for </a:t>
            </a:r>
            <a:r>
              <a:rPr lang="en-GB" b="1" dirty="0" smtClean="0"/>
              <a:t>Nelson</a:t>
            </a:r>
            <a:r>
              <a:rPr lang="en-GB" dirty="0" smtClean="0"/>
              <a:t> is merely fantastical hearsay, however a good yarn. </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7</a:t>
            </a:fld>
            <a:endParaRPr lang="en-GB"/>
          </a:p>
        </p:txBody>
      </p:sp>
    </p:spTree>
    <p:extLst>
      <p:ext uri="{BB962C8B-B14F-4D97-AF65-F5344CB8AC3E}">
        <p14:creationId xmlns:p14="http://schemas.microsoft.com/office/powerpoint/2010/main" val="25074585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Human remains are a vital source of information on past conflicts, as they can provide evidence, which might support or dismiss historical documents or propaganda., the types of weapons used, and the way prisoners were treated, supply information on either disrespect by mutilation, or by careful treatment, dignity and respect. They can also offer information on the sex and age of the combatants, as well as their health status. For example, the soldiers may have been of a specific height, or may have been chosen at random from the general populace. One classic example is the Grenadiers, Britain, France and Germany, generally from the 17 and 18 C, 1812 AD were drawn from very tall, physically strong well built. Looked imposing (Especially with the hat) BUT idea that they be tall, with a long reach to throw. Ave height of them FRENCH 5.7”, </a:t>
            </a:r>
            <a:r>
              <a:rPr lang="en-GB" dirty="0" err="1"/>
              <a:t>ave</a:t>
            </a:r>
            <a:r>
              <a:rPr lang="en-GB" dirty="0"/>
              <a:t> Frenchman 5.5”</a:t>
            </a:r>
          </a:p>
          <a:p>
            <a:endParaRPr lang="en-GB" dirty="0"/>
          </a:p>
          <a:p>
            <a:r>
              <a:rPr lang="en-GB" dirty="0"/>
              <a:t>The skeletal remains can also give an insight into whether individuals had fought in earlier battles and were experienced soldiers, particularly if they had been bred for the job  longbow men or whether they were young and inexperienced. Analysis of human bones may also provide particulars on the type of treatment available in a given period for injuries following a conflict. </a:t>
            </a:r>
          </a:p>
          <a:p>
            <a:endParaRPr lang="en-GB" dirty="0"/>
          </a:p>
          <a:p>
            <a:r>
              <a:rPr lang="en-GB" dirty="0"/>
              <a:t>The discovery of human remains from conflicts can also provide a glimpse into post-battle practices. Were the dead combatants buried where they fell, taken to a cemetery and buried individually, gathered together and placed in a mass grave on or off the battlefield or left unburied and exposed on the battlefield? Were the combatants stripped before burial, interred in an apparently religious manner or simply dumped into pits? Or were they taken back to their ancestral burial grounds to be interred in specially constructed elaborate tombs as befitted their status? Following the Battle of Agincourt, for example, the body of the recently killed Duke of York was boiled down and his bones returned to England for burial (Curry 2000, 165). </a:t>
            </a:r>
            <a:endParaRPr lang="en-GB" altLang="en-US" dirty="0"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AC44BC37-2A4B-495C-9576-83167F7C3698}" type="slidenum">
              <a:rPr lang="en-GB" altLang="en-US"/>
              <a:pPr fontAlgn="base">
                <a:spcBef>
                  <a:spcPct val="0"/>
                </a:spcBef>
                <a:spcAft>
                  <a:spcPct val="0"/>
                </a:spcAft>
              </a:pPr>
              <a:t>8</a:t>
            </a:fld>
            <a:endParaRPr lang="en-GB" altLang="en-US"/>
          </a:p>
        </p:txBody>
      </p:sp>
    </p:spTree>
    <p:extLst>
      <p:ext uri="{BB962C8B-B14F-4D97-AF65-F5344CB8AC3E}">
        <p14:creationId xmlns:p14="http://schemas.microsoft.com/office/powerpoint/2010/main" val="4270775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fontAlgn="auto">
              <a:spcBef>
                <a:spcPts val="0"/>
              </a:spcBef>
              <a:spcAft>
                <a:spcPts val="0"/>
              </a:spcAft>
              <a:defRPr/>
            </a:pPr>
            <a:r>
              <a:rPr lang="fr-FR" dirty="0" err="1"/>
              <a:t>Burgundian</a:t>
            </a:r>
            <a:r>
              <a:rPr lang="fr-FR" dirty="0"/>
              <a:t> </a:t>
            </a:r>
            <a:r>
              <a:rPr lang="fr-FR" dirty="0" err="1"/>
              <a:t>chronicler</a:t>
            </a:r>
            <a:r>
              <a:rPr lang="fr-FR" dirty="0"/>
              <a:t> Jean de Wavrin claims </a:t>
            </a:r>
            <a:r>
              <a:rPr lang="fr-FR" dirty="0" err="1"/>
              <a:t>that</a:t>
            </a:r>
            <a:r>
              <a:rPr lang="fr-FR" dirty="0"/>
              <a:t> </a:t>
            </a:r>
            <a:r>
              <a:rPr lang="fr-FR" dirty="0" err="1"/>
              <a:t>they</a:t>
            </a:r>
            <a:r>
              <a:rPr lang="fr-FR" dirty="0"/>
              <a:t> </a:t>
            </a:r>
            <a:r>
              <a:rPr lang="fr-FR" dirty="0" err="1"/>
              <a:t>were</a:t>
            </a:r>
            <a:r>
              <a:rPr lang="fr-FR" dirty="0"/>
              <a:t> </a:t>
            </a:r>
            <a:r>
              <a:rPr lang="fr-FR" dirty="0" err="1"/>
              <a:t>going</a:t>
            </a:r>
            <a:r>
              <a:rPr lang="fr-FR" dirty="0"/>
              <a:t> to </a:t>
            </a:r>
            <a:r>
              <a:rPr lang="fr-FR" dirty="0" err="1"/>
              <a:t>cut</a:t>
            </a:r>
            <a:r>
              <a:rPr lang="fr-FR" dirty="0"/>
              <a:t> off </a:t>
            </a:r>
            <a:r>
              <a:rPr lang="fr-FR" dirty="0" err="1"/>
              <a:t>three</a:t>
            </a:r>
            <a:r>
              <a:rPr lang="fr-FR" dirty="0"/>
              <a:t> </a:t>
            </a:r>
            <a:r>
              <a:rPr lang="fr-FR" dirty="0" err="1"/>
              <a:t>fingers</a:t>
            </a:r>
            <a:r>
              <a:rPr lang="fr-FR" dirty="0"/>
              <a:t> of the English archers </a:t>
            </a:r>
            <a:r>
              <a:rPr lang="fr-FR" dirty="0" err="1"/>
              <a:t>at</a:t>
            </a:r>
            <a:r>
              <a:rPr lang="fr-FR" dirty="0"/>
              <a:t> a </a:t>
            </a:r>
            <a:r>
              <a:rPr lang="fr-FR" dirty="0" err="1"/>
              <a:t>battle</a:t>
            </a:r>
            <a:r>
              <a:rPr lang="fr-FR" dirty="0"/>
              <a:t> in France and </a:t>
            </a:r>
            <a:r>
              <a:rPr lang="fr-FR" dirty="0" err="1"/>
              <a:t>that</a:t>
            </a:r>
            <a:r>
              <a:rPr lang="fr-FR" dirty="0"/>
              <a:t> </a:t>
            </a:r>
            <a:r>
              <a:rPr lang="fr-FR" dirty="0" err="1"/>
              <a:t>this</a:t>
            </a:r>
            <a:r>
              <a:rPr lang="fr-FR" dirty="0"/>
              <a:t> </a:t>
            </a:r>
            <a:r>
              <a:rPr lang="fr-FR" dirty="0" err="1"/>
              <a:t>may</a:t>
            </a:r>
            <a:r>
              <a:rPr lang="fr-FR" dirty="0"/>
              <a:t> </a:t>
            </a:r>
            <a:r>
              <a:rPr lang="fr-FR" dirty="0" err="1"/>
              <a:t>suggests</a:t>
            </a:r>
            <a:r>
              <a:rPr lang="fr-FR" dirty="0"/>
              <a:t> </a:t>
            </a:r>
            <a:r>
              <a:rPr lang="fr-FR" dirty="0" err="1"/>
              <a:t>that</a:t>
            </a:r>
            <a:r>
              <a:rPr lang="fr-FR" dirty="0"/>
              <a:t> the </a:t>
            </a:r>
            <a:r>
              <a:rPr lang="en-GB" dirty="0"/>
              <a:t>salute dates back to the English </a:t>
            </a:r>
            <a:r>
              <a:rPr lang="en-GB" dirty="0" err="1"/>
              <a:t>Longbowman</a:t>
            </a:r>
            <a:r>
              <a:rPr lang="en-GB" dirty="0"/>
              <a:t> who fought the French during the Hundred Years War (1337 – 1453). The French hated the English archers who used the Longbow with such devastating effect. Recall Battle of Crecy 1346 – 10,000 arrows in the air at one time. Any English archers who were caught by the French had their Index and middle fingers chopped off from their right hand- a terrible penalty for an archer. This may have led to the practice of the English archers, especially in siege situations, taunting their French enemy with their continued presence by raising their two fingers in the ‘Two-Fingered Salute’ meaning “You haven’t cut off my fingers!” </a:t>
            </a:r>
            <a:r>
              <a:rPr lang="en-GB" dirty="0" err="1"/>
              <a:t>HOWever</a:t>
            </a:r>
            <a:r>
              <a:rPr lang="en-GB" dirty="0"/>
              <a:t>, caution in this as other suggestions of a Victorian class warfare origin also abound. Equally mutilation of criminals was very common in the early medieval period – so take with a pinch of salt. </a:t>
            </a:r>
          </a:p>
          <a:p>
            <a:pPr fontAlgn="auto">
              <a:spcBef>
                <a:spcPts val="0"/>
              </a:spcBef>
              <a:spcAft>
                <a:spcPts val="0"/>
              </a:spcAft>
              <a:defRPr/>
            </a:pPr>
            <a:r>
              <a:rPr lang="en-GB" dirty="0"/>
              <a:t>Matching archaeological, social practices and historical evidence can be troublesome.</a:t>
            </a:r>
            <a:endParaRPr lang="en-GB" b="0" i="0"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FAABBACF-17B1-45C2-9C9A-567EE86E2328}" type="slidenum">
              <a:rPr lang="en-GB" altLang="en-US"/>
              <a:pPr fontAlgn="base">
                <a:spcBef>
                  <a:spcPct val="0"/>
                </a:spcBef>
                <a:spcAft>
                  <a:spcPct val="0"/>
                </a:spcAft>
              </a:pPr>
              <a:t>9</a:t>
            </a:fld>
            <a:endParaRPr lang="en-GB" altLang="en-US"/>
          </a:p>
        </p:txBody>
      </p:sp>
    </p:spTree>
    <p:extLst>
      <p:ext uri="{BB962C8B-B14F-4D97-AF65-F5344CB8AC3E}">
        <p14:creationId xmlns:p14="http://schemas.microsoft.com/office/powerpoint/2010/main" val="1850301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r>
              <a:rPr lang="en-GB" dirty="0" smtClean="0"/>
              <a:t>MSM Mary Rose: famous – the use we put our</a:t>
            </a:r>
            <a:r>
              <a:rPr lang="en-GB" baseline="0" dirty="0" smtClean="0"/>
              <a:t> skeletons to will determine what we look like in terms of bone modification. Being trained from a young age as a professional archer causes stress on bones where we would normally not have stress, bone thickens, broadens, and get micro tears where muscles attach, all leaving tell tale signs. Where we have a known individual we can see such life differences. Here the left arm, above is smaller but has different muscle development – attachment of muscles. The right has had a life time of pulling back the long bow string – very powerful weapon and great strength needed. </a:t>
            </a:r>
            <a:r>
              <a:rPr lang="en-GB" dirty="0"/>
              <a:t>These archers were the elite athletes of their day ‘being on average 6ft 2in or 6ft 3in strapping individuals,’ . The longbow was 6ft 6inches and constructed from a particular part of a yew tree to generate incredibly efficient ‘spring’  gave a technological military superiority to the users. the archers had to pull weights up to 200lbs (about 90kg) causing repeated stress injuries..</a:t>
            </a:r>
          </a:p>
          <a:p>
            <a:pPr fontAlgn="auto">
              <a:spcBef>
                <a:spcPts val="0"/>
              </a:spcBef>
              <a:spcAft>
                <a:spcPts val="0"/>
              </a:spcAft>
              <a:defRPr/>
            </a:pPr>
            <a:endParaRPr lang="en-GB"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FAABBACF-17B1-45C2-9C9A-567EE86E2328}" type="slidenum">
              <a:rPr lang="en-GB" altLang="en-US"/>
              <a:pPr fontAlgn="base">
                <a:spcBef>
                  <a:spcPct val="0"/>
                </a:spcBef>
                <a:spcAft>
                  <a:spcPct val="0"/>
                </a:spcAft>
              </a:pPr>
              <a:t>10</a:t>
            </a:fld>
            <a:endParaRPr lang="en-GB" altLang="en-US"/>
          </a:p>
        </p:txBody>
      </p:sp>
    </p:spTree>
    <p:extLst>
      <p:ext uri="{BB962C8B-B14F-4D97-AF65-F5344CB8AC3E}">
        <p14:creationId xmlns:p14="http://schemas.microsoft.com/office/powerpoint/2010/main" val="199638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430968" indent="-314247" fontAlgn="auto">
              <a:spcBef>
                <a:spcPts val="0"/>
              </a:spcBef>
              <a:spcAft>
                <a:spcPts val="0"/>
              </a:spcAft>
              <a:buFont typeface="Wingdings 2"/>
              <a:buChar char=""/>
              <a:defRPr/>
            </a:pPr>
            <a:r>
              <a:rPr lang="en-GB" dirty="0" err="1" smtClean="0"/>
              <a:t>Defintiitons</a:t>
            </a:r>
            <a:r>
              <a:rPr lang="en-GB" dirty="0" smtClean="0"/>
              <a:t> and views are Several disciplines have an interest in this – not Just the</a:t>
            </a:r>
            <a:r>
              <a:rPr lang="en-GB" baseline="0" dirty="0" smtClean="0"/>
              <a:t> </a:t>
            </a:r>
            <a:r>
              <a:rPr lang="en-GB" dirty="0" smtClean="0"/>
              <a:t>preserve of archaeology or history include law and legal approaches.</a:t>
            </a:r>
          </a:p>
          <a:p>
            <a:pPr marL="430968" indent="-314247" fontAlgn="auto">
              <a:spcBef>
                <a:spcPts val="0"/>
              </a:spcBef>
              <a:spcAft>
                <a:spcPts val="0"/>
              </a:spcAft>
              <a:buFont typeface="Wingdings 2"/>
              <a:buChar char=""/>
              <a:defRPr/>
            </a:pPr>
            <a:r>
              <a:rPr lang="en-GB" dirty="0" smtClean="0"/>
              <a:t>Medical – </a:t>
            </a:r>
          </a:p>
          <a:p>
            <a:pPr marL="718279" lvl="1" indent="-269355" fontAlgn="auto">
              <a:spcAft>
                <a:spcPts val="0"/>
              </a:spcAft>
              <a:buFont typeface="Wingdings"/>
              <a:buChar char=""/>
              <a:defRPr/>
            </a:pPr>
            <a:r>
              <a:rPr lang="en-GB" dirty="0" smtClean="0"/>
              <a:t>Physical – trauma surgeon working on soft or hard tissue damage</a:t>
            </a:r>
          </a:p>
          <a:p>
            <a:pPr marL="718279" lvl="1" indent="-269355" fontAlgn="auto">
              <a:spcAft>
                <a:spcPts val="0"/>
              </a:spcAft>
              <a:buFont typeface="Wingdings"/>
              <a:buChar char=""/>
              <a:defRPr/>
            </a:pPr>
            <a:r>
              <a:rPr lang="en-GB" dirty="0" smtClean="0"/>
              <a:t>Mental i.e. Post Traumatic Stress Disorder</a:t>
            </a:r>
          </a:p>
          <a:p>
            <a:pPr marL="430968" indent="-314247" fontAlgn="auto">
              <a:spcBef>
                <a:spcPts val="0"/>
              </a:spcBef>
              <a:spcAft>
                <a:spcPts val="0"/>
              </a:spcAft>
              <a:buFont typeface="Wingdings 2"/>
              <a:buChar char=""/>
              <a:defRPr/>
            </a:pPr>
            <a:r>
              <a:rPr lang="en-GB" dirty="0" smtClean="0"/>
              <a:t>Historical – usually plotting some ‘change’,</a:t>
            </a:r>
            <a:r>
              <a:rPr lang="en-GB" baseline="0" dirty="0" smtClean="0"/>
              <a:t> using historical documents, in terms of treatment and attitude change, war posters or propaganda, poetry, oral histories, eye-witness accounts. Trauma can be to an </a:t>
            </a:r>
            <a:endParaRPr lang="en-GB" dirty="0" smtClean="0"/>
          </a:p>
          <a:p>
            <a:pPr marL="718279" lvl="1" indent="-269355" fontAlgn="auto">
              <a:spcAft>
                <a:spcPts val="0"/>
              </a:spcAft>
              <a:buFont typeface="Wingdings"/>
              <a:buChar char=""/>
              <a:defRPr/>
            </a:pPr>
            <a:r>
              <a:rPr lang="en-GB" dirty="0" smtClean="0"/>
              <a:t>to individual 	or</a:t>
            </a:r>
          </a:p>
          <a:p>
            <a:pPr marL="718279" lvl="1" indent="-269355" fontAlgn="auto">
              <a:spcAft>
                <a:spcPts val="0"/>
              </a:spcAft>
              <a:buFont typeface="Wingdings"/>
              <a:buChar char=""/>
              <a:defRPr/>
            </a:pPr>
            <a:r>
              <a:rPr lang="en-GB" dirty="0" smtClean="0"/>
              <a:t>to society</a:t>
            </a:r>
          </a:p>
          <a:p>
            <a:pPr marL="430968" indent="-314247" fontAlgn="auto">
              <a:spcBef>
                <a:spcPts val="0"/>
              </a:spcBef>
              <a:spcAft>
                <a:spcPts val="0"/>
              </a:spcAft>
              <a:buFont typeface="Wingdings 2"/>
              <a:buChar char=""/>
              <a:defRPr/>
            </a:pPr>
            <a:r>
              <a:rPr lang="en-GB" dirty="0" smtClean="0"/>
              <a:t>Archaeological – where they were buried and the physicality of the burial skeletal, </a:t>
            </a:r>
            <a:r>
              <a:rPr lang="en-GB" dirty="0" err="1" smtClean="0"/>
              <a:t>osteo</a:t>
            </a:r>
            <a:r>
              <a:rPr lang="en-GB" dirty="0" smtClean="0"/>
              <a:t>-archaeology is the main </a:t>
            </a:r>
          </a:p>
          <a:p>
            <a:pPr>
              <a:spcBef>
                <a:spcPct val="0"/>
              </a:spcBef>
            </a:pPr>
            <a:endParaRPr lang="en-GB" altLang="en-US" dirty="0"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AC44BC37-2A4B-495C-9576-83167F7C3698}" type="slidenum">
              <a:rPr lang="en-GB" altLang="en-US"/>
              <a:pPr fontAlgn="base">
                <a:spcBef>
                  <a:spcPct val="0"/>
                </a:spcBef>
                <a:spcAft>
                  <a:spcPct val="0"/>
                </a:spcAft>
              </a:pPr>
              <a:t>11</a:t>
            </a:fld>
            <a:endParaRPr lang="en-GB" altLang="en-US"/>
          </a:p>
        </p:txBody>
      </p:sp>
    </p:spTree>
    <p:extLst>
      <p:ext uri="{BB962C8B-B14F-4D97-AF65-F5344CB8AC3E}">
        <p14:creationId xmlns:p14="http://schemas.microsoft.com/office/powerpoint/2010/main" val="1780127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human remains should be treated with dignity and respect. At one time not the</a:t>
            </a:r>
            <a:r>
              <a:rPr lang="en-GB" baseline="0" dirty="0" smtClean="0"/>
              <a:t> </a:t>
            </a:r>
            <a:r>
              <a:rPr lang="en-GB" dirty="0" smtClean="0"/>
              <a:t>case, Christian, in a Churchyard, recognised grave, or more recent more likely to be. Indigenous groups of the rest of the world less likely to be treated well. Now even human bone dust is not swept away…. As a basic principle none should be disturbed unless for good reason.</a:t>
            </a:r>
          </a:p>
          <a:p>
            <a:endParaRPr lang="en-GB" dirty="0" smtClean="0"/>
          </a:p>
          <a:p>
            <a:r>
              <a:rPr lang="en-GB" dirty="0" smtClean="0"/>
              <a:t> Is law covering the disposal of</a:t>
            </a:r>
            <a:r>
              <a:rPr lang="en-GB" baseline="0" dirty="0" smtClean="0"/>
              <a:t> dead, burials and practices that are seen as acceptable in Britain. Accepted practices covering material form archaeological sites, </a:t>
            </a:r>
            <a:r>
              <a:rPr lang="en-GB" baseline="0" smtClean="0"/>
              <a:t>if recognised </a:t>
            </a:r>
            <a:r>
              <a:rPr lang="en-GB" baseline="0" dirty="0" smtClean="0"/>
              <a:t>as human it stays put, if removed along with other material and only recognised later then have to report when you find this out.</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12</a:t>
            </a:fld>
            <a:endParaRPr lang="en-GB"/>
          </a:p>
        </p:txBody>
      </p:sp>
    </p:spTree>
    <p:extLst>
      <p:ext uri="{BB962C8B-B14F-4D97-AF65-F5344CB8AC3E}">
        <p14:creationId xmlns:p14="http://schemas.microsoft.com/office/powerpoint/2010/main" val="22652005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defTabSz="897849" fontAlgn="auto">
              <a:spcBef>
                <a:spcPts val="0"/>
              </a:spcBef>
              <a:spcAft>
                <a:spcPts val="0"/>
              </a:spcAft>
              <a:defRPr/>
            </a:pPr>
            <a:r>
              <a:rPr lang="en-GB" dirty="0" smtClean="0"/>
              <a:t>On the left we have archaeological</a:t>
            </a:r>
            <a:r>
              <a:rPr lang="en-GB" baseline="0" dirty="0" smtClean="0"/>
              <a:t> evidence = skeletal, contextual this may or may not include some historical supporting evidence – </a:t>
            </a:r>
            <a:r>
              <a:rPr lang="en-GB" baseline="0" dirty="0" err="1" smtClean="0"/>
              <a:t>Towton</a:t>
            </a:r>
            <a:r>
              <a:rPr lang="en-GB" baseline="0" dirty="0" smtClean="0"/>
              <a:t>, one of the bloodiest battle on British soil 1461. Discovery of the actual battle site could only come from extensive archaeological exploration as no historical accounts of the actual site exist. Having the human remains also gives a personal perspective of an unknown individual who would otherwise be lost to history.  UP close and personal, five blows three to side of head, one to the back – and final sword cuts face clean in two. In contrast, history can document official accounts, use eye witness testimony, document social change (if such a change occurs). Each of these approaches has both benefits and weaknesses. </a:t>
            </a:r>
            <a:r>
              <a:rPr lang="en-GB" dirty="0" smtClean="0"/>
              <a:t>Following the conviction of accusations of treason – having swapped several times to and</a:t>
            </a:r>
            <a:r>
              <a:rPr lang="en-GB" baseline="0" dirty="0" smtClean="0"/>
              <a:t> </a:t>
            </a:r>
            <a:r>
              <a:rPr lang="en-GB" dirty="0" smtClean="0"/>
              <a:t>from the York to Lancastrian sides, of </a:t>
            </a:r>
            <a:r>
              <a:rPr lang="en-GB" b="0" dirty="0" smtClean="0"/>
              <a:t>George Plantagenet, 1st Duke of Clarence, 1st Earl of Salisbury, 1st Earl of Warwick </a:t>
            </a:r>
            <a:r>
              <a:rPr lang="en-GB" dirty="0" smtClean="0"/>
              <a:t>was "privately executed" by Richard</a:t>
            </a:r>
            <a:r>
              <a:rPr lang="en-GB" baseline="0" dirty="0" smtClean="0"/>
              <a:t> III, </a:t>
            </a:r>
            <a:r>
              <a:rPr lang="en-GB" dirty="0" smtClean="0"/>
              <a:t>at the Tower on 18 February 1478, and soon after the event, the rumour abounded that he was drowned in a butt or barrel of Madera Malmsey wine. This is history- folks nothing survives in </a:t>
            </a:r>
            <a:r>
              <a:rPr lang="en-GB" dirty="0"/>
              <a:t>Madera</a:t>
            </a:r>
            <a:r>
              <a:rPr lang="en-GB" dirty="0" smtClean="0"/>
              <a:t>, the vat</a:t>
            </a:r>
            <a:r>
              <a:rPr lang="en-GB" baseline="0" dirty="0" smtClean="0"/>
              <a:t> or the body that corroborates this story.</a:t>
            </a:r>
            <a:endParaRPr lang="en-GB" altLang="en-US" dirty="0" smtClean="0"/>
          </a:p>
          <a:p>
            <a:pPr fontAlgn="auto">
              <a:spcBef>
                <a:spcPts val="0"/>
              </a:spcBef>
              <a:spcAft>
                <a:spcPts val="0"/>
              </a:spcAft>
              <a:defRPr/>
            </a:pPr>
            <a:endParaRPr lang="en-GB"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FAABBACF-17B1-45C2-9C9A-567EE86E2328}" type="slidenum">
              <a:rPr lang="en-GB" altLang="en-US"/>
              <a:pPr fontAlgn="base">
                <a:spcBef>
                  <a:spcPct val="0"/>
                </a:spcBef>
                <a:spcAft>
                  <a:spcPct val="0"/>
                </a:spcAft>
              </a:pPr>
              <a:t>13</a:t>
            </a:fld>
            <a:endParaRPr lang="en-GB" altLang="en-US"/>
          </a:p>
        </p:txBody>
      </p:sp>
    </p:spTree>
    <p:extLst>
      <p:ext uri="{BB962C8B-B14F-4D97-AF65-F5344CB8AC3E}">
        <p14:creationId xmlns:p14="http://schemas.microsoft.com/office/powerpoint/2010/main" val="195749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Both of these are to the skull = one healed, see</a:t>
            </a:r>
            <a:r>
              <a:rPr lang="en-GB" baseline="0" dirty="0" smtClean="0"/>
              <a:t> remodelling of the bone has happened on successive time – this is a Peruvian example – very common to have multiple events. Rounded smooth edges, bone slowly closing up. On the right is the sword blow, see sharp outline of the blade, clear, distinct edges, where is blow directed from? </a:t>
            </a:r>
            <a:r>
              <a:rPr lang="en-GB" dirty="0"/>
              <a:t>The blade has penetrated into the bone, and caused a secondary fracture to the back of the skull. A little further to the right, you can see where the blade has sliced into the cheek and removed a small piece of the cheekbone. As with the injury above, there is no sign of healing on the bone, suggesting that the individual died shortly after the blow was inflicted. The </a:t>
            </a:r>
            <a:r>
              <a:rPr lang="en-GB" dirty="0" err="1"/>
              <a:t>osteoblast</a:t>
            </a:r>
            <a:r>
              <a:rPr lang="en-GB" dirty="0"/>
              <a:t> stop working or get working as soon as the blow is inflicted, the fact that one has many such healed areas suggests survived the other did not.</a:t>
            </a:r>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14</a:t>
            </a:fld>
            <a:endParaRPr lang="en-GB"/>
          </a:p>
        </p:txBody>
      </p:sp>
    </p:spTree>
    <p:extLst>
      <p:ext uri="{BB962C8B-B14F-4D97-AF65-F5344CB8AC3E}">
        <p14:creationId xmlns:p14="http://schemas.microsoft.com/office/powerpoint/2010/main" val="1339044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430968" indent="-314247" fontAlgn="auto">
              <a:spcBef>
                <a:spcPts val="0"/>
              </a:spcBef>
              <a:spcAft>
                <a:spcPts val="0"/>
              </a:spcAft>
              <a:buFont typeface="Wingdings 2"/>
              <a:buChar char=""/>
              <a:defRPr/>
            </a:pPr>
            <a:r>
              <a:rPr lang="en-GB" dirty="0" smtClean="0"/>
              <a:t>Often described as a </a:t>
            </a:r>
            <a:r>
              <a:rPr lang="en-GB" dirty="0" smtClean="0">
                <a:solidFill>
                  <a:srgbClr val="00B0F0"/>
                </a:solidFill>
              </a:rPr>
              <a:t>wound </a:t>
            </a:r>
            <a:r>
              <a:rPr lang="en-GB" dirty="0" smtClean="0"/>
              <a:t>or </a:t>
            </a:r>
            <a:r>
              <a:rPr lang="en-GB" dirty="0" smtClean="0">
                <a:solidFill>
                  <a:srgbClr val="00B0F0"/>
                </a:solidFill>
              </a:rPr>
              <a:t>injury</a:t>
            </a:r>
          </a:p>
          <a:p>
            <a:pPr marL="430968" indent="-314247" fontAlgn="auto">
              <a:spcBef>
                <a:spcPts val="0"/>
              </a:spcBef>
              <a:spcAft>
                <a:spcPts val="0"/>
              </a:spcAft>
              <a:buFont typeface="Wingdings 2"/>
              <a:buChar char=""/>
              <a:defRPr/>
            </a:pPr>
            <a:endParaRPr lang="en-GB" dirty="0" smtClean="0">
              <a:solidFill>
                <a:srgbClr val="00B0F0"/>
              </a:solidFill>
            </a:endParaRPr>
          </a:p>
          <a:p>
            <a:pPr marL="430968" indent="-314247" fontAlgn="auto">
              <a:spcBef>
                <a:spcPts val="0"/>
              </a:spcBef>
              <a:spcAft>
                <a:spcPts val="0"/>
              </a:spcAft>
              <a:buFont typeface="Wingdings 2"/>
              <a:buChar char=""/>
              <a:defRPr/>
            </a:pPr>
            <a:r>
              <a:rPr lang="en-GB" dirty="0" smtClean="0">
                <a:solidFill>
                  <a:schemeClr val="accent1">
                    <a:lumMod val="60000"/>
                    <a:lumOff val="40000"/>
                  </a:schemeClr>
                </a:solidFill>
              </a:rPr>
              <a:t>Dissolution of the natural continuity of any tissue (soft or hard) in the living body.</a:t>
            </a:r>
          </a:p>
          <a:p>
            <a:pPr marL="430968" indent="-314247" fontAlgn="auto">
              <a:spcBef>
                <a:spcPts val="0"/>
              </a:spcBef>
              <a:spcAft>
                <a:spcPts val="0"/>
              </a:spcAft>
              <a:buFont typeface="Wingdings 2"/>
              <a:buChar char=""/>
              <a:defRPr/>
            </a:pPr>
            <a:endParaRPr lang="en-GB" dirty="0" smtClean="0"/>
          </a:p>
          <a:p>
            <a:pPr marL="430968" indent="-314247" fontAlgn="auto">
              <a:spcBef>
                <a:spcPts val="0"/>
              </a:spcBef>
              <a:spcAft>
                <a:spcPts val="0"/>
              </a:spcAft>
              <a:buFont typeface="Wingdings 2"/>
              <a:buChar char=""/>
              <a:defRPr/>
            </a:pPr>
            <a:r>
              <a:rPr lang="en-GB" dirty="0" smtClean="0"/>
              <a:t>Means – when the natural functions of the body stop. At a local level when the cells that are constantly making laying down bone, </a:t>
            </a:r>
            <a:r>
              <a:rPr lang="en-GB" dirty="0" err="1" smtClean="0"/>
              <a:t>osteoblasts</a:t>
            </a:r>
            <a:r>
              <a:rPr lang="en-GB" dirty="0" smtClean="0"/>
              <a:t>, stop making</a:t>
            </a:r>
            <a:r>
              <a:rPr lang="en-GB" baseline="0" dirty="0" smtClean="0"/>
              <a:t> bone cells, the area ceases. No new bone is formed and the wound is clear to see. </a:t>
            </a:r>
            <a:endParaRPr lang="en-GB" dirty="0" smtClean="0"/>
          </a:p>
          <a:p>
            <a:pPr marL="430968" indent="-314247" fontAlgn="auto">
              <a:spcBef>
                <a:spcPts val="0"/>
              </a:spcBef>
              <a:spcAft>
                <a:spcPts val="0"/>
              </a:spcAft>
              <a:buFont typeface="Wingdings 2"/>
              <a:buChar char=""/>
              <a:defRPr/>
            </a:pPr>
            <a:r>
              <a:rPr lang="en-GB" dirty="0" smtClean="0"/>
              <a:t>Mechanical Injuries – caused by forms of violence</a:t>
            </a:r>
          </a:p>
          <a:p>
            <a:pPr marL="430968" indent="-314247" fontAlgn="auto">
              <a:spcBef>
                <a:spcPts val="0"/>
              </a:spcBef>
              <a:spcAft>
                <a:spcPts val="0"/>
              </a:spcAft>
              <a:buFont typeface="Wingdings 2"/>
              <a:buChar char=""/>
              <a:defRPr/>
            </a:pPr>
            <a:r>
              <a:rPr lang="en-GB" dirty="0" smtClean="0"/>
              <a:t>We cannot always identify intent we cannot always say if the person</a:t>
            </a:r>
            <a:r>
              <a:rPr lang="en-GB" baseline="0" dirty="0" smtClean="0"/>
              <a:t> hit the object or the object hit the person. Did the gun go off by accident or deliberate. This is what an inquest and a coroner will decide.</a:t>
            </a:r>
            <a:endParaRPr lang="en-GB" dirty="0" smtClean="0"/>
          </a:p>
          <a:p>
            <a:pPr>
              <a:spcBef>
                <a:spcPct val="0"/>
              </a:spcBef>
            </a:pPr>
            <a:endParaRPr lang="en-GB" altLang="en-US" dirty="0"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35B014A9-F8B3-44F4-8961-0F98BB81534E}" type="slidenum">
              <a:rPr lang="en-GB" altLang="en-US"/>
              <a:pPr fontAlgn="base">
                <a:spcBef>
                  <a:spcPct val="0"/>
                </a:spcBef>
                <a:spcAft>
                  <a:spcPct val="0"/>
                </a:spcAft>
              </a:pPr>
              <a:t>15</a:t>
            </a:fld>
            <a:endParaRPr lang="en-GB" altLang="en-US"/>
          </a:p>
        </p:txBody>
      </p:sp>
    </p:spTree>
    <p:extLst>
      <p:ext uri="{BB962C8B-B14F-4D97-AF65-F5344CB8AC3E}">
        <p14:creationId xmlns:p14="http://schemas.microsoft.com/office/powerpoint/2010/main" val="1318080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Caused by mechanical force to any part of the body</a:t>
            </a:r>
          </a:p>
          <a:p>
            <a:r>
              <a:rPr lang="en-GB" altLang="en-US" dirty="0" smtClean="0"/>
              <a:t>body absorbs impact every day activity, we walk, run sprint all have different levels of stress on the soft tissue bone that the soft tissue/bone can absorb – it is flexible enough. When the force/velocity exceeds that</a:t>
            </a:r>
            <a:r>
              <a:rPr lang="en-GB" altLang="en-US" baseline="0" dirty="0" smtClean="0"/>
              <a:t> </a:t>
            </a:r>
            <a:r>
              <a:rPr lang="en-GB" altLang="en-US" dirty="0" smtClean="0"/>
              <a:t>which the</a:t>
            </a:r>
            <a:r>
              <a:rPr lang="en-GB" altLang="en-US" baseline="0" dirty="0" smtClean="0"/>
              <a:t> </a:t>
            </a:r>
            <a:r>
              <a:rPr lang="en-GB" altLang="en-US" dirty="0" smtClean="0"/>
              <a:t>soft tissue/bone can stand then the damage is caused. As archaeologists we only see it if it is excessive.</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4DD07D60-B554-484F-8BB3-D88DEAC7E439}" type="slidenum">
              <a:rPr lang="en-GB" altLang="en-US"/>
              <a:pPr fontAlgn="base">
                <a:spcBef>
                  <a:spcPct val="0"/>
                </a:spcBef>
                <a:spcAft>
                  <a:spcPct val="0"/>
                </a:spcAft>
              </a:pPr>
              <a:t>16</a:t>
            </a:fld>
            <a:endParaRPr lang="en-GB" altLang="en-US"/>
          </a:p>
        </p:txBody>
      </p:sp>
    </p:spTree>
    <p:extLst>
      <p:ext uri="{BB962C8B-B14F-4D97-AF65-F5344CB8AC3E}">
        <p14:creationId xmlns:p14="http://schemas.microsoft.com/office/powerpoint/2010/main" val="35307784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smtClean="0"/>
              <a:t>Modality - Cold – freeze burns, frost bite, scalds</a:t>
            </a:r>
            <a:r>
              <a:rPr lang="en-GB" altLang="en-US" baseline="0" dirty="0" smtClean="0"/>
              <a:t> heat </a:t>
            </a:r>
          </a:p>
          <a:p>
            <a:pPr>
              <a:spcBef>
                <a:spcPct val="0"/>
              </a:spcBef>
            </a:pPr>
            <a:endParaRPr lang="en-GB" altLang="en-US" baseline="0" dirty="0" smtClean="0"/>
          </a:p>
          <a:p>
            <a:pPr>
              <a:spcBef>
                <a:spcPct val="0"/>
              </a:spcBef>
            </a:pPr>
            <a:r>
              <a:rPr lang="en-GB" altLang="en-US" baseline="0" dirty="0" smtClean="0"/>
              <a:t>Mechanical trauma </a:t>
            </a:r>
            <a:endParaRPr lang="en-GB" altLang="en-US" dirty="0"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35B014A9-F8B3-44F4-8961-0F98BB81534E}" type="slidenum">
              <a:rPr lang="en-GB" altLang="en-US"/>
              <a:pPr fontAlgn="base">
                <a:spcBef>
                  <a:spcPct val="0"/>
                </a:spcBef>
                <a:spcAft>
                  <a:spcPct val="0"/>
                </a:spcAft>
              </a:pPr>
              <a:t>17</a:t>
            </a:fld>
            <a:endParaRPr lang="en-GB" altLang="en-US"/>
          </a:p>
        </p:txBody>
      </p:sp>
    </p:spTree>
    <p:extLst>
      <p:ext uri="{BB962C8B-B14F-4D97-AF65-F5344CB8AC3E}">
        <p14:creationId xmlns:p14="http://schemas.microsoft.com/office/powerpoint/2010/main" val="28120346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16907"/>
            <a:r>
              <a:rPr lang="en-GB" dirty="0" smtClean="0"/>
              <a:t> Is only visibly in an archaeological context if</a:t>
            </a:r>
          </a:p>
          <a:p>
            <a:r>
              <a:rPr lang="en-GB" dirty="0" smtClean="0"/>
              <a:t>Affects hard tissue – bone. Infections of wounds may creep into bone if the infection is of a long or severe enough duration. </a:t>
            </a:r>
          </a:p>
          <a:p>
            <a:r>
              <a:rPr lang="en-GB" dirty="0" smtClean="0"/>
              <a:t>Often protected</a:t>
            </a:r>
          </a:p>
          <a:p>
            <a:r>
              <a:rPr lang="en-GB" dirty="0" smtClean="0"/>
              <a:t>Not all recovered</a:t>
            </a:r>
          </a:p>
          <a:p>
            <a:r>
              <a:rPr lang="en-GB" dirty="0" smtClean="0"/>
              <a:t>Q of recognition how to distinguish</a:t>
            </a:r>
            <a:r>
              <a:rPr lang="en-GB" baseline="0" dirty="0" smtClean="0"/>
              <a:t> wounds form battle from other forms of conflicts or accidents and injuries and archaeological damage, excavation etc.</a:t>
            </a:r>
            <a:endParaRPr lang="en-GB" altLang="en-US" dirty="0"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3C3FD462-D74E-45B0-B7F6-121C699B0A6C}" type="slidenum">
              <a:rPr lang="en-GB" altLang="en-US"/>
              <a:pPr fontAlgn="base">
                <a:spcBef>
                  <a:spcPct val="0"/>
                </a:spcBef>
                <a:spcAft>
                  <a:spcPct val="0"/>
                </a:spcAft>
              </a:pPr>
              <a:t>18</a:t>
            </a:fld>
            <a:endParaRPr lang="en-GB" altLang="en-US"/>
          </a:p>
        </p:txBody>
      </p:sp>
    </p:spTree>
    <p:extLst>
      <p:ext uri="{BB962C8B-B14F-4D97-AF65-F5344CB8AC3E}">
        <p14:creationId xmlns:p14="http://schemas.microsoft.com/office/powerpoint/2010/main" val="14195319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116720" fontAlgn="auto">
              <a:spcBef>
                <a:spcPts val="0"/>
              </a:spcBef>
              <a:spcAft>
                <a:spcPts val="0"/>
              </a:spcAft>
              <a:defRPr/>
            </a:pPr>
            <a:r>
              <a:rPr lang="en-GB" dirty="0" smtClean="0"/>
              <a:t>There are  a number of ways to deal with the dead each present a different set of knowledge, potential and limitations.</a:t>
            </a:r>
          </a:p>
          <a:p>
            <a:pPr fontAlgn="auto">
              <a:spcBef>
                <a:spcPts val="0"/>
              </a:spcBef>
              <a:spcAft>
                <a:spcPts val="0"/>
              </a:spcAft>
              <a:defRPr/>
            </a:pPr>
            <a:r>
              <a:rPr lang="en-GB" dirty="0" smtClean="0"/>
              <a:t>Mass graves- effective for large numbers. </a:t>
            </a:r>
          </a:p>
          <a:p>
            <a:pPr fontAlgn="auto">
              <a:spcBef>
                <a:spcPts val="0"/>
              </a:spcBef>
              <a:spcAft>
                <a:spcPts val="0"/>
              </a:spcAft>
              <a:defRPr/>
            </a:pPr>
            <a:r>
              <a:rPr lang="en-GB" dirty="0" smtClean="0"/>
              <a:t>Cemeteries – more common latterly</a:t>
            </a:r>
          </a:p>
          <a:p>
            <a:pPr fontAlgn="auto">
              <a:spcBef>
                <a:spcPts val="0"/>
              </a:spcBef>
              <a:spcAft>
                <a:spcPts val="0"/>
              </a:spcAft>
              <a:defRPr/>
            </a:pPr>
            <a:r>
              <a:rPr lang="en-GB" dirty="0" smtClean="0"/>
              <a:t>Exposure -just left – killing fields, Pol Pot Khmer Rouge up to 2.5 million were left to starve or were executed and just left where they fell or put in 20,000 mass graves and many more shallow graves 1979</a:t>
            </a:r>
            <a:r>
              <a:rPr lang="en-GB" baseline="0" dirty="0" smtClean="0"/>
              <a:t> = after the Cambodian War had ended slaughter continued. </a:t>
            </a:r>
            <a:endParaRPr lang="en-GB" dirty="0" smtClean="0"/>
          </a:p>
          <a:p>
            <a:pPr fontAlgn="auto">
              <a:spcBef>
                <a:spcPts val="0"/>
              </a:spcBef>
              <a:spcAft>
                <a:spcPts val="0"/>
              </a:spcAft>
              <a:defRPr/>
            </a:pPr>
            <a:r>
              <a:rPr lang="en-GB" dirty="0" smtClean="0"/>
              <a:t>Pits, trenches, </a:t>
            </a:r>
          </a:p>
          <a:p>
            <a:pPr fontAlgn="auto">
              <a:spcBef>
                <a:spcPts val="0"/>
              </a:spcBef>
              <a:spcAft>
                <a:spcPts val="0"/>
              </a:spcAft>
              <a:defRPr/>
            </a:pPr>
            <a:r>
              <a:rPr lang="en-GB" dirty="0" smtClean="0"/>
              <a:t>Ships, or other significant vessels, from wine barrels to caves.</a:t>
            </a:r>
          </a:p>
          <a:p>
            <a:pPr fontAlgn="auto">
              <a:spcBef>
                <a:spcPts val="0"/>
              </a:spcBef>
              <a:spcAft>
                <a:spcPts val="0"/>
              </a:spcAft>
              <a:defRPr/>
            </a:pPr>
            <a:r>
              <a:rPr lang="en-GB" dirty="0" smtClean="0"/>
              <a:t>Charnel houses, cleared areas of graveyards,</a:t>
            </a:r>
            <a:r>
              <a:rPr lang="en-GB" baseline="0" dirty="0" smtClean="0"/>
              <a:t> </a:t>
            </a:r>
            <a:r>
              <a:rPr lang="en-GB" dirty="0" err="1" smtClean="0"/>
              <a:t>ossuaries</a:t>
            </a:r>
            <a:r>
              <a:rPr lang="en-GB" dirty="0" smtClean="0"/>
              <a:t> – these are</a:t>
            </a:r>
            <a:r>
              <a:rPr lang="en-GB" baseline="0" dirty="0" smtClean="0"/>
              <a:t> </a:t>
            </a:r>
            <a:r>
              <a:rPr lang="en-GB" dirty="0" smtClean="0"/>
              <a:t>boxes containing usually sacred remains or are</a:t>
            </a:r>
            <a:r>
              <a:rPr lang="en-GB" baseline="0" dirty="0" smtClean="0"/>
              <a:t> </a:t>
            </a:r>
            <a:r>
              <a:rPr lang="en-GB" dirty="0" smtClean="0"/>
              <a:t>in sacred places – churches</a:t>
            </a:r>
            <a:r>
              <a:rPr lang="en-GB" baseline="0" dirty="0" smtClean="0"/>
              <a:t> have them to remind all sinners of the fate that awaits us all.</a:t>
            </a:r>
            <a:endParaRPr lang="en-GB" dirty="0" smtClean="0"/>
          </a:p>
          <a:p>
            <a:pPr marL="116720" fontAlgn="auto">
              <a:spcBef>
                <a:spcPts val="0"/>
              </a:spcBef>
              <a:spcAft>
                <a:spcPts val="0"/>
              </a:spcAft>
              <a:defRPr/>
            </a:pPr>
            <a:r>
              <a:rPr lang="en-GB" dirty="0" smtClean="0"/>
              <a:t>May be mixed or co-mingled, or discrete</a:t>
            </a:r>
          </a:p>
          <a:p>
            <a:pPr fontAlgn="auto">
              <a:spcBef>
                <a:spcPts val="0"/>
              </a:spcBef>
              <a:spcAft>
                <a:spcPts val="0"/>
              </a:spcAft>
              <a:defRPr/>
            </a:pPr>
            <a:endParaRPr lang="en-GB"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FAABBACF-17B1-45C2-9C9A-567EE86E2328}" type="slidenum">
              <a:rPr lang="en-GB" altLang="en-US"/>
              <a:pPr fontAlgn="base">
                <a:spcBef>
                  <a:spcPct val="0"/>
                </a:spcBef>
                <a:spcAft>
                  <a:spcPct val="0"/>
                </a:spcAft>
              </a:pPr>
              <a:t>19</a:t>
            </a:fld>
            <a:endParaRPr lang="en-GB" altLang="en-US"/>
          </a:p>
        </p:txBody>
      </p:sp>
    </p:spTree>
    <p:extLst>
      <p:ext uri="{BB962C8B-B14F-4D97-AF65-F5344CB8AC3E}">
        <p14:creationId xmlns:p14="http://schemas.microsoft.com/office/powerpoint/2010/main" val="32221842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defTabSz="897849" fontAlgn="auto">
              <a:spcBef>
                <a:spcPts val="0"/>
              </a:spcBef>
              <a:spcAft>
                <a:spcPts val="0"/>
              </a:spcAft>
              <a:defRPr/>
            </a:pPr>
            <a:r>
              <a:rPr lang="en-GB" dirty="0" smtClean="0"/>
              <a:t>Actual trauma is visible as cause of death, bone is shows the blow, cut, violent marks.</a:t>
            </a:r>
            <a:r>
              <a:rPr lang="en-GB" baseline="0" dirty="0" smtClean="0"/>
              <a:t> Most battles do not result in vast numbers of skeletal trauma, suggests most dies of soft organ wounds.</a:t>
            </a:r>
            <a:r>
              <a:rPr lang="en-GB" dirty="0" smtClean="0"/>
              <a:t> Generally, battle wounds on</a:t>
            </a:r>
            <a:r>
              <a:rPr lang="en-GB" baseline="0" dirty="0" smtClean="0"/>
              <a:t> skeletons are rare – there are a few cemetery sites associated with battles that have been excavated with some skeletons showing signs of skeletal mutilation</a:t>
            </a:r>
            <a:endParaRPr lang="en-GB" dirty="0" smtClean="0"/>
          </a:p>
          <a:p>
            <a:pPr defTabSz="897849" fontAlgn="auto">
              <a:spcBef>
                <a:spcPts val="0"/>
              </a:spcBef>
              <a:spcAft>
                <a:spcPts val="0"/>
              </a:spcAft>
              <a:defRPr/>
            </a:pPr>
            <a:r>
              <a:rPr lang="en-GB" dirty="0" smtClean="0"/>
              <a:t>Battle of </a:t>
            </a:r>
            <a:r>
              <a:rPr lang="en-GB" dirty="0" err="1" smtClean="0"/>
              <a:t>Wisby</a:t>
            </a:r>
            <a:r>
              <a:rPr lang="en-GB" dirty="0" smtClean="0"/>
              <a:t>, 1361 between Denmark and Sweden.</a:t>
            </a:r>
            <a:r>
              <a:rPr lang="en-GB" baseline="0" dirty="0" smtClean="0"/>
              <a:t> </a:t>
            </a:r>
            <a:r>
              <a:rPr lang="en-GB" baseline="0" dirty="0" err="1" smtClean="0"/>
              <a:t>Wisby</a:t>
            </a:r>
            <a:r>
              <a:rPr lang="en-GB" baseline="0" dirty="0" smtClean="0"/>
              <a:t> </a:t>
            </a:r>
            <a:r>
              <a:rPr lang="en-GB" dirty="0"/>
              <a:t>1361 excavated in 1905 and became a land mark in terms of human </a:t>
            </a:r>
            <a:r>
              <a:rPr lang="en-GB" dirty="0" err="1"/>
              <a:t>osteology</a:t>
            </a:r>
            <a:r>
              <a:rPr lang="en-GB" dirty="0"/>
              <a:t>. A  mass grave was found and later three further pits were found on the Island of Gotland just south of Visby – a walled town. It is said that the merchants and citizens of Visby were not used to fighting and refused any help. So it was left to the ill-equipped peasants. Eventually they capitulated after the peasants had been slaughtered and the elites of the city bought the Danes off. Irony – ship with booty sank – don’t know if it was ever recovered! BUT paying ransom became a constant source of tension.</a:t>
            </a:r>
            <a:endParaRPr lang="en-GB" dirty="0" smtClean="0"/>
          </a:p>
          <a:p>
            <a:pPr defTabSz="897849" fontAlgn="auto">
              <a:spcBef>
                <a:spcPts val="0"/>
              </a:spcBef>
              <a:spcAft>
                <a:spcPts val="0"/>
              </a:spcAft>
              <a:defRPr/>
            </a:pPr>
            <a:endParaRPr lang="en-GB" dirty="0" smtClean="0"/>
          </a:p>
          <a:p>
            <a:pPr fontAlgn="auto">
              <a:spcBef>
                <a:spcPts val="0"/>
              </a:spcBef>
              <a:spcAft>
                <a:spcPts val="0"/>
              </a:spcAft>
              <a:defRPr/>
            </a:pPr>
            <a:endParaRPr lang="en-GB"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FAABBACF-17B1-45C2-9C9A-567EE86E2328}" type="slidenum">
              <a:rPr lang="en-GB" altLang="en-US"/>
              <a:pPr fontAlgn="base">
                <a:spcBef>
                  <a:spcPct val="0"/>
                </a:spcBef>
                <a:spcAft>
                  <a:spcPct val="0"/>
                </a:spcAft>
              </a:pPr>
              <a:t>20</a:t>
            </a:fld>
            <a:endParaRPr lang="en-GB" altLang="en-US"/>
          </a:p>
        </p:txBody>
      </p:sp>
    </p:spTree>
    <p:extLst>
      <p:ext uri="{BB962C8B-B14F-4D97-AF65-F5344CB8AC3E}">
        <p14:creationId xmlns:p14="http://schemas.microsoft.com/office/powerpoint/2010/main" val="35237136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defTabSz="897849" fontAlgn="auto">
              <a:spcBef>
                <a:spcPts val="0"/>
              </a:spcBef>
              <a:spcAft>
                <a:spcPts val="0"/>
              </a:spcAft>
              <a:defRPr/>
            </a:pPr>
            <a:r>
              <a:rPr lang="en-GB" dirty="0"/>
              <a:t>Accounts say either they were poorly armed – or that they were robbed of their attire before being flung in a pit. The dead peasant defenders were stripped of virtually anything of value and any arms or armour and then flung into pits where they had been despatched. Few weapons were recovered and very little from the Danes. OR other accounts say they did have amour but not weapons and </a:t>
            </a:r>
            <a:r>
              <a:rPr lang="en-GB" dirty="0" err="1"/>
              <a:t>givce</a:t>
            </a:r>
            <a:r>
              <a:rPr lang="en-GB" dirty="0"/>
              <a:t> the reason for not being stripped as it was too hot to undertake such </a:t>
            </a:r>
            <a:r>
              <a:rPr lang="en-GB" dirty="0" err="1"/>
              <a:t>physicla</a:t>
            </a:r>
            <a:r>
              <a:rPr lang="en-GB" dirty="0"/>
              <a:t> work – so they just slung them in the pits. Human remains were found in 5 mass graves and pits and many more are known about - some inaccessible. A rare survivor with regards the armour. </a:t>
            </a:r>
          </a:p>
          <a:p>
            <a:pPr fontAlgn="auto">
              <a:spcBef>
                <a:spcPts val="0"/>
              </a:spcBef>
              <a:spcAft>
                <a:spcPts val="0"/>
              </a:spcAft>
              <a:defRPr/>
            </a:pPr>
            <a:endParaRPr lang="en-GB"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FAABBACF-17B1-45C2-9C9A-567EE86E2328}" type="slidenum">
              <a:rPr lang="en-GB" altLang="en-US"/>
              <a:pPr fontAlgn="base">
                <a:spcBef>
                  <a:spcPct val="0"/>
                </a:spcBef>
                <a:spcAft>
                  <a:spcPct val="0"/>
                </a:spcAft>
              </a:pPr>
              <a:t>21</a:t>
            </a:fld>
            <a:endParaRPr lang="en-GB" altLang="en-US"/>
          </a:p>
        </p:txBody>
      </p:sp>
    </p:spTree>
    <p:extLst>
      <p:ext uri="{BB962C8B-B14F-4D97-AF65-F5344CB8AC3E}">
        <p14:creationId xmlns:p14="http://schemas.microsoft.com/office/powerpoint/2010/main" val="37437194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War hammers were also in evidence where a square section of the hammer head showing in the shape of the section of the skull which had been stove in. Many skeletons show sever mutilation, not just one fatal blow but multiple. One show legs taken clean off in one blow. Three bodkin arrow points which had penetrated the skull and two holes where a hammer had been used and the skull split between them. The grouping of the arrow heads is particularly spectacular and they may have used the tactic of a hail of arrows as in the later battle of Crecy where the English Longbow men kept 100,000 arrows in the air at once. Bodkin arrows were used in warfare from the Viking period through to 17/18 C when guns took over making armour and armour piercing weapons obsolete.</a:t>
            </a:r>
          </a:p>
          <a:p>
            <a:pPr defTabSz="897849">
              <a:defRPr/>
            </a:pPr>
            <a:r>
              <a:rPr lang="en-GB" dirty="0"/>
              <a:t>Other distinctive injury by ‘Morning Stars’ </a:t>
            </a:r>
            <a:r>
              <a:rPr lang="en-GB" dirty="0" smtClean="0"/>
              <a:t>which were a wooden ball studded with metal spikes and attached to a short handle with a chain and these were used against head and shoulders from above. </a:t>
            </a:r>
          </a:p>
          <a:p>
            <a:pPr defTabSz="897849">
              <a:defRPr/>
            </a:pPr>
            <a:r>
              <a:rPr lang="en-GB" dirty="0" smtClean="0"/>
              <a:t>https://video.search.yahoo.com/yhs/search;_ylt=AwrDQqP0kldeo5EAWQEPxQt.;_ylu=X3oDMTB0N2Noc21lBGNvbG8DYmYxBHBvcwMxBHZ0aWQDBHNlYwNwaXZz?p=battle+of+visby&amp;type=jmb_ydef_20_09_xtn&amp;hspart=itm&amp;hsimp=yhs-001&amp;ei=UTF-8&amp;fr=yhs-itm-001#id=14&amp;vid=aaf1ae183317dfb110cf10db8155b6af&amp;action=view</a:t>
            </a: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22</a:t>
            </a:fld>
            <a:endParaRPr lang="en-GB"/>
          </a:p>
        </p:txBody>
      </p:sp>
    </p:spTree>
    <p:extLst>
      <p:ext uri="{BB962C8B-B14F-4D97-AF65-F5344CB8AC3E}">
        <p14:creationId xmlns:p14="http://schemas.microsoft.com/office/powerpoint/2010/main" val="30123573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The battlefield is not as clear cut as often the post conquest period can be equally traumatic and violent. This is often a time when if one is at war or not is disputed. the analysis of the remains of 23 executed male individuals aged between 21 and 63 years, recovered from Osobowicki Cemetery in Wroclaw (Poland), field 83B, in 2012. In 1948 and 1949, prisoners sentenced to death by firing squad – most of them associated with the post-war anti-communist underground independence movement in Poland – were buried there. The study was to analyse fatal wounds and the method of execution, and to compare the results to data from archival documents. The results were also compared with studies concerning executions during a later period, i.e. 1949–1954. The research on the method of execution during this period of history carried out during the exhumations in Osobowicki Cemetery was the first conducted on such a scale in Poland. Forensic analysis revealed a wide variety of gunshot wounds inflicted during executions, revealing both gunshots to the head, especially single shots to the back of the head, and cases corresponding to the use of a firing squad, probably equipped with machine guns. The results of the research indicate that capital punishment by shooting was carried out in ways both similar to those the specified in the regulations and completely different.</a:t>
            </a: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23</a:t>
            </a:fld>
            <a:endParaRPr lang="en-GB"/>
          </a:p>
        </p:txBody>
      </p:sp>
    </p:spTree>
    <p:extLst>
      <p:ext uri="{BB962C8B-B14F-4D97-AF65-F5344CB8AC3E}">
        <p14:creationId xmlns:p14="http://schemas.microsoft.com/office/powerpoint/2010/main" val="36579905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defTabSz="897849" fontAlgn="auto">
              <a:spcBef>
                <a:spcPts val="0"/>
              </a:spcBef>
              <a:spcAft>
                <a:spcPts val="0"/>
              </a:spcAft>
              <a:defRPr/>
            </a:pPr>
            <a:r>
              <a:rPr lang="en-GB" dirty="0" smtClean="0"/>
              <a:t>Telling intent is difficult unless context is known, two</a:t>
            </a:r>
            <a:r>
              <a:rPr lang="en-GB" baseline="0" dirty="0" smtClean="0"/>
              <a:t> examples </a:t>
            </a:r>
            <a:r>
              <a:rPr lang="en-GB" dirty="0" smtClean="0"/>
              <a:t>William </a:t>
            </a:r>
            <a:r>
              <a:rPr lang="en-GB" dirty="0" err="1" smtClean="0"/>
              <a:t>Leschallas</a:t>
            </a:r>
            <a:r>
              <a:rPr lang="en-GB" dirty="0" smtClean="0"/>
              <a:t> 13/12/1852 aged 57 Shooting himself in the head with a pistol bullet; died in a few minutes. Temporary insanity. As</a:t>
            </a:r>
            <a:r>
              <a:rPr lang="en-GB" baseline="0" dirty="0" smtClean="0"/>
              <a:t> recorded on his death certificate. One of the </a:t>
            </a:r>
            <a:r>
              <a:rPr lang="en-GB" dirty="0" smtClean="0"/>
              <a:t>Christ Church </a:t>
            </a:r>
            <a:r>
              <a:rPr lang="en-GB" baseline="0" dirty="0" err="1" smtClean="0"/>
              <a:t>Spitlalfields</a:t>
            </a:r>
            <a:r>
              <a:rPr lang="en-GB" baseline="0" dirty="0" smtClean="0"/>
              <a:t> skeletons. </a:t>
            </a:r>
          </a:p>
          <a:p>
            <a:pPr defTabSz="897849" fontAlgn="auto">
              <a:spcBef>
                <a:spcPts val="0"/>
              </a:spcBef>
              <a:spcAft>
                <a:spcPts val="0"/>
              </a:spcAft>
              <a:defRPr/>
            </a:pPr>
            <a:r>
              <a:rPr lang="en-GB" baseline="0" dirty="0" smtClean="0"/>
              <a:t>How do you get shot in the but? AS no one shoots themselves in the but one can only assume that he was shot in the behind from the behind. Vincent Charley </a:t>
            </a:r>
            <a:r>
              <a:rPr lang="en-GB" baseline="0" dirty="0" err="1" smtClean="0"/>
              <a:t>Farrier</a:t>
            </a:r>
            <a:r>
              <a:rPr lang="en-GB" baseline="0" dirty="0" smtClean="0"/>
              <a:t> to the regiment was shot at the skirmish at Weir Point, he was known to have been shot in the ‘hips’ and his colleagues were forced to abandon him as they retreated. </a:t>
            </a:r>
            <a:endParaRPr lang="en-GB" dirty="0" smtClean="0"/>
          </a:p>
          <a:p>
            <a:pPr fontAlgn="auto">
              <a:spcBef>
                <a:spcPts val="0"/>
              </a:spcBef>
              <a:spcAft>
                <a:spcPts val="0"/>
              </a:spcAft>
              <a:defRPr/>
            </a:pPr>
            <a:endParaRPr lang="en-GB"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FAABBACF-17B1-45C2-9C9A-567EE86E2328}" type="slidenum">
              <a:rPr lang="en-GB" altLang="en-US"/>
              <a:pPr fontAlgn="base">
                <a:spcBef>
                  <a:spcPct val="0"/>
                </a:spcBef>
                <a:spcAft>
                  <a:spcPct val="0"/>
                </a:spcAft>
              </a:pPr>
              <a:t>24</a:t>
            </a:fld>
            <a:endParaRPr lang="en-GB" altLang="en-US"/>
          </a:p>
        </p:txBody>
      </p:sp>
    </p:spTree>
    <p:extLst>
      <p:ext uri="{BB962C8B-B14F-4D97-AF65-F5344CB8AC3E}">
        <p14:creationId xmlns:p14="http://schemas.microsoft.com/office/powerpoint/2010/main" val="2445712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was part of the Berlin Strategic Offensive Operation (16 April–2 May 1945). A pitched battle , it was one of the last assaults on large entrenched defensive positions of the Second World War. German soldiers – </a:t>
            </a:r>
            <a:r>
              <a:rPr lang="en-GB" dirty="0"/>
              <a:t>Still wearing their boots and helmets, and carrying their weapons, the bodies of German soldiers who died in the Battle of the </a:t>
            </a:r>
            <a:r>
              <a:rPr lang="en-GB" dirty="0" err="1"/>
              <a:t>Seelow</a:t>
            </a:r>
            <a:r>
              <a:rPr lang="en-GB" dirty="0"/>
              <a:t> Heights, Battle for Berlin in the last days of the Reich, have finally been unearthed. Many of the dead were left – died were they were and mud and rubble covered them. </a:t>
            </a:r>
          </a:p>
          <a:p>
            <a:r>
              <a:rPr lang="en-GB" dirty="0"/>
              <a:t>A team of archaeologists - the Association for the Recovery of the Fallen - have uncovered the skeletons of men who died defending Berlin from the soldiers of the Red Army in the final days of the Second World War. The Association for the Recovery of the Fallen, which consists of volunteers from Germany, Russia, Ukraine, Holland and Switzerland, was founded in 1992, with some 200 members working as volunteers. Other examples have shown the actual age of some of the defenders, little more than young teenagers.</a:t>
            </a:r>
            <a:br>
              <a:rPr lang="en-GB" dirty="0"/>
            </a:br>
            <a:r>
              <a:rPr lang="en-GB" dirty="0"/>
              <a:t/>
            </a:r>
            <a:br>
              <a:rPr lang="en-GB" dirty="0"/>
            </a:br>
            <a:r>
              <a:rPr lang="en-GB" dirty="0"/>
              <a:t>Read more: </a:t>
            </a:r>
            <a:r>
              <a:rPr lang="en-GB" dirty="0">
                <a:hlinkClick r:id="rId3"/>
              </a:rPr>
              <a:t>http://www.dailymail.co.uk/news/article-2776989/Recovering-fallen-German-soldiers-killed-bloody-Second-World-War-Brandenburg-battle-discovered-wearing-boots-helmets.html#ixzz41Y3VijwF</a:t>
            </a:r>
            <a:r>
              <a:rPr lang="en-GB" dirty="0"/>
              <a:t>  </a:t>
            </a:r>
            <a:br>
              <a:rPr lang="en-GB" dirty="0"/>
            </a:br>
            <a:r>
              <a:rPr lang="en-GB" dirty="0"/>
              <a:t>Follow us: </a:t>
            </a:r>
            <a:r>
              <a:rPr lang="en-GB" dirty="0">
                <a:hlinkClick r:id="rId4"/>
              </a:rPr>
              <a:t>@</a:t>
            </a:r>
            <a:r>
              <a:rPr lang="en-GB" dirty="0" err="1">
                <a:hlinkClick r:id="rId4"/>
              </a:rPr>
              <a:t>MailOnline</a:t>
            </a:r>
            <a:r>
              <a:rPr lang="en-GB" dirty="0">
                <a:hlinkClick r:id="rId4"/>
              </a:rPr>
              <a:t> on Twitter</a:t>
            </a:r>
            <a:r>
              <a:rPr lang="en-GB" dirty="0"/>
              <a:t> | </a:t>
            </a:r>
            <a:r>
              <a:rPr lang="en-GB" dirty="0" err="1">
                <a:hlinkClick r:id="rId5"/>
              </a:rPr>
              <a:t>DailyMail</a:t>
            </a:r>
            <a:r>
              <a:rPr lang="en-GB" dirty="0">
                <a:hlinkClick r:id="rId5"/>
              </a:rPr>
              <a:t> on Facebook</a:t>
            </a:r>
            <a:r>
              <a:rPr lang="en-GB" dirty="0"/>
              <a:t/>
            </a:r>
            <a:br>
              <a:rPr lang="en-GB" dirty="0"/>
            </a:b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25</a:t>
            </a:fld>
            <a:endParaRPr lang="en-GB"/>
          </a:p>
        </p:txBody>
      </p:sp>
    </p:spTree>
    <p:extLst>
      <p:ext uri="{BB962C8B-B14F-4D97-AF65-F5344CB8AC3E}">
        <p14:creationId xmlns:p14="http://schemas.microsoft.com/office/powerpoint/2010/main" val="10077497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Identification comes with a price – of what to do, what ethical issues it</a:t>
            </a:r>
            <a:r>
              <a:rPr lang="en-GB" baseline="0" dirty="0" smtClean="0"/>
              <a:t> raises, who has the right to excavate and then decide what to do with the remains, what is good for us now may not be good for future generations. Decisions taken at the excavation of Visby resulted in a particular set of outcomes, undertaken in the 1020s excavation techniques were not what they are now. Laudable though excavation is, fact finding, getting resolution and restitution, they have ended up in a museum – how ‘right’ is this? Take a look at his video, ask yourself how would the relatives of these dead view the activities undertaken by the investigators (I do not call them archaeologists only because they are historians, anthropologists etc.). You google battle of </a:t>
            </a:r>
            <a:r>
              <a:rPr lang="en-GB" baseline="0" dirty="0" err="1" smtClean="0"/>
              <a:t>Seelow</a:t>
            </a:r>
            <a:r>
              <a:rPr lang="en-GB" baseline="0" dirty="0" smtClean="0"/>
              <a:t> Heights reburial and see what hits you get – none, it is all about the battle and the excavation images. But the war dead are reburied ‘respectfully’ in their terms.</a:t>
            </a:r>
          </a:p>
          <a:p>
            <a:r>
              <a:rPr lang="en-GB" baseline="0" dirty="0" smtClean="0"/>
              <a:t>Here there is cooperation form many groups who were antagonists during the war or neutral, Russian, German, </a:t>
            </a:r>
            <a:r>
              <a:rPr lang="en-GB" baseline="0" dirty="0" err="1" smtClean="0"/>
              <a:t>Slovac</a:t>
            </a:r>
            <a:r>
              <a:rPr lang="en-GB" baseline="0" dirty="0" smtClean="0"/>
              <a:t>, Swiss, etc.</a:t>
            </a:r>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26</a:t>
            </a:fld>
            <a:endParaRPr lang="en-GB"/>
          </a:p>
        </p:txBody>
      </p:sp>
    </p:spTree>
    <p:extLst>
      <p:ext uri="{BB962C8B-B14F-4D97-AF65-F5344CB8AC3E}">
        <p14:creationId xmlns:p14="http://schemas.microsoft.com/office/powerpoint/2010/main" val="15433495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scattering in nearby woods, fields of roads, or dumping into a river,</a:t>
            </a:r>
          </a:p>
          <a:p>
            <a:r>
              <a:rPr lang="en-GB" dirty="0" smtClean="0"/>
              <a:t>use as fertilizer (inside the camp or after having been shipped out of there),</a:t>
            </a:r>
          </a:p>
          <a:p>
            <a:r>
              <a:rPr lang="en-GB" dirty="0" smtClean="0"/>
              <a:t>reburial, preferably in the emptied mass graves (in all camps a large part or the majority of the victims were first buried in mass graves, then exhumed and cremated due to the unbearable </a:t>
            </a:r>
            <a:r>
              <a:rPr lang="en-GB" dirty="0" smtClean="0">
                <a:hlinkClick r:id="rId3"/>
              </a:rPr>
              <a:t>stench</a:t>
            </a:r>
            <a:r>
              <a:rPr lang="en-GB" dirty="0" smtClean="0"/>
              <a:t> of decomposition, at </a:t>
            </a:r>
            <a:r>
              <a:rPr lang="en-GB" dirty="0" err="1" smtClean="0"/>
              <a:t>Sobibór</a:t>
            </a:r>
            <a:r>
              <a:rPr lang="en-GB" dirty="0" smtClean="0"/>
              <a:t> also due to the risk of </a:t>
            </a:r>
            <a:r>
              <a:rPr lang="en-GB" dirty="0" smtClean="0">
                <a:hlinkClick r:id="rId4"/>
              </a:rPr>
              <a:t>ground water pollution</a:t>
            </a:r>
            <a:r>
              <a:rPr lang="en-GB" dirty="0" smtClean="0"/>
              <a:t>, and in all camps for the purpose of destroying evidence as it became apparent that Germany might not win the war).</a:t>
            </a:r>
          </a:p>
          <a:p>
            <a:r>
              <a:rPr lang="en-GB" dirty="0" smtClean="0"/>
              <a:t>Where the cremation remains were reburied, they are still detectable.</a:t>
            </a:r>
          </a:p>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27</a:t>
            </a:fld>
            <a:endParaRPr lang="en-GB"/>
          </a:p>
        </p:txBody>
      </p:sp>
    </p:spTree>
    <p:extLst>
      <p:ext uri="{BB962C8B-B14F-4D97-AF65-F5344CB8AC3E}">
        <p14:creationId xmlns:p14="http://schemas.microsoft.com/office/powerpoint/2010/main" val="764991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There’s no real evidence he did die. there’s no evidence that he actually dies – accounts were reconstructed post-hoc. We are told he committed suicide by taking potassium capsules, him his entourage, Eva Braun etc. Russian get to the body first, take photographs but conspirators say this is a body double, Stalin never quite believed he had died,</a:t>
            </a:r>
            <a:r>
              <a:rPr lang="en-GB" baseline="0" dirty="0" smtClean="0"/>
              <a:t> nor did US intelligence at the story f the suicide stuck and became mainstream explanation</a:t>
            </a:r>
            <a:r>
              <a:rPr lang="en-GB" dirty="0" smtClean="0"/>
              <a:t>….but these are not easily corroborated facts. Most rely on what the Russians say happened and his</a:t>
            </a:r>
            <a:r>
              <a:rPr lang="en-GB" baseline="0" dirty="0" smtClean="0"/>
              <a:t> personal bodyguards, </a:t>
            </a:r>
            <a:r>
              <a:rPr lang="en-GB" dirty="0" smtClean="0"/>
              <a:t>Rochus </a:t>
            </a:r>
            <a:r>
              <a:rPr lang="en-GB" dirty="0" err="1" smtClean="0"/>
              <a:t>Misch</a:t>
            </a:r>
            <a:r>
              <a:rPr lang="en-GB" dirty="0" smtClean="0"/>
              <a:t> for example who survived</a:t>
            </a:r>
            <a:r>
              <a:rPr lang="en-GB" baseline="0" dirty="0" smtClean="0"/>
              <a:t> the events.</a:t>
            </a:r>
            <a:endParaRPr lang="en-GB" dirty="0" smtClean="0"/>
          </a:p>
          <a:p>
            <a:endParaRPr lang="en-GB" dirty="0" smtClean="0"/>
          </a:p>
          <a:p>
            <a:r>
              <a:rPr lang="en-GB" dirty="0" smtClean="0"/>
              <a:t>Eventually burned to ashes and the ashes dumped in the </a:t>
            </a:r>
            <a:r>
              <a:rPr lang="en-GB" dirty="0" err="1" smtClean="0"/>
              <a:t>Beiderlitz</a:t>
            </a:r>
            <a:r>
              <a:rPr lang="en-GB" dirty="0" smtClean="0"/>
              <a:t> River by the Soviet Union, who was the first to reach Berlin. It was incompletely cremated with gasoline after his suicide, and the Soviets repeatedly exhumed his remains and moved them over the next couple of decades. In 1970 they were dug up for the final time, given a thorough cremation, and poured into the river so that there would not be a location for neo-Nazis to turn into a shrine. Hitler’s bunker, in which he ended his life, was also filled in and paved over for the same reason.</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28</a:t>
            </a:fld>
            <a:endParaRPr lang="en-GB"/>
          </a:p>
        </p:txBody>
      </p:sp>
    </p:spTree>
    <p:extLst>
      <p:ext uri="{BB962C8B-B14F-4D97-AF65-F5344CB8AC3E}">
        <p14:creationId xmlns:p14="http://schemas.microsoft.com/office/powerpoint/2010/main" val="10335517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r>
              <a:rPr lang="en-GB" dirty="0" smtClean="0"/>
              <a:t>When a person has osteomyelitis:</a:t>
            </a:r>
          </a:p>
          <a:p>
            <a:r>
              <a:rPr lang="en-GB" dirty="0" smtClean="0"/>
              <a:t>Bacteria may spread to a bone from infected skin, muscles, or tendons next to the bone. This may occur under a skin sore.</a:t>
            </a:r>
          </a:p>
          <a:p>
            <a:r>
              <a:rPr lang="en-GB" dirty="0" smtClean="0"/>
              <a:t>The infection can start in another part of the body and spread to the bone through the blood.</a:t>
            </a:r>
          </a:p>
          <a:p>
            <a:r>
              <a:rPr lang="en-GB" dirty="0" smtClean="0"/>
              <a:t>May happen quickly, may or may not recover form it</a:t>
            </a:r>
          </a:p>
          <a:p>
            <a:r>
              <a:rPr lang="en-GB" dirty="0" smtClean="0"/>
              <a:t>The infection can also start after bone surgery. This is more likely if the surgery is done after an injury or if metal rods or plates are placed in the bone.</a:t>
            </a: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FAABBACF-17B1-45C2-9C9A-567EE86E2328}" type="slidenum">
              <a:rPr lang="en-GB" altLang="en-US"/>
              <a:pPr fontAlgn="base">
                <a:spcBef>
                  <a:spcPct val="0"/>
                </a:spcBef>
                <a:spcAft>
                  <a:spcPct val="0"/>
                </a:spcAft>
              </a:pPr>
              <a:t>29</a:t>
            </a:fld>
            <a:endParaRPr lang="en-GB" altLang="en-US"/>
          </a:p>
        </p:txBody>
      </p:sp>
    </p:spTree>
    <p:extLst>
      <p:ext uri="{BB962C8B-B14F-4D97-AF65-F5344CB8AC3E}">
        <p14:creationId xmlns:p14="http://schemas.microsoft.com/office/powerpoint/2010/main" val="3599817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ltGray">
          <a:xfrm>
            <a:off x="0" y="0"/>
            <a:ext cx="9144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5127625"/>
            <a:ext cx="9144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ctrTitle"/>
          </p:nvPr>
        </p:nvSpPr>
        <p:spPr>
          <a:xfrm>
            <a:off x="685800" y="3355848"/>
            <a:ext cx="8077200" cy="1673352"/>
          </a:xfrm>
        </p:spPr>
        <p:txBody>
          <a:bodyPr tIns="0" bIns="0" anchor="t"/>
          <a:lstStyle>
            <a:lvl1pPr algn="l">
              <a:defRPr sz="4700" b="1"/>
            </a:lvl1pPr>
            <a:extLst/>
          </a:lstStyle>
          <a:p>
            <a:r>
              <a:rPr lang="en-US" smtClean="0"/>
              <a:t>Click to edit Master title style</a:t>
            </a:r>
            <a:endParaRPr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lang="en-US" smtClean="0"/>
              <a:t>Click to edit Master subtitle style</a:t>
            </a:r>
            <a:endParaRPr lang="en-US"/>
          </a:p>
        </p:txBody>
      </p:sp>
      <p:sp>
        <p:nvSpPr>
          <p:cNvPr id="6" name="Date Placeholder 3"/>
          <p:cNvSpPr>
            <a:spLocks noGrp="1"/>
          </p:cNvSpPr>
          <p:nvPr>
            <p:ph type="dt" sz="half" idx="10"/>
          </p:nvPr>
        </p:nvSpPr>
        <p:spPr/>
        <p:txBody>
          <a:bodyPr/>
          <a:lstStyle>
            <a:lvl1pPr>
              <a:defRPr/>
            </a:lvl1pPr>
          </a:lstStyle>
          <a:p>
            <a:pPr>
              <a:defRPr/>
            </a:pPr>
            <a:fld id="{8FA71DF3-FD17-4116-B039-3B76E74E450C}" type="datetimeFigureOut">
              <a:rPr lang="en-GB"/>
              <a:pPr>
                <a:defRPr/>
              </a:pPr>
              <a:t>28/02/2020</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CAC36C9-8DF1-4827-AEED-9F366E1FB6DD}" type="slidenum">
              <a:rPr lang="en-GB"/>
              <a:pPr>
                <a:defRPr/>
              </a:pPr>
              <a:t>‹#›</a:t>
            </a:fld>
            <a:endParaRPr lang="en-GB"/>
          </a:p>
        </p:txBody>
      </p:sp>
    </p:spTree>
    <p:extLst>
      <p:ext uri="{BB962C8B-B14F-4D97-AF65-F5344CB8AC3E}">
        <p14:creationId xmlns:p14="http://schemas.microsoft.com/office/powerpoint/2010/main" val="231627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lang="en-US" smtClean="0"/>
              <a:t>Click to edit Master title style</a:t>
            </a:r>
            <a:endParaRPr lang="en-US"/>
          </a:p>
        </p:txBody>
      </p:sp>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37755C7-DDA6-4116-A5A4-8D28C00B11D7}" type="datetimeFigureOut">
              <a:rPr lang="en-GB"/>
              <a:pPr>
                <a:defRPr/>
              </a:pPr>
              <a:t>28/02/2020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7B48A93-CBBA-4C68-93E0-4F27E1B20F44}" type="slidenum">
              <a:rPr lang="en-GB"/>
              <a:pPr>
                <a:defRPr/>
              </a:pPr>
              <a:t>‹#›</a:t>
            </a:fld>
            <a:endParaRPr lang="en-GB"/>
          </a:p>
        </p:txBody>
      </p:sp>
    </p:spTree>
    <p:extLst>
      <p:ext uri="{BB962C8B-B14F-4D97-AF65-F5344CB8AC3E}">
        <p14:creationId xmlns:p14="http://schemas.microsoft.com/office/powerpoint/2010/main" val="320465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bwMode="ltGray">
          <a:xfrm>
            <a:off x="0" y="0"/>
            <a:ext cx="9144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2601913"/>
            <a:ext cx="9144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749808" y="118872"/>
            <a:ext cx="8013192" cy="1636776"/>
          </a:xfrm>
        </p:spPr>
        <p:txBody>
          <a:bodyPr tIns="0" rIns="91440" bIns="0" anchor="b"/>
          <a:lstStyle>
            <a:lvl1pPr algn="l">
              <a:defRPr sz="4700" b="1" cap="none" baseline="0"/>
            </a:lvl1pPr>
            <a:extLst/>
          </a:lstStyle>
          <a:p>
            <a:r>
              <a:rPr lang="en-US" smtClean="0"/>
              <a:t>Click to edit Master title style</a:t>
            </a:r>
            <a:endParaRPr lang="en-US"/>
          </a:p>
        </p:txBody>
      </p:sp>
      <p:sp>
        <p:nvSpPr>
          <p:cNvPr id="3" name="Text Placeholder 2"/>
          <p:cNvSpPr>
            <a:spLocks noGrp="1"/>
          </p:cNvSpPr>
          <p:nvPr>
            <p:ph type="body" idx="1"/>
          </p:nvPr>
        </p:nvSpPr>
        <p:spPr>
          <a:xfrm>
            <a:off x="740664" y="1828800"/>
            <a:ext cx="8022336"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86FF08BF-3078-4F89-B026-E2578C7F02D7}" type="datetimeFigureOut">
              <a:rPr lang="en-GB"/>
              <a:pPr>
                <a:defRPr/>
              </a:pPr>
              <a:t>28/02/2020</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9FBB50E-D75E-447D-8FBD-7B772FB8893D}" type="slidenum">
              <a:rPr lang="en-GB"/>
              <a:pPr>
                <a:defRPr/>
              </a:pPr>
              <a:t>‹#›</a:t>
            </a:fld>
            <a:endParaRPr lang="en-GB"/>
          </a:p>
        </p:txBody>
      </p:sp>
    </p:spTree>
    <p:extLst>
      <p:ext uri="{BB962C8B-B14F-4D97-AF65-F5344CB8AC3E}">
        <p14:creationId xmlns:p14="http://schemas.microsoft.com/office/powerpoint/2010/main" val="1337699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B4AE6B92-B16F-47C1-9A5B-07A3242056F6}" type="datetimeFigureOut">
              <a:rPr lang="en-GB"/>
              <a:pPr>
                <a:defRPr/>
              </a:pPr>
              <a:t>28/02/2020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C6B5F30-AE8A-459A-A193-B89EA73A4CA9}" type="slidenum">
              <a:rPr lang="en-GB"/>
              <a:pPr>
                <a:defRPr/>
              </a:pPr>
              <a:t>‹#›</a:t>
            </a:fld>
            <a:endParaRPr lang="en-GB"/>
          </a:p>
        </p:txBody>
      </p:sp>
    </p:spTree>
    <p:extLst>
      <p:ext uri="{BB962C8B-B14F-4D97-AF65-F5344CB8AC3E}">
        <p14:creationId xmlns:p14="http://schemas.microsoft.com/office/powerpoint/2010/main" val="3977593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E6B5F158-7174-4E43-80BE-9C62473BC76B}" type="datetimeFigureOut">
              <a:rPr lang="en-GB"/>
              <a:pPr>
                <a:defRPr/>
              </a:pPr>
              <a:t>28/02/2020</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24E5295-0F49-45DA-9A35-5FF94EC0CD72}" type="slidenum">
              <a:rPr lang="en-GB"/>
              <a:pPr>
                <a:defRPr/>
              </a:pPr>
              <a:t>‹#›</a:t>
            </a:fld>
            <a:endParaRPr lang="en-GB"/>
          </a:p>
        </p:txBody>
      </p:sp>
    </p:spTree>
    <p:extLst>
      <p:ext uri="{BB962C8B-B14F-4D97-AF65-F5344CB8AC3E}">
        <p14:creationId xmlns:p14="http://schemas.microsoft.com/office/powerpoint/2010/main" val="1665330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B306BEA0-6781-4D5C-B463-BFC53DDD4582}" type="datetimeFigureOut">
              <a:rPr lang="en-GB"/>
              <a:pPr>
                <a:defRPr/>
              </a:pPr>
              <a:t>28/02/2020</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949460E-F0D0-4865-9B18-D64DE2E89497}" type="slidenum">
              <a:rPr lang="en-GB"/>
              <a:pPr>
                <a:defRPr/>
              </a:pPr>
              <a:t>‹#›</a:t>
            </a:fld>
            <a:endParaRPr lang="en-GB"/>
          </a:p>
        </p:txBody>
      </p:sp>
    </p:spTree>
    <p:extLst>
      <p:ext uri="{BB962C8B-B14F-4D97-AF65-F5344CB8AC3E}">
        <p14:creationId xmlns:p14="http://schemas.microsoft.com/office/powerpoint/2010/main" val="2765589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E4EE1A3F-9C0B-4D85-B177-06C5301AEDA6}" type="datetimeFigureOut">
              <a:rPr lang="en-GB"/>
              <a:pPr>
                <a:defRPr/>
              </a:pPr>
              <a:t>28/02/2020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pPr>
              <a:defRPr/>
            </a:pPr>
            <a:fld id="{6BA5960D-6BB6-4ED3-BE9B-DEE635A05523}" type="slidenum">
              <a:rPr lang="en-GB"/>
              <a:pPr>
                <a:defRPr/>
              </a:pPr>
              <a:t>‹#›</a:t>
            </a:fld>
            <a:endParaRPr lang="en-GB"/>
          </a:p>
        </p:txBody>
      </p:sp>
    </p:spTree>
    <p:extLst>
      <p:ext uri="{BB962C8B-B14F-4D97-AF65-F5344CB8AC3E}">
        <p14:creationId xmlns:p14="http://schemas.microsoft.com/office/powerpoint/2010/main" val="3515797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7838" y="152400"/>
            <a:ext cx="2523744" cy="978408"/>
          </a:xfrm>
        </p:spPr>
        <p:txBody>
          <a:bodyPr lIns="73152" bIns="0" anchor="b">
            <a:sp3d prstMaterial="matte"/>
          </a:bodyPr>
          <a:lstStyle>
            <a:lvl1pPr algn="l">
              <a:defRPr sz="2000" b="0"/>
            </a:lvl1pPr>
            <a:extLst/>
          </a:lstStyle>
          <a:p>
            <a:r>
              <a:rPr lang="en-US" smtClean="0"/>
              <a:t>Click to edit Master title style</a:t>
            </a:r>
            <a:endParaRPr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DACBE3B8-359E-4815-92FC-106DB01FE254}" type="datetimeFigureOut">
              <a:rPr lang="en-GB"/>
              <a:pPr>
                <a:defRPr/>
              </a:pPr>
              <a:t>28/02/2020</a:t>
            </a:fld>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pPr>
              <a:defRPr/>
            </a:pPr>
            <a:fld id="{36943226-A22A-49D0-B147-10D38D663C5F}" type="slidenum">
              <a:rPr lang="en-GB"/>
              <a:pPr>
                <a:defRPr/>
              </a:pPr>
              <a:t>‹#›</a:t>
            </a:fld>
            <a:endParaRPr lang="en-GB"/>
          </a:p>
        </p:txBody>
      </p:sp>
    </p:spTree>
    <p:extLst>
      <p:ext uri="{BB962C8B-B14F-4D97-AF65-F5344CB8AC3E}">
        <p14:creationId xmlns:p14="http://schemas.microsoft.com/office/powerpoint/2010/main" val="344386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lang="en-US" smtClean="0"/>
              <a:t>Click to edit Master title style</a:t>
            </a:r>
            <a:endParaRPr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smtClean="0"/>
              <a:t>Click to edit Master text styles</a:t>
            </a:r>
          </a:p>
        </p:txBody>
      </p:sp>
      <p:sp>
        <p:nvSpPr>
          <p:cNvPr id="7" name="Date Placeholder 4"/>
          <p:cNvSpPr>
            <a:spLocks noGrp="1"/>
          </p:cNvSpPr>
          <p:nvPr>
            <p:ph type="dt" sz="half" idx="10"/>
          </p:nvPr>
        </p:nvSpPr>
        <p:spPr>
          <a:xfrm>
            <a:off x="165100" y="1169988"/>
            <a:ext cx="2522538" cy="201612"/>
          </a:xfrm>
        </p:spPr>
        <p:txBody>
          <a:bodyPr/>
          <a:lstStyle>
            <a:lvl1pPr>
              <a:defRPr/>
            </a:lvl1pPr>
          </a:lstStyle>
          <a:p>
            <a:pPr>
              <a:defRPr/>
            </a:pPr>
            <a:fld id="{A7BA9BA1-B1CD-41E9-B0EE-554D40F1155D}" type="datetimeFigureOut">
              <a:rPr lang="en-GB"/>
              <a:pPr>
                <a:defRPr/>
              </a:pPr>
              <a:t>28/02/2020</a:t>
            </a:fld>
            <a:endParaRPr lang="en-GB"/>
          </a:p>
        </p:txBody>
      </p:sp>
      <p:sp>
        <p:nvSpPr>
          <p:cNvPr id="8" name="Footer Placeholder 5"/>
          <p:cNvSpPr>
            <a:spLocks noGrp="1"/>
          </p:cNvSpPr>
          <p:nvPr>
            <p:ph type="ftr" sz="quarter" idx="11"/>
          </p:nvPr>
        </p:nvSpPr>
        <p:spPr>
          <a:xfrm>
            <a:off x="3035300" y="1169988"/>
            <a:ext cx="5194300" cy="201612"/>
          </a:xfrm>
        </p:spPr>
        <p:txBody>
          <a:bodyPr/>
          <a:lstStyle>
            <a:lvl1pPr>
              <a:defRPr>
                <a:solidFill>
                  <a:prstClr val="black">
                    <a:shade val="50000"/>
                  </a:prstClr>
                </a:solidFill>
              </a:defRPr>
            </a:lvl1pPr>
          </a:lstStyle>
          <a:p>
            <a:pPr>
              <a:defRPr/>
            </a:pPr>
            <a:endParaRPr lang="en-GB"/>
          </a:p>
        </p:txBody>
      </p:sp>
      <p:sp>
        <p:nvSpPr>
          <p:cNvPr id="9" name="Slide Number Placeholder 6"/>
          <p:cNvSpPr>
            <a:spLocks noGrp="1"/>
          </p:cNvSpPr>
          <p:nvPr>
            <p:ph type="sldNum" sz="quarter" idx="12"/>
          </p:nvPr>
        </p:nvSpPr>
        <p:spPr>
          <a:xfrm>
            <a:off x="8339138" y="1169988"/>
            <a:ext cx="733425" cy="201612"/>
          </a:xfrm>
        </p:spPr>
        <p:txBody>
          <a:bodyPr/>
          <a:lstStyle>
            <a:lvl1pPr>
              <a:defRPr/>
            </a:lvl1pPr>
          </a:lstStyle>
          <a:p>
            <a:pPr>
              <a:defRPr/>
            </a:pPr>
            <a:fld id="{F3C17732-338E-4E58-B95A-EDA22FC1C889}" type="slidenum">
              <a:rPr lang="en-GB"/>
              <a:pPr>
                <a:defRPr/>
              </a:pPr>
              <a:t>‹#›</a:t>
            </a:fld>
            <a:endParaRPr lang="en-GB"/>
          </a:p>
        </p:txBody>
      </p:sp>
    </p:spTree>
    <p:extLst>
      <p:ext uri="{BB962C8B-B14F-4D97-AF65-F5344CB8AC3E}">
        <p14:creationId xmlns:p14="http://schemas.microsoft.com/office/powerpoint/2010/main" val="4118666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796825B-A4FC-4681-B6C3-5E42520783EA}" type="datetimeFigureOut">
              <a:rPr lang="en-GB"/>
              <a:pPr>
                <a:defRPr/>
              </a:pPr>
              <a:t>28/02/2020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F5A581D-987D-4D3C-9A03-AAA985424406}" type="slidenum">
              <a:rPr lang="en-GB"/>
              <a:pPr>
                <a:defRPr/>
              </a:pPr>
              <a:t>‹#›</a:t>
            </a:fld>
            <a:endParaRPr lang="en-GB"/>
          </a:p>
        </p:txBody>
      </p:sp>
    </p:spTree>
    <p:extLst>
      <p:ext uri="{BB962C8B-B14F-4D97-AF65-F5344CB8AC3E}">
        <p14:creationId xmlns:p14="http://schemas.microsoft.com/office/powerpoint/2010/main" val="1160919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6599238" y="0"/>
            <a:ext cx="46037"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5" name="Rectangle 4"/>
          <p:cNvSpPr/>
          <p:nvPr/>
        </p:nvSpPr>
        <p:spPr bwMode="ltGray">
          <a:xfrm>
            <a:off x="6648450" y="0"/>
            <a:ext cx="25146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Vertical Title 1"/>
          <p:cNvSpPr>
            <a:spLocks noGrp="1"/>
          </p:cNvSpPr>
          <p:nvPr>
            <p:ph type="title" orient="vert"/>
          </p:nvPr>
        </p:nvSpPr>
        <p:spPr>
          <a:xfrm>
            <a:off x="6781800" y="274640"/>
            <a:ext cx="1905000" cy="5851525"/>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3"/>
          <p:cNvSpPr>
            <a:spLocks noGrp="1"/>
          </p:cNvSpPr>
          <p:nvPr>
            <p:ph type="dt" sz="half" idx="10"/>
          </p:nvPr>
        </p:nvSpPr>
        <p:spPr/>
        <p:txBody>
          <a:bodyPr/>
          <a:lstStyle>
            <a:lvl1pPr>
              <a:defRPr/>
            </a:lvl1pPr>
          </a:lstStyle>
          <a:p>
            <a:pPr>
              <a:defRPr/>
            </a:pPr>
            <a:fld id="{691DC0B2-6EBB-4E1E-AE1E-2E049998EEFE}" type="datetimeFigureOut">
              <a:rPr lang="en-GB"/>
              <a:pPr>
                <a:defRPr/>
              </a:pPr>
              <a:t>28/02/2020</a:t>
            </a:fld>
            <a:endParaRPr lang="en-GB"/>
          </a:p>
        </p:txBody>
      </p:sp>
      <p:sp>
        <p:nvSpPr>
          <p:cNvPr id="7" name="Footer Placeholder 4"/>
          <p:cNvSpPr>
            <a:spLocks noGrp="1"/>
          </p:cNvSpPr>
          <p:nvPr>
            <p:ph type="ftr" sz="quarter" idx="11"/>
          </p:nvPr>
        </p:nvSpPr>
        <p:spPr>
          <a:xfrm>
            <a:off x="2640013" y="6376988"/>
            <a:ext cx="3836987" cy="365125"/>
          </a:xfrm>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6F1B53AD-63A7-4A8A-B743-9E8F3D3FC198}" type="slidenum">
              <a:rPr lang="en-GB"/>
              <a:pPr>
                <a:defRPr/>
              </a:pPr>
              <a:t>‹#›</a:t>
            </a:fld>
            <a:endParaRPr lang="en-GB"/>
          </a:p>
        </p:txBody>
      </p:sp>
    </p:spTree>
    <p:extLst>
      <p:ext uri="{BB962C8B-B14F-4D97-AF65-F5344CB8AC3E}">
        <p14:creationId xmlns:p14="http://schemas.microsoft.com/office/powerpoint/2010/main" val="4118592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9144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7" name="Rectangle 6"/>
          <p:cNvSpPr/>
          <p:nvPr/>
        </p:nvSpPr>
        <p:spPr bwMode="ltGray">
          <a:xfrm>
            <a:off x="0" y="0"/>
            <a:ext cx="9144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Placeholder 1"/>
          <p:cNvSpPr>
            <a:spLocks noGrp="1"/>
          </p:cNvSpPr>
          <p:nvPr>
            <p:ph type="title"/>
          </p:nvPr>
        </p:nvSpPr>
        <p:spPr>
          <a:xfrm>
            <a:off x="457200" y="152400"/>
            <a:ext cx="82296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lang="en-US" smtClean="0"/>
              <a:t>Click to edit Master title style</a:t>
            </a:r>
            <a:endParaRPr lang="en-US"/>
          </a:p>
        </p:txBody>
      </p:sp>
      <p:sp>
        <p:nvSpPr>
          <p:cNvPr id="1029" name="Text Placeholder 2"/>
          <p:cNvSpPr>
            <a:spLocks noGrp="1"/>
          </p:cNvSpPr>
          <p:nvPr>
            <p:ph type="body" idx="1"/>
          </p:nvPr>
        </p:nvSpPr>
        <p:spPr bwMode="auto">
          <a:xfrm>
            <a:off x="457200" y="1774825"/>
            <a:ext cx="82296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4864" tIns="9144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477000"/>
            <a:ext cx="21336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44E2F031-0227-4D72-AE35-6F3FD824FDA5}" type="datetimeFigureOut">
              <a:rPr lang="en-GB"/>
              <a:pPr>
                <a:defRPr/>
              </a:pPr>
              <a:t>28/02/2020</a:t>
            </a:fld>
            <a:endParaRPr lang="en-GB"/>
          </a:p>
        </p:txBody>
      </p:sp>
      <p:sp>
        <p:nvSpPr>
          <p:cNvPr id="5" name="Footer Placeholder 4"/>
          <p:cNvSpPr>
            <a:spLocks noGrp="1"/>
          </p:cNvSpPr>
          <p:nvPr>
            <p:ph type="ftr" sz="quarter" idx="3"/>
          </p:nvPr>
        </p:nvSpPr>
        <p:spPr>
          <a:xfrm>
            <a:off x="2640013" y="6477000"/>
            <a:ext cx="5508625"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prstClr val="white">
                    <a:tint val="95000"/>
                  </a:prstClr>
                </a:solidFill>
                <a:latin typeface="+mn-lt"/>
                <a:cs typeface="+mn-cs"/>
              </a:defRPr>
            </a:lvl1pPr>
            <a:extLst/>
          </a:lstStyle>
          <a:p>
            <a:pPr>
              <a:defRPr/>
            </a:pPr>
            <a:endParaRPr lang="en-GB"/>
          </a:p>
        </p:txBody>
      </p:sp>
      <p:sp>
        <p:nvSpPr>
          <p:cNvPr id="6" name="Slide Number Placeholder 5"/>
          <p:cNvSpPr>
            <a:spLocks noGrp="1"/>
          </p:cNvSpPr>
          <p:nvPr>
            <p:ph type="sldNum" sz="quarter" idx="4"/>
          </p:nvPr>
        </p:nvSpPr>
        <p:spPr>
          <a:xfrm>
            <a:off x="8204200" y="6477000"/>
            <a:ext cx="733425" cy="274638"/>
          </a:xfrm>
          <a:prstGeom prst="rect">
            <a:avLst/>
          </a:prstGeom>
        </p:spPr>
        <p:txBody>
          <a:bodyPr vert="horz" bIns="0" rtlCol="0" anchor="b"/>
          <a:lstStyle>
            <a:lvl1pPr algn="r"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35D5616D-D029-4EE7-9454-BDBF24B3321A}"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83" r:id="rId1"/>
    <p:sldLayoutId id="2147483678" r:id="rId2"/>
    <p:sldLayoutId id="2147483684" r:id="rId3"/>
    <p:sldLayoutId id="2147483679" r:id="rId4"/>
    <p:sldLayoutId id="2147483680" r:id="rId5"/>
    <p:sldLayoutId id="2147483681" r:id="rId6"/>
    <p:sldLayoutId id="2147483685" r:id="rId7"/>
    <p:sldLayoutId id="2147483686" r:id="rId8"/>
    <p:sldLayoutId id="2147483687" r:id="rId9"/>
    <p:sldLayoutId id="2147483682" r:id="rId10"/>
    <p:sldLayoutId id="2147483688" r:id="rId11"/>
  </p:sldLayoutIdLst>
  <p:txStyles>
    <p:titleStyle>
      <a:lvl1pPr algn="l" rtl="0" fontAlgn="base">
        <a:spcBef>
          <a:spcPct val="0"/>
        </a:spcBef>
        <a:spcAft>
          <a:spcPct val="0"/>
        </a:spcAft>
        <a:defRPr sz="4500" b="1" kern="1200">
          <a:solidFill>
            <a:srgbClr val="FFC800"/>
          </a:solidFill>
          <a:latin typeface="+mj-lt"/>
          <a:ea typeface="+mj-ea"/>
          <a:cs typeface="+mj-cs"/>
        </a:defRPr>
      </a:lvl1pPr>
      <a:lvl2pPr algn="l" rtl="0" fontAlgn="base">
        <a:spcBef>
          <a:spcPct val="0"/>
        </a:spcBef>
        <a:spcAft>
          <a:spcPct val="0"/>
        </a:spcAft>
        <a:defRPr sz="4500" b="1">
          <a:solidFill>
            <a:srgbClr val="FFC800"/>
          </a:solidFill>
          <a:latin typeface="Calibri" pitchFamily="34" charset="0"/>
        </a:defRPr>
      </a:lvl2pPr>
      <a:lvl3pPr algn="l" rtl="0" fontAlgn="base">
        <a:spcBef>
          <a:spcPct val="0"/>
        </a:spcBef>
        <a:spcAft>
          <a:spcPct val="0"/>
        </a:spcAft>
        <a:defRPr sz="4500" b="1">
          <a:solidFill>
            <a:srgbClr val="FFC800"/>
          </a:solidFill>
          <a:latin typeface="Calibri" pitchFamily="34" charset="0"/>
        </a:defRPr>
      </a:lvl3pPr>
      <a:lvl4pPr algn="l" rtl="0" fontAlgn="base">
        <a:spcBef>
          <a:spcPct val="0"/>
        </a:spcBef>
        <a:spcAft>
          <a:spcPct val="0"/>
        </a:spcAft>
        <a:defRPr sz="4500" b="1">
          <a:solidFill>
            <a:srgbClr val="FFC800"/>
          </a:solidFill>
          <a:latin typeface="Calibri" pitchFamily="34" charset="0"/>
        </a:defRPr>
      </a:lvl4pPr>
      <a:lvl5pPr algn="l" rtl="0" fontAlgn="base">
        <a:spcBef>
          <a:spcPct val="0"/>
        </a:spcBef>
        <a:spcAft>
          <a:spcPct val="0"/>
        </a:spcAft>
        <a:defRPr sz="4500" b="1">
          <a:solidFill>
            <a:srgbClr val="FFC800"/>
          </a:solidFill>
          <a:latin typeface="Calibri" pitchFamily="34" charset="0"/>
        </a:defRPr>
      </a:lvl5pPr>
      <a:lvl6pPr marL="457200" algn="l" rtl="0" fontAlgn="base">
        <a:spcBef>
          <a:spcPct val="0"/>
        </a:spcBef>
        <a:spcAft>
          <a:spcPct val="0"/>
        </a:spcAft>
        <a:defRPr sz="4500" b="1">
          <a:solidFill>
            <a:srgbClr val="FFC800"/>
          </a:solidFill>
          <a:latin typeface="Calibri" pitchFamily="34" charset="0"/>
        </a:defRPr>
      </a:lvl6pPr>
      <a:lvl7pPr marL="914400" algn="l" rtl="0" fontAlgn="base">
        <a:spcBef>
          <a:spcPct val="0"/>
        </a:spcBef>
        <a:spcAft>
          <a:spcPct val="0"/>
        </a:spcAft>
        <a:defRPr sz="4500" b="1">
          <a:solidFill>
            <a:srgbClr val="FFC800"/>
          </a:solidFill>
          <a:latin typeface="Calibri" pitchFamily="34" charset="0"/>
        </a:defRPr>
      </a:lvl7pPr>
      <a:lvl8pPr marL="1371600" algn="l" rtl="0" fontAlgn="base">
        <a:spcBef>
          <a:spcPct val="0"/>
        </a:spcBef>
        <a:spcAft>
          <a:spcPct val="0"/>
        </a:spcAft>
        <a:defRPr sz="4500" b="1">
          <a:solidFill>
            <a:srgbClr val="FFC800"/>
          </a:solidFill>
          <a:latin typeface="Calibri" pitchFamily="34" charset="0"/>
        </a:defRPr>
      </a:lvl8pPr>
      <a:lvl9pPr marL="1828800" algn="l" rtl="0" fontAlgn="base">
        <a:spcBef>
          <a:spcPct val="0"/>
        </a:spcBef>
        <a:spcAft>
          <a:spcPct val="0"/>
        </a:spcAft>
        <a:defRPr sz="4500" b="1">
          <a:solidFill>
            <a:srgbClr val="FFC800"/>
          </a:solidFill>
          <a:latin typeface="Calibri" pitchFamily="34" charset="0"/>
        </a:defRPr>
      </a:lvl9pPr>
      <a:extLst/>
    </p:titleStyle>
    <p:bodyStyle>
      <a:lvl1pPr marL="438150" indent="-319088" algn="l" rtl="0" fontAlgn="base">
        <a:spcBef>
          <a:spcPct val="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730250" indent="-273050" algn="l" rtl="0" fontAlgn="base">
        <a:spcBef>
          <a:spcPct val="20000"/>
        </a:spcBef>
        <a:spcAft>
          <a:spcPct val="0"/>
        </a:spcAft>
        <a:buClr>
          <a:schemeClr val="accent2"/>
        </a:buClr>
        <a:buSzPct val="90000"/>
        <a:buFont typeface="Wingdings" pitchFamily="2" charset="2"/>
        <a:buChar char=""/>
        <a:defRPr sz="2800" kern="1200">
          <a:solidFill>
            <a:schemeClr val="tx1"/>
          </a:solidFill>
          <a:latin typeface="+mn-lt"/>
          <a:ea typeface="+mn-ea"/>
          <a:cs typeface="+mn-cs"/>
        </a:defRPr>
      </a:lvl2pPr>
      <a:lvl3pPr marL="995363" indent="-228600" algn="l" rtl="0" fontAlgn="base">
        <a:spcBef>
          <a:spcPct val="20000"/>
        </a:spcBef>
        <a:spcAft>
          <a:spcPct val="0"/>
        </a:spcAft>
        <a:buClr>
          <a:srgbClr val="E66C7D"/>
        </a:buClr>
        <a:buFont typeface="Arial" charset="0"/>
        <a:buChar char="▪"/>
        <a:defRPr sz="2400" kern="1200">
          <a:solidFill>
            <a:schemeClr val="tx1"/>
          </a:solidFill>
          <a:latin typeface="+mn-lt"/>
          <a:ea typeface="+mn-ea"/>
          <a:cs typeface="+mn-cs"/>
        </a:defRPr>
      </a:lvl3pPr>
      <a:lvl4pPr marL="1216025" indent="-182563" algn="l" rtl="0" fontAlgn="base">
        <a:spcBef>
          <a:spcPct val="20000"/>
        </a:spcBef>
        <a:spcAft>
          <a:spcPct val="0"/>
        </a:spcAft>
        <a:buClr>
          <a:srgbClr val="6BB76D"/>
        </a:buClr>
        <a:buFont typeface="Arial" charset="0"/>
        <a:buChar char="▪"/>
        <a:defRPr sz="2000" kern="1200">
          <a:solidFill>
            <a:schemeClr val="tx1"/>
          </a:solidFill>
          <a:latin typeface="+mn-lt"/>
          <a:ea typeface="+mn-ea"/>
          <a:cs typeface="+mn-cs"/>
        </a:defRPr>
      </a:lvl4pPr>
      <a:lvl5pPr marL="1425575" indent="-182563" algn="l" rtl="0" fontAlgn="base">
        <a:spcBef>
          <a:spcPct val="20000"/>
        </a:spcBef>
        <a:spcAft>
          <a:spcPct val="0"/>
        </a:spcAft>
        <a:buClr>
          <a:srgbClr val="E88651"/>
        </a:buClr>
        <a:buFont typeface="Wingdings 3" pitchFamily="18" charset="2"/>
        <a:buChar char=""/>
        <a:defRPr lang="en-US" sz="2000" kern="120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google.co.uk/url?sa=i&amp;rct=j&amp;q=itchy+and+scratchy+cartoons&amp;source=images&amp;cd=&amp;cad=rja&amp;docid=Xe56X-iibGmieM&amp;tbnid=INk-BLXpEWq7XM:&amp;ved=0CAUQjRw&amp;url=http://wiw.org/~jess/archives/2007/07/25/springfield-25/&amp;ei=VCg2UdnOGqm-0QWY5IG4Bw&amp;bvm=bv.43148975,d.ZWU&amp;psig=AFQjCNEqe8vn6Cn-VwFin8sMt1BXWCtuuw&amp;ust=1362590077831759"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docid=fCUDjWRkah5w0M&amp;tbnid=QeAIIA64RvAAiM:&amp;ved=0CAUQjRw&amp;url=http://en.wikipedia.org/wiki/Scutum_(shield)&amp;ei=ilRFU9_1NOGd0QWIpoD4CA&amp;bvm=bv.64507335,d.ZGU&amp;psig=AFQjCNGN19-UcPb6C9qCLfjFBswJ5w1PCQ&amp;ust=1397138932716303"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video.search.yahoo.com/yhs/search;_ylt=AwrC3Hwl4Vhew0AAQBgPxQt.;_ylu=X3oDMTB0N2Noc21lBGNvbG8DYmYxBHBvcwMxBHZ0aWQDBHNlYwNwaXZz?p=battle+of+visby&amp;type=jmb_ydef_20_09_xtn&amp;hspart=itm&amp;hsimp=yhs-001&amp;ei=UTF-8&amp;fr=yhs-itm-001#id=7&amp;vid=98d8b10e5eb229370634434e4334ef70&amp;action=view"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image" Target="../media/image29.jpeg"/><Relationship Id="rId5" Type="http://schemas.openxmlformats.org/officeDocument/2006/relationships/hyperlink" Target="https://www.youtube.com/watch?v=HnL0wTKhCDU" TargetMode="External"/><Relationship Id="rId4" Type="http://schemas.openxmlformats.org/officeDocument/2006/relationships/hyperlink" Target="http://homepage.ntlworld.com/peter.fairweather/docs/visby.htm"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video.search.yahoo.com/yhs/search;_ylt=AwrC5pl_qldeJHIA6A00nIlQ;_ylu=X3oDMTBncGdyMzQ0BHNlYwNzZWFyY2gEdnRpZAM-;_ylc=X1MDMTM1MTE5NTcwMARfcgMyBGFjdG4DY2xrBGNzcmNwdmlkA0o0T2hPREV3TGpIXzUwVllXSUhTcEFCT01UazBMZ0FBQUFBdFZZXzYEZnIDeWhzLWl0bS0wMDEEZnIyA3NhLWdwBGdwcmlkA0ZLLmpzUHJMUV9TbWpqcS5OakRCc0EEbl9yc2x0AzgEbl9zdWdnAzAEb3JpZ2luA3ZpZGVvLnNlYXJjaC55YWhvby5jb20EcG9zAzAEcHFzdHIDBHBxc3RybAMEcXN0cmwDNjgEcXVlcnkDQmF0dGxlJTIwZm9yJTIwQmVybGluJTIwZ2VybWFuJTIwYmF0dGxlZmllbGRzJTIwdHJhdW1hJTIwZXhjYXZhdGlvbnMEdF9zdG1wAzE1ODI4MDM2MDA-?p=Battle+for+Berlin+german+battlefields+trauma+excavations&amp;ei=UTF-8&amp;fr2=p:s,v:v,m:sa&amp;fr=yhs-itm-001&amp;hsimp=yhs-001&amp;hspart=itm&amp;type=jmb_ydef_20_09_xtn#id=3&amp;vid=a05854611e9fd22b6ecf18ae0343218c&amp;action=view"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video.search.yahoo.com/yhs/search;_ylt=AwrC5pl_qldeJHIA6A00nIlQ;_ylu=X3oDMTBncGdyMzQ0BHNlYwNzZWFyY2gEdnRpZAM-;_ylc=X1MDMTM1MTE5NTcwMARfcgMyBGFjdG4DY2xrBGNzcmNwdmlkA0o0T2hPREV3TGpIXzUwVllXSUhTcEFCT01UazBMZ0FBQUFBdFZZXzYEZnIDeWhzLWl0bS0wMDEEZnIyA3NhLWdwBGdwcmlkA0ZLLmpzUHJMUV9TbWpqcS5OakRCc0EEbl9yc2x0AzgEbl9zdWdnAzAEb3JpZ2luA3ZpZGVvLnNlYXJjaC55YWhvby5jb20EcG9zAzAEcHFzdHIDBHBxc3RybAMEcXN0cmwDNjgEcXVlcnkDQmF0dGxlJTIwZm9yJTIwQmVybGluJTIwZ2VybWFuJTIwYmF0dGxlZmllbGRzJTIwdHJhdW1hJTIwZXhjYXZhdGlvbnMEdF9zdG1wAzE1ODI4MDM2MDA-?p=Battle+for+Berlin+german+battlefields+trauma+excavations&amp;ei=UTF-8&amp;fr2=p:s,v:v,m:sa&amp;fr=yhs-itm-001&amp;hsimp=yhs-001&amp;hspart=itm&amp;type=jmb_ydef_20_09_xtn#id=5&amp;vid=164acd32a9d252f7ef138dbb79ba86be&amp;action=view"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ivil War Battlefields - Pickett's Charge at Gettysburg"/>
          <p:cNvPicPr>
            <a:picLocks noChangeAspect="1" noChangeArrowheads="1"/>
          </p:cNvPicPr>
          <p:nvPr/>
        </p:nvPicPr>
        <p:blipFill>
          <a:blip r:embed="rId3" cstate="print">
            <a:extLst>
              <a:ext uri="{28A0092B-C50C-407E-A947-70E740481C1C}">
                <a14:useLocalDpi xmlns:a14="http://schemas.microsoft.com/office/drawing/2010/main" val="0"/>
              </a:ext>
            </a:extLst>
          </a:blip>
          <a:srcRect l="19745"/>
          <a:stretch>
            <a:fillRect/>
          </a:stretch>
        </p:blipFill>
        <p:spPr bwMode="auto">
          <a:xfrm>
            <a:off x="4643438" y="981075"/>
            <a:ext cx="4414837"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Subtitle 3"/>
          <p:cNvSpPr>
            <a:spLocks noGrp="1"/>
          </p:cNvSpPr>
          <p:nvPr>
            <p:ph type="subTitle" idx="1"/>
          </p:nvPr>
        </p:nvSpPr>
        <p:spPr>
          <a:xfrm>
            <a:off x="323850" y="1828800"/>
            <a:ext cx="8439150" cy="1500188"/>
          </a:xfrm>
        </p:spPr>
        <p:txBody>
          <a:bodyPr/>
          <a:lstStyle/>
          <a:p>
            <a:r>
              <a:rPr lang="en-GB" altLang="en-US" sz="2800" dirty="0" smtClean="0"/>
              <a:t>Approaches to </a:t>
            </a:r>
          </a:p>
        </p:txBody>
      </p:sp>
      <p:sp>
        <p:nvSpPr>
          <p:cNvPr id="8196" name="TextBox 4"/>
          <p:cNvSpPr txBox="1">
            <a:spLocks noChangeArrowheads="1"/>
          </p:cNvSpPr>
          <p:nvPr/>
        </p:nvSpPr>
        <p:spPr bwMode="auto">
          <a:xfrm>
            <a:off x="1331913" y="5732463"/>
            <a:ext cx="144398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ltLang="en-US" dirty="0"/>
              <a:t>Dr Ros Coard</a:t>
            </a:r>
          </a:p>
          <a:p>
            <a:r>
              <a:rPr lang="en-GB" altLang="en-US" dirty="0" smtClean="0"/>
              <a:t>Archaeology</a:t>
            </a:r>
            <a:endParaRPr lang="en-GB" altLang="en-US" dirty="0"/>
          </a:p>
        </p:txBody>
      </p:sp>
      <p:sp>
        <p:nvSpPr>
          <p:cNvPr id="2" name="Title 1"/>
          <p:cNvSpPr>
            <a:spLocks noGrp="1"/>
          </p:cNvSpPr>
          <p:nvPr>
            <p:ph type="ctrTitle"/>
          </p:nvPr>
        </p:nvSpPr>
        <p:spPr>
          <a:xfrm>
            <a:off x="251520" y="3355848"/>
            <a:ext cx="8511480" cy="1673352"/>
          </a:xfrm>
        </p:spPr>
        <p:txBody>
          <a:bodyPr/>
          <a:lstStyle/>
          <a:p>
            <a:pPr fontAlgn="auto">
              <a:spcAft>
                <a:spcPts val="0"/>
              </a:spcAft>
              <a:defRPr/>
            </a:pPr>
            <a:r>
              <a:rPr lang="en-GB" sz="4400" dirty="0">
                <a:solidFill>
                  <a:schemeClr val="accent1">
                    <a:satMod val="150000"/>
                  </a:schemeClr>
                </a:solidFill>
              </a:rPr>
              <a:t>Battlefield </a:t>
            </a:r>
            <a:r>
              <a:rPr lang="en-GB" sz="4400" dirty="0" smtClean="0">
                <a:solidFill>
                  <a:schemeClr val="accent1">
                    <a:satMod val="150000"/>
                  </a:schemeClr>
                </a:solidFill>
              </a:rPr>
              <a:t>Trauma</a:t>
            </a:r>
            <a:r>
              <a:rPr lang="en-GB" sz="2800" dirty="0">
                <a:solidFill>
                  <a:schemeClr val="accent1">
                    <a:satMod val="150000"/>
                  </a:schemeClr>
                </a:solidFill>
              </a:rPr>
              <a:t/>
            </a:r>
            <a:br>
              <a:rPr lang="en-GB" sz="2800" dirty="0">
                <a:solidFill>
                  <a:schemeClr val="accent1">
                    <a:satMod val="150000"/>
                  </a:schemeClr>
                </a:solidFill>
              </a:rPr>
            </a:br>
            <a:endParaRPr lang="en-GB" sz="2800" dirty="0">
              <a:solidFill>
                <a:schemeClr val="accent1">
                  <a:satMod val="15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history of violence has a violent history and prehistory….Jebel </a:t>
            </a:r>
            <a:r>
              <a:rPr lang="en-GB" dirty="0" smtClean="0"/>
              <a:t>Sahaba</a:t>
            </a:r>
            <a:endParaRPr lang="en-GB" dirty="0"/>
          </a:p>
        </p:txBody>
      </p:sp>
      <p:pic>
        <p:nvPicPr>
          <p:cNvPr id="9" name="Content Placeholder 8"/>
          <p:cNvPicPr>
            <a:picLocks noGrp="1" noChangeAspect="1"/>
          </p:cNvPicPr>
          <p:nvPr>
            <p:ph idx="1"/>
          </p:nvPr>
        </p:nvPicPr>
        <p:blipFill>
          <a:blip r:embed="rId3"/>
          <a:stretch>
            <a:fillRect/>
          </a:stretch>
        </p:blipFill>
        <p:spPr>
          <a:xfrm>
            <a:off x="323528" y="1546416"/>
            <a:ext cx="3466728" cy="3517803"/>
          </a:xfrm>
          <a:prstGeom prst="rect">
            <a:avLst/>
          </a:prstGeom>
        </p:spPr>
      </p:pic>
      <p:pic>
        <p:nvPicPr>
          <p:cNvPr id="5" name="Picture 4"/>
          <p:cNvPicPr>
            <a:picLocks noChangeAspect="1"/>
          </p:cNvPicPr>
          <p:nvPr/>
        </p:nvPicPr>
        <p:blipFill rotWithShape="1">
          <a:blip r:embed="rId4"/>
          <a:srcRect l="2818" t="10703" b="12275"/>
          <a:stretch/>
        </p:blipFill>
        <p:spPr>
          <a:xfrm rot="5400000">
            <a:off x="4560377" y="2620107"/>
            <a:ext cx="5136557" cy="3054896"/>
          </a:xfrm>
          <a:prstGeom prst="rect">
            <a:avLst/>
          </a:prstGeom>
        </p:spPr>
      </p:pic>
      <p:pic>
        <p:nvPicPr>
          <p:cNvPr id="10" name="Picture 9"/>
          <p:cNvPicPr>
            <a:picLocks noChangeAspect="1"/>
          </p:cNvPicPr>
          <p:nvPr/>
        </p:nvPicPr>
        <p:blipFill>
          <a:blip r:embed="rId5"/>
          <a:stretch>
            <a:fillRect/>
          </a:stretch>
        </p:blipFill>
        <p:spPr>
          <a:xfrm>
            <a:off x="2278614" y="4830352"/>
            <a:ext cx="3023284" cy="1912798"/>
          </a:xfrm>
          <a:prstGeom prst="rect">
            <a:avLst/>
          </a:prstGeom>
        </p:spPr>
      </p:pic>
    </p:spTree>
    <p:extLst>
      <p:ext uri="{BB962C8B-B14F-4D97-AF65-F5344CB8AC3E}">
        <p14:creationId xmlns:p14="http://schemas.microsoft.com/office/powerpoint/2010/main" val="18189412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261" y="155448"/>
            <a:ext cx="8869235" cy="1252728"/>
          </a:xfrm>
        </p:spPr>
        <p:txBody>
          <a:bodyPr>
            <a:normAutofit fontScale="90000"/>
          </a:bodyPr>
          <a:lstStyle/>
          <a:p>
            <a:r>
              <a:rPr lang="en-GB" dirty="0" smtClean="0"/>
              <a:t>Battlefield Trauma: Skeletons 20 and 21</a:t>
            </a:r>
            <a:endParaRPr lang="en-GB" dirty="0"/>
          </a:p>
        </p:txBody>
      </p:sp>
      <p:pic>
        <p:nvPicPr>
          <p:cNvPr id="4" name="Content Placeholder 3"/>
          <p:cNvPicPr>
            <a:picLocks noGrp="1" noChangeAspect="1"/>
          </p:cNvPicPr>
          <p:nvPr>
            <p:ph idx="1"/>
          </p:nvPr>
        </p:nvPicPr>
        <p:blipFill rotWithShape="1">
          <a:blip r:embed="rId3"/>
          <a:srcRect l="16937"/>
          <a:stretch/>
        </p:blipFill>
        <p:spPr>
          <a:xfrm rot="5400000">
            <a:off x="4426449" y="1953894"/>
            <a:ext cx="4944269" cy="4438095"/>
          </a:xfrm>
          <a:prstGeom prst="rect">
            <a:avLst/>
          </a:prstGeom>
        </p:spPr>
      </p:pic>
      <p:pic>
        <p:nvPicPr>
          <p:cNvPr id="6" name="Picture 5"/>
          <p:cNvPicPr>
            <a:picLocks noChangeAspect="1"/>
          </p:cNvPicPr>
          <p:nvPr/>
        </p:nvPicPr>
        <p:blipFill>
          <a:blip r:embed="rId4"/>
          <a:stretch>
            <a:fillRect/>
          </a:stretch>
        </p:blipFill>
        <p:spPr>
          <a:xfrm>
            <a:off x="167261" y="2606627"/>
            <a:ext cx="4512275" cy="3042479"/>
          </a:xfrm>
          <a:prstGeom prst="rect">
            <a:avLst/>
          </a:prstGeom>
        </p:spPr>
      </p:pic>
    </p:spTree>
    <p:extLst>
      <p:ext uri="{BB962C8B-B14F-4D97-AF65-F5344CB8AC3E}">
        <p14:creationId xmlns:p14="http://schemas.microsoft.com/office/powerpoint/2010/main" val="35707822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Battlefield </a:t>
            </a:r>
            <a:r>
              <a:rPr lang="en-GB" dirty="0" smtClean="0"/>
              <a:t>Trauma: bones don’t lie</a:t>
            </a:r>
            <a:endParaRPr lang="en-GB" dirty="0"/>
          </a:p>
        </p:txBody>
      </p:sp>
      <p:pic>
        <p:nvPicPr>
          <p:cNvPr id="5" name="Picture 4"/>
          <p:cNvPicPr>
            <a:picLocks noChangeAspect="1"/>
          </p:cNvPicPr>
          <p:nvPr/>
        </p:nvPicPr>
        <p:blipFill rotWithShape="1">
          <a:blip r:embed="rId3"/>
          <a:srcRect l="21775" t="4240" r="10479" b="22747"/>
          <a:stretch/>
        </p:blipFill>
        <p:spPr>
          <a:xfrm>
            <a:off x="4932040" y="1473019"/>
            <a:ext cx="4032449" cy="3240361"/>
          </a:xfrm>
          <a:prstGeom prst="rect">
            <a:avLst/>
          </a:prstGeom>
        </p:spPr>
      </p:pic>
      <p:pic>
        <p:nvPicPr>
          <p:cNvPr id="4" name="Content Placeholder 3"/>
          <p:cNvPicPr>
            <a:picLocks noGrp="1" noChangeAspect="1"/>
          </p:cNvPicPr>
          <p:nvPr>
            <p:ph idx="1"/>
          </p:nvPr>
        </p:nvPicPr>
        <p:blipFill rotWithShape="1">
          <a:blip r:embed="rId4"/>
          <a:srcRect t="18813" r="-808" b="18301"/>
          <a:stretch/>
        </p:blipFill>
        <p:spPr>
          <a:xfrm>
            <a:off x="107504" y="3933056"/>
            <a:ext cx="6000527" cy="2808312"/>
          </a:xfrm>
          <a:prstGeom prst="rect">
            <a:avLst/>
          </a:prstGeom>
        </p:spPr>
      </p:pic>
    </p:spTree>
    <p:extLst>
      <p:ext uri="{BB962C8B-B14F-4D97-AF65-F5344CB8AC3E}">
        <p14:creationId xmlns:p14="http://schemas.microsoft.com/office/powerpoint/2010/main" val="10326218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Battlefield </a:t>
            </a:r>
            <a:r>
              <a:rPr lang="en-GB" dirty="0" smtClean="0"/>
              <a:t>Trauma: ….</a:t>
            </a:r>
            <a:r>
              <a:rPr lang="en-GB" dirty="0"/>
              <a:t>Jebel </a:t>
            </a:r>
            <a:r>
              <a:rPr lang="en-GB" dirty="0" smtClean="0"/>
              <a:t>Sahaba</a:t>
            </a:r>
            <a:endParaRPr lang="en-GB" dirty="0"/>
          </a:p>
        </p:txBody>
      </p:sp>
      <p:pic>
        <p:nvPicPr>
          <p:cNvPr id="9" name="Content Placeholder 8"/>
          <p:cNvPicPr>
            <a:picLocks noGrp="1" noChangeAspect="1"/>
          </p:cNvPicPr>
          <p:nvPr>
            <p:ph sz="half" idx="1"/>
          </p:nvPr>
        </p:nvPicPr>
        <p:blipFill>
          <a:blip r:embed="rId3"/>
          <a:stretch>
            <a:fillRect/>
          </a:stretch>
        </p:blipFill>
        <p:spPr>
          <a:xfrm>
            <a:off x="0" y="2131332"/>
            <a:ext cx="4257751" cy="4320480"/>
          </a:xfrm>
          <a:prstGeom prst="rect">
            <a:avLst/>
          </a:prstGeom>
        </p:spPr>
      </p:pic>
      <p:sp>
        <p:nvSpPr>
          <p:cNvPr id="3" name="Content Placeholder 2"/>
          <p:cNvSpPr>
            <a:spLocks noGrp="1"/>
          </p:cNvSpPr>
          <p:nvPr>
            <p:ph sz="half" idx="2"/>
          </p:nvPr>
        </p:nvSpPr>
        <p:spPr>
          <a:xfrm>
            <a:off x="1763688" y="1413627"/>
            <a:ext cx="6856191" cy="4623816"/>
          </a:xfrm>
        </p:spPr>
        <p:txBody>
          <a:bodyPr/>
          <a:lstStyle/>
          <a:p>
            <a:pPr marL="119062" indent="0">
              <a:buNone/>
            </a:pPr>
            <a:r>
              <a:rPr lang="en-GB" dirty="0" smtClean="0"/>
              <a:t>What does it tell us about attitudes? </a:t>
            </a:r>
            <a:endParaRPr lang="en-GB" dirty="0"/>
          </a:p>
        </p:txBody>
      </p:sp>
      <p:pic>
        <p:nvPicPr>
          <p:cNvPr id="4" name="Picture 3"/>
          <p:cNvPicPr>
            <a:picLocks noChangeAspect="1"/>
          </p:cNvPicPr>
          <p:nvPr/>
        </p:nvPicPr>
        <p:blipFill>
          <a:blip r:embed="rId4"/>
          <a:stretch>
            <a:fillRect/>
          </a:stretch>
        </p:blipFill>
        <p:spPr>
          <a:xfrm rot="16200000">
            <a:off x="5112060" y="2779404"/>
            <a:ext cx="4536504" cy="3024336"/>
          </a:xfrm>
          <a:prstGeom prst="rect">
            <a:avLst/>
          </a:prstGeom>
        </p:spPr>
      </p:pic>
      <p:sp>
        <p:nvSpPr>
          <p:cNvPr id="6" name="TextBox 5"/>
          <p:cNvSpPr txBox="1"/>
          <p:nvPr/>
        </p:nvSpPr>
        <p:spPr>
          <a:xfrm>
            <a:off x="2647193" y="6462469"/>
            <a:ext cx="3703130" cy="369332"/>
          </a:xfrm>
          <a:prstGeom prst="rect">
            <a:avLst/>
          </a:prstGeom>
          <a:noFill/>
        </p:spPr>
        <p:txBody>
          <a:bodyPr wrap="none" rtlCol="0">
            <a:spAutoFit/>
          </a:bodyPr>
          <a:lstStyle/>
          <a:p>
            <a:r>
              <a:rPr lang="en-GB" dirty="0" smtClean="0"/>
              <a:t>Jebel Sahaba	and  	</a:t>
            </a:r>
            <a:r>
              <a:rPr lang="en-GB" dirty="0" err="1" smtClean="0"/>
              <a:t>Nataruk</a:t>
            </a:r>
            <a:endParaRPr lang="en-GB" dirty="0"/>
          </a:p>
        </p:txBody>
      </p:sp>
    </p:spTree>
    <p:extLst>
      <p:ext uri="{BB962C8B-B14F-4D97-AF65-F5344CB8AC3E}">
        <p14:creationId xmlns:p14="http://schemas.microsoft.com/office/powerpoint/2010/main" val="15132783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52400"/>
            <a:ext cx="8579296" cy="1250950"/>
          </a:xfrm>
        </p:spPr>
        <p:txBody>
          <a:bodyPr>
            <a:normAutofit/>
          </a:bodyPr>
          <a:lstStyle/>
          <a:p>
            <a:r>
              <a:rPr lang="en-GB" sz="3600" dirty="0">
                <a:solidFill>
                  <a:schemeClr val="accent1">
                    <a:satMod val="150000"/>
                  </a:schemeClr>
                </a:solidFill>
              </a:rPr>
              <a:t>Battlefield Trauma</a:t>
            </a:r>
            <a:r>
              <a:rPr lang="en-GB" sz="3600" dirty="0" smtClean="0">
                <a:solidFill>
                  <a:schemeClr val="accent1">
                    <a:satMod val="150000"/>
                  </a:schemeClr>
                </a:solidFill>
              </a:rPr>
              <a:t>: what do the dead tell us</a:t>
            </a:r>
            <a:endParaRPr lang="en-GB" sz="3600" dirty="0"/>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4831" t="3798" r="10139" b="-3798"/>
          <a:stretch/>
        </p:blipFill>
        <p:spPr>
          <a:xfrm>
            <a:off x="457200" y="1820159"/>
            <a:ext cx="6336704" cy="5037841"/>
          </a:xfrm>
          <a:prstGeom prst="rect">
            <a:avLst/>
          </a:prstGeom>
        </p:spPr>
      </p:pic>
      <p:sp>
        <p:nvSpPr>
          <p:cNvPr id="6" name="TextBox 5"/>
          <p:cNvSpPr txBox="1"/>
          <p:nvPr/>
        </p:nvSpPr>
        <p:spPr>
          <a:xfrm>
            <a:off x="6876256" y="2996952"/>
            <a:ext cx="2344023" cy="1384995"/>
          </a:xfrm>
          <a:prstGeom prst="rect">
            <a:avLst/>
          </a:prstGeom>
          <a:noFill/>
        </p:spPr>
        <p:txBody>
          <a:bodyPr wrap="square" rtlCol="0">
            <a:spAutoFit/>
          </a:bodyPr>
          <a:lstStyle/>
          <a:p>
            <a:r>
              <a:rPr lang="en-GB" sz="2800" dirty="0" smtClean="0"/>
              <a:t>Spanish Civil war dead</a:t>
            </a:r>
          </a:p>
          <a:p>
            <a:r>
              <a:rPr lang="en-GB" sz="2800" dirty="0" smtClean="0"/>
              <a:t>Mass grave</a:t>
            </a:r>
            <a:endParaRPr lang="en-GB" sz="2800" dirty="0"/>
          </a:p>
        </p:txBody>
      </p:sp>
      <p:sp>
        <p:nvSpPr>
          <p:cNvPr id="7" name="Rectangle 6"/>
          <p:cNvSpPr/>
          <p:nvPr/>
        </p:nvSpPr>
        <p:spPr>
          <a:xfrm>
            <a:off x="5681813" y="6093296"/>
            <a:ext cx="3462187" cy="461665"/>
          </a:xfrm>
          <a:prstGeom prst="rect">
            <a:avLst/>
          </a:prstGeom>
        </p:spPr>
        <p:txBody>
          <a:bodyPr wrap="square">
            <a:spAutoFit/>
          </a:bodyPr>
          <a:lstStyle/>
          <a:p>
            <a:r>
              <a:rPr lang="en-GB" sz="1200" dirty="0"/>
              <a:t>https://en.wikipedia.org/wiki/File:Spanish_Civil_War_-_Mass_grave_-_Est%C3%A9par,_Burgos.jpg</a:t>
            </a:r>
          </a:p>
        </p:txBody>
      </p:sp>
    </p:spTree>
    <p:extLst>
      <p:ext uri="{BB962C8B-B14F-4D97-AF65-F5344CB8AC3E}">
        <p14:creationId xmlns:p14="http://schemas.microsoft.com/office/powerpoint/2010/main" val="5661318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600" dirty="0"/>
              <a:t>Vice-Admiral Horatio Nelson, 1st Viscount </a:t>
            </a:r>
            <a:r>
              <a:rPr lang="en-GB" sz="1600" dirty="0" smtClean="0"/>
              <a:t>Nelson d. 1806</a:t>
            </a:r>
            <a:br>
              <a:rPr lang="en-GB" sz="1600" dirty="0" smtClean="0"/>
            </a:br>
            <a:r>
              <a:rPr lang="en-GB" sz="1600" dirty="0" smtClean="0"/>
              <a:t>Nelson’s funeral was a five day affair – it took this long for everyone to see him as he travelled down the Thames and by land, coffin made of the </a:t>
            </a:r>
            <a:r>
              <a:rPr lang="en-GB" sz="1600" dirty="0" err="1" smtClean="0"/>
              <a:t>L’Orient</a:t>
            </a:r>
            <a:r>
              <a:rPr lang="en-GB" sz="1600" dirty="0" smtClean="0"/>
              <a:t> the French ship he destroyed at he Battle of the Nile 1805, you just KNOW how he is going to be treated in death! St Pauls.</a:t>
            </a:r>
            <a:endParaRPr lang="en-GB" sz="1600" dirty="0"/>
          </a:p>
        </p:txBody>
      </p:sp>
      <p:pic>
        <p:nvPicPr>
          <p:cNvPr id="6" name="Content Placeholder 5"/>
          <p:cNvPicPr>
            <a:picLocks noGrp="1" noChangeAspect="1"/>
          </p:cNvPicPr>
          <p:nvPr>
            <p:ph idx="1"/>
          </p:nvPr>
        </p:nvPicPr>
        <p:blipFill>
          <a:blip r:embed="rId3"/>
          <a:stretch>
            <a:fillRect/>
          </a:stretch>
        </p:blipFill>
        <p:spPr>
          <a:xfrm>
            <a:off x="457200" y="2205509"/>
            <a:ext cx="8229600" cy="4428232"/>
          </a:xfrm>
          <a:prstGeom prst="rect">
            <a:avLst/>
          </a:prstGeom>
        </p:spPr>
      </p:pic>
      <p:pic>
        <p:nvPicPr>
          <p:cNvPr id="3" name="Picture 2"/>
          <p:cNvPicPr>
            <a:picLocks noChangeAspect="1"/>
          </p:cNvPicPr>
          <p:nvPr/>
        </p:nvPicPr>
        <p:blipFill>
          <a:blip r:embed="rId4"/>
          <a:stretch>
            <a:fillRect/>
          </a:stretch>
        </p:blipFill>
        <p:spPr>
          <a:xfrm>
            <a:off x="7048500" y="1399116"/>
            <a:ext cx="2095500" cy="2790825"/>
          </a:xfrm>
          <a:prstGeom prst="rect">
            <a:avLst/>
          </a:prstGeom>
        </p:spPr>
      </p:pic>
    </p:spTree>
    <p:extLst>
      <p:ext uri="{BB962C8B-B14F-4D97-AF65-F5344CB8AC3E}">
        <p14:creationId xmlns:p14="http://schemas.microsoft.com/office/powerpoint/2010/main" val="168709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5448"/>
            <a:ext cx="8784976" cy="1252728"/>
          </a:xfrm>
        </p:spPr>
        <p:txBody>
          <a:bodyPr>
            <a:normAutofit/>
          </a:bodyPr>
          <a:lstStyle/>
          <a:p>
            <a:pPr fontAlgn="auto">
              <a:spcAft>
                <a:spcPts val="0"/>
              </a:spcAft>
              <a:defRPr/>
            </a:pPr>
            <a:r>
              <a:rPr lang="en-GB" sz="3600" dirty="0" smtClean="0">
                <a:solidFill>
                  <a:schemeClr val="accent1">
                    <a:satMod val="150000"/>
                  </a:schemeClr>
                </a:solidFill>
              </a:rPr>
              <a:t>Battlefield Trauma: </a:t>
            </a:r>
            <a:r>
              <a:rPr lang="en-GB" sz="3600" b="0" dirty="0" smtClean="0">
                <a:solidFill>
                  <a:srgbClr val="FFC000"/>
                </a:solidFill>
              </a:rPr>
              <a:t>as a source </a:t>
            </a:r>
            <a:r>
              <a:rPr lang="en-GB" sz="3600" b="0" dirty="0">
                <a:solidFill>
                  <a:srgbClr val="FFC000"/>
                </a:solidFill>
              </a:rPr>
              <a:t>of information on past </a:t>
            </a:r>
            <a:r>
              <a:rPr lang="en-GB" sz="3600" b="0" dirty="0" smtClean="0">
                <a:solidFill>
                  <a:srgbClr val="FFC000"/>
                </a:solidFill>
              </a:rPr>
              <a:t>conflicts</a:t>
            </a:r>
            <a:endParaRPr lang="en-GB" sz="3600" dirty="0">
              <a:solidFill>
                <a:srgbClr val="FFC000"/>
              </a:solidFill>
            </a:endParaRPr>
          </a:p>
        </p:txBody>
      </p:sp>
      <p:sp>
        <p:nvSpPr>
          <p:cNvPr id="3" name="Content Placeholder 2"/>
          <p:cNvSpPr>
            <a:spLocks noGrp="1"/>
          </p:cNvSpPr>
          <p:nvPr>
            <p:ph idx="1"/>
          </p:nvPr>
        </p:nvSpPr>
        <p:spPr>
          <a:xfrm>
            <a:off x="179512" y="1774825"/>
            <a:ext cx="5976664" cy="4625975"/>
          </a:xfrm>
        </p:spPr>
        <p:txBody>
          <a:bodyPr rtlCol="0">
            <a:normAutofit fontScale="92500" lnSpcReduction="20000"/>
          </a:bodyPr>
          <a:lstStyle/>
          <a:p>
            <a:r>
              <a:rPr lang="en-GB" dirty="0"/>
              <a:t>Human remains </a:t>
            </a:r>
            <a:r>
              <a:rPr lang="en-GB" dirty="0" smtClean="0"/>
              <a:t>give information </a:t>
            </a:r>
            <a:r>
              <a:rPr lang="en-GB" dirty="0"/>
              <a:t>on past </a:t>
            </a:r>
            <a:r>
              <a:rPr lang="en-GB" dirty="0" smtClean="0"/>
              <a:t>conflicts which might support </a:t>
            </a:r>
            <a:r>
              <a:rPr lang="en-GB" dirty="0"/>
              <a:t>or dismiss historical documents or </a:t>
            </a:r>
            <a:r>
              <a:rPr lang="en-GB" dirty="0" smtClean="0"/>
              <a:t>propaganda</a:t>
            </a:r>
          </a:p>
          <a:p>
            <a:r>
              <a:rPr lang="en-GB" dirty="0"/>
              <a:t>Human remains can provide evidence for the ferocity </a:t>
            </a:r>
            <a:r>
              <a:rPr lang="en-GB" dirty="0" smtClean="0"/>
              <a:t>of battles</a:t>
            </a:r>
          </a:p>
          <a:p>
            <a:r>
              <a:rPr lang="en-GB" dirty="0" smtClean="0"/>
              <a:t>Demographics of battle – age, sex, height, health, wellbeing, treatment</a:t>
            </a:r>
          </a:p>
          <a:p>
            <a:r>
              <a:rPr lang="en-GB" dirty="0" smtClean="0"/>
              <a:t>Reveal attitudes to dead, fallen comrades….</a:t>
            </a:r>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2777" t="14700" r="24758" b="4850"/>
          <a:stretch/>
        </p:blipFill>
        <p:spPr>
          <a:xfrm>
            <a:off x="6343030" y="1774824"/>
            <a:ext cx="2689394" cy="4625975"/>
          </a:xfrm>
          <a:prstGeom prst="rect">
            <a:avLst/>
          </a:prstGeom>
        </p:spPr>
      </p:pic>
    </p:spTree>
    <p:extLst>
      <p:ext uri="{BB962C8B-B14F-4D97-AF65-F5344CB8AC3E}">
        <p14:creationId xmlns:p14="http://schemas.microsoft.com/office/powerpoint/2010/main" val="38055124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52400"/>
            <a:ext cx="8820472" cy="1250950"/>
          </a:xfrm>
        </p:spPr>
        <p:txBody>
          <a:bodyPr>
            <a:normAutofit/>
          </a:bodyPr>
          <a:lstStyle/>
          <a:p>
            <a:pPr fontAlgn="auto">
              <a:spcAft>
                <a:spcPts val="0"/>
              </a:spcAft>
              <a:defRPr/>
            </a:pPr>
            <a:r>
              <a:rPr lang="en-GB" sz="3200" dirty="0" smtClean="0">
                <a:solidFill>
                  <a:schemeClr val="accent1">
                    <a:satMod val="150000"/>
                  </a:schemeClr>
                </a:solidFill>
              </a:rPr>
              <a:t>Battlefield Emotional trauma: two fingered salute?</a:t>
            </a:r>
            <a:endParaRPr lang="en-GB" sz="3200" dirty="0">
              <a:solidFill>
                <a:schemeClr val="accent1">
                  <a:satMod val="150000"/>
                </a:schemeClr>
              </a:solidFill>
            </a:endParaRPr>
          </a:p>
        </p:txBody>
      </p:sp>
      <p:pic>
        <p:nvPicPr>
          <p:cNvPr id="2050" name="Picture 2" descr="Archers, Luttrell Psalter"/>
          <p:cNvPicPr>
            <a:picLocks noChangeAspect="1" noChangeArrowheads="1"/>
          </p:cNvPicPr>
          <p:nvPr/>
        </p:nvPicPr>
        <p:blipFill>
          <a:blip r:embed="rId3" cstate="print"/>
          <a:srcRect/>
          <a:stretch>
            <a:fillRect/>
          </a:stretch>
        </p:blipFill>
        <p:spPr bwMode="auto">
          <a:xfrm>
            <a:off x="0" y="2051314"/>
            <a:ext cx="4754877" cy="1944216"/>
          </a:xfrm>
          <a:prstGeom prst="rect">
            <a:avLst/>
          </a:prstGeom>
          <a:noFill/>
        </p:spPr>
      </p:pic>
      <p:sp>
        <p:nvSpPr>
          <p:cNvPr id="5" name="Rectangle 4"/>
          <p:cNvSpPr/>
          <p:nvPr/>
        </p:nvSpPr>
        <p:spPr>
          <a:xfrm>
            <a:off x="251520" y="4077072"/>
            <a:ext cx="7992888" cy="3046988"/>
          </a:xfrm>
          <a:prstGeom prst="rect">
            <a:avLst/>
          </a:prstGeom>
        </p:spPr>
        <p:txBody>
          <a:bodyPr wrap="square">
            <a:spAutoFit/>
          </a:bodyPr>
          <a:lstStyle/>
          <a:p>
            <a:r>
              <a:rPr lang="en-GB" sz="2400" dirty="0" smtClean="0"/>
              <a:t>Archers at the butts – from the Luttrell Psalter c1320-40 left and the great tapestry of Bayeux to the right.</a:t>
            </a:r>
          </a:p>
          <a:p>
            <a:endParaRPr lang="en-GB" sz="2400" dirty="0" smtClean="0"/>
          </a:p>
          <a:p>
            <a:r>
              <a:rPr lang="en-GB" sz="2400" dirty="0" smtClean="0"/>
              <a:t>Such images do not convey the actual fire power, force and strength of either the archer or the weapon.</a:t>
            </a:r>
          </a:p>
          <a:p>
            <a:endParaRPr lang="en-GB" dirty="0" smtClean="0"/>
          </a:p>
          <a:p>
            <a:endParaRPr lang="en-GB" dirty="0" smtClean="0"/>
          </a:p>
          <a:p>
            <a:endParaRPr lang="en-GB" dirty="0" smtClean="0"/>
          </a:p>
          <a:p>
            <a:endParaRPr lang="en-GB" dirty="0"/>
          </a:p>
        </p:txBody>
      </p:sp>
      <p:pic>
        <p:nvPicPr>
          <p:cNvPr id="4098" name="Picture 2" descr="http://nicktoysclassicbows.weebly.com/uploads/1/6/1/8/16182452/8836149_orig.jpg"/>
          <p:cNvPicPr>
            <a:picLocks noChangeAspect="1" noChangeArrowheads="1"/>
          </p:cNvPicPr>
          <p:nvPr/>
        </p:nvPicPr>
        <p:blipFill>
          <a:blip r:embed="rId4" cstate="print"/>
          <a:srcRect b="51176"/>
          <a:stretch>
            <a:fillRect/>
          </a:stretch>
        </p:blipFill>
        <p:spPr bwMode="auto">
          <a:xfrm>
            <a:off x="4932040" y="1772816"/>
            <a:ext cx="3952875" cy="2232248"/>
          </a:xfrm>
          <a:prstGeom prst="rect">
            <a:avLst/>
          </a:prstGeom>
          <a:noFill/>
        </p:spPr>
      </p:pic>
    </p:spTree>
    <p:extLst>
      <p:ext uri="{BB962C8B-B14F-4D97-AF65-F5344CB8AC3E}">
        <p14:creationId xmlns:p14="http://schemas.microsoft.com/office/powerpoint/2010/main" val="16400375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0"/>
            <a:ext cx="8964488" cy="1250950"/>
          </a:xfrm>
        </p:spPr>
        <p:txBody>
          <a:bodyPr/>
          <a:lstStyle/>
          <a:p>
            <a:pPr fontAlgn="auto">
              <a:spcAft>
                <a:spcPts val="0"/>
              </a:spcAft>
              <a:defRPr/>
            </a:pPr>
            <a:r>
              <a:rPr lang="en-GB" sz="3600" dirty="0" smtClean="0">
                <a:solidFill>
                  <a:schemeClr val="accent1">
                    <a:satMod val="150000"/>
                  </a:schemeClr>
                </a:solidFill>
              </a:rPr>
              <a:t>Battlefield Trauma: Preparing for battle in life</a:t>
            </a:r>
            <a:endParaRPr lang="en-GB" sz="3600" dirty="0">
              <a:solidFill>
                <a:schemeClr val="accent1">
                  <a:satMod val="150000"/>
                </a:schemeClr>
              </a:solidFill>
            </a:endParaRPr>
          </a:p>
        </p:txBody>
      </p:sp>
      <p:pic>
        <p:nvPicPr>
          <p:cNvPr id="4098" name="Picture 2" descr="http://www.pasthorizonspr.com/wp-content/uploads/2012/11/tudor-bone.jpg"/>
          <p:cNvPicPr>
            <a:picLocks noChangeAspect="1" noChangeArrowheads="1"/>
          </p:cNvPicPr>
          <p:nvPr/>
        </p:nvPicPr>
        <p:blipFill>
          <a:blip r:embed="rId3" cstate="print"/>
          <a:srcRect t="6366" r="3611" b="4507"/>
          <a:stretch>
            <a:fillRect/>
          </a:stretch>
        </p:blipFill>
        <p:spPr bwMode="auto">
          <a:xfrm>
            <a:off x="611560" y="2924944"/>
            <a:ext cx="6689029" cy="3672408"/>
          </a:xfrm>
          <a:prstGeom prst="rect">
            <a:avLst/>
          </a:prstGeom>
          <a:noFill/>
        </p:spPr>
      </p:pic>
      <p:sp>
        <p:nvSpPr>
          <p:cNvPr id="7" name="TextBox 6"/>
          <p:cNvSpPr txBox="1"/>
          <p:nvPr/>
        </p:nvSpPr>
        <p:spPr>
          <a:xfrm>
            <a:off x="251520" y="1916832"/>
            <a:ext cx="8892481" cy="954107"/>
          </a:xfrm>
          <a:prstGeom prst="rect">
            <a:avLst/>
          </a:prstGeom>
          <a:noFill/>
        </p:spPr>
        <p:txBody>
          <a:bodyPr wrap="square" rtlCol="0">
            <a:spAutoFit/>
          </a:bodyPr>
          <a:lstStyle/>
          <a:p>
            <a:r>
              <a:rPr lang="en-GB" sz="2800" dirty="0" smtClean="0"/>
              <a:t>Mary Rose archers: MSM (muscular-skeletal-markers) radii, forearm bones, show asymmetry of a life times activity </a:t>
            </a:r>
            <a:endParaRPr lang="en-GB" sz="2800" dirty="0"/>
          </a:p>
        </p:txBody>
      </p:sp>
      <p:cxnSp>
        <p:nvCxnSpPr>
          <p:cNvPr id="9" name="Straight Connector 8"/>
          <p:cNvCxnSpPr/>
          <p:nvPr/>
        </p:nvCxnSpPr>
        <p:spPr>
          <a:xfrm>
            <a:off x="7020272" y="2996952"/>
            <a:ext cx="0" cy="7920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7236296" y="5301208"/>
            <a:ext cx="0" cy="100811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00375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sz="3600" dirty="0" smtClean="0">
                <a:solidFill>
                  <a:schemeClr val="accent1">
                    <a:satMod val="150000"/>
                  </a:schemeClr>
                </a:solidFill>
              </a:rPr>
              <a:t>Battlefield Trauma: </a:t>
            </a:r>
            <a:r>
              <a:rPr lang="en-GB" sz="3600" dirty="0">
                <a:solidFill>
                  <a:schemeClr val="accent1">
                    <a:satMod val="150000"/>
                  </a:schemeClr>
                </a:solidFill>
              </a:rPr>
              <a:t>discipline specific</a:t>
            </a:r>
          </a:p>
        </p:txBody>
      </p:sp>
      <p:sp>
        <p:nvSpPr>
          <p:cNvPr id="3" name="Content Placeholder 2"/>
          <p:cNvSpPr>
            <a:spLocks noGrp="1"/>
          </p:cNvSpPr>
          <p:nvPr>
            <p:ph idx="1"/>
          </p:nvPr>
        </p:nvSpPr>
        <p:spPr>
          <a:xfrm>
            <a:off x="251520" y="1484784"/>
            <a:ext cx="8229600" cy="4625975"/>
          </a:xfrm>
        </p:spPr>
        <p:txBody>
          <a:bodyPr rtlCol="0">
            <a:normAutofit lnSpcReduction="10000"/>
          </a:bodyPr>
          <a:lstStyle/>
          <a:p>
            <a:pPr marL="438912" indent="-320040" fontAlgn="auto">
              <a:spcBef>
                <a:spcPts val="0"/>
              </a:spcBef>
              <a:spcAft>
                <a:spcPts val="0"/>
              </a:spcAft>
              <a:buFont typeface="Wingdings 2"/>
              <a:buChar char=""/>
              <a:defRPr/>
            </a:pPr>
            <a:r>
              <a:rPr lang="en-GB" dirty="0" smtClean="0"/>
              <a:t>Medical – </a:t>
            </a:r>
          </a:p>
          <a:p>
            <a:pPr marL="731520" lvl="1" indent="-274320" fontAlgn="auto">
              <a:spcAft>
                <a:spcPts val="0"/>
              </a:spcAft>
              <a:buFont typeface="Wingdings"/>
              <a:buChar char=""/>
              <a:defRPr/>
            </a:pPr>
            <a:r>
              <a:rPr lang="en-GB" dirty="0" smtClean="0"/>
              <a:t>physical – trauma surgeon for soft or hard tissue damage</a:t>
            </a:r>
          </a:p>
          <a:p>
            <a:pPr marL="731520" lvl="1" indent="-274320" fontAlgn="auto">
              <a:spcAft>
                <a:spcPts val="0"/>
              </a:spcAft>
              <a:buFont typeface="Wingdings"/>
              <a:buChar char=""/>
              <a:defRPr/>
            </a:pPr>
            <a:r>
              <a:rPr lang="en-GB" dirty="0" smtClean="0"/>
              <a:t>mental i.e. Post Traumatic Stress Disorder</a:t>
            </a:r>
          </a:p>
          <a:p>
            <a:pPr marL="438912" indent="-320040" fontAlgn="auto">
              <a:spcBef>
                <a:spcPts val="0"/>
              </a:spcBef>
              <a:spcAft>
                <a:spcPts val="0"/>
              </a:spcAft>
              <a:buFont typeface="Wingdings 2"/>
              <a:buChar char=""/>
              <a:defRPr/>
            </a:pPr>
            <a:r>
              <a:rPr lang="en-GB" dirty="0" smtClean="0"/>
              <a:t>Historical – ‘change’ to attitudes</a:t>
            </a:r>
          </a:p>
          <a:p>
            <a:pPr marL="731520" lvl="1" indent="-274320" fontAlgn="auto">
              <a:spcAft>
                <a:spcPts val="0"/>
              </a:spcAft>
              <a:buFont typeface="Wingdings"/>
              <a:buChar char=""/>
              <a:defRPr/>
            </a:pPr>
            <a:r>
              <a:rPr lang="en-GB" dirty="0" smtClean="0"/>
              <a:t>to individual 	</a:t>
            </a:r>
          </a:p>
          <a:p>
            <a:pPr marL="731520" lvl="1" indent="-274320" fontAlgn="auto">
              <a:spcAft>
                <a:spcPts val="0"/>
              </a:spcAft>
              <a:buFont typeface="Wingdings"/>
              <a:buChar char=""/>
              <a:defRPr/>
            </a:pPr>
            <a:r>
              <a:rPr lang="en-GB" dirty="0" smtClean="0"/>
              <a:t>to society</a:t>
            </a:r>
          </a:p>
          <a:p>
            <a:pPr marL="438912" indent="-320040" fontAlgn="auto">
              <a:spcBef>
                <a:spcPts val="0"/>
              </a:spcBef>
              <a:spcAft>
                <a:spcPts val="0"/>
              </a:spcAft>
              <a:buFont typeface="Wingdings 2"/>
              <a:buChar char=""/>
              <a:defRPr/>
            </a:pPr>
            <a:r>
              <a:rPr lang="en-GB" dirty="0" smtClean="0"/>
              <a:t>Archaeological – evidential</a:t>
            </a:r>
          </a:p>
          <a:p>
            <a:pPr marL="731012" lvl="1" indent="-320040" fontAlgn="auto">
              <a:spcBef>
                <a:spcPts val="0"/>
              </a:spcBef>
              <a:spcAft>
                <a:spcPts val="0"/>
              </a:spcAft>
              <a:buFont typeface="Wingdings 2"/>
              <a:buChar char=""/>
              <a:defRPr/>
            </a:pPr>
            <a:r>
              <a:rPr lang="en-GB" dirty="0" smtClean="0"/>
              <a:t>skeletal, </a:t>
            </a:r>
            <a:r>
              <a:rPr lang="en-GB" dirty="0" err="1" smtClean="0"/>
              <a:t>osteo</a:t>
            </a:r>
            <a:r>
              <a:rPr lang="en-GB" dirty="0" smtClean="0"/>
              <a:t>-archaeology</a:t>
            </a:r>
          </a:p>
          <a:p>
            <a:pPr marL="731012" lvl="1" indent="-320040" fontAlgn="auto">
              <a:spcBef>
                <a:spcPts val="0"/>
              </a:spcBef>
              <a:spcAft>
                <a:spcPts val="0"/>
              </a:spcAft>
              <a:buFont typeface="Wingdings 2"/>
              <a:buChar char=""/>
              <a:defRPr/>
            </a:pPr>
            <a:r>
              <a:rPr lang="en-GB" dirty="0" smtClean="0"/>
              <a:t>burial location and attitude</a:t>
            </a:r>
          </a:p>
          <a:p>
            <a:pPr marL="118872" indent="0" fontAlgn="auto">
              <a:spcBef>
                <a:spcPts val="0"/>
              </a:spcBef>
              <a:spcAft>
                <a:spcPts val="0"/>
              </a:spcAft>
              <a:buFont typeface="Wingdings 2"/>
              <a:buNone/>
              <a:defRPr/>
            </a:pP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3479661"/>
            <a:ext cx="2247900" cy="3343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chemeClr val="accent1">
                    <a:satMod val="150000"/>
                  </a:schemeClr>
                </a:solidFill>
              </a:rPr>
              <a:t>Battlefield Trauma: </a:t>
            </a:r>
            <a:r>
              <a:rPr lang="en-GB" sz="3600" dirty="0" smtClean="0">
                <a:solidFill>
                  <a:schemeClr val="accent1">
                    <a:satMod val="150000"/>
                  </a:schemeClr>
                </a:solidFill>
              </a:rPr>
              <a:t>It’s the law</a:t>
            </a:r>
            <a:endParaRPr lang="en-GB" sz="3600" dirty="0"/>
          </a:p>
        </p:txBody>
      </p:sp>
      <p:sp>
        <p:nvSpPr>
          <p:cNvPr id="3" name="Content Placeholder 2"/>
          <p:cNvSpPr>
            <a:spLocks noGrp="1"/>
          </p:cNvSpPr>
          <p:nvPr>
            <p:ph idx="1"/>
          </p:nvPr>
        </p:nvSpPr>
        <p:spPr>
          <a:xfrm>
            <a:off x="457200" y="1408176"/>
            <a:ext cx="8507288" cy="4846599"/>
          </a:xfrm>
        </p:spPr>
        <p:txBody>
          <a:bodyPr/>
          <a:lstStyle/>
          <a:p>
            <a:r>
              <a:rPr lang="en-GB" dirty="0" smtClean="0"/>
              <a:t>Legislation covers the burial, recovery and keeping of human remains-  soft tissue act</a:t>
            </a:r>
          </a:p>
          <a:p>
            <a:r>
              <a:rPr lang="en-GB" dirty="0" smtClean="0"/>
              <a:t>Laws generally include reporting and removal</a:t>
            </a:r>
          </a:p>
          <a:p>
            <a:r>
              <a:rPr lang="en-GB" dirty="0" smtClean="0"/>
              <a:t>English law – cannot  disturb unless permission (Home Office, Church for ecclesiastical law ). Report to Pathologist</a:t>
            </a:r>
          </a:p>
          <a:p>
            <a:r>
              <a:rPr lang="en-GB" dirty="0" smtClean="0"/>
              <a:t>Scotland – Procurator Fiscal NO distinction in burial place ALL need permission</a:t>
            </a:r>
          </a:p>
          <a:p>
            <a:r>
              <a:rPr lang="en-GB" dirty="0" smtClean="0"/>
              <a:t>Wales – no specific law – English law assumed to apply</a:t>
            </a:r>
            <a:endParaRPr lang="en-GB" dirty="0"/>
          </a:p>
        </p:txBody>
      </p:sp>
    </p:spTree>
    <p:extLst>
      <p:ext uri="{BB962C8B-B14F-4D97-AF65-F5344CB8AC3E}">
        <p14:creationId xmlns:p14="http://schemas.microsoft.com/office/powerpoint/2010/main" val="3188775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sz="3600" dirty="0" smtClean="0">
                <a:solidFill>
                  <a:schemeClr val="accent1">
                    <a:satMod val="150000"/>
                  </a:schemeClr>
                </a:solidFill>
              </a:rPr>
              <a:t>Battlefield Trauma: War of the Roses</a:t>
            </a:r>
            <a:endParaRPr lang="en-GB" sz="3600" dirty="0">
              <a:solidFill>
                <a:schemeClr val="accent1">
                  <a:satMod val="150000"/>
                </a:schemeClr>
              </a:solidFill>
            </a:endParaRPr>
          </a:p>
        </p:txBody>
      </p:sp>
      <p:sp>
        <p:nvSpPr>
          <p:cNvPr id="4" name="Text Placeholder 3"/>
          <p:cNvSpPr>
            <a:spLocks noGrp="1"/>
          </p:cNvSpPr>
          <p:nvPr>
            <p:ph type="body" idx="1"/>
          </p:nvPr>
        </p:nvSpPr>
        <p:spPr/>
        <p:txBody>
          <a:bodyPr/>
          <a:lstStyle/>
          <a:p>
            <a:r>
              <a:rPr lang="en-GB" dirty="0" smtClean="0"/>
              <a:t>Archaeology: </a:t>
            </a:r>
            <a:r>
              <a:rPr lang="en-GB" dirty="0" err="1" smtClean="0"/>
              <a:t>Towton</a:t>
            </a:r>
            <a:r>
              <a:rPr lang="en-GB" dirty="0" smtClean="0"/>
              <a:t> 25</a:t>
            </a:r>
            <a:endParaRPr lang="en-GB" dirty="0"/>
          </a:p>
        </p:txBody>
      </p:sp>
      <p:sp>
        <p:nvSpPr>
          <p:cNvPr id="5" name="Content Placeholder 4"/>
          <p:cNvSpPr>
            <a:spLocks noGrp="1"/>
          </p:cNvSpPr>
          <p:nvPr>
            <p:ph sz="half" idx="2"/>
          </p:nvPr>
        </p:nvSpPr>
        <p:spPr/>
        <p:txBody>
          <a:bodyPr/>
          <a:lstStyle/>
          <a:p>
            <a:pPr marL="119062" indent="0">
              <a:buNone/>
            </a:pPr>
            <a:endParaRPr lang="en-GB" dirty="0"/>
          </a:p>
        </p:txBody>
      </p:sp>
      <p:sp>
        <p:nvSpPr>
          <p:cNvPr id="6" name="Text Placeholder 5"/>
          <p:cNvSpPr>
            <a:spLocks noGrp="1"/>
          </p:cNvSpPr>
          <p:nvPr>
            <p:ph type="body" sz="quarter" idx="3"/>
          </p:nvPr>
        </p:nvSpPr>
        <p:spPr>
          <a:xfrm>
            <a:off x="4645025" y="1698987"/>
            <a:ext cx="4319463" cy="715355"/>
          </a:xfrm>
        </p:spPr>
        <p:txBody>
          <a:bodyPr/>
          <a:lstStyle/>
          <a:p>
            <a:r>
              <a:rPr lang="en-GB" dirty="0" smtClean="0"/>
              <a:t>History: George Plantagenet </a:t>
            </a:r>
            <a:endParaRPr lang="en-GB" dirty="0"/>
          </a:p>
        </p:txBody>
      </p:sp>
      <p:pic>
        <p:nvPicPr>
          <p:cNvPr id="8" name="Picture 2"/>
          <p:cNvPicPr>
            <a:picLocks noGrp="1" noChangeAspect="1" noChangeArrowheads="1"/>
          </p:cNvPicPr>
          <p:nvPr>
            <p:ph sz="quarter" idx="4"/>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2440782"/>
            <a:ext cx="3168352" cy="39545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6" name="Picture 2" descr=" "/>
          <p:cNvPicPr>
            <a:picLocks noChangeAspect="1" noChangeArrowheads="1"/>
          </p:cNvPicPr>
          <p:nvPr/>
        </p:nvPicPr>
        <p:blipFill rotWithShape="1">
          <a:blip r:embed="rId4" cstate="print"/>
          <a:srcRect l="3535" r="-4255" b="17630"/>
          <a:stretch/>
        </p:blipFill>
        <p:spPr bwMode="auto">
          <a:xfrm>
            <a:off x="429238" y="2294136"/>
            <a:ext cx="4220688" cy="4247863"/>
          </a:xfrm>
          <a:prstGeom prst="rect">
            <a:avLst/>
          </a:prstGeom>
          <a:noFill/>
        </p:spPr>
      </p:pic>
      <p:sp>
        <p:nvSpPr>
          <p:cNvPr id="10" name="TextBox 9"/>
          <p:cNvSpPr txBox="1"/>
          <p:nvPr/>
        </p:nvSpPr>
        <p:spPr>
          <a:xfrm>
            <a:off x="323528" y="6488668"/>
            <a:ext cx="1388778" cy="276999"/>
          </a:xfrm>
          <a:prstGeom prst="rect">
            <a:avLst/>
          </a:prstGeom>
          <a:noFill/>
        </p:spPr>
        <p:txBody>
          <a:bodyPr wrap="none" rtlCol="0">
            <a:spAutoFit/>
          </a:bodyPr>
          <a:lstStyle/>
          <a:p>
            <a:r>
              <a:rPr lang="en-GB" sz="1200" dirty="0" smtClean="0"/>
              <a:t>Bradford University</a:t>
            </a:r>
            <a:endParaRPr lang="en-GB" sz="1200" dirty="0"/>
          </a:p>
        </p:txBody>
      </p:sp>
      <p:sp>
        <p:nvSpPr>
          <p:cNvPr id="3" name="TextBox 2"/>
          <p:cNvSpPr txBox="1"/>
          <p:nvPr/>
        </p:nvSpPr>
        <p:spPr>
          <a:xfrm>
            <a:off x="323528" y="6099835"/>
            <a:ext cx="3352584" cy="369332"/>
          </a:xfrm>
          <a:prstGeom prst="rect">
            <a:avLst/>
          </a:prstGeom>
          <a:noFill/>
        </p:spPr>
        <p:txBody>
          <a:bodyPr wrap="none" rtlCol="0">
            <a:spAutoFit/>
          </a:bodyPr>
          <a:lstStyle/>
          <a:p>
            <a:r>
              <a:rPr lang="en-GB" dirty="0" smtClean="0"/>
              <a:t>We know about his death, not life</a:t>
            </a:r>
            <a:endParaRPr lang="en-GB" dirty="0"/>
          </a:p>
        </p:txBody>
      </p:sp>
      <p:sp>
        <p:nvSpPr>
          <p:cNvPr id="7" name="Rectangle 6"/>
          <p:cNvSpPr/>
          <p:nvPr/>
        </p:nvSpPr>
        <p:spPr>
          <a:xfrm>
            <a:off x="4932040" y="6106394"/>
            <a:ext cx="4572000" cy="369332"/>
          </a:xfrm>
          <a:prstGeom prst="rect">
            <a:avLst/>
          </a:prstGeom>
        </p:spPr>
        <p:txBody>
          <a:bodyPr>
            <a:spAutoFit/>
          </a:bodyPr>
          <a:lstStyle/>
          <a:p>
            <a:r>
              <a:rPr lang="en-GB" dirty="0" smtClean="0">
                <a:latin typeface="arial" panose="020B0604020202020204" pitchFamily="34" charset="0"/>
              </a:rPr>
              <a:t>We know about his life, not death</a:t>
            </a:r>
            <a:endParaRPr lang="en-GB" dirty="0"/>
          </a:p>
        </p:txBody>
      </p:sp>
    </p:spTree>
    <p:extLst>
      <p:ext uri="{BB962C8B-B14F-4D97-AF65-F5344CB8AC3E}">
        <p14:creationId xmlns:p14="http://schemas.microsoft.com/office/powerpoint/2010/main" val="26420729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solidFill>
                  <a:schemeClr val="accent1">
                    <a:satMod val="150000"/>
                  </a:schemeClr>
                </a:solidFill>
              </a:rPr>
              <a:t>Battlefield Trauma: science of healing</a:t>
            </a:r>
            <a:endParaRPr lang="en-GB" sz="3600" dirty="0"/>
          </a:p>
        </p:txBody>
      </p:sp>
      <p:sp>
        <p:nvSpPr>
          <p:cNvPr id="4" name="Content Placeholder 3"/>
          <p:cNvSpPr>
            <a:spLocks noGrp="1"/>
          </p:cNvSpPr>
          <p:nvPr>
            <p:ph sz="half" idx="1"/>
          </p:nvPr>
        </p:nvSpPr>
        <p:spPr>
          <a:xfrm>
            <a:off x="467544" y="1772816"/>
            <a:ext cx="4038600" cy="4623816"/>
          </a:xfrm>
        </p:spPr>
        <p:txBody>
          <a:bodyPr/>
          <a:lstStyle/>
          <a:p>
            <a:r>
              <a:rPr lang="en-GB" dirty="0" smtClean="0"/>
              <a:t>Trepanning healed</a:t>
            </a:r>
            <a:endParaRPr lang="en-GB" dirty="0"/>
          </a:p>
        </p:txBody>
      </p:sp>
      <p:sp>
        <p:nvSpPr>
          <p:cNvPr id="5" name="Content Placeholder 4"/>
          <p:cNvSpPr>
            <a:spLocks noGrp="1"/>
          </p:cNvSpPr>
          <p:nvPr>
            <p:ph sz="half" idx="2"/>
          </p:nvPr>
        </p:nvSpPr>
        <p:spPr/>
        <p:txBody>
          <a:bodyPr/>
          <a:lstStyle/>
          <a:p>
            <a:r>
              <a:rPr lang="en-GB" dirty="0" smtClean="0"/>
              <a:t>Sword blow not healed</a:t>
            </a:r>
            <a:endParaRPr lang="en-GB" dirty="0"/>
          </a:p>
        </p:txBody>
      </p:sp>
      <p:pic>
        <p:nvPicPr>
          <p:cNvPr id="46082" name="Picture 2" descr="http://home.southernct.edu/~andrushkov1/trep.jpg"/>
          <p:cNvPicPr>
            <a:picLocks noChangeAspect="1" noChangeArrowheads="1"/>
          </p:cNvPicPr>
          <p:nvPr/>
        </p:nvPicPr>
        <p:blipFill>
          <a:blip r:embed="rId3" cstate="print"/>
          <a:srcRect/>
          <a:stretch>
            <a:fillRect/>
          </a:stretch>
        </p:blipFill>
        <p:spPr bwMode="auto">
          <a:xfrm>
            <a:off x="-25072" y="2492896"/>
            <a:ext cx="4290197" cy="3672408"/>
          </a:xfrm>
          <a:prstGeom prst="rect">
            <a:avLst/>
          </a:prstGeom>
          <a:noFill/>
        </p:spPr>
      </p:pic>
      <p:pic>
        <p:nvPicPr>
          <p:cNvPr id="46084" name="Picture 4" descr="http://www.aberdeencity.gov.uk/web/MultimediaFiles/PIC_10.JPG"/>
          <p:cNvPicPr>
            <a:picLocks noChangeAspect="1" noChangeArrowheads="1"/>
          </p:cNvPicPr>
          <p:nvPr/>
        </p:nvPicPr>
        <p:blipFill>
          <a:blip r:embed="rId4" cstate="print"/>
          <a:srcRect l="5357" b="16667"/>
          <a:stretch>
            <a:fillRect/>
          </a:stretch>
        </p:blipFill>
        <p:spPr bwMode="auto">
          <a:xfrm>
            <a:off x="4067944" y="2708920"/>
            <a:ext cx="4797790" cy="3168352"/>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sz="3600" dirty="0" smtClean="0">
                <a:solidFill>
                  <a:schemeClr val="accent1">
                    <a:satMod val="150000"/>
                  </a:schemeClr>
                </a:solidFill>
              </a:rPr>
              <a:t>Battlefield Trauma: trauma definition</a:t>
            </a:r>
            <a:endParaRPr lang="en-GB" sz="3600" dirty="0">
              <a:solidFill>
                <a:schemeClr val="accent1">
                  <a:satMod val="150000"/>
                </a:schemeClr>
              </a:solidFill>
            </a:endParaRPr>
          </a:p>
        </p:txBody>
      </p:sp>
      <p:sp>
        <p:nvSpPr>
          <p:cNvPr id="3" name="Content Placeholder 2"/>
          <p:cNvSpPr>
            <a:spLocks noGrp="1"/>
          </p:cNvSpPr>
          <p:nvPr>
            <p:ph idx="1"/>
          </p:nvPr>
        </p:nvSpPr>
        <p:spPr>
          <a:xfrm>
            <a:off x="251520" y="1774825"/>
            <a:ext cx="8892480" cy="4822527"/>
          </a:xfrm>
        </p:spPr>
        <p:txBody>
          <a:bodyPr rtlCol="0">
            <a:normAutofit/>
          </a:bodyPr>
          <a:lstStyle/>
          <a:p>
            <a:pPr marL="438912" indent="-320040" fontAlgn="auto">
              <a:spcBef>
                <a:spcPts val="0"/>
              </a:spcBef>
              <a:spcAft>
                <a:spcPts val="0"/>
              </a:spcAft>
              <a:buFont typeface="Wingdings 2"/>
              <a:buChar char=""/>
              <a:defRPr/>
            </a:pPr>
            <a:r>
              <a:rPr lang="en-GB" dirty="0" smtClean="0"/>
              <a:t>Often described as a </a:t>
            </a:r>
            <a:r>
              <a:rPr lang="en-GB" dirty="0" smtClean="0">
                <a:solidFill>
                  <a:srgbClr val="00B0F0"/>
                </a:solidFill>
              </a:rPr>
              <a:t>wound </a:t>
            </a:r>
            <a:r>
              <a:rPr lang="en-GB" dirty="0" smtClean="0"/>
              <a:t>or </a:t>
            </a:r>
            <a:r>
              <a:rPr lang="en-GB" dirty="0" smtClean="0">
                <a:solidFill>
                  <a:srgbClr val="00B0F0"/>
                </a:solidFill>
              </a:rPr>
              <a:t>injury</a:t>
            </a:r>
          </a:p>
          <a:p>
            <a:pPr marL="438912" indent="-320040" fontAlgn="auto">
              <a:spcBef>
                <a:spcPts val="0"/>
              </a:spcBef>
              <a:spcAft>
                <a:spcPts val="0"/>
              </a:spcAft>
              <a:buFont typeface="Wingdings 2"/>
              <a:buChar char=""/>
              <a:defRPr/>
            </a:pPr>
            <a:endParaRPr lang="en-GB" dirty="0" smtClean="0">
              <a:solidFill>
                <a:srgbClr val="00B0F0"/>
              </a:solidFill>
            </a:endParaRPr>
          </a:p>
          <a:p>
            <a:pPr marL="438912" indent="-320040" fontAlgn="auto">
              <a:spcBef>
                <a:spcPts val="0"/>
              </a:spcBef>
              <a:spcAft>
                <a:spcPts val="0"/>
              </a:spcAft>
              <a:buFont typeface="Wingdings 2"/>
              <a:buChar char=""/>
              <a:defRPr/>
            </a:pPr>
            <a:r>
              <a:rPr lang="en-GB" dirty="0" smtClean="0">
                <a:solidFill>
                  <a:schemeClr val="accent1">
                    <a:lumMod val="60000"/>
                    <a:lumOff val="40000"/>
                  </a:schemeClr>
                </a:solidFill>
              </a:rPr>
              <a:t>Dissolution of the natural continuity of any tissue (soft or hard) in the living body. Means-</a:t>
            </a:r>
          </a:p>
          <a:p>
            <a:pPr marL="438912" indent="-320040" fontAlgn="auto">
              <a:spcBef>
                <a:spcPts val="0"/>
              </a:spcBef>
              <a:spcAft>
                <a:spcPts val="0"/>
              </a:spcAft>
              <a:buFont typeface="Wingdings 2"/>
              <a:buChar char=""/>
              <a:defRPr/>
            </a:pPr>
            <a:endParaRPr lang="en-GB" dirty="0"/>
          </a:p>
          <a:p>
            <a:pPr marL="438912" indent="-320040" fontAlgn="auto">
              <a:spcBef>
                <a:spcPts val="0"/>
              </a:spcBef>
              <a:spcAft>
                <a:spcPts val="0"/>
              </a:spcAft>
              <a:buFont typeface="Wingdings 2"/>
              <a:buChar char=""/>
              <a:defRPr/>
            </a:pPr>
            <a:r>
              <a:rPr lang="en-GB" dirty="0" smtClean="0"/>
              <a:t>when the natural functions of the body stop i.e. </a:t>
            </a:r>
            <a:r>
              <a:rPr lang="en-GB" dirty="0" err="1" smtClean="0"/>
              <a:t>osteoblasts</a:t>
            </a:r>
            <a:r>
              <a:rPr lang="en-GB" dirty="0" smtClean="0"/>
              <a:t> – may or may not result in death</a:t>
            </a:r>
          </a:p>
          <a:p>
            <a:pPr marL="438912" indent="-320040" fontAlgn="auto">
              <a:spcBef>
                <a:spcPts val="0"/>
              </a:spcBef>
              <a:spcAft>
                <a:spcPts val="0"/>
              </a:spcAft>
              <a:buFont typeface="Wingdings 2"/>
              <a:buChar char=""/>
              <a:defRPr/>
            </a:pPr>
            <a:r>
              <a:rPr lang="en-GB" dirty="0" smtClean="0">
                <a:solidFill>
                  <a:srgbClr val="FFC000"/>
                </a:solidFill>
              </a:rPr>
              <a:t>Mechanical Injuries </a:t>
            </a:r>
            <a:r>
              <a:rPr lang="en-GB" dirty="0" smtClean="0"/>
              <a:t>– caused by forms of violence</a:t>
            </a:r>
          </a:p>
          <a:p>
            <a:pPr marL="438912" indent="-320040" fontAlgn="auto">
              <a:spcBef>
                <a:spcPts val="0"/>
              </a:spcBef>
              <a:spcAft>
                <a:spcPts val="0"/>
              </a:spcAft>
              <a:buFont typeface="Wingdings 2"/>
              <a:buChar char=""/>
              <a:defRPr/>
            </a:pPr>
            <a:r>
              <a:rPr lang="en-GB" dirty="0" smtClean="0"/>
              <a:t>We cannot always identify intent ……</a:t>
            </a:r>
            <a:endParaRPr lang="en-GB" dirty="0"/>
          </a:p>
          <a:p>
            <a:pPr marL="118872" indent="0" fontAlgn="auto">
              <a:spcBef>
                <a:spcPts val="0"/>
              </a:spcBef>
              <a:spcAft>
                <a:spcPts val="0"/>
              </a:spcAft>
              <a:buFont typeface="Wingdings 2"/>
              <a:buNone/>
              <a:defRPr/>
            </a:pPr>
            <a:endParaRPr lang="en-GB" dirty="0"/>
          </a:p>
        </p:txBody>
      </p:sp>
    </p:spTree>
    <p:extLst>
      <p:ext uri="{BB962C8B-B14F-4D97-AF65-F5344CB8AC3E}">
        <p14:creationId xmlns:p14="http://schemas.microsoft.com/office/powerpoint/2010/main" val="23433575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normAutofit/>
          </a:bodyPr>
          <a:lstStyle/>
          <a:p>
            <a:pPr fontAlgn="auto">
              <a:spcAft>
                <a:spcPts val="0"/>
              </a:spcAft>
              <a:defRPr/>
            </a:pPr>
            <a:r>
              <a:rPr lang="en-GB" sz="3600" dirty="0">
                <a:solidFill>
                  <a:schemeClr val="accent1">
                    <a:satMod val="150000"/>
                  </a:schemeClr>
                </a:solidFill>
              </a:rPr>
              <a:t>Battlefield Trauma</a:t>
            </a:r>
            <a:r>
              <a:rPr lang="en-GB" sz="3600" dirty="0" smtClean="0">
                <a:solidFill>
                  <a:schemeClr val="accent1">
                    <a:satMod val="150000"/>
                  </a:schemeClr>
                </a:solidFill>
              </a:rPr>
              <a:t>: mechanical injury</a:t>
            </a:r>
            <a:endParaRPr lang="en-GB" sz="3600" dirty="0">
              <a:solidFill>
                <a:schemeClr val="accent1">
                  <a:satMod val="150000"/>
                </a:schemeClr>
              </a:solidFill>
            </a:endParaRPr>
          </a:p>
        </p:txBody>
      </p:sp>
      <p:sp>
        <p:nvSpPr>
          <p:cNvPr id="12291" name="Content Placeholder 2"/>
          <p:cNvSpPr>
            <a:spLocks noGrp="1"/>
          </p:cNvSpPr>
          <p:nvPr>
            <p:ph idx="1"/>
          </p:nvPr>
        </p:nvSpPr>
        <p:spPr>
          <a:xfrm>
            <a:off x="179512" y="1774825"/>
            <a:ext cx="8496944" cy="4625975"/>
          </a:xfrm>
        </p:spPr>
        <p:txBody>
          <a:bodyPr/>
          <a:lstStyle/>
          <a:p>
            <a:r>
              <a:rPr lang="en-GB" altLang="en-US" dirty="0" smtClean="0"/>
              <a:t>Caused by mechanical force to any part of the body</a:t>
            </a:r>
            <a:endParaRPr lang="en-GB" altLang="en-US" dirty="0"/>
          </a:p>
          <a:p>
            <a:r>
              <a:rPr lang="en-GB" altLang="en-US" dirty="0" smtClean="0"/>
              <a:t>body absorbs impact</a:t>
            </a:r>
          </a:p>
          <a:p>
            <a:r>
              <a:rPr lang="en-GB" altLang="en-US" dirty="0" smtClean="0"/>
              <a:t>force/velocity is exceeded</a:t>
            </a:r>
          </a:p>
          <a:p>
            <a:r>
              <a:rPr lang="en-GB" altLang="en-US" dirty="0" smtClean="0"/>
              <a:t>damage is caused</a:t>
            </a:r>
          </a:p>
          <a:p>
            <a:endParaRPr lang="en-GB" altLang="en-US" dirty="0" smtClean="0"/>
          </a:p>
          <a:p>
            <a:r>
              <a:rPr lang="en-GB" altLang="en-US" dirty="0" smtClean="0"/>
              <a:t>we only see it if excessive</a:t>
            </a:r>
          </a:p>
          <a:p>
            <a:endParaRPr lang="en-GB" altLang="en-US" dirty="0" smtClean="0"/>
          </a:p>
          <a:p>
            <a:endParaRPr lang="en-GB" altLang="en-US" dirty="0" smtClean="0"/>
          </a:p>
          <a:p>
            <a:r>
              <a:rPr lang="en-GB" altLang="en-US" dirty="0" smtClean="0"/>
              <a:t>Can die horribly violently BUT it not be visible</a:t>
            </a:r>
          </a:p>
          <a:p>
            <a:endParaRPr lang="en-GB" altLang="en-US" dirty="0" smtClean="0"/>
          </a:p>
        </p:txBody>
      </p:sp>
      <p:pic>
        <p:nvPicPr>
          <p:cNvPr id="4" name="Picture 2" descr="http://wiw.org/~jess/wp-content/uploads/2007/07/is.gif">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89569" y="2492896"/>
            <a:ext cx="4076744" cy="3561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sz="3600" dirty="0" smtClean="0">
                <a:solidFill>
                  <a:schemeClr val="accent1">
                    <a:satMod val="150000"/>
                  </a:schemeClr>
                </a:solidFill>
              </a:rPr>
              <a:t>Battlefield Trauma: trauma referred by</a:t>
            </a:r>
            <a:endParaRPr lang="en-GB" sz="3600" dirty="0">
              <a:solidFill>
                <a:schemeClr val="accent1">
                  <a:satMod val="150000"/>
                </a:schemeClr>
              </a:solidFill>
            </a:endParaRPr>
          </a:p>
        </p:txBody>
      </p:sp>
      <p:sp>
        <p:nvSpPr>
          <p:cNvPr id="3" name="Content Placeholder 2"/>
          <p:cNvSpPr>
            <a:spLocks noGrp="1"/>
          </p:cNvSpPr>
          <p:nvPr>
            <p:ph idx="1"/>
          </p:nvPr>
        </p:nvSpPr>
        <p:spPr>
          <a:xfrm>
            <a:off x="457200" y="1774825"/>
            <a:ext cx="8686800" cy="4625975"/>
          </a:xfrm>
        </p:spPr>
        <p:txBody>
          <a:bodyPr rtlCol="0">
            <a:normAutofit/>
          </a:bodyPr>
          <a:lstStyle/>
          <a:p>
            <a:pPr marL="438912" indent="-320040" fontAlgn="auto">
              <a:spcBef>
                <a:spcPts val="0"/>
              </a:spcBef>
              <a:spcAft>
                <a:spcPts val="0"/>
              </a:spcAft>
              <a:buFont typeface="Wingdings 2"/>
              <a:buChar char=""/>
              <a:defRPr/>
            </a:pPr>
            <a:r>
              <a:rPr lang="en-GB" dirty="0" smtClean="0"/>
              <a:t>Location – skin (wound), head, leg, arm….</a:t>
            </a:r>
          </a:p>
          <a:p>
            <a:pPr marL="438912" indent="-320040" fontAlgn="auto">
              <a:spcBef>
                <a:spcPts val="0"/>
              </a:spcBef>
              <a:spcAft>
                <a:spcPts val="0"/>
              </a:spcAft>
              <a:buFont typeface="Wingdings 2"/>
              <a:buChar char=""/>
              <a:defRPr/>
            </a:pPr>
            <a:r>
              <a:rPr lang="en-GB" dirty="0" smtClean="0"/>
              <a:t>Modality – blast (gunshot), crush (blow)</a:t>
            </a:r>
          </a:p>
          <a:p>
            <a:pPr marL="438912" indent="-320040" fontAlgn="auto">
              <a:spcBef>
                <a:spcPts val="0"/>
              </a:spcBef>
              <a:spcAft>
                <a:spcPts val="0"/>
              </a:spcAft>
              <a:buFont typeface="Wingdings 2"/>
              <a:buChar char=""/>
              <a:defRPr/>
            </a:pPr>
            <a:r>
              <a:rPr lang="en-GB" dirty="0" smtClean="0"/>
              <a:t>Activity – sport, occupation,</a:t>
            </a:r>
          </a:p>
          <a:p>
            <a:pPr marL="438912" indent="-320040" algn="just" fontAlgn="auto">
              <a:spcBef>
                <a:spcPts val="0"/>
              </a:spcBef>
              <a:spcAft>
                <a:spcPts val="0"/>
              </a:spcAft>
              <a:buFont typeface="Wingdings 2"/>
              <a:buChar char=""/>
              <a:defRPr/>
            </a:pPr>
            <a:r>
              <a:rPr lang="en-GB" dirty="0" smtClean="0"/>
              <a:t>Cause – accident, self inflicted, inter-personal violence, war, etc.</a:t>
            </a:r>
            <a:endParaRPr lang="en-GB" dirty="0"/>
          </a:p>
        </p:txBody>
      </p:sp>
      <p:pic>
        <p:nvPicPr>
          <p:cNvPr id="1024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3861048"/>
            <a:ext cx="4608512" cy="28733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sz="3600" dirty="0" smtClean="0">
                <a:solidFill>
                  <a:schemeClr val="accent1">
                    <a:satMod val="150000"/>
                  </a:schemeClr>
                </a:solidFill>
              </a:rPr>
              <a:t>Battlefield Trauma: visibility</a:t>
            </a:r>
            <a:endParaRPr lang="en-GB" sz="3600" dirty="0">
              <a:solidFill>
                <a:schemeClr val="accent1">
                  <a:satMod val="150000"/>
                </a:schemeClr>
              </a:solidFill>
            </a:endParaRPr>
          </a:p>
        </p:txBody>
      </p:sp>
      <p:sp>
        <p:nvSpPr>
          <p:cNvPr id="3" name="Content Placeholder 2"/>
          <p:cNvSpPr>
            <a:spLocks noGrp="1"/>
          </p:cNvSpPr>
          <p:nvPr>
            <p:ph idx="1"/>
          </p:nvPr>
        </p:nvSpPr>
        <p:spPr>
          <a:xfrm>
            <a:off x="0" y="1628801"/>
            <a:ext cx="4355976" cy="4772000"/>
          </a:xfrm>
        </p:spPr>
        <p:txBody>
          <a:bodyPr/>
          <a:lstStyle/>
          <a:p>
            <a:pPr marL="119062" indent="0">
              <a:buNone/>
            </a:pPr>
            <a:r>
              <a:rPr lang="en-GB" dirty="0"/>
              <a:t> </a:t>
            </a:r>
            <a:r>
              <a:rPr lang="en-GB" dirty="0" smtClean="0"/>
              <a:t>Is only visibly in an archaeological context if</a:t>
            </a:r>
          </a:p>
          <a:p>
            <a:pPr marL="119062" indent="0">
              <a:buNone/>
            </a:pPr>
            <a:endParaRPr lang="en-GB" dirty="0" smtClean="0"/>
          </a:p>
          <a:p>
            <a:r>
              <a:rPr lang="en-GB" dirty="0" smtClean="0"/>
              <a:t>Affects hard tissue – i.e. bone however, </a:t>
            </a:r>
          </a:p>
          <a:p>
            <a:r>
              <a:rPr lang="en-GB" dirty="0" smtClean="0"/>
              <a:t>Trauma is rare</a:t>
            </a:r>
          </a:p>
          <a:p>
            <a:endParaRPr lang="en-GB" dirty="0" smtClean="0"/>
          </a:p>
          <a:p>
            <a:r>
              <a:rPr lang="en-GB" dirty="0" smtClean="0"/>
              <a:t>Often protected</a:t>
            </a:r>
          </a:p>
          <a:p>
            <a:r>
              <a:rPr lang="en-GB" dirty="0" smtClean="0"/>
              <a:t>Not all recovered</a:t>
            </a:r>
          </a:p>
          <a:p>
            <a:r>
              <a:rPr lang="en-GB" dirty="0" smtClean="0"/>
              <a:t>Q of recognition </a:t>
            </a:r>
          </a:p>
          <a:p>
            <a:pPr marL="119062" indent="0">
              <a:buNone/>
            </a:pPr>
            <a:endParaRPr lang="en-GB" dirty="0"/>
          </a:p>
        </p:txBody>
      </p:sp>
      <p:sp>
        <p:nvSpPr>
          <p:cNvPr id="13316" name="TextBox 3"/>
          <p:cNvSpPr txBox="1">
            <a:spLocks noChangeArrowheads="1"/>
          </p:cNvSpPr>
          <p:nvPr/>
        </p:nvSpPr>
        <p:spPr bwMode="auto">
          <a:xfrm>
            <a:off x="5763803" y="6200146"/>
            <a:ext cx="23281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ltLang="en-US" dirty="0"/>
              <a:t>Trajan's </a:t>
            </a:r>
            <a:r>
              <a:rPr lang="en-GB" altLang="en-US" dirty="0" smtClean="0"/>
              <a:t>Column, Rome</a:t>
            </a:r>
            <a:endParaRPr lang="en-GB" altLang="en-US" dirty="0"/>
          </a:p>
        </p:txBody>
      </p:sp>
      <p:pic>
        <p:nvPicPr>
          <p:cNvPr id="13318" name="Picture 6" descr="http://upload.wikimedia.org/wikipedia/commons/e/e9/Roman_turtle_formation_on_trajan_column.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75448" y="2636912"/>
            <a:ext cx="4968552" cy="33123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sz="3600" dirty="0" smtClean="0">
                <a:solidFill>
                  <a:schemeClr val="accent1">
                    <a:satMod val="150000"/>
                  </a:schemeClr>
                </a:solidFill>
              </a:rPr>
              <a:t>Battlefield Trauma: burial attitude</a:t>
            </a:r>
            <a:endParaRPr lang="en-GB" sz="3600" dirty="0">
              <a:solidFill>
                <a:schemeClr val="accent1">
                  <a:satMod val="150000"/>
                </a:schemeClr>
              </a:solidFill>
            </a:endParaRPr>
          </a:p>
        </p:txBody>
      </p:sp>
      <p:sp>
        <p:nvSpPr>
          <p:cNvPr id="3" name="Content Placeholder 2"/>
          <p:cNvSpPr>
            <a:spLocks noGrp="1"/>
          </p:cNvSpPr>
          <p:nvPr>
            <p:ph idx="1"/>
          </p:nvPr>
        </p:nvSpPr>
        <p:spPr/>
        <p:txBody>
          <a:bodyPr rtlCol="0">
            <a:normAutofit/>
          </a:bodyPr>
          <a:lstStyle/>
          <a:p>
            <a:pPr marL="118872" indent="0" fontAlgn="auto">
              <a:spcBef>
                <a:spcPts val="0"/>
              </a:spcBef>
              <a:spcAft>
                <a:spcPts val="0"/>
              </a:spcAft>
              <a:buFont typeface="Wingdings 2"/>
              <a:buNone/>
              <a:defRPr/>
            </a:pPr>
            <a:r>
              <a:rPr lang="en-GB" dirty="0" smtClean="0"/>
              <a:t>A number of ways to deal with the dead = different knowledge, potential  and limitations</a:t>
            </a:r>
          </a:p>
          <a:p>
            <a:pPr marL="438912" indent="-320040" fontAlgn="auto">
              <a:spcBef>
                <a:spcPts val="0"/>
              </a:spcBef>
              <a:spcAft>
                <a:spcPts val="0"/>
              </a:spcAft>
              <a:buFont typeface="Wingdings 2"/>
              <a:buChar char=""/>
              <a:defRPr/>
            </a:pPr>
            <a:r>
              <a:rPr lang="en-GB" dirty="0" smtClean="0"/>
              <a:t>Mass graves- effective for large numbers</a:t>
            </a:r>
          </a:p>
          <a:p>
            <a:pPr marL="438912" indent="-320040" fontAlgn="auto">
              <a:spcBef>
                <a:spcPts val="0"/>
              </a:spcBef>
              <a:spcAft>
                <a:spcPts val="0"/>
              </a:spcAft>
              <a:buFont typeface="Wingdings 2"/>
              <a:buChar char=""/>
              <a:defRPr/>
            </a:pPr>
            <a:r>
              <a:rPr lang="en-GB" dirty="0" smtClean="0"/>
              <a:t>Cemeteries – more common latterly</a:t>
            </a:r>
          </a:p>
          <a:p>
            <a:pPr marL="438912" indent="-320040" fontAlgn="auto">
              <a:spcBef>
                <a:spcPts val="0"/>
              </a:spcBef>
              <a:spcAft>
                <a:spcPts val="0"/>
              </a:spcAft>
              <a:buFont typeface="Wingdings 2"/>
              <a:buChar char=""/>
              <a:defRPr/>
            </a:pPr>
            <a:r>
              <a:rPr lang="en-GB" dirty="0" smtClean="0"/>
              <a:t>Exposure - just left ……</a:t>
            </a:r>
          </a:p>
          <a:p>
            <a:pPr marL="438912" indent="-320040" fontAlgn="auto">
              <a:spcBef>
                <a:spcPts val="0"/>
              </a:spcBef>
              <a:spcAft>
                <a:spcPts val="0"/>
              </a:spcAft>
              <a:buFont typeface="Wingdings 2"/>
              <a:buChar char=""/>
              <a:defRPr/>
            </a:pPr>
            <a:r>
              <a:rPr lang="en-GB" dirty="0" smtClean="0"/>
              <a:t>Pits, trenches or similar</a:t>
            </a:r>
          </a:p>
          <a:p>
            <a:pPr marL="438912" indent="-320040" fontAlgn="auto">
              <a:spcBef>
                <a:spcPts val="0"/>
              </a:spcBef>
              <a:spcAft>
                <a:spcPts val="0"/>
              </a:spcAft>
              <a:buFont typeface="Wingdings 2"/>
              <a:buChar char=""/>
              <a:defRPr/>
            </a:pPr>
            <a:r>
              <a:rPr lang="en-GB" dirty="0" smtClean="0"/>
              <a:t>Ships, or other significant vessels e.g. barrels</a:t>
            </a:r>
          </a:p>
          <a:p>
            <a:pPr marL="438912" indent="-320040" fontAlgn="auto">
              <a:spcBef>
                <a:spcPts val="0"/>
              </a:spcBef>
              <a:spcAft>
                <a:spcPts val="0"/>
              </a:spcAft>
              <a:buFont typeface="Wingdings 2"/>
              <a:buChar char=""/>
              <a:defRPr/>
            </a:pPr>
            <a:r>
              <a:rPr lang="en-GB" dirty="0" smtClean="0"/>
              <a:t>Charnel houses, </a:t>
            </a:r>
            <a:r>
              <a:rPr lang="en-GB" dirty="0" err="1" smtClean="0"/>
              <a:t>ossuaries</a:t>
            </a:r>
            <a:endParaRPr lang="en-GB" dirty="0" smtClean="0"/>
          </a:p>
          <a:p>
            <a:pPr marL="118872" indent="0" fontAlgn="auto">
              <a:spcBef>
                <a:spcPts val="0"/>
              </a:spcBef>
              <a:spcAft>
                <a:spcPts val="0"/>
              </a:spcAft>
              <a:buFont typeface="Wingdings 2"/>
              <a:buNone/>
              <a:defRPr/>
            </a:pPr>
            <a:r>
              <a:rPr lang="en-GB" dirty="0" smtClean="0"/>
              <a:t>May be mixed, or co-mingled, or discrete</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sz="3600" dirty="0" smtClean="0">
                <a:solidFill>
                  <a:schemeClr val="accent1">
                    <a:satMod val="150000"/>
                  </a:schemeClr>
                </a:solidFill>
              </a:rPr>
              <a:t>Battlefield Trauma: as primary evidence </a:t>
            </a:r>
            <a:endParaRPr lang="en-GB" sz="3600" dirty="0">
              <a:solidFill>
                <a:schemeClr val="accent1">
                  <a:satMod val="150000"/>
                </a:schemeClr>
              </a:solidFill>
            </a:endParaRPr>
          </a:p>
        </p:txBody>
      </p:sp>
      <p:pic>
        <p:nvPicPr>
          <p:cNvPr id="4" name="Picture 2"/>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251519" y="1700808"/>
            <a:ext cx="4358941"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4"/>
          <p:cNvSpPr>
            <a:spLocks noGrp="1"/>
          </p:cNvSpPr>
          <p:nvPr>
            <p:ph sz="half" idx="2"/>
          </p:nvPr>
        </p:nvSpPr>
        <p:spPr>
          <a:xfrm>
            <a:off x="4572000" y="1773936"/>
            <a:ext cx="4572000" cy="4623816"/>
          </a:xfrm>
        </p:spPr>
        <p:txBody>
          <a:bodyPr/>
          <a:lstStyle/>
          <a:p>
            <a:r>
              <a:rPr lang="en-GB" dirty="0" smtClean="0"/>
              <a:t>Battle of </a:t>
            </a:r>
            <a:r>
              <a:rPr lang="en-GB" dirty="0" err="1" smtClean="0"/>
              <a:t>Wisby</a:t>
            </a:r>
            <a:r>
              <a:rPr lang="en-GB" dirty="0" smtClean="0"/>
              <a:t> (</a:t>
            </a:r>
            <a:r>
              <a:rPr lang="en-GB" dirty="0" smtClean="0">
                <a:hlinkClick r:id="rId4"/>
              </a:rPr>
              <a:t>Visby</a:t>
            </a:r>
            <a:r>
              <a:rPr lang="en-GB" dirty="0" smtClean="0"/>
              <a:t>)</a:t>
            </a:r>
          </a:p>
          <a:p>
            <a:r>
              <a:rPr lang="en-GB" dirty="0" smtClean="0"/>
              <a:t>Denmark and Sweden</a:t>
            </a:r>
          </a:p>
          <a:p>
            <a:r>
              <a:rPr lang="en-GB" dirty="0" smtClean="0"/>
              <a:t>1361, Danish army attack Swedish (essentially) peasants on a small island, Gotland.</a:t>
            </a:r>
          </a:p>
          <a:p>
            <a:r>
              <a:rPr lang="en-GB" dirty="0" smtClean="0"/>
              <a:t>Guess who won! </a:t>
            </a:r>
          </a:p>
          <a:p>
            <a:r>
              <a:rPr lang="en-GB" dirty="0" smtClean="0"/>
              <a:t>1800 Swedish were buried</a:t>
            </a:r>
          </a:p>
          <a:p>
            <a:r>
              <a:rPr lang="en-GB" dirty="0" smtClean="0"/>
              <a:t>Land mark in medieval violence and human </a:t>
            </a:r>
            <a:r>
              <a:rPr lang="en-GB" dirty="0" err="1" smtClean="0"/>
              <a:t>osteology</a:t>
            </a:r>
            <a:endParaRPr lang="en-GB" dirty="0"/>
          </a:p>
        </p:txBody>
      </p:sp>
    </p:spTree>
    <p:extLst>
      <p:ext uri="{BB962C8B-B14F-4D97-AF65-F5344CB8AC3E}">
        <p14:creationId xmlns:p14="http://schemas.microsoft.com/office/powerpoint/2010/main" val="26420729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sz="3600" dirty="0" smtClean="0">
                <a:solidFill>
                  <a:schemeClr val="accent1">
                    <a:satMod val="150000"/>
                  </a:schemeClr>
                </a:solidFill>
              </a:rPr>
              <a:t>Battlefield Trauma: </a:t>
            </a:r>
            <a:r>
              <a:rPr lang="en-GB" sz="3600" dirty="0" smtClean="0"/>
              <a:t>Battle </a:t>
            </a:r>
            <a:r>
              <a:rPr lang="en-GB" sz="3600" dirty="0"/>
              <a:t>of </a:t>
            </a:r>
            <a:r>
              <a:rPr lang="en-GB" sz="3600" dirty="0" err="1" smtClean="0"/>
              <a:t>Wisby</a:t>
            </a:r>
            <a:r>
              <a:rPr lang="en-GB" sz="3600" dirty="0" smtClean="0"/>
              <a:t> Gotland</a:t>
            </a:r>
            <a:r>
              <a:rPr lang="en-GB" sz="3600" dirty="0"/>
              <a:t/>
            </a:r>
            <a:br>
              <a:rPr lang="en-GB" sz="3600" dirty="0"/>
            </a:br>
            <a:endParaRPr lang="en-GB" sz="3600" dirty="0">
              <a:solidFill>
                <a:schemeClr val="accent1">
                  <a:satMod val="150000"/>
                </a:schemeClr>
              </a:solidFill>
            </a:endParaRPr>
          </a:p>
        </p:txBody>
      </p:sp>
      <p:sp>
        <p:nvSpPr>
          <p:cNvPr id="4" name="Content Placeholder 3"/>
          <p:cNvSpPr>
            <a:spLocks noGrp="1"/>
          </p:cNvSpPr>
          <p:nvPr>
            <p:ph idx="1"/>
          </p:nvPr>
        </p:nvSpPr>
        <p:spPr>
          <a:xfrm>
            <a:off x="179512" y="1774825"/>
            <a:ext cx="6120680" cy="4625975"/>
          </a:xfrm>
        </p:spPr>
        <p:txBody>
          <a:bodyPr/>
          <a:lstStyle/>
          <a:p>
            <a:r>
              <a:rPr lang="en-GB" dirty="0" smtClean="0"/>
              <a:t>456 cutting wounds swords </a:t>
            </a:r>
            <a:r>
              <a:rPr lang="en-GB" dirty="0"/>
              <a:t>and axes. </a:t>
            </a:r>
            <a:endParaRPr lang="en-GB" dirty="0" smtClean="0"/>
          </a:p>
          <a:p>
            <a:r>
              <a:rPr lang="en-GB" dirty="0" smtClean="0"/>
              <a:t>126 from </a:t>
            </a:r>
            <a:r>
              <a:rPr lang="en-GB" dirty="0"/>
              <a:t>piercing weapons </a:t>
            </a:r>
            <a:r>
              <a:rPr lang="en-GB" dirty="0" smtClean="0"/>
              <a:t>arrows</a:t>
            </a:r>
            <a:r>
              <a:rPr lang="en-GB" dirty="0"/>
              <a:t>, lances </a:t>
            </a:r>
            <a:r>
              <a:rPr lang="en-GB" dirty="0" smtClean="0"/>
              <a:t>&amp; "</a:t>
            </a:r>
            <a:r>
              <a:rPr lang="en-GB" dirty="0"/>
              <a:t>morning </a:t>
            </a:r>
            <a:r>
              <a:rPr lang="en-GB" dirty="0" smtClean="0"/>
              <a:t>stars“</a:t>
            </a:r>
          </a:p>
          <a:p>
            <a:r>
              <a:rPr lang="en-GB" dirty="0" smtClean="0"/>
              <a:t>an </a:t>
            </a:r>
            <a:r>
              <a:rPr lang="en-GB" dirty="0"/>
              <a:t>undisclosed number of crushing injuries by the mace and war hammer. </a:t>
            </a:r>
            <a:endParaRPr lang="en-GB" dirty="0" smtClean="0"/>
          </a:p>
          <a:p>
            <a:pPr marL="119062" indent="0">
              <a:buNone/>
            </a:pPr>
            <a:r>
              <a:rPr lang="en-GB" dirty="0" smtClean="0"/>
              <a:t>These were often used to finish off any wounded</a:t>
            </a:r>
            <a:endParaRPr lang="en-GB" dirty="0"/>
          </a:p>
        </p:txBody>
      </p:sp>
      <p:pic>
        <p:nvPicPr>
          <p:cNvPr id="1028" name="Picture 4" descr="http://homepage.ntlworld.com/peter.fairweather/docs/Visby3(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63309" y="1760240"/>
            <a:ext cx="2857500" cy="44577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748609" y="6299832"/>
            <a:ext cx="6372200" cy="369332"/>
          </a:xfrm>
          <a:prstGeom prst="rect">
            <a:avLst/>
          </a:prstGeom>
        </p:spPr>
        <p:txBody>
          <a:bodyPr wrap="square">
            <a:spAutoFit/>
          </a:bodyPr>
          <a:lstStyle/>
          <a:p>
            <a:r>
              <a:rPr lang="en-GB" dirty="0"/>
              <a:t>http://homepage.ntlworld.com/peter.fairweather/docs/visby.htm</a:t>
            </a:r>
          </a:p>
        </p:txBody>
      </p:sp>
    </p:spTree>
    <p:extLst>
      <p:ext uri="{BB962C8B-B14F-4D97-AF65-F5344CB8AC3E}">
        <p14:creationId xmlns:p14="http://schemas.microsoft.com/office/powerpoint/2010/main" val="26420729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665" y="141097"/>
            <a:ext cx="8926753" cy="1250950"/>
          </a:xfrm>
        </p:spPr>
        <p:txBody>
          <a:bodyPr>
            <a:noAutofit/>
          </a:bodyPr>
          <a:lstStyle/>
          <a:p>
            <a:r>
              <a:rPr lang="en-GB" sz="3600" dirty="0">
                <a:solidFill>
                  <a:schemeClr val="accent1">
                    <a:satMod val="150000"/>
                  </a:schemeClr>
                </a:solidFill>
              </a:rPr>
              <a:t>Battlefield Trauma: </a:t>
            </a:r>
            <a:r>
              <a:rPr lang="en-GB" sz="3600" dirty="0"/>
              <a:t>Battle of </a:t>
            </a:r>
            <a:r>
              <a:rPr lang="en-GB" sz="3600" dirty="0" err="1"/>
              <a:t>Wisby</a:t>
            </a:r>
            <a:r>
              <a:rPr lang="en-GB" sz="3600" dirty="0"/>
              <a:t> </a:t>
            </a:r>
            <a:r>
              <a:rPr lang="en-GB" sz="3600" dirty="0" smtClean="0"/>
              <a:t>or Gotland</a:t>
            </a:r>
            <a:endParaRPr lang="en-GB" sz="3600"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84824" y="1769408"/>
            <a:ext cx="4397369" cy="4306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51519" y="6165304"/>
            <a:ext cx="8681061" cy="1200329"/>
          </a:xfrm>
          <a:prstGeom prst="rect">
            <a:avLst/>
          </a:prstGeom>
        </p:spPr>
        <p:txBody>
          <a:bodyPr wrap="square">
            <a:spAutoFit/>
          </a:bodyPr>
          <a:lstStyle/>
          <a:p>
            <a:r>
              <a:rPr lang="en-GB" dirty="0" smtClean="0">
                <a:hlinkClick r:id="rId4"/>
              </a:rPr>
              <a:t>http://homepage.ntlworld.com/peter.fairweather/docs/visby.htm</a:t>
            </a:r>
            <a:endParaRPr lang="en-GB" dirty="0" smtClean="0"/>
          </a:p>
          <a:p>
            <a:r>
              <a:rPr lang="en-GB" dirty="0" smtClean="0">
                <a:hlinkClick r:id="rId5"/>
              </a:rPr>
              <a:t>https://www.youtube.com/watch?v=HnL0wTKhCDU</a:t>
            </a:r>
            <a:endParaRPr lang="en-GB" dirty="0" smtClean="0"/>
          </a:p>
          <a:p>
            <a:endParaRPr lang="en-GB" dirty="0" smtClean="0"/>
          </a:p>
          <a:p>
            <a:endParaRPr lang="en-GB" dirty="0"/>
          </a:p>
        </p:txBody>
      </p:sp>
      <p:pic>
        <p:nvPicPr>
          <p:cNvPr id="1027" name="Picture 3" descr="C:\Users\sm018\AppData\Local\Microsoft\Windows\Temporary Internet Files\Content.Outlook\WJKDKUX9\photo (12).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975" t="13350" r="-22" b="7816"/>
          <a:stretch/>
        </p:blipFill>
        <p:spPr bwMode="auto">
          <a:xfrm rot="5400000">
            <a:off x="-61286" y="2540130"/>
            <a:ext cx="4617694" cy="26326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263181" y="5706644"/>
            <a:ext cx="3150734" cy="369332"/>
          </a:xfrm>
          <a:prstGeom prst="rect">
            <a:avLst/>
          </a:prstGeom>
          <a:noFill/>
        </p:spPr>
        <p:txBody>
          <a:bodyPr wrap="none" rtlCol="0">
            <a:spAutoFit/>
          </a:bodyPr>
          <a:lstStyle/>
          <a:p>
            <a:r>
              <a:rPr lang="en-GB" dirty="0" smtClean="0">
                <a:solidFill>
                  <a:srgbClr val="FFC000"/>
                </a:solidFill>
                <a:hlinkClick r:id="rId5"/>
              </a:rPr>
              <a:t>Bloody deeds at a bloody battle</a:t>
            </a:r>
            <a:endParaRPr lang="en-GB" dirty="0">
              <a:solidFill>
                <a:srgbClr val="FFC000"/>
              </a:solidFill>
            </a:endParaRPr>
          </a:p>
        </p:txBody>
      </p:sp>
    </p:spTree>
    <p:extLst>
      <p:ext uri="{BB962C8B-B14F-4D97-AF65-F5344CB8AC3E}">
        <p14:creationId xmlns:p14="http://schemas.microsoft.com/office/powerpoint/2010/main" val="149602016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chemeClr val="accent1">
                    <a:satMod val="150000"/>
                  </a:schemeClr>
                </a:solidFill>
              </a:rPr>
              <a:t>Battlefield Trauma: intent from </a:t>
            </a:r>
            <a:r>
              <a:rPr lang="en-GB" sz="3600" dirty="0" smtClean="0">
                <a:solidFill>
                  <a:schemeClr val="accent1">
                    <a:satMod val="150000"/>
                  </a:schemeClr>
                </a:solidFill>
              </a:rPr>
              <a:t>context</a:t>
            </a:r>
            <a:endParaRPr lang="en-GB" sz="3600" dirty="0"/>
          </a:p>
        </p:txBody>
      </p:sp>
      <p:pic>
        <p:nvPicPr>
          <p:cNvPr id="3" name="Picture 2"/>
          <p:cNvPicPr>
            <a:picLocks noChangeAspect="1"/>
          </p:cNvPicPr>
          <p:nvPr/>
        </p:nvPicPr>
        <p:blipFill>
          <a:blip r:embed="rId3"/>
          <a:stretch>
            <a:fillRect/>
          </a:stretch>
        </p:blipFill>
        <p:spPr>
          <a:xfrm>
            <a:off x="986322" y="2220425"/>
            <a:ext cx="6881822" cy="3528392"/>
          </a:xfrm>
          <a:prstGeom prst="rect">
            <a:avLst/>
          </a:prstGeom>
        </p:spPr>
      </p:pic>
      <p:sp>
        <p:nvSpPr>
          <p:cNvPr id="4" name="Rectangle 3"/>
          <p:cNvSpPr/>
          <p:nvPr/>
        </p:nvSpPr>
        <p:spPr>
          <a:xfrm>
            <a:off x="424424" y="1691449"/>
            <a:ext cx="6078202" cy="523220"/>
          </a:xfrm>
          <a:prstGeom prst="rect">
            <a:avLst/>
          </a:prstGeom>
        </p:spPr>
        <p:txBody>
          <a:bodyPr wrap="none">
            <a:spAutoFit/>
          </a:bodyPr>
          <a:lstStyle/>
          <a:p>
            <a:r>
              <a:rPr lang="en-GB" sz="2800" dirty="0"/>
              <a:t>Osobowicki </a:t>
            </a:r>
            <a:r>
              <a:rPr lang="en-GB" sz="2800" dirty="0" smtClean="0"/>
              <a:t>Cemetery, Wroclaw, Poland.</a:t>
            </a:r>
            <a:endParaRPr lang="en-GB" sz="2800" dirty="0"/>
          </a:p>
        </p:txBody>
      </p:sp>
      <p:sp>
        <p:nvSpPr>
          <p:cNvPr id="5" name="Rectangle 4"/>
          <p:cNvSpPr/>
          <p:nvPr/>
        </p:nvSpPr>
        <p:spPr>
          <a:xfrm rot="10800000" flipV="1">
            <a:off x="4427984" y="5877273"/>
            <a:ext cx="4205239" cy="369332"/>
          </a:xfrm>
          <a:prstGeom prst="rect">
            <a:avLst/>
          </a:prstGeom>
        </p:spPr>
        <p:txBody>
          <a:bodyPr wrap="square">
            <a:spAutoFit/>
          </a:bodyPr>
          <a:lstStyle/>
          <a:p>
            <a:r>
              <a:rPr lang="en-GB" dirty="0">
                <a:solidFill>
                  <a:schemeClr val="accent1">
                    <a:satMod val="150000"/>
                  </a:schemeClr>
                </a:solidFill>
              </a:rPr>
              <a:t>(and </a:t>
            </a:r>
            <a:r>
              <a:rPr lang="en-GB" dirty="0" smtClean="0">
                <a:solidFill>
                  <a:schemeClr val="accent1">
                    <a:satMod val="150000"/>
                  </a:schemeClr>
                </a:solidFill>
              </a:rPr>
              <a:t>closure for the families of 850 victims)</a:t>
            </a:r>
            <a:endParaRPr lang="en-GB" dirty="0"/>
          </a:p>
        </p:txBody>
      </p:sp>
    </p:spTree>
    <p:extLst>
      <p:ext uri="{BB962C8B-B14F-4D97-AF65-F5344CB8AC3E}">
        <p14:creationId xmlns:p14="http://schemas.microsoft.com/office/powerpoint/2010/main" val="416700918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sz="3600" dirty="0" smtClean="0">
                <a:solidFill>
                  <a:schemeClr val="accent1">
                    <a:satMod val="150000"/>
                  </a:schemeClr>
                </a:solidFill>
              </a:rPr>
              <a:t>Battlefield Trauma: intent from context: bullet to the head, bullet to the butt!</a:t>
            </a:r>
            <a:endParaRPr lang="en-GB" sz="3600" dirty="0">
              <a:solidFill>
                <a:schemeClr val="accent1">
                  <a:satMod val="150000"/>
                </a:schemeClr>
              </a:solidFill>
            </a:endParaRPr>
          </a:p>
        </p:txBody>
      </p:sp>
      <p:sp>
        <p:nvSpPr>
          <p:cNvPr id="4" name="Content Placeholder 3"/>
          <p:cNvSpPr>
            <a:spLocks noGrp="1"/>
          </p:cNvSpPr>
          <p:nvPr>
            <p:ph sz="half" idx="1"/>
          </p:nvPr>
        </p:nvSpPr>
        <p:spPr/>
        <p:txBody>
          <a:bodyPr/>
          <a:lstStyle/>
          <a:p>
            <a:r>
              <a:rPr lang="en-GB" dirty="0" smtClean="0"/>
              <a:t>William </a:t>
            </a:r>
            <a:r>
              <a:rPr lang="en-GB" dirty="0" err="1" smtClean="0"/>
              <a:t>Leschallas</a:t>
            </a:r>
            <a:r>
              <a:rPr lang="en-GB" dirty="0" smtClean="0"/>
              <a:t>, </a:t>
            </a:r>
            <a:r>
              <a:rPr lang="en-GB" dirty="0" err="1" smtClean="0"/>
              <a:t>Spitalfields</a:t>
            </a:r>
            <a:endParaRPr lang="en-GB" dirty="0"/>
          </a:p>
        </p:txBody>
      </p:sp>
      <p:sp>
        <p:nvSpPr>
          <p:cNvPr id="7" name="Content Placeholder 6"/>
          <p:cNvSpPr>
            <a:spLocks noGrp="1"/>
          </p:cNvSpPr>
          <p:nvPr>
            <p:ph sz="half" idx="2"/>
          </p:nvPr>
        </p:nvSpPr>
        <p:spPr/>
        <p:txBody>
          <a:bodyPr/>
          <a:lstStyle/>
          <a:p>
            <a:r>
              <a:rPr lang="en-GB" dirty="0" smtClean="0"/>
              <a:t>Private Vincent Charley (</a:t>
            </a:r>
            <a:r>
              <a:rPr lang="en-GB" dirty="0" err="1" smtClean="0"/>
              <a:t>Farrier</a:t>
            </a:r>
            <a:r>
              <a:rPr lang="en-GB" dirty="0" smtClean="0"/>
              <a:t>) Little Big Horn</a:t>
            </a:r>
            <a:endParaRPr lang="en-GB" dirty="0"/>
          </a:p>
        </p:txBody>
      </p:sp>
      <p:pic>
        <p:nvPicPr>
          <p:cNvPr id="8194" name="Picture 2" descr="http://www.csuchico.edu/pub/inside/archive/99_09_30/s3.battlebones.jpg"/>
          <p:cNvPicPr>
            <a:picLocks noChangeAspect="1" noChangeArrowheads="1"/>
          </p:cNvPicPr>
          <p:nvPr/>
        </p:nvPicPr>
        <p:blipFill>
          <a:blip r:embed="rId3" cstate="print"/>
          <a:srcRect l="19440" t="12960" r="11441" b="38081"/>
          <a:stretch>
            <a:fillRect/>
          </a:stretch>
        </p:blipFill>
        <p:spPr bwMode="auto">
          <a:xfrm>
            <a:off x="5148064" y="2924944"/>
            <a:ext cx="3456383" cy="3672408"/>
          </a:xfrm>
          <a:prstGeom prst="rect">
            <a:avLst/>
          </a:prstGeom>
          <a:noFill/>
        </p:spPr>
      </p:pic>
      <p:pic>
        <p:nvPicPr>
          <p:cNvPr id="2050" name="Picture 2" descr="C:\Users\sm018\AppData\Local\Microsoft\Windows\Temporary Internet Files\Content.Outlook\WJKDKUX9\photo (14).JPG"/>
          <p:cNvPicPr>
            <a:picLocks noChangeAspect="1" noChangeArrowheads="1"/>
          </p:cNvPicPr>
          <p:nvPr/>
        </p:nvPicPr>
        <p:blipFill rotWithShape="1">
          <a:blip r:embed="rId4">
            <a:extLst>
              <a:ext uri="{28A0092B-C50C-407E-A947-70E740481C1C}">
                <a14:useLocalDpi xmlns:a14="http://schemas.microsoft.com/office/drawing/2010/main" val="0"/>
              </a:ext>
            </a:extLst>
          </a:blip>
          <a:srcRect l="6987" t="4419" b="4059"/>
          <a:stretch/>
        </p:blipFill>
        <p:spPr bwMode="auto">
          <a:xfrm rot="5400000">
            <a:off x="388244" y="3223592"/>
            <a:ext cx="3903026" cy="2880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8539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600" dirty="0">
                <a:solidFill>
                  <a:schemeClr val="accent1">
                    <a:satMod val="150000"/>
                  </a:schemeClr>
                </a:solidFill>
              </a:rPr>
              <a:t>Battlefield Trauma: intent from context</a:t>
            </a:r>
            <a:endParaRPr lang="en-GB" sz="3600" dirty="0"/>
          </a:p>
        </p:txBody>
      </p:sp>
      <p:pic>
        <p:nvPicPr>
          <p:cNvPr id="7" name="Content Placeholder 6"/>
          <p:cNvPicPr>
            <a:picLocks noGrp="1" noChangeAspect="1"/>
          </p:cNvPicPr>
          <p:nvPr>
            <p:ph idx="1"/>
          </p:nvPr>
        </p:nvPicPr>
        <p:blipFill>
          <a:blip r:embed="rId3"/>
          <a:stretch>
            <a:fillRect/>
          </a:stretch>
        </p:blipFill>
        <p:spPr>
          <a:xfrm>
            <a:off x="458376" y="1752750"/>
            <a:ext cx="3106688" cy="4891382"/>
          </a:xfrm>
          <a:prstGeom prst="rect">
            <a:avLst/>
          </a:prstGeom>
        </p:spPr>
      </p:pic>
      <p:sp>
        <p:nvSpPr>
          <p:cNvPr id="8" name="Rectangle 7"/>
          <p:cNvSpPr/>
          <p:nvPr/>
        </p:nvSpPr>
        <p:spPr>
          <a:xfrm>
            <a:off x="4030176" y="2428726"/>
            <a:ext cx="5113824" cy="4401205"/>
          </a:xfrm>
          <a:prstGeom prst="rect">
            <a:avLst/>
          </a:prstGeom>
        </p:spPr>
        <p:txBody>
          <a:bodyPr wrap="square">
            <a:spAutoFit/>
          </a:bodyPr>
          <a:lstStyle/>
          <a:p>
            <a:r>
              <a:rPr lang="en-GB" sz="2800" dirty="0"/>
              <a:t>Battle of the </a:t>
            </a:r>
            <a:r>
              <a:rPr lang="en-GB" sz="2800" dirty="0" err="1"/>
              <a:t>Seelow</a:t>
            </a:r>
            <a:r>
              <a:rPr lang="en-GB" sz="2800" dirty="0"/>
              <a:t> Heights, </a:t>
            </a:r>
            <a:endParaRPr lang="en-GB" sz="2800" dirty="0" smtClean="0"/>
          </a:p>
          <a:p>
            <a:r>
              <a:rPr lang="en-GB" sz="2800" dirty="0" smtClean="0"/>
              <a:t>Battle </a:t>
            </a:r>
            <a:r>
              <a:rPr lang="en-GB" sz="2800" dirty="0"/>
              <a:t>for Berlin </a:t>
            </a:r>
            <a:endParaRPr lang="en-GB" sz="2800" dirty="0" smtClean="0"/>
          </a:p>
          <a:p>
            <a:endParaRPr lang="en-GB" sz="2800" dirty="0"/>
          </a:p>
          <a:p>
            <a:r>
              <a:rPr lang="en-GB" sz="2800" dirty="0" smtClean="0"/>
              <a:t>War dead left with boots, helmets, and weapons</a:t>
            </a:r>
          </a:p>
          <a:p>
            <a:endParaRPr lang="en-GB" sz="2800" dirty="0"/>
          </a:p>
          <a:p>
            <a:r>
              <a:rPr lang="en-GB" sz="2800" dirty="0"/>
              <a:t>Association for the Recovery of the </a:t>
            </a:r>
            <a:r>
              <a:rPr lang="en-GB" sz="2800" dirty="0" smtClean="0"/>
              <a:t>Fallen</a:t>
            </a:r>
          </a:p>
          <a:p>
            <a:endParaRPr lang="en-GB" sz="2800" dirty="0"/>
          </a:p>
          <a:p>
            <a:r>
              <a:rPr lang="en-GB" sz="2800" dirty="0" smtClean="0">
                <a:hlinkClick r:id="rId4"/>
              </a:rPr>
              <a:t>Video link</a:t>
            </a:r>
            <a:endParaRPr lang="en-GB" sz="2800" dirty="0"/>
          </a:p>
        </p:txBody>
      </p:sp>
    </p:spTree>
    <p:extLst>
      <p:ext uri="{BB962C8B-B14F-4D97-AF65-F5344CB8AC3E}">
        <p14:creationId xmlns:p14="http://schemas.microsoft.com/office/powerpoint/2010/main" val="3724199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a:solidFill>
                  <a:schemeClr val="accent1">
                    <a:satMod val="150000"/>
                  </a:schemeClr>
                </a:solidFill>
              </a:rPr>
              <a:t>Battlefield </a:t>
            </a:r>
            <a:r>
              <a:rPr lang="en-GB" sz="4800" dirty="0" smtClean="0">
                <a:solidFill>
                  <a:schemeClr val="accent1">
                    <a:satMod val="150000"/>
                  </a:schemeClr>
                </a:solidFill>
              </a:rPr>
              <a:t>Trauma: Resolution?</a:t>
            </a:r>
            <a:endParaRPr lang="en-GB" dirty="0"/>
          </a:p>
        </p:txBody>
      </p:sp>
      <p:sp>
        <p:nvSpPr>
          <p:cNvPr id="3" name="Content Placeholder 2"/>
          <p:cNvSpPr>
            <a:spLocks noGrp="1"/>
          </p:cNvSpPr>
          <p:nvPr>
            <p:ph idx="1"/>
          </p:nvPr>
        </p:nvSpPr>
        <p:spPr>
          <a:xfrm>
            <a:off x="107504" y="1844824"/>
            <a:ext cx="3816424" cy="4625975"/>
          </a:xfrm>
        </p:spPr>
        <p:txBody>
          <a:bodyPr/>
          <a:lstStyle/>
          <a:p>
            <a:r>
              <a:rPr lang="en-GB" dirty="0" smtClean="0"/>
              <a:t>Not just about excavation for excavation sake</a:t>
            </a:r>
          </a:p>
          <a:p>
            <a:r>
              <a:rPr lang="en-GB" dirty="0" smtClean="0"/>
              <a:t>Battle of </a:t>
            </a:r>
            <a:r>
              <a:rPr lang="en-GB" dirty="0" err="1" smtClean="0"/>
              <a:t>Seelow</a:t>
            </a:r>
            <a:r>
              <a:rPr lang="en-GB" dirty="0" smtClean="0"/>
              <a:t> was between Russian and German</a:t>
            </a:r>
          </a:p>
          <a:p>
            <a:r>
              <a:rPr lang="en-GB" dirty="0" smtClean="0">
                <a:hlinkClick r:id="rId3"/>
              </a:rPr>
              <a:t>Resolution?</a:t>
            </a:r>
            <a:endParaRPr lang="en-GB" dirty="0"/>
          </a:p>
        </p:txBody>
      </p:sp>
      <p:pic>
        <p:nvPicPr>
          <p:cNvPr id="4" name="Picture 3"/>
          <p:cNvPicPr>
            <a:picLocks noChangeAspect="1"/>
          </p:cNvPicPr>
          <p:nvPr/>
        </p:nvPicPr>
        <p:blipFill rotWithShape="1">
          <a:blip r:embed="rId4"/>
          <a:srcRect l="8657" t="7476" r="8657" b="7476"/>
          <a:stretch/>
        </p:blipFill>
        <p:spPr>
          <a:xfrm>
            <a:off x="3619765" y="1988840"/>
            <a:ext cx="5413935" cy="4176464"/>
          </a:xfrm>
          <a:prstGeom prst="rect">
            <a:avLst/>
          </a:prstGeom>
        </p:spPr>
      </p:pic>
    </p:spTree>
    <p:extLst>
      <p:ext uri="{BB962C8B-B14F-4D97-AF65-F5344CB8AC3E}">
        <p14:creationId xmlns:p14="http://schemas.microsoft.com/office/powerpoint/2010/main" val="13598159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5448"/>
            <a:ext cx="9036496" cy="1252728"/>
          </a:xfrm>
        </p:spPr>
        <p:txBody>
          <a:bodyPr>
            <a:normAutofit fontScale="90000"/>
          </a:bodyPr>
          <a:lstStyle/>
          <a:p>
            <a:r>
              <a:rPr lang="en-GB" sz="4400" dirty="0">
                <a:solidFill>
                  <a:schemeClr val="accent1">
                    <a:satMod val="150000"/>
                  </a:schemeClr>
                </a:solidFill>
              </a:rPr>
              <a:t>Battlefield </a:t>
            </a:r>
            <a:r>
              <a:rPr lang="en-GB" sz="4400" dirty="0" smtClean="0">
                <a:solidFill>
                  <a:schemeClr val="accent1">
                    <a:satMod val="150000"/>
                  </a:schemeClr>
                </a:solidFill>
              </a:rPr>
              <a:t>Trauma: and other casualties?</a:t>
            </a:r>
            <a:endParaRPr lang="en-GB" dirty="0"/>
          </a:p>
        </p:txBody>
      </p:sp>
      <p:sp>
        <p:nvSpPr>
          <p:cNvPr id="3" name="Content Placeholder 2"/>
          <p:cNvSpPr>
            <a:spLocks noGrp="1"/>
          </p:cNvSpPr>
          <p:nvPr>
            <p:ph idx="1"/>
          </p:nvPr>
        </p:nvSpPr>
        <p:spPr>
          <a:xfrm>
            <a:off x="161256" y="1772816"/>
            <a:ext cx="4474840" cy="4625975"/>
          </a:xfrm>
        </p:spPr>
        <p:txBody>
          <a:bodyPr/>
          <a:lstStyle/>
          <a:p>
            <a:r>
              <a:rPr lang="en-GB" dirty="0" smtClean="0"/>
              <a:t>What happened to the others caught up in conflict?</a:t>
            </a:r>
          </a:p>
          <a:p>
            <a:r>
              <a:rPr lang="en-GB" dirty="0" smtClean="0"/>
              <a:t>War dead from the death camps, e.g. Sturdy Colls</a:t>
            </a:r>
          </a:p>
          <a:p>
            <a:r>
              <a:rPr lang="en-GB" dirty="0" smtClean="0"/>
              <a:t>Bone fragments – clearly human left – should they be?</a:t>
            </a:r>
            <a:endParaRPr lang="en-GB" dirty="0"/>
          </a:p>
        </p:txBody>
      </p:sp>
      <p:pic>
        <p:nvPicPr>
          <p:cNvPr id="4" name="Picture 3"/>
          <p:cNvPicPr>
            <a:picLocks noChangeAspect="1"/>
          </p:cNvPicPr>
          <p:nvPr/>
        </p:nvPicPr>
        <p:blipFill>
          <a:blip r:embed="rId3"/>
          <a:stretch>
            <a:fillRect/>
          </a:stretch>
        </p:blipFill>
        <p:spPr>
          <a:xfrm>
            <a:off x="4427984" y="1125815"/>
            <a:ext cx="4584171" cy="2578596"/>
          </a:xfrm>
          <a:prstGeom prst="rect">
            <a:avLst/>
          </a:prstGeom>
        </p:spPr>
      </p:pic>
      <p:pic>
        <p:nvPicPr>
          <p:cNvPr id="6" name="Picture 5"/>
          <p:cNvPicPr>
            <a:picLocks noChangeAspect="1"/>
          </p:cNvPicPr>
          <p:nvPr/>
        </p:nvPicPr>
        <p:blipFill>
          <a:blip r:embed="rId4"/>
          <a:stretch>
            <a:fillRect/>
          </a:stretch>
        </p:blipFill>
        <p:spPr>
          <a:xfrm>
            <a:off x="4427984" y="3704411"/>
            <a:ext cx="3845318" cy="3139035"/>
          </a:xfrm>
          <a:prstGeom prst="rect">
            <a:avLst/>
          </a:prstGeom>
        </p:spPr>
      </p:pic>
    </p:spTree>
    <p:extLst>
      <p:ext uri="{BB962C8B-B14F-4D97-AF65-F5344CB8AC3E}">
        <p14:creationId xmlns:p14="http://schemas.microsoft.com/office/powerpoint/2010/main" val="3485934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5448"/>
            <a:ext cx="9144000" cy="1252728"/>
          </a:xfrm>
        </p:spPr>
        <p:txBody>
          <a:bodyPr>
            <a:normAutofit fontScale="90000"/>
          </a:bodyPr>
          <a:lstStyle/>
          <a:p>
            <a:r>
              <a:rPr lang="en-GB" dirty="0" smtClean="0"/>
              <a:t>Battlefield Trauma: incomplete cremation</a:t>
            </a:r>
            <a:endParaRPr lang="en-GB" dirty="0"/>
          </a:p>
        </p:txBody>
      </p:sp>
      <p:sp>
        <p:nvSpPr>
          <p:cNvPr id="5" name="Content Placeholder 4"/>
          <p:cNvSpPr>
            <a:spLocks noGrp="1"/>
          </p:cNvSpPr>
          <p:nvPr>
            <p:ph idx="1"/>
          </p:nvPr>
        </p:nvSpPr>
        <p:spPr>
          <a:xfrm>
            <a:off x="107504" y="1774825"/>
            <a:ext cx="3744416" cy="4625975"/>
          </a:xfrm>
        </p:spPr>
        <p:txBody>
          <a:bodyPr/>
          <a:lstStyle/>
          <a:p>
            <a:r>
              <a:rPr lang="en-GB" dirty="0" smtClean="0"/>
              <a:t>Also cremated Adolph Hitler</a:t>
            </a:r>
          </a:p>
          <a:p>
            <a:r>
              <a:rPr lang="en-GB" dirty="0" smtClean="0"/>
              <a:t>Locations of the landscape of Hitler e.g. bunker destroyed – transformed a ruin - to a plain field - </a:t>
            </a:r>
            <a:r>
              <a:rPr lang="en-GB" dirty="0"/>
              <a:t>to a car park </a:t>
            </a:r>
            <a:r>
              <a:rPr lang="en-GB" dirty="0" smtClean="0"/>
              <a:t>– a paved area</a:t>
            </a:r>
          </a:p>
          <a:p>
            <a:endParaRPr lang="en-GB" dirty="0"/>
          </a:p>
        </p:txBody>
      </p:sp>
      <p:pic>
        <p:nvPicPr>
          <p:cNvPr id="3" name="Picture 2"/>
          <p:cNvPicPr>
            <a:picLocks noChangeAspect="1"/>
          </p:cNvPicPr>
          <p:nvPr/>
        </p:nvPicPr>
        <p:blipFill>
          <a:blip r:embed="rId3"/>
          <a:stretch>
            <a:fillRect/>
          </a:stretch>
        </p:blipFill>
        <p:spPr>
          <a:xfrm>
            <a:off x="3737893" y="1628800"/>
            <a:ext cx="4948907" cy="4954171"/>
          </a:xfrm>
          <a:prstGeom prst="rect">
            <a:avLst/>
          </a:prstGeom>
        </p:spPr>
      </p:pic>
    </p:spTree>
    <p:extLst>
      <p:ext uri="{BB962C8B-B14F-4D97-AF65-F5344CB8AC3E}">
        <p14:creationId xmlns:p14="http://schemas.microsoft.com/office/powerpoint/2010/main" val="2851290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1252728"/>
          </a:xfrm>
        </p:spPr>
        <p:txBody>
          <a:bodyPr/>
          <a:lstStyle/>
          <a:p>
            <a:pPr fontAlgn="auto">
              <a:spcAft>
                <a:spcPts val="0"/>
              </a:spcAft>
              <a:defRPr/>
            </a:pPr>
            <a:r>
              <a:rPr lang="en-GB" sz="3600" dirty="0" smtClean="0">
                <a:solidFill>
                  <a:schemeClr val="accent1">
                    <a:satMod val="150000"/>
                  </a:schemeClr>
                </a:solidFill>
              </a:rPr>
              <a:t>Battlefield Trauma: Conclusions</a:t>
            </a:r>
            <a:endParaRPr lang="en-GB" sz="3600" dirty="0">
              <a:solidFill>
                <a:schemeClr val="accent1">
                  <a:satMod val="150000"/>
                </a:schemeClr>
              </a:solidFill>
            </a:endParaRPr>
          </a:p>
        </p:txBody>
      </p:sp>
      <p:sp>
        <p:nvSpPr>
          <p:cNvPr id="3" name="Content Placeholder 2"/>
          <p:cNvSpPr>
            <a:spLocks noGrp="1"/>
          </p:cNvSpPr>
          <p:nvPr>
            <p:ph idx="1"/>
          </p:nvPr>
        </p:nvSpPr>
        <p:spPr/>
        <p:txBody>
          <a:bodyPr rtlCol="0">
            <a:normAutofit fontScale="92500" lnSpcReduction="20000"/>
          </a:bodyPr>
          <a:lstStyle/>
          <a:p>
            <a:r>
              <a:rPr lang="en-GB" dirty="0" smtClean="0"/>
              <a:t>What </a:t>
            </a:r>
            <a:r>
              <a:rPr lang="en-GB" dirty="0"/>
              <a:t>we see is often the result of a clean up job after the events </a:t>
            </a:r>
            <a:endParaRPr lang="en-GB" dirty="0" smtClean="0"/>
          </a:p>
          <a:p>
            <a:r>
              <a:rPr lang="en-GB" dirty="0" smtClean="0"/>
              <a:t>Trauma </a:t>
            </a:r>
            <a:r>
              <a:rPr lang="en-GB" dirty="0"/>
              <a:t>is only evident if it leaves a mark on the skeleton </a:t>
            </a:r>
            <a:endParaRPr lang="en-GB" dirty="0" smtClean="0"/>
          </a:p>
          <a:p>
            <a:r>
              <a:rPr lang="en-GB" dirty="0" smtClean="0"/>
              <a:t>There </a:t>
            </a:r>
            <a:r>
              <a:rPr lang="en-GB" dirty="0"/>
              <a:t>are many reasons why someone may be traumatised in battle and die but it not show to the archaeologist </a:t>
            </a:r>
            <a:endParaRPr lang="en-GB" dirty="0" smtClean="0"/>
          </a:p>
          <a:p>
            <a:r>
              <a:rPr lang="en-GB" dirty="0" smtClean="0"/>
              <a:t>Have </a:t>
            </a:r>
            <a:r>
              <a:rPr lang="en-GB" dirty="0"/>
              <a:t>to separate damage to cause- </a:t>
            </a:r>
            <a:r>
              <a:rPr lang="en-GB" dirty="0" err="1"/>
              <a:t>taphonomy</a:t>
            </a:r>
            <a:r>
              <a:rPr lang="en-GB" dirty="0"/>
              <a:t>, rule out other reasons why skeletons may be damaged </a:t>
            </a:r>
            <a:endParaRPr lang="en-GB" dirty="0" smtClean="0"/>
          </a:p>
          <a:p>
            <a:r>
              <a:rPr lang="en-GB" dirty="0" smtClean="0"/>
              <a:t>Cannot </a:t>
            </a:r>
            <a:r>
              <a:rPr lang="en-GB" dirty="0"/>
              <a:t>always get at intent</a:t>
            </a:r>
          </a:p>
        </p:txBody>
      </p:sp>
    </p:spTree>
    <p:extLst>
      <p:ext uri="{BB962C8B-B14F-4D97-AF65-F5344CB8AC3E}">
        <p14:creationId xmlns:p14="http://schemas.microsoft.com/office/powerpoint/2010/main" val="164003754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Clarity</Template>
  <TotalTime>1162</TotalTime>
  <Words>4964</Words>
  <Application>Microsoft Office PowerPoint</Application>
  <PresentationFormat>On-screen Show (4:3)</PresentationFormat>
  <Paragraphs>264</Paragraphs>
  <Slides>29</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Arial</vt:lpstr>
      <vt:lpstr>Calibri</vt:lpstr>
      <vt:lpstr>Times New Roman</vt:lpstr>
      <vt:lpstr>Wingdings</vt:lpstr>
      <vt:lpstr>Wingdings 2</vt:lpstr>
      <vt:lpstr>Wingdings 3</vt:lpstr>
      <vt:lpstr>Module</vt:lpstr>
      <vt:lpstr>Battlefield Trauma </vt:lpstr>
      <vt:lpstr>The history of violence has a violent history and prehistory….Jebel Sahaba</vt:lpstr>
      <vt:lpstr>Battlefield Trauma: Skeletons 20 and 21</vt:lpstr>
      <vt:lpstr>Battlefield Trauma: bones don’t lie</vt:lpstr>
      <vt:lpstr>Battlefield Trauma: ….Jebel Sahaba</vt:lpstr>
      <vt:lpstr>Battlefield Trauma: what do the dead tell us</vt:lpstr>
      <vt:lpstr>Vice-Admiral Horatio Nelson, 1st Viscount Nelson d. 1806 Nelson’s funeral was a five day affair – it took this long for everyone to see him as he travelled down the Thames and by land, coffin made of the L’Orient the French ship he destroyed at he Battle of the Nile 1805, you just KNOW how he is going to be treated in death! St Pauls.</vt:lpstr>
      <vt:lpstr>Battlefield Trauma: as a source of information on past conflicts</vt:lpstr>
      <vt:lpstr>Battlefield Emotional trauma: two fingered salute?</vt:lpstr>
      <vt:lpstr>Battlefield Trauma: Preparing for battle in life</vt:lpstr>
      <vt:lpstr>Battlefield Trauma: discipline specific</vt:lpstr>
      <vt:lpstr>Battlefield Trauma: It’s the law</vt:lpstr>
      <vt:lpstr>Battlefield Trauma: War of the Roses</vt:lpstr>
      <vt:lpstr>Battlefield Trauma: science of healing</vt:lpstr>
      <vt:lpstr>Battlefield Trauma: trauma definition</vt:lpstr>
      <vt:lpstr>Battlefield Trauma: mechanical injury</vt:lpstr>
      <vt:lpstr>Battlefield Trauma: trauma referred by</vt:lpstr>
      <vt:lpstr>Battlefield Trauma: visibility</vt:lpstr>
      <vt:lpstr>Battlefield Trauma: burial attitude</vt:lpstr>
      <vt:lpstr>Battlefield Trauma: as primary evidence </vt:lpstr>
      <vt:lpstr>Battlefield Trauma: Battle of Wisby Gotland </vt:lpstr>
      <vt:lpstr>Battlefield Trauma: Battle of Wisby or Gotland</vt:lpstr>
      <vt:lpstr>Battlefield Trauma: intent from context</vt:lpstr>
      <vt:lpstr>Battlefield Trauma: intent from context: bullet to the head, bullet to the butt!</vt:lpstr>
      <vt:lpstr>Battlefield Trauma: intent from context</vt:lpstr>
      <vt:lpstr>Battlefield Trauma: Resolution?</vt:lpstr>
      <vt:lpstr>Battlefield Trauma: and other casualties?</vt:lpstr>
      <vt:lpstr>Battlefield Trauma: incomplete cremation</vt:lpstr>
      <vt:lpstr>Battlefield Trauma: Conclusions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Battlefield Trauma</dc:title>
  <dc:creator>Ros Coard</dc:creator>
  <cp:lastModifiedBy>Ros Coard</cp:lastModifiedBy>
  <cp:revision>84</cp:revision>
  <cp:lastPrinted>2020-02-28T09:43:07Z</cp:lastPrinted>
  <dcterms:created xsi:type="dcterms:W3CDTF">2014-04-08T15:02:52Z</dcterms:created>
  <dcterms:modified xsi:type="dcterms:W3CDTF">2020-02-28T16:07:48Z</dcterms:modified>
</cp:coreProperties>
</file>