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8"/>
  </p:notesMasterIdLst>
  <p:handoutMasterIdLst>
    <p:handoutMasterId r:id="rId19"/>
  </p:handoutMasterIdLst>
  <p:sldIdLst>
    <p:sldId id="277" r:id="rId5"/>
    <p:sldId id="481" r:id="rId6"/>
    <p:sldId id="472" r:id="rId7"/>
    <p:sldId id="473" r:id="rId8"/>
    <p:sldId id="474" r:id="rId9"/>
    <p:sldId id="475" r:id="rId10"/>
    <p:sldId id="476" r:id="rId11"/>
    <p:sldId id="477" r:id="rId12"/>
    <p:sldId id="482" r:id="rId13"/>
    <p:sldId id="483" r:id="rId14"/>
    <p:sldId id="478" r:id="rId15"/>
    <p:sldId id="479" r:id="rId16"/>
    <p:sldId id="480" r:id="rId1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8425AF-1EC0-4288-A906-7E8BCC9993B1}" v="45" dt="2026-08-13T16:02:42.1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447" autoAdjust="0"/>
  </p:normalViewPr>
  <p:slideViewPr>
    <p:cSldViewPr snapToGrid="0">
      <p:cViewPr varScale="1">
        <p:scale>
          <a:sx n="59" d="100"/>
          <a:sy n="59" d="100"/>
        </p:scale>
        <p:origin x="1524" y="5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072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eronica Konadu" userId="83a69a9dc84309d9" providerId="LiveId" clId="{8138481D-2AA9-4E18-8BE1-F8B17F95795D}"/>
    <pc:docChg chg="undo custSel addSld delSld modSld">
      <pc:chgData name="Veronica Konadu" userId="83a69a9dc84309d9" providerId="LiveId" clId="{8138481D-2AA9-4E18-8BE1-F8B17F95795D}" dt="2026-08-13T16:12:56.073" v="275" actId="20577"/>
      <pc:docMkLst>
        <pc:docMk/>
      </pc:docMkLst>
      <pc:sldChg chg="add del setBg">
        <pc:chgData name="Veronica Konadu" userId="83a69a9dc84309d9" providerId="LiveId" clId="{8138481D-2AA9-4E18-8BE1-F8B17F95795D}" dt="2026-08-13T15:51:10.917" v="220" actId="2696"/>
        <pc:sldMkLst>
          <pc:docMk/>
          <pc:sldMk cId="0" sldId="264"/>
        </pc:sldMkLst>
      </pc:sldChg>
      <pc:sldChg chg="addSp delSp modSp modTransition modAnim modNotesTx">
        <pc:chgData name="Veronica Konadu" userId="83a69a9dc84309d9" providerId="LiveId" clId="{8138481D-2AA9-4E18-8BE1-F8B17F95795D}" dt="2026-08-13T16:12:50.027" v="274" actId="20577"/>
        <pc:sldMkLst>
          <pc:docMk/>
          <pc:sldMk cId="0" sldId="277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0" sldId="277"/>
            <ac:picMk id="24" creationId="{9AF2AD12-C39F-96EA-D758-C94FBE9E4B39}"/>
          </ac:picMkLst>
        </pc:picChg>
      </pc:sldChg>
      <pc:sldChg chg="addSp delSp modSp modTransition modAnim modNotesTx">
        <pc:chgData name="Veronica Konadu" userId="83a69a9dc84309d9" providerId="LiveId" clId="{8138481D-2AA9-4E18-8BE1-F8B17F95795D}" dt="2026-08-13T16:12:12.089" v="267" actId="20577"/>
        <pc:sldMkLst>
          <pc:docMk/>
          <pc:sldMk cId="2323019882" sldId="472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2323019882" sldId="472"/>
            <ac:picMk id="25" creationId="{C3FC3620-D392-BA95-7E1B-BA6021EE76D0}"/>
          </ac:picMkLst>
        </pc:picChg>
      </pc:sldChg>
      <pc:sldChg chg="addSp delSp modSp modTransition modAnim modNotesTx">
        <pc:chgData name="Veronica Konadu" userId="83a69a9dc84309d9" providerId="LiveId" clId="{8138481D-2AA9-4E18-8BE1-F8B17F95795D}" dt="2026-08-13T16:12:22.771" v="268" actId="20577"/>
        <pc:sldMkLst>
          <pc:docMk/>
          <pc:sldMk cId="1446427416" sldId="473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1446427416" sldId="473"/>
            <ac:picMk id="22" creationId="{2D53DD86-876A-468E-BB5F-F1261E20E699}"/>
          </ac:picMkLst>
        </pc:picChg>
      </pc:sldChg>
      <pc:sldChg chg="addSp delSp modSp modTransition modAnim modNotesTx">
        <pc:chgData name="Veronica Konadu" userId="83a69a9dc84309d9" providerId="LiveId" clId="{8138481D-2AA9-4E18-8BE1-F8B17F95795D}" dt="2026-08-13T16:12:56.073" v="275" actId="20577"/>
        <pc:sldMkLst>
          <pc:docMk/>
          <pc:sldMk cId="1804203998" sldId="474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1804203998" sldId="474"/>
            <ac:picMk id="23" creationId="{802DC74E-A0F0-7469-746A-8D909EDF164F}"/>
          </ac:picMkLst>
        </pc:picChg>
      </pc:sldChg>
      <pc:sldChg chg="addSp delSp modSp mod modTransition modAnim modNotesTx">
        <pc:chgData name="Veronica Konadu" userId="83a69a9dc84309d9" providerId="LiveId" clId="{8138481D-2AA9-4E18-8BE1-F8B17F95795D}" dt="2026-08-13T16:12:27.104" v="269" actId="20577"/>
        <pc:sldMkLst>
          <pc:docMk/>
          <pc:sldMk cId="2773911049" sldId="475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2773911049" sldId="475"/>
            <ac:picMk id="24" creationId="{CCC06DE9-6B33-95CC-740E-9F1D39863D73}"/>
          </ac:picMkLst>
        </pc:picChg>
      </pc:sldChg>
      <pc:sldChg chg="addSp delSp modSp modTransition modAnim modNotesTx">
        <pc:chgData name="Veronica Konadu" userId="83a69a9dc84309d9" providerId="LiveId" clId="{8138481D-2AA9-4E18-8BE1-F8B17F95795D}" dt="2026-08-13T16:12:30.889" v="270" actId="20577"/>
        <pc:sldMkLst>
          <pc:docMk/>
          <pc:sldMk cId="180165127" sldId="476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180165127" sldId="476"/>
            <ac:picMk id="25" creationId="{C054A33B-AD3D-E9E1-A37A-6D315F7BB7C1}"/>
          </ac:picMkLst>
        </pc:picChg>
      </pc:sldChg>
      <pc:sldChg chg="addSp delSp modSp modTransition modAnim modNotesTx">
        <pc:chgData name="Veronica Konadu" userId="83a69a9dc84309d9" providerId="LiveId" clId="{8138481D-2AA9-4E18-8BE1-F8B17F95795D}" dt="2026-08-13T16:12:34.258" v="271" actId="20577"/>
        <pc:sldMkLst>
          <pc:docMk/>
          <pc:sldMk cId="2642543611" sldId="477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2642543611" sldId="477"/>
            <ac:picMk id="20" creationId="{713CBEE0-D0E0-5628-B4BE-1FEE507C7525}"/>
          </ac:picMkLst>
        </pc:picChg>
      </pc:sldChg>
      <pc:sldChg chg="addSp delSp modSp mod modTransition modAnim modNotesTx">
        <pc:chgData name="Veronica Konadu" userId="83a69a9dc84309d9" providerId="LiveId" clId="{8138481D-2AA9-4E18-8BE1-F8B17F95795D}" dt="2026-08-13T16:12:40.360" v="272" actId="20577"/>
        <pc:sldMkLst>
          <pc:docMk/>
          <pc:sldMk cId="1976972165" sldId="478"/>
        </pc:sldMkLst>
        <pc:spChg chg="add del mod">
          <ac:chgData name="Veronica Konadu" userId="83a69a9dc84309d9" providerId="LiveId" clId="{8138481D-2AA9-4E18-8BE1-F8B17F95795D}" dt="2026-08-13T15:48:58.304" v="166"/>
          <ac:spMkLst>
            <pc:docMk/>
            <pc:sldMk cId="1976972165" sldId="478"/>
            <ac:spMk id="7" creationId="{A417F3EE-C661-5888-89E1-8A9F176F41B8}"/>
          </ac:spMkLst>
        </pc:spChg>
        <pc:spChg chg="add del mod">
          <ac:chgData name="Veronica Konadu" userId="83a69a9dc84309d9" providerId="LiveId" clId="{8138481D-2AA9-4E18-8BE1-F8B17F95795D}" dt="2026-08-13T15:49:00.817" v="169"/>
          <ac:spMkLst>
            <pc:docMk/>
            <pc:sldMk cId="1976972165" sldId="478"/>
            <ac:spMk id="8" creationId="{DCEBBAB7-C322-0D24-7442-7501E18F1B25}"/>
          </ac:spMkLst>
        </pc:spChg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1976972165" sldId="478"/>
            <ac:picMk id="15" creationId="{B847BB38-FB74-761A-9BC8-84F221385B0E}"/>
          </ac:picMkLst>
        </pc:picChg>
      </pc:sldChg>
      <pc:sldChg chg="addSp delSp modSp mod modTransition modAnim modNotesTx">
        <pc:chgData name="Veronica Konadu" userId="83a69a9dc84309d9" providerId="LiveId" clId="{8138481D-2AA9-4E18-8BE1-F8B17F95795D}" dt="2026-08-13T16:12:43.346" v="273" actId="20577"/>
        <pc:sldMkLst>
          <pc:docMk/>
          <pc:sldMk cId="2515865707" sldId="479"/>
        </pc:sldMkLst>
        <pc:spChg chg="add del mod">
          <ac:chgData name="Veronica Konadu" userId="83a69a9dc84309d9" providerId="LiveId" clId="{8138481D-2AA9-4E18-8BE1-F8B17F95795D}" dt="2026-08-13T15:49:23.152" v="172"/>
          <ac:spMkLst>
            <pc:docMk/>
            <pc:sldMk cId="2515865707" sldId="479"/>
            <ac:spMk id="3" creationId="{8286D08F-EBDA-1AF9-8868-125C5AA29EE6}"/>
          </ac:spMkLst>
        </pc:spChg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2515865707" sldId="479"/>
            <ac:picMk id="14" creationId="{6D8B2435-74B9-E0A8-F175-2977D03436D3}"/>
          </ac:picMkLst>
        </pc:picChg>
      </pc:sldChg>
      <pc:sldChg chg="addSp delSp modSp add del mod modTransition modAnim">
        <pc:chgData name="Veronica Konadu" userId="83a69a9dc84309d9" providerId="LiveId" clId="{8138481D-2AA9-4E18-8BE1-F8B17F95795D}" dt="2026-08-13T15:48:15.208" v="162" actId="20577"/>
        <pc:sldMkLst>
          <pc:docMk/>
          <pc:sldMk cId="2021817562" sldId="480"/>
        </pc:sldMkLst>
        <pc:spChg chg="mod">
          <ac:chgData name="Veronica Konadu" userId="83a69a9dc84309d9" providerId="LiveId" clId="{8138481D-2AA9-4E18-8BE1-F8B17F95795D}" dt="2026-08-13T15:48:15.208" v="162" actId="20577"/>
          <ac:spMkLst>
            <pc:docMk/>
            <pc:sldMk cId="2021817562" sldId="480"/>
            <ac:spMk id="6" creationId="{00000000-0000-0000-0000-000000000000}"/>
          </ac:spMkLst>
        </pc:spChg>
      </pc:sldChg>
      <pc:sldChg chg="addSp delSp modSp modTransition modAnim modNotesTx">
        <pc:chgData name="Veronica Konadu" userId="83a69a9dc84309d9" providerId="LiveId" clId="{8138481D-2AA9-4E18-8BE1-F8B17F95795D}" dt="2026-08-13T16:12:08.611" v="266" actId="20577"/>
        <pc:sldMkLst>
          <pc:docMk/>
          <pc:sldMk cId="1301152295" sldId="481"/>
        </pc:sldMkLst>
        <pc:picChg chg="add mod">
          <ac:chgData name="Veronica Konadu" userId="83a69a9dc84309d9" providerId="LiveId" clId="{8138481D-2AA9-4E18-8BE1-F8B17F95795D}" dt="2026-08-11T22:06:03.125" v="26"/>
          <ac:picMkLst>
            <pc:docMk/>
            <pc:sldMk cId="1301152295" sldId="481"/>
            <ac:picMk id="40" creationId="{9E593747-D00E-509C-C6EC-D12510E3922B}"/>
          </ac:picMkLst>
        </pc:picChg>
      </pc:sldChg>
      <pc:sldChg chg="addSp delSp modSp new del mod">
        <pc:chgData name="Veronica Konadu" userId="83a69a9dc84309d9" providerId="LiveId" clId="{8138481D-2AA9-4E18-8BE1-F8B17F95795D}" dt="2026-08-13T15:50:57.281" v="219" actId="2696"/>
        <pc:sldMkLst>
          <pc:docMk/>
          <pc:sldMk cId="1962175196" sldId="482"/>
        </pc:sldMkLst>
        <pc:spChg chg="del">
          <ac:chgData name="Veronica Konadu" userId="83a69a9dc84309d9" providerId="LiveId" clId="{8138481D-2AA9-4E18-8BE1-F8B17F95795D}" dt="2026-08-13T15:50:07.694" v="216" actId="478"/>
          <ac:spMkLst>
            <pc:docMk/>
            <pc:sldMk cId="1962175196" sldId="482"/>
            <ac:spMk id="2" creationId="{DF41B1CB-3B75-0C63-22B8-0A5202C742ED}"/>
          </ac:spMkLst>
        </pc:spChg>
        <pc:spChg chg="del mod">
          <ac:chgData name="Veronica Konadu" userId="83a69a9dc84309d9" providerId="LiveId" clId="{8138481D-2AA9-4E18-8BE1-F8B17F95795D}" dt="2026-08-13T15:50:03.809" v="215" actId="478"/>
          <ac:spMkLst>
            <pc:docMk/>
            <pc:sldMk cId="1962175196" sldId="482"/>
            <ac:spMk id="3" creationId="{F04504D9-1426-AF96-A13B-A37BF5E6CDCC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7" creationId="{763440D8-AEAE-16EA-13D1-5F63E2F4676A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17" creationId="{4C93813E-4DF7-721F-2B8A-2ECA6876BB86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19" creationId="{51873DB5-BB09-44CA-C6E7-1EB710139ABC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23" creationId="{F392CD1D-94F6-0E03-0137-B2CD1A4166CB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27" creationId="{8A11D062-BB11-3EBE-F9F4-C647D112D7A2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33" creationId="{47495054-F11D-80C1-8AF1-96AEC9D63D7D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39" creationId="{F0DA955E-55DC-2C50-C09E-92DA6597EED4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41" creationId="{56C91094-295D-26B3-F0D2-D371FE2B20EB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57" creationId="{101F583D-F224-9D18-6089-E1D7700DB2A1}"/>
          </ac:spMkLst>
        </pc:spChg>
        <pc:spChg chg="add del">
          <ac:chgData name="Veronica Konadu" userId="83a69a9dc84309d9" providerId="LiveId" clId="{8138481D-2AA9-4E18-8BE1-F8B17F95795D}" dt="2026-08-13T15:49:47.318" v="175" actId="22"/>
          <ac:spMkLst>
            <pc:docMk/>
            <pc:sldMk cId="1962175196" sldId="482"/>
            <ac:spMk id="61" creationId="{08B53223-15D2-0BF7-4495-EEE727D25F3E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73" creationId="{3BAE0B64-1D58-6CF1-5723-9115BA0DE3C7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83" creationId="{6E3B910E-687C-4816-3F90-11B038D15EB3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87" creationId="{169838A7-09CD-A958-ECC6-D1F11018DCA9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95" creationId="{1FE9F02F-71BD-B68E-1DC2-6A14F82255DC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107" creationId="{BC4CE25D-0939-C28E-8ED5-4A1758BC346A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115" creationId="{EF6395BE-0A71-0492-2399-B6D260DD1995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121" creationId="{C26C976D-FDC4-52C2-D3CA-4191DA99ABC4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123" creationId="{64F1329C-FDA2-0303-5B2B-FCDE4AEE6381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131" creationId="{28BD2A59-9B6E-4B9C-8DF3-ECB51F0F2D88}"/>
          </ac:spMkLst>
        </pc:spChg>
        <pc:spChg chg="add mod">
          <ac:chgData name="Veronica Konadu" userId="83a69a9dc84309d9" providerId="LiveId" clId="{8138481D-2AA9-4E18-8BE1-F8B17F95795D}" dt="2026-08-13T15:49:55.894" v="213" actId="1036"/>
          <ac:spMkLst>
            <pc:docMk/>
            <pc:sldMk cId="1962175196" sldId="482"/>
            <ac:spMk id="133" creationId="{8E199CF0-1CDC-DCFF-4245-46DA3DDCC3BE}"/>
          </ac:spMkLst>
        </pc:spChg>
      </pc:sldChg>
      <pc:sldChg chg="addSp delSp modSp new mod modClrScheme chgLayout">
        <pc:chgData name="Veronica Konadu" userId="83a69a9dc84309d9" providerId="LiveId" clId="{8138481D-2AA9-4E18-8BE1-F8B17F95795D}" dt="2026-08-13T16:02:02.470" v="235" actId="1076"/>
        <pc:sldMkLst>
          <pc:docMk/>
          <pc:sldMk cId="3515699731" sldId="482"/>
        </pc:sldMkLst>
        <pc:spChg chg="mod">
          <ac:chgData name="Veronica Konadu" userId="83a69a9dc84309d9" providerId="LiveId" clId="{8138481D-2AA9-4E18-8BE1-F8B17F95795D}" dt="2026-08-13T16:02:02.470" v="235" actId="1076"/>
          <ac:spMkLst>
            <pc:docMk/>
            <pc:sldMk cId="3515699731" sldId="482"/>
            <ac:spMk id="2" creationId="{06935B54-0BF4-AD00-7A34-DFE815A0CF5B}"/>
          </ac:spMkLst>
        </pc:spChg>
        <pc:spChg chg="mod">
          <ac:chgData name="Veronica Konadu" userId="83a69a9dc84309d9" providerId="LiveId" clId="{8138481D-2AA9-4E18-8BE1-F8B17F95795D}" dt="2026-08-13T16:01:45.147" v="230" actId="26606"/>
          <ac:spMkLst>
            <pc:docMk/>
            <pc:sldMk cId="3515699731" sldId="482"/>
            <ac:spMk id="3" creationId="{CE7B9178-E45F-BC0D-410F-7253F336AFBC}"/>
          </ac:spMkLst>
        </pc:spChg>
        <pc:spChg chg="mod">
          <ac:chgData name="Veronica Konadu" userId="83a69a9dc84309d9" providerId="LiveId" clId="{8138481D-2AA9-4E18-8BE1-F8B17F95795D}" dt="2026-08-13T16:01:45.147" v="230" actId="26606"/>
          <ac:spMkLst>
            <pc:docMk/>
            <pc:sldMk cId="3515699731" sldId="482"/>
            <ac:spMk id="4" creationId="{03771167-A093-0B6B-637F-11FFF875E0A2}"/>
          </ac:spMkLst>
        </pc:spChg>
        <pc:spChg chg="mod">
          <ac:chgData name="Veronica Konadu" userId="83a69a9dc84309d9" providerId="LiveId" clId="{8138481D-2AA9-4E18-8BE1-F8B17F95795D}" dt="2026-08-13T16:01:45.147" v="230" actId="26606"/>
          <ac:spMkLst>
            <pc:docMk/>
            <pc:sldMk cId="3515699731" sldId="482"/>
            <ac:spMk id="5" creationId="{F441D00C-C2B3-AC51-E52F-F3E77BD1A16E}"/>
          </ac:spMkLst>
        </pc:spChg>
        <pc:spChg chg="add del mod">
          <ac:chgData name="Veronica Konadu" userId="83a69a9dc84309d9" providerId="LiveId" clId="{8138481D-2AA9-4E18-8BE1-F8B17F95795D}" dt="2026-08-13T16:01:57.181" v="234" actId="478"/>
          <ac:spMkLst>
            <pc:docMk/>
            <pc:sldMk cId="3515699731" sldId="482"/>
            <ac:spMk id="10" creationId="{A81675D9-0F49-9A06-DA7B-B8902C7D6C4A}"/>
          </ac:spMkLst>
        </pc:spChg>
      </pc:sldChg>
      <pc:sldChg chg="new del">
        <pc:chgData name="Veronica Konadu" userId="83a69a9dc84309d9" providerId="LiveId" clId="{8138481D-2AA9-4E18-8BE1-F8B17F95795D}" dt="2026-08-13T15:47:56.481" v="160" actId="47"/>
        <pc:sldMkLst>
          <pc:docMk/>
          <pc:sldMk cId="4052149939" sldId="482"/>
        </pc:sldMkLst>
      </pc:sldChg>
      <pc:sldChg chg="delSp modSp new mod modClrScheme chgLayout">
        <pc:chgData name="Veronica Konadu" userId="83a69a9dc84309d9" providerId="LiveId" clId="{8138481D-2AA9-4E18-8BE1-F8B17F95795D}" dt="2026-08-13T16:09:12.288" v="265" actId="20577"/>
        <pc:sldMkLst>
          <pc:docMk/>
          <pc:sldMk cId="1200787263" sldId="483"/>
        </pc:sldMkLst>
        <pc:spChg chg="mod">
          <ac:chgData name="Veronica Konadu" userId="83a69a9dc84309d9" providerId="LiveId" clId="{8138481D-2AA9-4E18-8BE1-F8B17F95795D}" dt="2026-08-13T16:05:44.786" v="244" actId="26606"/>
          <ac:spMkLst>
            <pc:docMk/>
            <pc:sldMk cId="1200787263" sldId="483"/>
            <ac:spMk id="2" creationId="{09231BBF-D2E0-2747-F090-272CAA95EFD3}"/>
          </ac:spMkLst>
        </pc:spChg>
        <pc:spChg chg="mod">
          <ac:chgData name="Veronica Konadu" userId="83a69a9dc84309d9" providerId="LiveId" clId="{8138481D-2AA9-4E18-8BE1-F8B17F95795D}" dt="2026-08-13T16:09:12.288" v="265" actId="20577"/>
          <ac:spMkLst>
            <pc:docMk/>
            <pc:sldMk cId="1200787263" sldId="483"/>
            <ac:spMk id="3" creationId="{70945C89-156D-D8F9-F5AD-EAE13F04DD29}"/>
          </ac:spMkLst>
        </pc:spChg>
        <pc:spChg chg="del">
          <ac:chgData name="Veronica Konadu" userId="83a69a9dc84309d9" providerId="LiveId" clId="{8138481D-2AA9-4E18-8BE1-F8B17F95795D}" dt="2026-08-13T16:05:44.786" v="244" actId="26606"/>
          <ac:spMkLst>
            <pc:docMk/>
            <pc:sldMk cId="1200787263" sldId="483"/>
            <ac:spMk id="4" creationId="{0A97EF06-294B-A5BC-93AA-878B4C837979}"/>
          </ac:spMkLst>
        </pc:spChg>
        <pc:spChg chg="mod">
          <ac:chgData name="Veronica Konadu" userId="83a69a9dc84309d9" providerId="LiveId" clId="{8138481D-2AA9-4E18-8BE1-F8B17F95795D}" dt="2026-08-13T16:05:44.786" v="244" actId="26606"/>
          <ac:spMkLst>
            <pc:docMk/>
            <pc:sldMk cId="1200787263" sldId="483"/>
            <ac:spMk id="5" creationId="{4B80E036-6589-E043-B2E1-4F6D3C22B4FF}"/>
          </ac:spMkLst>
        </pc:spChg>
        <pc:spChg chg="mod">
          <ac:chgData name="Veronica Konadu" userId="83a69a9dc84309d9" providerId="LiveId" clId="{8138481D-2AA9-4E18-8BE1-F8B17F95795D}" dt="2026-08-13T16:05:44.786" v="244" actId="26606"/>
          <ac:spMkLst>
            <pc:docMk/>
            <pc:sldMk cId="1200787263" sldId="483"/>
            <ac:spMk id="6" creationId="{0EBAEC1B-3FD3-C82F-3BAF-FB18E792453B}"/>
          </ac:spMkLst>
        </pc:spChg>
      </pc:sldChg>
      <pc:sldChg chg="new del">
        <pc:chgData name="Veronica Konadu" userId="83a69a9dc84309d9" providerId="LiveId" clId="{8138481D-2AA9-4E18-8BE1-F8B17F95795D}" dt="2026-08-13T15:47:56.481" v="160" actId="47"/>
        <pc:sldMkLst>
          <pc:docMk/>
          <pc:sldMk cId="3145910394" sldId="483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3329702269" sldId="484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515255933" sldId="485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3497696307" sldId="486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3959351187" sldId="487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3018014015" sldId="488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431665843" sldId="489"/>
        </pc:sldMkLst>
      </pc:sldChg>
      <pc:sldChg chg="new del">
        <pc:chgData name="Veronica Konadu" userId="83a69a9dc84309d9" providerId="LiveId" clId="{8138481D-2AA9-4E18-8BE1-F8B17F95795D}" dt="2026-08-13T15:47:56.481" v="160" actId="47"/>
        <pc:sldMkLst>
          <pc:docMk/>
          <pc:sldMk cId="4153140101" sldId="490"/>
        </pc:sldMkLst>
      </pc:sldChg>
      <pc:sldChg chg="new add del">
        <pc:chgData name="Veronica Konadu" userId="83a69a9dc84309d9" providerId="LiveId" clId="{8138481D-2AA9-4E18-8BE1-F8B17F95795D}" dt="2026-08-13T15:47:56.481" v="160" actId="47"/>
        <pc:sldMkLst>
          <pc:docMk/>
          <pc:sldMk cId="2847789592" sldId="491"/>
        </pc:sldMkLst>
      </pc:sldChg>
      <pc:sldChg chg="new del">
        <pc:chgData name="Veronica Konadu" userId="83a69a9dc84309d9" providerId="LiveId" clId="{8138481D-2AA9-4E18-8BE1-F8B17F95795D}" dt="2026-08-13T15:47:17.794" v="141" actId="47"/>
        <pc:sldMkLst>
          <pc:docMk/>
          <pc:sldMk cId="489578394" sldId="492"/>
        </pc:sldMkLst>
      </pc:sldChg>
      <pc:sldChg chg="new del">
        <pc:chgData name="Veronica Konadu" userId="83a69a9dc84309d9" providerId="LiveId" clId="{8138481D-2AA9-4E18-8BE1-F8B17F95795D}" dt="2026-08-13T15:47:17.461" v="140" actId="47"/>
        <pc:sldMkLst>
          <pc:docMk/>
          <pc:sldMk cId="4246665206" sldId="493"/>
        </pc:sldMkLst>
      </pc:sldChg>
      <pc:sldChg chg="new del">
        <pc:chgData name="Veronica Konadu" userId="83a69a9dc84309d9" providerId="LiveId" clId="{8138481D-2AA9-4E18-8BE1-F8B17F95795D}" dt="2026-08-13T15:47:17.152" v="139" actId="47"/>
        <pc:sldMkLst>
          <pc:docMk/>
          <pc:sldMk cId="4236648359" sldId="494"/>
        </pc:sldMkLst>
      </pc:sldChg>
      <pc:sldChg chg="new del">
        <pc:chgData name="Veronica Konadu" userId="83a69a9dc84309d9" providerId="LiveId" clId="{8138481D-2AA9-4E18-8BE1-F8B17F95795D}" dt="2026-08-13T15:47:16.824" v="138" actId="47"/>
        <pc:sldMkLst>
          <pc:docMk/>
          <pc:sldMk cId="2031798763" sldId="495"/>
        </pc:sldMkLst>
      </pc:sldChg>
      <pc:sldChg chg="new del">
        <pc:chgData name="Veronica Konadu" userId="83a69a9dc84309d9" providerId="LiveId" clId="{8138481D-2AA9-4E18-8BE1-F8B17F95795D}" dt="2026-08-13T15:47:16.505" v="137" actId="47"/>
        <pc:sldMkLst>
          <pc:docMk/>
          <pc:sldMk cId="2023016008" sldId="496"/>
        </pc:sldMkLst>
      </pc:sldChg>
      <pc:sldChg chg="new del">
        <pc:chgData name="Veronica Konadu" userId="83a69a9dc84309d9" providerId="LiveId" clId="{8138481D-2AA9-4E18-8BE1-F8B17F95795D}" dt="2026-08-13T15:47:16.171" v="136" actId="47"/>
        <pc:sldMkLst>
          <pc:docMk/>
          <pc:sldMk cId="4294122069" sldId="497"/>
        </pc:sldMkLst>
      </pc:sldChg>
      <pc:sldChg chg="new del">
        <pc:chgData name="Veronica Konadu" userId="83a69a9dc84309d9" providerId="LiveId" clId="{8138481D-2AA9-4E18-8BE1-F8B17F95795D}" dt="2026-08-13T15:47:15.870" v="135" actId="47"/>
        <pc:sldMkLst>
          <pc:docMk/>
          <pc:sldMk cId="2791994141" sldId="498"/>
        </pc:sldMkLst>
      </pc:sldChg>
      <pc:sldChg chg="new del">
        <pc:chgData name="Veronica Konadu" userId="83a69a9dc84309d9" providerId="LiveId" clId="{8138481D-2AA9-4E18-8BE1-F8B17F95795D}" dt="2026-08-13T15:47:15.569" v="134" actId="47"/>
        <pc:sldMkLst>
          <pc:docMk/>
          <pc:sldMk cId="3718422458" sldId="499"/>
        </pc:sldMkLst>
      </pc:sldChg>
      <pc:sldChg chg="new del">
        <pc:chgData name="Veronica Konadu" userId="83a69a9dc84309d9" providerId="LiveId" clId="{8138481D-2AA9-4E18-8BE1-F8B17F95795D}" dt="2026-08-13T15:47:15.237" v="133" actId="47"/>
        <pc:sldMkLst>
          <pc:docMk/>
          <pc:sldMk cId="905817474" sldId="500"/>
        </pc:sldMkLst>
      </pc:sldChg>
      <pc:sldChg chg="new del">
        <pc:chgData name="Veronica Konadu" userId="83a69a9dc84309d9" providerId="LiveId" clId="{8138481D-2AA9-4E18-8BE1-F8B17F95795D}" dt="2026-08-13T15:47:14.929" v="132" actId="47"/>
        <pc:sldMkLst>
          <pc:docMk/>
          <pc:sldMk cId="4191417885" sldId="501"/>
        </pc:sldMkLst>
      </pc:sldChg>
      <pc:sldChg chg="new del">
        <pc:chgData name="Veronica Konadu" userId="83a69a9dc84309d9" providerId="LiveId" clId="{8138481D-2AA9-4E18-8BE1-F8B17F95795D}" dt="2026-08-13T15:47:14.456" v="131" actId="47"/>
        <pc:sldMkLst>
          <pc:docMk/>
          <pc:sldMk cId="3062980621" sldId="502"/>
        </pc:sldMkLst>
      </pc:sldChg>
      <pc:sldChg chg="new del">
        <pc:chgData name="Veronica Konadu" userId="83a69a9dc84309d9" providerId="LiveId" clId="{8138481D-2AA9-4E18-8BE1-F8B17F95795D}" dt="2026-08-13T15:47:14.102" v="130" actId="47"/>
        <pc:sldMkLst>
          <pc:docMk/>
          <pc:sldMk cId="3755422495" sldId="503"/>
        </pc:sldMkLst>
      </pc:sldChg>
      <pc:sldChg chg="new del">
        <pc:chgData name="Veronica Konadu" userId="83a69a9dc84309d9" providerId="LiveId" clId="{8138481D-2AA9-4E18-8BE1-F8B17F95795D}" dt="2026-08-13T15:47:13.742" v="129" actId="47"/>
        <pc:sldMkLst>
          <pc:docMk/>
          <pc:sldMk cId="162014355" sldId="504"/>
        </pc:sldMkLst>
      </pc:sldChg>
      <pc:sldChg chg="new del">
        <pc:chgData name="Veronica Konadu" userId="83a69a9dc84309d9" providerId="LiveId" clId="{8138481D-2AA9-4E18-8BE1-F8B17F95795D}" dt="2026-08-13T15:47:13.375" v="128" actId="47"/>
        <pc:sldMkLst>
          <pc:docMk/>
          <pc:sldMk cId="3714088140" sldId="505"/>
        </pc:sldMkLst>
      </pc:sldChg>
      <pc:sldChg chg="new del">
        <pc:chgData name="Veronica Konadu" userId="83a69a9dc84309d9" providerId="LiveId" clId="{8138481D-2AA9-4E18-8BE1-F8B17F95795D}" dt="2026-08-13T15:47:13.031" v="127" actId="47"/>
        <pc:sldMkLst>
          <pc:docMk/>
          <pc:sldMk cId="2635950713" sldId="506"/>
        </pc:sldMkLst>
      </pc:sldChg>
      <pc:sldChg chg="new del">
        <pc:chgData name="Veronica Konadu" userId="83a69a9dc84309d9" providerId="LiveId" clId="{8138481D-2AA9-4E18-8BE1-F8B17F95795D}" dt="2026-08-13T15:47:12.642" v="126" actId="47"/>
        <pc:sldMkLst>
          <pc:docMk/>
          <pc:sldMk cId="3497194867" sldId="507"/>
        </pc:sldMkLst>
      </pc:sldChg>
      <pc:sldChg chg="new del">
        <pc:chgData name="Veronica Konadu" userId="83a69a9dc84309d9" providerId="LiveId" clId="{8138481D-2AA9-4E18-8BE1-F8B17F95795D}" dt="2026-08-13T15:47:12.243" v="125" actId="47"/>
        <pc:sldMkLst>
          <pc:docMk/>
          <pc:sldMk cId="204241180" sldId="508"/>
        </pc:sldMkLst>
      </pc:sldChg>
      <pc:sldChg chg="new del">
        <pc:chgData name="Veronica Konadu" userId="83a69a9dc84309d9" providerId="LiveId" clId="{8138481D-2AA9-4E18-8BE1-F8B17F95795D}" dt="2026-08-13T15:47:11.821" v="124" actId="47"/>
        <pc:sldMkLst>
          <pc:docMk/>
          <pc:sldMk cId="3266558238" sldId="509"/>
        </pc:sldMkLst>
      </pc:sldChg>
      <pc:sldChg chg="new del">
        <pc:chgData name="Veronica Konadu" userId="83a69a9dc84309d9" providerId="LiveId" clId="{8138481D-2AA9-4E18-8BE1-F8B17F95795D}" dt="2026-08-13T15:47:11.255" v="123" actId="47"/>
        <pc:sldMkLst>
          <pc:docMk/>
          <pc:sldMk cId="3721127524" sldId="510"/>
        </pc:sldMkLst>
      </pc:sldChg>
      <pc:sldChg chg="new del">
        <pc:chgData name="Veronica Konadu" userId="83a69a9dc84309d9" providerId="LiveId" clId="{8138481D-2AA9-4E18-8BE1-F8B17F95795D}" dt="2026-08-13T15:47:08.943" v="122" actId="47"/>
        <pc:sldMkLst>
          <pc:docMk/>
          <pc:sldMk cId="2883403090" sldId="511"/>
        </pc:sldMkLst>
      </pc:sldChg>
      <pc:sldChg chg="modSp new del mod modNotesTx">
        <pc:chgData name="Veronica Konadu" userId="83a69a9dc84309d9" providerId="LiveId" clId="{8138481D-2AA9-4E18-8BE1-F8B17F95795D}" dt="2026-08-13T15:47:06.299" v="121" actId="47"/>
        <pc:sldMkLst>
          <pc:docMk/>
          <pc:sldMk cId="3883052370" sldId="512"/>
        </pc:sldMkLst>
        <pc:spChg chg="mod">
          <ac:chgData name="Veronica Konadu" userId="83a69a9dc84309d9" providerId="LiveId" clId="{8138481D-2AA9-4E18-8BE1-F8B17F95795D}" dt="2026-08-13T09:29:11.095" v="120" actId="20577"/>
          <ac:spMkLst>
            <pc:docMk/>
            <pc:sldMk cId="3883052370" sldId="512"/>
            <ac:spMk id="2" creationId="{AF1D78E8-1927-FB1A-B557-69BFABB7CF6E}"/>
          </ac:spMkLst>
        </pc:spChg>
      </pc:sldChg>
      <pc:sldMasterChg chg="addSldLayout delSldLayout">
        <pc:chgData name="Veronica Konadu" userId="83a69a9dc84309d9" providerId="LiveId" clId="{8138481D-2AA9-4E18-8BE1-F8B17F95795D}" dt="2026-08-13T15:51:10.917" v="220" actId="2696"/>
        <pc:sldMasterMkLst>
          <pc:docMk/>
          <pc:sldMasterMk cId="0" sldId="2147483677"/>
        </pc:sldMasterMkLst>
        <pc:sldLayoutChg chg="add del">
          <pc:chgData name="Veronica Konadu" userId="83a69a9dc84309d9" providerId="LiveId" clId="{8138481D-2AA9-4E18-8BE1-F8B17F95795D}" dt="2026-08-13T15:51:10.917" v="220" actId="2696"/>
          <pc:sldLayoutMkLst>
            <pc:docMk/>
            <pc:sldMasterMk cId="0" sldId="2147483677"/>
            <pc:sldLayoutMk cId="2005303103" sldId="2147483788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6079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6288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2728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1007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8961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3702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74858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8644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0431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28828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5323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://www.pixnio.com/people/male-men/portrait-of-older-african-man-close-up-face" TargetMode="External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1584176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BMHP5032 Introduction to Physiology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Component 2 – Presentation 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Care Plan</a:t>
            </a: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ID: 2439787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name: VERONICA KONADU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Lecturer Name: SHAILA HUSSAIN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9AF2AD12-C39F-96EA-D758-C94FBE9E4B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31"/>
    </mc:Choice>
    <mc:Fallback xmlns="">
      <p:transition spd="slow" advTm="73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9D57E-CADB-4A8D-278A-C9B786D3F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F05D6-0996-30B4-A846-3E63EB7A75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This care plan focuses on Joseph Mensah, a 58‑year‑old man with Type 2 Diabetes, outlining his key risks and the support needed to improve his long‑term health.</a:t>
            </a:r>
            <a:endParaRPr lang="en-GB" sz="2000"/>
          </a:p>
          <a:p>
            <a:pPr>
              <a:lnSpc>
                <a:spcPct val="90000"/>
              </a:lnSpc>
            </a:pPr>
            <a:r>
              <a:rPr lang="en-GB" sz="2000" dirty="0"/>
              <a:t>It highlights how lifestyle changes, monitoring and person‑centred care can help Joseph manage his condition and reduce future complications.</a:t>
            </a:r>
            <a:endParaRPr lang="en-GB" sz="2000"/>
          </a:p>
        </p:txBody>
      </p:sp>
      <p:pic>
        <p:nvPicPr>
          <p:cNvPr id="6" name="Picture 5" descr="Diabetes • TissuPath">
            <a:extLst>
              <a:ext uri="{FF2B5EF4-FFF2-40B4-BE49-F238E27FC236}">
                <a16:creationId xmlns:a16="http://schemas.microsoft.com/office/drawing/2014/main" id="{86A24197-6672-2725-459E-57904AB133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2980" y="1600201"/>
            <a:ext cx="3989040" cy="3989040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D2E22-C060-7236-23FB-CF1B9D2FDB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13/08/2026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404962-3872-329E-A629-44D4C3007D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2</a:t>
            </a:fld>
            <a:endParaRPr lang="en-GB" altLang="en-US"/>
          </a:p>
        </p:txBody>
      </p: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9E593747-D00E-509C-C6EC-D12510E392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0115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44"/>
    </mc:Choice>
    <mc:Fallback xmlns="">
      <p:transition spd="slow" advTm="72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1B7D8-FAFA-459E-E97E-26762F067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Information about the person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00642-0D74-9A9D-EEA9-9EEA43A736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kern="1200">
                <a:latin typeface="+mn-lt"/>
                <a:ea typeface="+mn-ea"/>
                <a:cs typeface="+mn-cs"/>
              </a:rPr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13/08/2026</a:t>
            </a:fld>
            <a:endParaRPr lang="en-GB" altLang="en-US" sz="900" kern="1200"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468CE-6AEE-EAD3-595F-267F232355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kern="1200">
                <a:latin typeface="Myriad Pro"/>
                <a:ea typeface="+mn-ea"/>
                <a:cs typeface="Arial" panose="020B0604020202020204" pitchFamily="34" charset="0"/>
              </a:rPr>
              <a:pPr>
                <a:spcAft>
                  <a:spcPts val="600"/>
                </a:spcAft>
                <a:defRPr/>
              </a:pPr>
              <a:t>3</a:t>
            </a:fld>
            <a:endParaRPr lang="en-GB" altLang="en-US" kern="1200">
              <a:latin typeface="Myriad Pro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Fictional patient profile: Joseph Mensah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1417320"/>
            <a:ext cx="3931920" cy="1143000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1440" dirty="0"/>
              <a:t>• 58-year-old male of Black African background.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440" dirty="0"/>
              <a:t>• Retired bus driver; lives with his wife in a two-</a:t>
            </a:r>
            <a:r>
              <a:rPr sz="1440" dirty="0" err="1"/>
              <a:t>storey</a:t>
            </a:r>
            <a:r>
              <a:rPr sz="1440" dirty="0"/>
              <a:t> house.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440" dirty="0"/>
              <a:t>• Type 2 Diabetes Mellitus diagnosed 3 years ago; mild hypertension.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712198"/>
              </p:ext>
            </p:extLst>
          </p:nvPr>
        </p:nvGraphicFramePr>
        <p:xfrm>
          <a:off x="250825" y="2958465"/>
          <a:ext cx="3931920" cy="2350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0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0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8056">
                <a:tc>
                  <a:txBody>
                    <a:bodyPr/>
                    <a:lstStyle/>
                    <a:p>
                      <a:r>
                        <a:rPr sz="900" b="1">
                          <a:solidFill>
                            <a:srgbClr val="1F2B2E"/>
                          </a:solidFill>
                        </a:rPr>
                        <a:t>Measurement</a:t>
                      </a:r>
                    </a:p>
                  </a:txBody>
                  <a:tcPr>
                    <a:solidFill>
                      <a:srgbClr val="D9EF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900" b="1">
                          <a:solidFill>
                            <a:srgbClr val="1F2B2E"/>
                          </a:solidFill>
                        </a:rPr>
                        <a:t>Joseph</a:t>
                      </a:r>
                    </a:p>
                  </a:txBody>
                  <a:tcPr>
                    <a:solidFill>
                      <a:srgbClr val="D9EF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900" b="1">
                          <a:solidFill>
                            <a:srgbClr val="1F2B2E"/>
                          </a:solidFill>
                        </a:rPr>
                        <a:t>Healthy/target context</a:t>
                      </a:r>
                    </a:p>
                  </a:txBody>
                  <a:tcPr>
                    <a:solidFill>
                      <a:srgbClr val="D9EF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BMI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Obese category; weight management recommended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HbA1c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Raised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Individualised target often around 53 mmol/mol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Blood pressure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Mild hypertension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Monitor cardiovascular risk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Medication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>
                          <a:solidFill>
                            <a:srgbClr val="1F2B2E"/>
                          </a:solidFill>
                        </a:rPr>
                        <a:t>Metformin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 dirty="0">
                          <a:solidFill>
                            <a:srgbClr val="1F2B2E"/>
                          </a:solidFill>
                        </a:rPr>
                        <a:t>Take as prescribed; regular review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4709160" y="1417320"/>
            <a:ext cx="3840480" cy="365760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Why this matters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09160" y="1920240"/>
            <a:ext cx="3840480" cy="1563505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400">
                <a:solidFill>
                  <a:srgbClr val="1F2B2E"/>
                </a:solidFill>
              </a:defRPr>
            </a:pPr>
            <a:r>
              <a:rPr dirty="0"/>
              <a:t>• His age, ethnicity, family history and hypertension increase diabetes-related risk.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r>
              <a:rPr dirty="0"/>
              <a:t>• Lifestyle factors such as low physical activity, sugary/processed foods and alcohol are modifiable.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r>
              <a:rPr dirty="0"/>
              <a:t>• Person-</a:t>
            </a:r>
            <a:r>
              <a:rPr dirty="0" err="1"/>
              <a:t>centred</a:t>
            </a:r>
            <a:r>
              <a:rPr dirty="0"/>
              <a:t> care can support realistic changes and improve long-term outcomes.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0C37D20-4170-A7C3-EF37-A9248FF5C3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44042" y="3965513"/>
            <a:ext cx="2463788" cy="1342960"/>
          </a:xfrm>
          <a:prstGeom prst="rect">
            <a:avLst/>
          </a:prstGeom>
        </p:spPr>
      </p:pic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C3FC3620-D392-BA95-7E1B-BA6021EE76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2301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546"/>
    </mc:Choice>
    <mc:Fallback xmlns="">
      <p:transition spd="slow" advTm="67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Anatomy and Physiology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Endocrine and digestive systems: pancreas, insulin and glucose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1417320"/>
            <a:ext cx="3886200" cy="3256276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The pancreas sits behind the stomach and acts as both a digestive and endocrine gland.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Islets of Langerhans contain beta cells, which release insulin to lower blood glucose, and alpha cells, which release glucagon to raise blood glucose.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After eating, glucose rises; insulin enables muscle, fat and liver cells to absorb glucose for energy or storage.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Insulin and glucagon maintain blood glucose homeostasis, similar to a thermostat.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709160" y="1417320"/>
            <a:ext cx="3749039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Type 2 Diabetes: what changes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09160" y="1920240"/>
            <a:ext cx="3749039" cy="2517612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Cells become less responsive to insulin, known as insulin resistance.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The pancreas may not produce enough insulin over time.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Glucose remains in the bloodstream, causing hyperglycemia and a raised HbA1c.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Long-term high glucose can damage blood vessels, kidneys, eyes and nerves.</a:t>
            </a:r>
          </a:p>
        </p:txBody>
      </p:sp>
      <p:sp>
        <p:nvSpPr>
          <p:cNvPr id="8" name="Oval 7"/>
          <p:cNvSpPr/>
          <p:nvPr/>
        </p:nvSpPr>
        <p:spPr>
          <a:xfrm>
            <a:off x="152401" y="4929051"/>
            <a:ext cx="1195251" cy="320040"/>
          </a:xfrm>
          <a:prstGeom prst="ellipse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sz="1040" dirty="0">
                <a:solidFill>
                  <a:srgbClr val="FFFFFF"/>
                </a:solidFill>
              </a:rPr>
              <a:t>β insulin</a:t>
            </a:r>
          </a:p>
        </p:txBody>
      </p:sp>
      <p:sp>
        <p:nvSpPr>
          <p:cNvPr id="9" name="Oval 8"/>
          <p:cNvSpPr/>
          <p:nvPr/>
        </p:nvSpPr>
        <p:spPr>
          <a:xfrm>
            <a:off x="2007325" y="4929051"/>
            <a:ext cx="1195251" cy="320040"/>
          </a:xfrm>
          <a:prstGeom prst="ellipse">
            <a:avLst/>
          </a:prstGeom>
          <a:solidFill>
            <a:srgbClr val="E4572E"/>
          </a:solidFill>
          <a:ln>
            <a:solidFill>
              <a:srgbClr val="E4572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sz="1040" dirty="0">
                <a:solidFill>
                  <a:srgbClr val="FFFFFF"/>
                </a:solidFill>
              </a:rPr>
              <a:t>α glucagon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C65D2A3-3F53-4E36-12F1-53355A1FD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4465742"/>
            <a:ext cx="2313929" cy="1205716"/>
          </a:xfrm>
          <a:prstGeom prst="rect">
            <a:avLst/>
          </a:prstGeom>
        </p:spPr>
      </p:pic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2D53DD86-876A-468E-BB5F-F1261E20E6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464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963"/>
    </mc:Choice>
    <mc:Fallback xmlns="">
      <p:transition spd="slow" advTm="85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24A3-1440-EE2D-BFA7-E4E87ED06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Care Plan (1/3)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Lifestyle and health behaviour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8640" y="1417320"/>
            <a:ext cx="3657600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Current risk behaviours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1920240"/>
            <a:ext cx="3657600" cy="2825389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2000">
                <a:latin typeface="Arial"/>
                <a:cs typeface="Arial"/>
              </a:rPr>
              <a:t>• BMI of 31, classed as obese.</a:t>
            </a:r>
            <a:endParaRPr lang="en-US" sz="2000">
              <a:latin typeface="Arial"/>
              <a:cs typeface="Arial"/>
            </a:endParaRP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2000">
                <a:latin typeface="Arial"/>
                <a:cs typeface="Arial"/>
              </a:rPr>
              <a:t>• Diet high in processed foods and sugary drinks.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2000">
                <a:latin typeface="Arial"/>
                <a:cs typeface="Arial"/>
              </a:rPr>
              <a:t>• Low physical activity since retirement.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2000">
                <a:latin typeface="Arial"/>
                <a:cs typeface="Arial"/>
              </a:rPr>
              <a:t>• Drinks alcohol several times a week.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2000">
                <a:latin typeface="Arial"/>
                <a:cs typeface="Arial"/>
              </a:rPr>
              <a:t>• Poor sleep may worsen blood glucose control.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72000" y="1417320"/>
            <a:ext cx="3657600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Lifestyle care actions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0" y="1920240"/>
            <a:ext cx="3657600" cy="2763834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Use NHS Eatwell Guide principles: higher </a:t>
            </a:r>
            <a:r>
              <a:rPr sz="1600" dirty="0" err="1">
                <a:latin typeface="Arial"/>
                <a:cs typeface="Arial"/>
              </a:rPr>
              <a:t>fibre</a:t>
            </a:r>
            <a:r>
              <a:rPr sz="1600" dirty="0">
                <a:latin typeface="Arial"/>
                <a:cs typeface="Arial"/>
              </a:rPr>
              <a:t>, lower sugar, fewer processed foods.</a:t>
            </a:r>
            <a:endParaRPr lang="en-US" sz="1600" dirty="0">
              <a:latin typeface="Arial"/>
              <a:cs typeface="Arial"/>
            </a:endParaRP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Aim for at least 150 minutes of moderate activity weekly, such as brisk walking.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Work towards gradual, sustainable weight loss with dietitian support.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Reduce alcohol and replace sugary drinks with water or no-sugar alternatives.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802DC74E-A0F0-7469-746A-8D909EDF16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42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00"/>
    </mc:Choice>
    <mc:Fallback xmlns="">
      <p:transition spd="slow" advTm="80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B926-B65F-3EB5-92BB-DC40BD79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Care Plan (2/3)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Everyday routine, medication and monitoring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287066"/>
              </p:ext>
            </p:extLst>
          </p:nvPr>
        </p:nvGraphicFramePr>
        <p:xfrm>
          <a:off x="502920" y="1417320"/>
          <a:ext cx="813816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9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9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1">
                          <a:solidFill>
                            <a:srgbClr val="1F2B2E"/>
                          </a:solidFill>
                        </a:rPr>
                        <a:t>Daily routine area</a:t>
                      </a:r>
                      <a:endParaRPr sz="1200" b="1">
                        <a:solidFill>
                          <a:srgbClr val="1F2B2E"/>
                        </a:solidFill>
                      </a:endParaRPr>
                    </a:p>
                  </a:txBody>
                  <a:tcPr>
                    <a:solidFill>
                      <a:srgbClr val="D9EF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1">
                          <a:solidFill>
                            <a:srgbClr val="1F2B2E"/>
                          </a:solidFill>
                        </a:rPr>
                        <a:t>Care need / action</a:t>
                      </a:r>
                    </a:p>
                  </a:txBody>
                  <a:tcPr>
                    <a:solidFill>
                      <a:srgbClr val="D9EF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Medication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Take prescribed Metformin as directed; attend GP/pharmacist medication reviews.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Diet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Plan balanced meals; reduce sugary drinks and processed foods.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Walk 20 minutes daily and build towards 150 minutes weekly.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Self-care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Daily foot checks, regular sleep routine and family-supported meal planning.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Education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>
                          <a:solidFill>
                            <a:srgbClr val="1F2B2E"/>
                          </a:solidFill>
                        </a:rPr>
                        <a:t>Attend structured diabetes education, such as DESMOND, if available.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4360" y="4434840"/>
            <a:ext cx="7818120" cy="978729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>
              <a:defRPr sz="1400">
                <a:solidFill>
                  <a:srgbClr val="1F2B2E"/>
                </a:solidFill>
              </a:defRPr>
            </a:pPr>
            <a:r>
              <a:rPr sz="2000">
                <a:latin typeface="Arial"/>
                <a:cs typeface="Arial"/>
              </a:rPr>
              <a:t>The condition can affect energy levels, mobility confidence and long-term independence, so support should be practical, realistic and reviewed regularly.</a:t>
            </a:r>
            <a:endParaRPr lang="en-US" sz="2000">
              <a:latin typeface="Arial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C9EDC26-6B0E-F7EE-C9D6-A04E2D37A7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4072" y="253965"/>
            <a:ext cx="2004948" cy="1358530"/>
          </a:xfrm>
          <a:prstGeom prst="rect">
            <a:avLst/>
          </a:prstGeom>
        </p:spPr>
      </p:pic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CCC06DE9-6B33-95CC-740E-9F1D39863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391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45"/>
    </mc:Choice>
    <mc:Fallback xmlns="">
      <p:transition spd="slow" advTm="92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E0124-C10B-2C22-8E26-7781C9788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Care Plan (3/3)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193C0-9C37-D32B-C845-058D81A0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ED7D4-D58E-B110-D734-7BC6B273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Communication and ethical considerations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8640" y="1371600"/>
            <a:ext cx="3794760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Communication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2355" y="1799772"/>
            <a:ext cx="3831045" cy="2517612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Use plain, jargon-free language; explain HbA1c and insulin resistance clearly.</a:t>
            </a:r>
            <a:endParaRPr lang="en-US" sz="1600" dirty="0">
              <a:latin typeface="Arial"/>
              <a:cs typeface="Arial"/>
            </a:endParaRPr>
          </a:p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Check understanding and encourage Joseph to describe his concerns and priorities.</a:t>
            </a:r>
          </a:p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With consent, involve his wife in education and meal-planning support.</a:t>
            </a:r>
          </a:p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Ensure GP, diabetes nurse, dietitian and podiatrist communicate consistently through his care record.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17720" y="1371600"/>
            <a:ext cx="3794760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Ethics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95949" y="1814286"/>
            <a:ext cx="3780246" cy="2271391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Autonomy: respect informed choices about diet, activity and treatment.</a:t>
            </a:r>
            <a:endParaRPr lang="en-US" sz="1600" dirty="0">
              <a:latin typeface="Arial"/>
              <a:cs typeface="Arial"/>
            </a:endParaRPr>
          </a:p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Beneficence: offer evidence-based care that improves health.</a:t>
            </a:r>
          </a:p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Non-maleficence: avoid harm, including </a:t>
            </a:r>
            <a:r>
              <a:rPr sz="1600" dirty="0" err="1">
                <a:latin typeface="Arial"/>
                <a:cs typeface="Arial"/>
              </a:rPr>
              <a:t>hypoglycaemia</a:t>
            </a:r>
            <a:r>
              <a:rPr sz="1600" dirty="0">
                <a:latin typeface="Arial"/>
                <a:cs typeface="Arial"/>
              </a:rPr>
              <a:t> risks when changing activity or medication.</a:t>
            </a:r>
          </a:p>
          <a:p>
            <a:pPr>
              <a:defRPr sz="1250">
                <a:solidFill>
                  <a:srgbClr val="1F2B2E"/>
                </a:solidFill>
              </a:defRPr>
            </a:pPr>
            <a:r>
              <a:rPr sz="1600" dirty="0">
                <a:latin typeface="Arial"/>
                <a:cs typeface="Arial"/>
              </a:rPr>
              <a:t>• Justice: support fair access to diabetes services regardless of background.</a:t>
            </a: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C054A33B-AD3D-E9E1-A37A-6D315F7BB7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16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05"/>
    </mc:Choice>
    <mc:Fallback xmlns="">
      <p:transition spd="slow" advTm="64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Risk factors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Lifestyle, condition-related and non-modifiable risks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02920" y="1417320"/>
            <a:ext cx="3840480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Modifiable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874519"/>
            <a:ext cx="3840480" cy="1532727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Obesity / BMI 31.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Processed and high-sugar diet.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Physical inactivity after retirement.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Alcohol several times per week.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Hypertension requiring ongoing monitoring.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617720" y="1417320"/>
            <a:ext cx="3840480" cy="384048"/>
          </a:xfrm>
          <a:prstGeom prst="roundRect">
            <a:avLst/>
          </a:prstGeom>
          <a:solidFill>
            <a:srgbClr val="0F7C82"/>
          </a:solidFill>
          <a:ln>
            <a:solidFill>
              <a:srgbClr val="0F7C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40" b="1">
                <a:solidFill>
                  <a:srgbClr val="FFFFFF"/>
                </a:solidFill>
              </a:rPr>
              <a:t>Non-modifiable / disease-specific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17720" y="1874519"/>
            <a:ext cx="3840480" cy="2025170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Age over 40.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Black African background associated with higher risk.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Family history: mother had Type 2 Diabetes.</a:t>
            </a:r>
          </a:p>
          <a:p>
            <a:pPr>
              <a:defRPr sz="1300">
                <a:solidFill>
                  <a:srgbClr val="1F2B2E"/>
                </a:solidFill>
              </a:defRPr>
            </a:pPr>
            <a:r>
              <a:rPr sz="1600" dirty="0"/>
              <a:t>• Existing Type 2 Diabetes increases risk of cardiovascular disease, kidney disease, eye disease and neuropathy.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5212080"/>
            <a:ext cx="7498079" cy="475488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200">
                <a:solidFill>
                  <a:srgbClr val="1F2B2E"/>
                </a:solidFill>
              </a:defRPr>
            </a:pPr>
            <a:r>
              <a:rPr sz="1440"/>
              <a:t>Most of Joseph’s risk can be reduced through supported lifestyle change, medication adherence and regular monitoring.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B125C4-FFC7-E577-CE03-03E7B4A369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886" y="3480397"/>
            <a:ext cx="2657602" cy="1688359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713CBEE0-D0E0-5628-B4BE-1FEE507C75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254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02"/>
    </mc:Choice>
    <mc:Fallback xmlns="">
      <p:transition spd="slow" advTm="87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35B54-0BF4-AD00-7A34-DFE815A0C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68170"/>
            <a:ext cx="3008313" cy="1162050"/>
          </a:xfrm>
        </p:spPr>
        <p:txBody>
          <a:bodyPr wrap="square" anchor="b">
            <a:normAutofit/>
          </a:bodyPr>
          <a:lstStyle/>
          <a:p>
            <a:r>
              <a:rPr lang="en-GB" dirty="0"/>
              <a:t>Follow‑up Plan and SMART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B9178-E45F-BC0D-410F-7253F336AF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 wrap="square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1800" b="1" dirty="0"/>
              <a:t>Review timeline:</a:t>
            </a:r>
            <a:r>
              <a:rPr lang="en-GB" sz="1800" dirty="0"/>
              <a:t> GP/diabetes nurse review in </a:t>
            </a:r>
            <a:r>
              <a:rPr lang="en-GB" sz="1800" b="1" dirty="0"/>
              <a:t>3 months</a:t>
            </a:r>
            <a:r>
              <a:rPr lang="en-GB" sz="1800" dirty="0"/>
              <a:t> to assess progress and adjust plan.</a:t>
            </a:r>
          </a:p>
          <a:p>
            <a:pPr lvl="0">
              <a:lnSpc>
                <a:spcPct val="90000"/>
              </a:lnSpc>
            </a:pPr>
            <a:r>
              <a:rPr lang="en-GB" sz="1800" b="1" dirty="0"/>
              <a:t>Monitoring:</a:t>
            </a:r>
            <a:r>
              <a:rPr lang="en-GB" sz="1800" dirty="0"/>
              <a:t> </a:t>
            </a:r>
            <a:r>
              <a:rPr lang="en-GB" sz="1800" b="1" dirty="0"/>
              <a:t>HbA1c every 3–6 months</a:t>
            </a:r>
            <a:r>
              <a:rPr lang="en-GB" sz="1800" dirty="0"/>
              <a:t> until stable; </a:t>
            </a:r>
            <a:r>
              <a:rPr lang="en-GB" sz="1800" b="1" dirty="0"/>
              <a:t>BP and cholesterol annually</a:t>
            </a:r>
            <a:r>
              <a:rPr lang="en-GB" sz="1800" dirty="0"/>
              <a:t>.</a:t>
            </a:r>
          </a:p>
          <a:p>
            <a:pPr lvl="0">
              <a:lnSpc>
                <a:spcPct val="90000"/>
              </a:lnSpc>
            </a:pPr>
            <a:r>
              <a:rPr lang="en-GB" sz="1800" b="1" dirty="0"/>
              <a:t>Referrals:</a:t>
            </a:r>
            <a:r>
              <a:rPr lang="en-GB" sz="1800" dirty="0"/>
              <a:t> Arrange </a:t>
            </a:r>
            <a:r>
              <a:rPr lang="en-GB" sz="1800" b="1" dirty="0"/>
              <a:t>dietitian</a:t>
            </a:r>
            <a:r>
              <a:rPr lang="en-GB" sz="1800" dirty="0"/>
              <a:t>, </a:t>
            </a:r>
            <a:r>
              <a:rPr lang="en-GB" sz="1800" b="1" dirty="0"/>
              <a:t>podiatry</a:t>
            </a:r>
            <a:r>
              <a:rPr lang="en-GB" sz="1800" dirty="0"/>
              <a:t>, and </a:t>
            </a:r>
            <a:r>
              <a:rPr lang="en-GB" sz="1800" b="1" dirty="0"/>
              <a:t>eye screening</a:t>
            </a:r>
            <a:r>
              <a:rPr lang="en-GB" sz="1800" dirty="0"/>
              <a:t> appointments as needed.</a:t>
            </a:r>
          </a:p>
          <a:p>
            <a:pPr lvl="0">
              <a:lnSpc>
                <a:spcPct val="90000"/>
              </a:lnSpc>
            </a:pPr>
            <a:r>
              <a:rPr lang="en-GB" sz="1800" b="1" dirty="0"/>
              <a:t>SMART goals (examples):</a:t>
            </a: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GB" sz="1800" b="1" dirty="0"/>
              <a:t>Specific:</a:t>
            </a:r>
            <a:r>
              <a:rPr lang="en-GB" sz="1800" dirty="0"/>
              <a:t> Replace sugary drinks with water at lunch and dinner.</a:t>
            </a:r>
          </a:p>
          <a:p>
            <a:pPr lvl="1">
              <a:lnSpc>
                <a:spcPct val="90000"/>
              </a:lnSpc>
            </a:pPr>
            <a:r>
              <a:rPr lang="en-GB" sz="1800" b="1" dirty="0"/>
              <a:t>Measurable:</a:t>
            </a:r>
            <a:r>
              <a:rPr lang="en-GB" sz="1800" dirty="0"/>
              <a:t> Walk </a:t>
            </a:r>
            <a:r>
              <a:rPr lang="en-GB" sz="1800" b="1" dirty="0"/>
              <a:t>20 minutes daily</a:t>
            </a:r>
            <a:r>
              <a:rPr lang="en-GB" sz="1800" dirty="0"/>
              <a:t>, track steps with a phone or pedometer.</a:t>
            </a:r>
          </a:p>
          <a:p>
            <a:pPr lvl="1">
              <a:lnSpc>
                <a:spcPct val="90000"/>
              </a:lnSpc>
            </a:pPr>
            <a:r>
              <a:rPr lang="en-GB" sz="1800" b="1" dirty="0"/>
              <a:t>Achievable:</a:t>
            </a:r>
            <a:r>
              <a:rPr lang="en-GB" sz="1800" dirty="0"/>
              <a:t> Start with 3 days/week, increase to 5 within 6 weeks.</a:t>
            </a:r>
          </a:p>
          <a:p>
            <a:pPr lvl="1">
              <a:lnSpc>
                <a:spcPct val="90000"/>
              </a:lnSpc>
            </a:pPr>
            <a:r>
              <a:rPr lang="en-GB" sz="1800" b="1" dirty="0"/>
              <a:t>Relevant:</a:t>
            </a:r>
            <a:r>
              <a:rPr lang="en-GB" sz="1800" dirty="0"/>
              <a:t> Weight loss target to move BMI toward healthy range.</a:t>
            </a:r>
          </a:p>
          <a:p>
            <a:pPr lvl="1">
              <a:lnSpc>
                <a:spcPct val="90000"/>
              </a:lnSpc>
            </a:pPr>
            <a:r>
              <a:rPr lang="en-GB" sz="1800" b="1" dirty="0"/>
              <a:t>Time‑bound:</a:t>
            </a:r>
            <a:r>
              <a:rPr lang="en-GB" sz="1800" dirty="0"/>
              <a:t> Review progress at the 3‑month diabetes nurse appointment.</a:t>
            </a:r>
          </a:p>
          <a:p>
            <a:pPr>
              <a:lnSpc>
                <a:spcPct val="90000"/>
              </a:lnSpc>
            </a:pP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771167-A093-0B6B-637F-11FFF875E0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13/08/2026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41D00C-C2B3-AC51-E52F-F3E77BD1A1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5699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31BBF-D2E0-2747-F090-272CAA95E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When to Seek Help and Safety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45C89-156D-D8F9-F5AD-EAE13F04D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 wrap="square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2200" b="1" dirty="0"/>
              <a:t>Immediate concerns:</a:t>
            </a:r>
            <a:r>
              <a:rPr lang="en-GB" sz="2200" dirty="0"/>
              <a:t> Seek urgent care for signs of </a:t>
            </a:r>
            <a:r>
              <a:rPr lang="en-GB" sz="2200" b="1" dirty="0" err="1"/>
              <a:t>hypoglyceamia</a:t>
            </a:r>
            <a:r>
              <a:rPr lang="en-GB" sz="2200" dirty="0"/>
              <a:t> (sweating, confusion fainting) or </a:t>
            </a:r>
            <a:r>
              <a:rPr lang="en-GB" sz="2200" b="1" dirty="0"/>
              <a:t>hyperglycaemia</a:t>
            </a:r>
            <a:r>
              <a:rPr lang="en-GB" sz="2200" dirty="0"/>
              <a:t> with vomiting, severe breathlessness, or dehydration.</a:t>
            </a:r>
          </a:p>
          <a:p>
            <a:pPr lvl="0">
              <a:lnSpc>
                <a:spcPct val="90000"/>
              </a:lnSpc>
            </a:pPr>
            <a:r>
              <a:rPr lang="en-GB" sz="2200" b="1" dirty="0"/>
              <a:t>Foot care red flags:</a:t>
            </a:r>
            <a:r>
              <a:rPr lang="en-GB" sz="2200" dirty="0"/>
              <a:t> Any </a:t>
            </a:r>
            <a:r>
              <a:rPr lang="en-GB" sz="2200" b="1" dirty="0"/>
              <a:t>new ulcer, persistent redness, swelling, or discharge</a:t>
            </a:r>
            <a:r>
              <a:rPr lang="en-GB" sz="2200" dirty="0"/>
              <a:t> requires prompt podiatry/GP review.</a:t>
            </a:r>
          </a:p>
          <a:p>
            <a:pPr lvl="0">
              <a:lnSpc>
                <a:spcPct val="90000"/>
              </a:lnSpc>
            </a:pPr>
            <a:r>
              <a:rPr lang="en-GB" sz="2200" b="1" dirty="0"/>
              <a:t>Medication and activity safety:</a:t>
            </a:r>
            <a:r>
              <a:rPr lang="en-GB" sz="2200" dirty="0"/>
              <a:t> If increasing activity causes dizziness or unusual symptoms </a:t>
            </a:r>
            <a:r>
              <a:rPr lang="en-GB" sz="2200" b="1" dirty="0"/>
              <a:t>check blood </a:t>
            </a:r>
            <a:r>
              <a:rPr lang="en-GB" sz="2200" b="1" dirty="0" err="1"/>
              <a:t>glcuose</a:t>
            </a:r>
            <a:r>
              <a:rPr lang="en-GB" sz="2200" dirty="0"/>
              <a:t> and contact the diabetes nurse before changing medication.</a:t>
            </a:r>
          </a:p>
          <a:p>
            <a:pPr lvl="0">
              <a:lnSpc>
                <a:spcPct val="90000"/>
              </a:lnSpc>
            </a:pPr>
            <a:r>
              <a:rPr lang="en-GB" sz="2200" b="1" dirty="0"/>
              <a:t>Support contacts:</a:t>
            </a:r>
            <a:r>
              <a:rPr lang="en-GB" sz="2200" dirty="0"/>
              <a:t> List GP, diabetes nurse, local urgent care, and emergency numbers on a fridge visible card; include nearest diabetic eye screening and podiatry clinic details.</a:t>
            </a:r>
          </a:p>
          <a:p>
            <a:pPr>
              <a:lnSpc>
                <a:spcPct val="90000"/>
              </a:lnSpc>
            </a:pPr>
            <a:endParaRPr lang="en-GB" sz="22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0E036-6589-E043-B2E1-4F6D3C22B4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0AF297A0-C124-4ADC-9EF2-B843F7980417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13/08/2026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AEC1B-3FD3-C82F-3BAF-FB18E7924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F707D33-CDDE-408A-A9D9-8533BBB69567}" type="slidenum">
              <a:rPr lang="en-GB" altLang="en-US" smtClean="0"/>
              <a:pPr>
                <a:spcAft>
                  <a:spcPts val="600"/>
                </a:spcAft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0787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FCB6-E8B5-E668-6859-56259221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Recommendations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Evidence-based care routine, monitoring and planning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352FD4-C64D-9CD8-8B7A-EA2CC9A2778E}"/>
              </a:ext>
            </a:extLst>
          </p:cNvPr>
          <p:cNvSpPr txBox="1"/>
          <p:nvPr/>
        </p:nvSpPr>
        <p:spPr>
          <a:xfrm>
            <a:off x="457200" y="1545771"/>
            <a:ext cx="8229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• Set an individualised HbA1c target; review HbA1c every 3–6 months until stable.</a:t>
            </a:r>
          </a:p>
          <a:p>
            <a:r>
              <a:rPr lang="en-GB" dirty="0"/>
              <a:t>• Check blood pressure and cholesterol at least annually because diabetes increases cardiovascular risk.</a:t>
            </a:r>
          </a:p>
          <a:p>
            <a:r>
              <a:rPr lang="en-GB" dirty="0"/>
              <a:t>• Arrange annual diabetic eye screening to detect retinopathy early.</a:t>
            </a:r>
          </a:p>
          <a:p>
            <a:r>
              <a:rPr lang="en-GB" dirty="0"/>
              <a:t>• Complete annual foot review and encourage daily self-checks to prevent ulcers.</a:t>
            </a:r>
          </a:p>
          <a:p>
            <a:r>
              <a:rPr lang="en-GB" dirty="0"/>
              <a:t>• Monitor kidney function yearly using urine and blood tests.</a:t>
            </a:r>
          </a:p>
          <a:p>
            <a:r>
              <a:rPr lang="en-GB" dirty="0"/>
              <a:t>• Use SMART goals: reduce sugary drinks, walk 20 minutes daily, track steps, and review progress with the diabetes nurse in 3 months.</a:t>
            </a:r>
          </a:p>
          <a:p>
            <a:r>
              <a:rPr lang="en-GB" dirty="0"/>
              <a:t>• Continue Metformin as prescribed and review medication if targets are not met.</a:t>
            </a:r>
          </a:p>
          <a:p>
            <a:r>
              <a:rPr lang="en-GB" dirty="0"/>
              <a:t>. Healthy Eating: eat more vegetables, whole grains, beans, fresh fruits, chicken, and nuts.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B847BB38-FB74-761A-9BC8-84F221385B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7697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34"/>
    </mc:Choice>
    <mc:Fallback xmlns="">
      <p:transition spd="slow" advTm="76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8604B-AC6B-0846-C825-2BEC86565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Conclusion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4CF4B-AA00-001B-CFC7-69AA662B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03137-7AB2-2A5E-B86B-FAB9F63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1024128"/>
            <a:ext cx="82296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 i="1">
                <a:solidFill>
                  <a:srgbClr val="0070C0"/>
                </a:solidFill>
              </a:rPr>
              <a:t>Key points from Joseph’s care plan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1417320"/>
            <a:ext cx="7680960" cy="2763834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1400">
                <a:solidFill>
                  <a:srgbClr val="1F2B2E"/>
                </a:solidFill>
              </a:defRPr>
            </a:pPr>
            <a:r>
              <a:rPr lang="en-GB" sz="1600" dirty="0"/>
              <a:t>• The pancreas normally maintains blood glucose balance through insulin and glucagon.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r>
              <a:rPr lang="en-GB" sz="1600" dirty="0"/>
              <a:t>• In Type 2 Diabetes, insulin resistance and reduced insulin production cause glucose to build up in the blood.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r>
              <a:rPr lang="en-GB" sz="1600" dirty="0"/>
              <a:t>• Long-term hyperglycaemia can affect the cardiovascular system, kidneys, eyes, nerves and circulation.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r>
              <a:rPr lang="en-GB" sz="1600" dirty="0"/>
              <a:t>• Joseph’s care should combine diet, activity, medication, monitoring, education, family support and multidisciplinary working.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r>
              <a:rPr lang="en-GB" sz="1600" dirty="0"/>
              <a:t>• Small, achievable SMART goals can help Joseph improve glucose control and long-term health outcomes.</a:t>
            </a:r>
          </a:p>
          <a:p>
            <a:pPr>
              <a:defRPr sz="1400">
                <a:solidFill>
                  <a:srgbClr val="1F2B2E"/>
                </a:solidFill>
              </a:defRPr>
            </a:pPr>
            <a:endParaRPr sz="1600" dirty="0"/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6D8B2435-74B9-E0A8-F175-2977D03436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1586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50"/>
    </mc:Choice>
    <mc:Fallback xmlns="">
      <p:transition spd="slow" advTm="113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1">
                <a:solidFill>
                  <a:srgbClr val="000000"/>
                </a:solidFill>
              </a:defRPr>
            </a:pPr>
            <a:r>
              <a:rPr sz="3000" b="1"/>
              <a:t>References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13/08/2026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02920" y="1234440"/>
            <a:ext cx="8092440" cy="3717941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Diabetes UK (2023) Diabetes and cardiovascular disease. Available at: https://www.diabetes.org.uk (Accessed: </a:t>
            </a:r>
            <a:r>
              <a:rPr lang="en-GB" sz="1400" dirty="0"/>
              <a:t>30 </a:t>
            </a:r>
            <a:r>
              <a:rPr sz="1400" dirty="0"/>
              <a:t>July 2026).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Diabetes UK (2024) Number of people with diabetes reaches 4.4 million. Available at: https://www.diabetes.org.uk (Accessed: 3</a:t>
            </a:r>
            <a:r>
              <a:rPr lang="en-GB" sz="1400" dirty="0"/>
              <a:t>0 </a:t>
            </a:r>
            <a:r>
              <a:rPr sz="1400" dirty="0"/>
              <a:t> July 2026).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National Institute for Health and Care Excellence (2022) Type 2 diabetes in adults: management (NG28). London: NICE. Available at: https://www.nice.org.uk/guidance/ng28 (Accessed: 3</a:t>
            </a:r>
            <a:r>
              <a:rPr lang="en-GB" sz="1400" dirty="0"/>
              <a:t>0 </a:t>
            </a:r>
            <a:r>
              <a:rPr sz="1400" dirty="0"/>
              <a:t> July 2026).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NHS (2023) Type 2 diabetes. Available at: https://www.nhs.uk/conditions/type-2-diabetes/ (Accessed: 3</a:t>
            </a:r>
            <a:r>
              <a:rPr lang="en-GB" sz="1400" dirty="0"/>
              <a:t>0 </a:t>
            </a:r>
            <a:r>
              <a:rPr sz="1400" dirty="0"/>
              <a:t> July 2026).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NHS England (2023) Diabetes prevention and treatment. Available at: https://www.england.nhs.uk (Accessed: 3</a:t>
            </a:r>
            <a:r>
              <a:rPr lang="en-GB" sz="1400" dirty="0"/>
              <a:t>0 </a:t>
            </a:r>
            <a:r>
              <a:rPr sz="1400" dirty="0"/>
              <a:t> July 2026).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Nursing and Midwifery Council (NMC) (2018) The Code: Professional standards of practice and </a:t>
            </a:r>
            <a:r>
              <a:rPr sz="1400" dirty="0" err="1"/>
              <a:t>behaviour</a:t>
            </a:r>
            <a:r>
              <a:rPr sz="1400" dirty="0"/>
              <a:t> for nurses, midwives and nursing associates. London: NMC.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Tortora, G.J. and Derrickson, B. (2017) Principles of Anatomy and Physiology. 15th </a:t>
            </a:r>
            <a:r>
              <a:rPr sz="1400" dirty="0" err="1"/>
              <a:t>edn</a:t>
            </a:r>
            <a:r>
              <a:rPr sz="1400" dirty="0"/>
              <a:t>. Hoboken, NJ: Wiley.</a:t>
            </a:r>
          </a:p>
          <a:p>
            <a:pPr>
              <a:defRPr sz="840">
                <a:solidFill>
                  <a:srgbClr val="1F2B2E"/>
                </a:solidFill>
              </a:defRPr>
            </a:pPr>
            <a:r>
              <a:rPr sz="1400" dirty="0"/>
              <a:t>World Health Organization (2023) Diabetes. Available at: https://www.who.int/health-topics/diabetes (Accessed: 3</a:t>
            </a:r>
            <a:r>
              <a:rPr lang="en-GB" sz="1400" dirty="0"/>
              <a:t>0 </a:t>
            </a:r>
            <a:r>
              <a:rPr sz="1400" dirty="0"/>
              <a:t> July 2026).</a:t>
            </a:r>
          </a:p>
        </p:txBody>
      </p:sp>
    </p:spTree>
    <p:extLst>
      <p:ext uri="{BB962C8B-B14F-4D97-AF65-F5344CB8AC3E}">
        <p14:creationId xmlns:p14="http://schemas.microsoft.com/office/powerpoint/2010/main" val="202181756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A845005-2D0A-7340-9158-F7C2EED21ECD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75df47eb-6b36-49c2-aa41-49fbd7b0be1f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6ACECEF3D0D045B19B01E5B03389C8" ma:contentTypeVersion="4" ma:contentTypeDescription="Create a new document." ma:contentTypeScope="" ma:versionID="0d96b3c3da729f5ecc80eac7db2625a7">
  <xsd:schema xmlns:xsd="http://www.w3.org/2001/XMLSchema" xmlns:xs="http://www.w3.org/2001/XMLSchema" xmlns:p="http://schemas.microsoft.com/office/2006/metadata/properties" xmlns:ns3="04d956d8-1ffd-4dba-87ce-03f615e16f58" targetNamespace="http://schemas.microsoft.com/office/2006/metadata/properties" ma:root="true" ma:fieldsID="fd7f2cd1b1b5c5637be3e438b5d6ec26" ns3:_="">
    <xsd:import namespace="04d956d8-1ffd-4dba-87ce-03f615e16f5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d956d8-1ffd-4dba-87ce-03f615e16f5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1B9190-AD4A-41DA-A060-B3D69ECE6A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DDC476-98F3-4883-863D-B22C39DA7F5B}">
  <ds:schemaRefs>
    <ds:schemaRef ds:uri="04d956d8-1ffd-4dba-87ce-03f615e16f5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679B69F-CFFA-431D-8DFB-C04405307886}">
  <ds:schemaRefs>
    <ds:schemaRef ds:uri="04d956d8-1ffd-4dba-87ce-03f615e16f5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10488</TotalTime>
  <Words>1588</Words>
  <Application>Microsoft Office PowerPoint</Application>
  <PresentationFormat>On-screen Show (4:3)</PresentationFormat>
  <Paragraphs>174</Paragraphs>
  <Slides>13</Slides>
  <Notes>11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Myriad Pro</vt:lpstr>
      <vt:lpstr>Verdana</vt:lpstr>
      <vt:lpstr>20140311PresentationUWTSDTemplate</vt:lpstr>
      <vt:lpstr>PowerPoint Presentation</vt:lpstr>
      <vt:lpstr>Introduction</vt:lpstr>
      <vt:lpstr>Information about the person</vt:lpstr>
      <vt:lpstr>Anatomy and Physiology</vt:lpstr>
      <vt:lpstr>Care Plan (1/3)</vt:lpstr>
      <vt:lpstr>Care Plan (2/3)</vt:lpstr>
      <vt:lpstr>Care Plan (3/3)</vt:lpstr>
      <vt:lpstr>Risk factors</vt:lpstr>
      <vt:lpstr>Follow‑up Plan and SMART Goals</vt:lpstr>
      <vt:lpstr>When to Seek Help and Safety Planning</vt:lpstr>
      <vt:lpstr>Recommendations</vt:lpstr>
      <vt:lpstr>Conclusion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DB</dc:creator>
  <cp:lastModifiedBy>Veronica Konadu</cp:lastModifiedBy>
  <cp:revision>15</cp:revision>
  <cp:lastPrinted>2018-07-09T15:27:01Z</cp:lastPrinted>
  <dcterms:created xsi:type="dcterms:W3CDTF">2026-07-25T17:52:38Z</dcterms:created>
  <dcterms:modified xsi:type="dcterms:W3CDTF">2026-08-13T16:13:03Z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0x010100946ACECEF3D0D045B19B01E5B03389C8</vt:lpwstr>
  </property>
</Properties>
</file>