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9"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C5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5113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5415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85178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4082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53146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50249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7137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53922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33518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243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8925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9/29/2022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195298959"/>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hyperlink" Target="https://www.researchgate.net/figure/Example-of-mind-map_fig2_224251531" TargetMode="External" /><Relationship Id="rId7" Type="http://schemas.openxmlformats.org/officeDocument/2006/relationships/hyperlink" Target="https://doi.org/10.1016/j.ijnurstu.2010.02.015" TargetMode="External" /><Relationship Id="rId2" Type="http://schemas.openxmlformats.org/officeDocument/2006/relationships/hyperlink" Target="https://www.researchgate.net/profile/Mirko-Malekovic" TargetMode="External" /><Relationship Id="rId1" Type="http://schemas.openxmlformats.org/officeDocument/2006/relationships/slideLayout" Target="../slideLayouts/slideLayout7.xml" /><Relationship Id="rId6" Type="http://schemas.openxmlformats.org/officeDocument/2006/relationships/hyperlink" Target="https://www.sciencedirect.com/journal/international-journal-of-nursing-studies" TargetMode="External" /><Relationship Id="rId5" Type="http://schemas.openxmlformats.org/officeDocument/2006/relationships/hyperlink" Target="https://www.aomrc.org.uk/wp-content/uploads/2017/06/Improving_Feedback_0517-2.pdf" TargetMode="External" /><Relationship Id="rId4" Type="http://schemas.openxmlformats.org/officeDocument/2006/relationships/hyperlink" Target="https://help.open.ac.uk/how-to-take-not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C5E6"/>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A304CDB-D716-5F83-AD03-83FFA798B968}"/>
              </a:ext>
            </a:extLst>
          </p:cNvPr>
          <p:cNvSpPr txBox="1"/>
          <p:nvPr/>
        </p:nvSpPr>
        <p:spPr>
          <a:xfrm>
            <a:off x="254026" y="1253061"/>
            <a:ext cx="3579751" cy="2092881"/>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3" algn="just"/>
            <a:r>
              <a:rPr lang="en-GB" sz="1000" b="0" i="0" u="sng" strike="noStrike">
                <a:solidFill>
                  <a:schemeClr val="tx1"/>
                </a:solidFill>
                <a:latin typeface="Georgia"/>
                <a:ea typeface="Georgia"/>
                <a:cs typeface="Georgia"/>
              </a:rPr>
              <a:t>Introduction</a:t>
            </a:r>
          </a:p>
          <a:p>
            <a:pPr algn="just"/>
            <a:r>
              <a:rPr lang="en-GB" sz="1000" b="0" i="0" u="none" strike="noStrike">
                <a:solidFill>
                  <a:schemeClr val="tx1"/>
                </a:solidFill>
                <a:latin typeface="Georgia"/>
                <a:ea typeface="Georgia"/>
                <a:cs typeface="Georgia"/>
              </a:rPr>
              <a:t>Critical </a:t>
            </a:r>
            <a:r>
              <a:rPr lang="en-GB" sz="1000">
                <a:solidFill>
                  <a:schemeClr val="tx1"/>
                </a:solidFill>
                <a:latin typeface="Georgia"/>
                <a:ea typeface="Georgia"/>
                <a:cs typeface="Georgia"/>
              </a:rPr>
              <a:t>thinking</a:t>
            </a:r>
            <a:r>
              <a:rPr lang="en-GB" sz="1000" b="0" i="0" u="none" strike="noStrike">
                <a:solidFill>
                  <a:schemeClr val="tx1"/>
                </a:solidFill>
                <a:latin typeface="Georgia"/>
                <a:ea typeface="Georgia"/>
                <a:cs typeface="Georgia"/>
              </a:rPr>
              <a:t> Skills are essential to higher education because it enables us to choose and decipher relevant information to support our work, override our initial assumptions about a topic and challenge our own personal bias in order to make better judgments. (Cottrell 2017) ​</a:t>
            </a:r>
            <a:endParaRPr lang="en-GB" sz="1000">
              <a:solidFill>
                <a:schemeClr val="tx1"/>
              </a:solidFill>
            </a:endParaRPr>
          </a:p>
          <a:p>
            <a:pPr algn="just"/>
            <a:r>
              <a:rPr lang="en-GB" sz="1000" b="0" i="0" u="none" strike="noStrike">
                <a:solidFill>
                  <a:schemeClr val="tx1"/>
                </a:solidFill>
                <a:latin typeface="Georgia"/>
                <a:ea typeface="Georgia"/>
                <a:cs typeface="Georgia"/>
              </a:rPr>
              <a:t>These skills are especially important as a student in Early years development as our practice directly affects vulnerable people and we need to be aware of how our actions impact them.​</a:t>
            </a:r>
          </a:p>
          <a:p>
            <a:pPr algn="just"/>
            <a:r>
              <a:rPr lang="en-GB" sz="1000" b="0" i="0" u="none" strike="noStrike">
                <a:solidFill>
                  <a:schemeClr val="tx1"/>
                </a:solidFill>
                <a:latin typeface="Georgia"/>
                <a:ea typeface="Georgia"/>
                <a:cs typeface="Georgia"/>
              </a:rPr>
              <a:t>Critical thinking skills will help you to be a productive student who is able to record and organise their thoughts and work effectively within a time period.​</a:t>
            </a:r>
          </a:p>
        </p:txBody>
      </p:sp>
      <p:sp>
        <p:nvSpPr>
          <p:cNvPr id="6" name="TextBox 5">
            <a:extLst>
              <a:ext uri="{FF2B5EF4-FFF2-40B4-BE49-F238E27FC236}">
                <a16:creationId xmlns:a16="http://schemas.microsoft.com/office/drawing/2014/main" id="{8B2E71AE-77A7-AEB0-F8A1-E0529FBCC9E7}"/>
              </a:ext>
            </a:extLst>
          </p:cNvPr>
          <p:cNvSpPr txBox="1"/>
          <p:nvPr/>
        </p:nvSpPr>
        <p:spPr>
          <a:xfrm>
            <a:off x="8164321" y="5000854"/>
            <a:ext cx="3059596" cy="1631216"/>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0" i="0" u="sng" strike="noStrike">
                <a:solidFill>
                  <a:schemeClr val="tx1"/>
                </a:solidFill>
                <a:latin typeface="Georgia"/>
                <a:ea typeface="Georgia"/>
                <a:cs typeface="Georgia"/>
              </a:rPr>
              <a:t>Conclusion</a:t>
            </a:r>
          </a:p>
          <a:p>
            <a:r>
              <a:rPr lang="en-GB" sz="1000" b="0" i="0" u="none" strike="noStrike">
                <a:solidFill>
                  <a:schemeClr val="tx1"/>
                </a:solidFill>
                <a:latin typeface="Georgia"/>
                <a:ea typeface="Georgia"/>
                <a:cs typeface="Georgia"/>
              </a:rPr>
              <a:t>Choosing to study for a degree is a daunting task, however, once you have explored the different Skills involved in Critical Thinking, you can select the ones that are most helpful and use them to make studying more accessible and manageable to you personally. </a:t>
            </a:r>
          </a:p>
          <a:p>
            <a:r>
              <a:rPr lang="en-GB" sz="1000" b="0" i="0" u="none" strike="noStrike">
                <a:solidFill>
                  <a:schemeClr val="tx1"/>
                </a:solidFill>
                <a:latin typeface="Georgia"/>
                <a:ea typeface="Georgia"/>
                <a:cs typeface="Georgia"/>
              </a:rPr>
              <a:t>Cottrell (2017) suggests we experiment with Critical Thinking methods and find a combination that serves you.​</a:t>
            </a:r>
          </a:p>
        </p:txBody>
      </p:sp>
      <p:sp>
        <p:nvSpPr>
          <p:cNvPr id="7" name="TextBox 6">
            <a:extLst>
              <a:ext uri="{FF2B5EF4-FFF2-40B4-BE49-F238E27FC236}">
                <a16:creationId xmlns:a16="http://schemas.microsoft.com/office/drawing/2014/main" id="{EAE856FF-4CB6-7B3C-460C-6E234AFDE5C4}"/>
              </a:ext>
            </a:extLst>
          </p:cNvPr>
          <p:cNvSpPr txBox="1"/>
          <p:nvPr/>
        </p:nvSpPr>
        <p:spPr>
          <a:xfrm>
            <a:off x="4101222" y="1093609"/>
            <a:ext cx="4063099" cy="2554545"/>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3"/>
            <a:r>
              <a:rPr lang="en-GB" sz="1000" u="sng">
                <a:solidFill>
                  <a:schemeClr val="tx1"/>
                </a:solidFill>
                <a:latin typeface="Georgia"/>
                <a:ea typeface="+mn-lt"/>
                <a:cs typeface="+mn-lt"/>
              </a:rPr>
              <a:t>Time Management</a:t>
            </a:r>
            <a:endParaRPr lang="en-GB" sz="1000" u="sng">
              <a:solidFill>
                <a:schemeClr val="tx1"/>
              </a:solidFill>
              <a:latin typeface="Georgia"/>
              <a:cs typeface="Calibri"/>
            </a:endParaRPr>
          </a:p>
          <a:p>
            <a:r>
              <a:rPr lang="en-GB" sz="1000">
                <a:ea typeface="+mn-lt"/>
                <a:cs typeface="+mn-lt"/>
              </a:rPr>
              <a:t>Time management is a strategy that helps you to organise and prioritise tasks so you can focus on those that will help you complete assignments and meet deadlines. </a:t>
            </a:r>
            <a:r>
              <a:rPr lang="en-GB" sz="1000" err="1">
                <a:ea typeface="+mn-lt"/>
                <a:cs typeface="+mn-lt"/>
              </a:rPr>
              <a:t>Cottrall</a:t>
            </a:r>
            <a:r>
              <a:rPr lang="en-GB" sz="1000">
                <a:ea typeface="+mn-lt"/>
                <a:cs typeface="+mn-lt"/>
              </a:rPr>
              <a:t> (20 19) explains that effective time management allows us to save time in certain areas so we can use it more effectively in others, for instance, avoiding procrastination via social media to prepare for an upcoming  presentation. </a:t>
            </a:r>
            <a:endParaRPr lang="en-GB"/>
          </a:p>
          <a:p>
            <a:r>
              <a:rPr lang="en-GB" sz="1000">
                <a:ea typeface="+mn-lt"/>
                <a:cs typeface="+mn-lt"/>
              </a:rPr>
              <a:t>There is research to suggest that small doses of stress can be helpful to studying as it helps our mind focus (simply academy 2021) however, prolonged periods of acute stress can affect our physical and mental health and impair our ability to retain information. </a:t>
            </a:r>
            <a:endParaRPr lang="en-GB"/>
          </a:p>
          <a:p>
            <a:r>
              <a:rPr lang="en-GB" sz="1000">
                <a:ea typeface="+mn-lt"/>
                <a:cs typeface="+mn-lt"/>
              </a:rPr>
              <a:t>Time management can make sure we are giving ourselves time to rest and recover from stress and prevent burn out so we can continue to learn and be productive. Research by Gibbons(2010) supports this , their study found that Students who selected good support strategies were more likely to have improved academic outcomes.</a:t>
            </a:r>
            <a:endParaRPr lang="en-GB"/>
          </a:p>
        </p:txBody>
      </p:sp>
      <p:sp>
        <p:nvSpPr>
          <p:cNvPr id="8" name="TextBox 7">
            <a:extLst>
              <a:ext uri="{FF2B5EF4-FFF2-40B4-BE49-F238E27FC236}">
                <a16:creationId xmlns:a16="http://schemas.microsoft.com/office/drawing/2014/main" id="{E5C006BE-AB12-4430-D463-5DCD3169F999}"/>
              </a:ext>
            </a:extLst>
          </p:cNvPr>
          <p:cNvSpPr txBox="1"/>
          <p:nvPr/>
        </p:nvSpPr>
        <p:spPr>
          <a:xfrm>
            <a:off x="8430992" y="1331674"/>
            <a:ext cx="3376448" cy="3354765"/>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a:solidFill>
                  <a:schemeClr val="tx2"/>
                </a:solidFill>
                <a:latin typeface="Times New Roman"/>
                <a:ea typeface="+mn-lt"/>
                <a:cs typeface="+mn-lt"/>
              </a:rPr>
              <a:t>Note Taking</a:t>
            </a:r>
          </a:p>
          <a:p>
            <a:r>
              <a:rPr lang="en-GB" sz="1000">
                <a:ea typeface="+mn-lt"/>
                <a:cs typeface="+mn-lt"/>
              </a:rPr>
              <a:t>The Open University highlights the importance of note taking as a skill that "helps you internalise difficult ideas by putting them into your own words" </a:t>
            </a:r>
            <a:endParaRPr lang="en-GB"/>
          </a:p>
          <a:p>
            <a:r>
              <a:rPr lang="en-GB" sz="1000">
                <a:ea typeface="+mn-lt"/>
                <a:cs typeface="+mn-lt"/>
              </a:rPr>
              <a:t>Learning to take notes effectively means you will be able to extract the relevant information from a text, organise thoughts, and if referenced properly, check your sources. (Cottrell, 2019) </a:t>
            </a:r>
            <a:endParaRPr lang="en-GB"/>
          </a:p>
          <a:p>
            <a:r>
              <a:rPr lang="en-GB" sz="1000">
                <a:ea typeface="+mn-lt"/>
                <a:cs typeface="+mn-lt"/>
              </a:rPr>
              <a:t>Pears and Shields (2010) also stresses the importance of referencing as part of effective note taking to avoid plagiarism. If we are citing our sources as we paraphrase from our chosen text, we can rest assured that we are not accidentally using someone else's words as our own when using our notes. </a:t>
            </a:r>
            <a:endParaRPr lang="en-GB"/>
          </a:p>
          <a:p>
            <a:r>
              <a:rPr lang="en-GB" sz="1000">
                <a:ea typeface="+mn-lt"/>
                <a:cs typeface="+mn-lt"/>
              </a:rPr>
              <a:t>A Mind Map is an example of a visual way to organise thoughts and monitor progress, this method is  supported by Pritchard (2008) who categorises the mind map as 'Non-linear' note taking which allows more freedom to add links and connections to the main concept in a more visual way. Tony </a:t>
            </a:r>
            <a:r>
              <a:rPr lang="en-GB" sz="1000" err="1">
                <a:ea typeface="+mn-lt"/>
                <a:cs typeface="+mn-lt"/>
              </a:rPr>
              <a:t>Buzan</a:t>
            </a:r>
            <a:r>
              <a:rPr lang="en-GB" sz="1000">
                <a:ea typeface="+mn-lt"/>
                <a:cs typeface="+mn-lt"/>
              </a:rPr>
              <a:t>(2006) coined and popularised the method  for these reasons.</a:t>
            </a:r>
            <a:endParaRPr lang="en-GB"/>
          </a:p>
        </p:txBody>
      </p:sp>
      <p:sp>
        <p:nvSpPr>
          <p:cNvPr id="9" name="TextBox 8">
            <a:extLst>
              <a:ext uri="{FF2B5EF4-FFF2-40B4-BE49-F238E27FC236}">
                <a16:creationId xmlns:a16="http://schemas.microsoft.com/office/drawing/2014/main" id="{2F076A25-4632-A464-3C30-EBD83DB94D4E}"/>
              </a:ext>
            </a:extLst>
          </p:cNvPr>
          <p:cNvSpPr txBox="1"/>
          <p:nvPr/>
        </p:nvSpPr>
        <p:spPr>
          <a:xfrm>
            <a:off x="562380" y="3634830"/>
            <a:ext cx="3003952" cy="2870016"/>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u="sng">
                <a:solidFill>
                  <a:schemeClr val="tx1"/>
                </a:solidFill>
                <a:latin typeface="Times New Roman"/>
                <a:ea typeface="Calibri"/>
                <a:cs typeface="Calibri"/>
              </a:rPr>
              <a:t>Reflection</a:t>
            </a:r>
            <a:endParaRPr lang="en-US">
              <a:solidFill>
                <a:schemeClr val="tx1"/>
              </a:solidFill>
              <a:ea typeface="Calibri"/>
              <a:cs typeface="Calibri"/>
            </a:endParaRPr>
          </a:p>
          <a:p>
            <a:r>
              <a:rPr lang="en-GB" sz="1000">
                <a:ea typeface="+mn-lt"/>
                <a:cs typeface="+mn-lt"/>
              </a:rPr>
              <a:t>Reflecting on your work, or methods you have undertaken previously, allows you to highlight what worked well and what you could have done better and use this information to plan for better outcomes in the future. This view is supported by Bassot (2016) who defines reflective practice as a way to continually evaluate and develop your knowledge and ensure you stay up to date with your skills. </a:t>
            </a:r>
            <a:endParaRPr lang="en-GB"/>
          </a:p>
          <a:p>
            <a:r>
              <a:rPr lang="en-GB" sz="1000">
                <a:ea typeface="+mn-lt"/>
                <a:cs typeface="+mn-lt"/>
              </a:rPr>
              <a:t>Reflection also makes us self-aware as learners, so if we have found  ourselves struggling with a module or assignment, we can refer to feedback from our tutor as a tool identify weaknesses and find a way to prevent them from becoming a barrier to progress. This view is maintained by Griffiths (2017) who informs us that Tutors views are trustworthy and valuable to students which makes constructive criticism a helpful tool in the reflective cycle.</a:t>
            </a:r>
            <a:endParaRPr lang="en-GB"/>
          </a:p>
        </p:txBody>
      </p:sp>
      <p:pic>
        <p:nvPicPr>
          <p:cNvPr id="2" name="Picture 2" descr="Diagram, engineering drawing&#10;&#10;Description automatically generated">
            <a:extLst>
              <a:ext uri="{FF2B5EF4-FFF2-40B4-BE49-F238E27FC236}">
                <a16:creationId xmlns:a16="http://schemas.microsoft.com/office/drawing/2014/main" id="{7B1A94EF-740E-2037-69CF-B6714D40E571}"/>
              </a:ext>
            </a:extLst>
          </p:cNvPr>
          <p:cNvPicPr>
            <a:picLocks noChangeAspect="1"/>
          </p:cNvPicPr>
          <p:nvPr/>
        </p:nvPicPr>
        <p:blipFill>
          <a:blip r:embed="rId2"/>
          <a:stretch>
            <a:fillRect/>
          </a:stretch>
        </p:blipFill>
        <p:spPr>
          <a:xfrm>
            <a:off x="4504598" y="4078539"/>
            <a:ext cx="2988128" cy="2329693"/>
          </a:xfrm>
          <a:prstGeom prst="rect">
            <a:avLst/>
          </a:prstGeom>
        </p:spPr>
      </p:pic>
      <p:sp>
        <p:nvSpPr>
          <p:cNvPr id="10" name="Footer Placeholder 9">
            <a:extLst>
              <a:ext uri="{FF2B5EF4-FFF2-40B4-BE49-F238E27FC236}">
                <a16:creationId xmlns:a16="http://schemas.microsoft.com/office/drawing/2014/main" id="{EA167E7A-AD42-9176-92B0-F8E8AE526ADC}"/>
              </a:ext>
            </a:extLst>
          </p:cNvPr>
          <p:cNvSpPr>
            <a:spLocks noGrp="1"/>
          </p:cNvSpPr>
          <p:nvPr>
            <p:ph type="ftr" sz="quarter" idx="11"/>
          </p:nvPr>
        </p:nvSpPr>
        <p:spPr>
          <a:xfrm>
            <a:off x="-33337" y="-1587"/>
            <a:ext cx="12175330" cy="293688"/>
          </a:xfrm>
        </p:spPr>
        <p:txBody>
          <a:bodyPr/>
          <a:lstStyle/>
          <a:p>
            <a:r>
              <a:rPr lang="en-GB" b="1">
                <a:solidFill>
                  <a:schemeClr val="bg1"/>
                </a:solidFill>
              </a:rPr>
              <a:t>Sophie Dwyer                                                                                                           2216953</a:t>
            </a:r>
            <a:endParaRPr lang="en-GB" b="1">
              <a:solidFill>
                <a:schemeClr val="bg1"/>
              </a:solidFill>
              <a:ea typeface="Calibri"/>
              <a:cs typeface="Calibri"/>
            </a:endParaRPr>
          </a:p>
        </p:txBody>
      </p:sp>
      <p:sp>
        <p:nvSpPr>
          <p:cNvPr id="11" name="TextBox 10">
            <a:extLst>
              <a:ext uri="{FF2B5EF4-FFF2-40B4-BE49-F238E27FC236}">
                <a16:creationId xmlns:a16="http://schemas.microsoft.com/office/drawing/2014/main" id="{375B5926-2328-6920-5BA8-85DBBFF35F72}"/>
              </a:ext>
            </a:extLst>
          </p:cNvPr>
          <p:cNvSpPr txBox="1"/>
          <p:nvPr/>
        </p:nvSpPr>
        <p:spPr>
          <a:xfrm>
            <a:off x="1590398" y="353154"/>
            <a:ext cx="9098643" cy="369332"/>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1">
                    <a:lumMod val="75000"/>
                  </a:schemeClr>
                </a:solidFill>
                <a:ea typeface="+mn-lt"/>
                <a:cs typeface="+mn-lt"/>
              </a:rPr>
              <a:t>The range of Skills and Personal Qualities that influence the development of Critical Thinking.</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08D76D-864B-D237-0826-B278B5A27B2C}"/>
              </a:ext>
            </a:extLst>
          </p:cNvPr>
          <p:cNvSpPr txBox="1"/>
          <p:nvPr/>
        </p:nvSpPr>
        <p:spPr>
          <a:xfrm>
            <a:off x="5179594" y="2514600"/>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8198D66D-ED5C-16A8-0AAD-70F67E8443E7}"/>
              </a:ext>
            </a:extLst>
          </p:cNvPr>
          <p:cNvSpPr txBox="1"/>
          <p:nvPr/>
        </p:nvSpPr>
        <p:spPr>
          <a:xfrm>
            <a:off x="1041911" y="676023"/>
            <a:ext cx="10488024" cy="48338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u="sng"/>
              <a:t>Reference list </a:t>
            </a:r>
            <a:endParaRPr lang="en-US" sz="1400">
              <a:cs typeface="Calibri"/>
            </a:endParaRPr>
          </a:p>
          <a:p>
            <a:br>
              <a:rPr lang="en-GB" sz="1200"/>
            </a:br>
            <a:endParaRPr lang="en-GB" sz="1200">
              <a:latin typeface="Georgia"/>
            </a:endParaRPr>
          </a:p>
          <a:p>
            <a:r>
              <a:rPr lang="en-GB" sz="1200">
                <a:latin typeface="Georgia"/>
                <a:ea typeface="+mn-lt"/>
                <a:cs typeface="+mn-lt"/>
              </a:rPr>
              <a:t>Pears, R. and Shields, G. 2010, </a:t>
            </a:r>
            <a:r>
              <a:rPr lang="en-GB" sz="1200" i="1">
                <a:latin typeface="Georgia"/>
                <a:ea typeface="+mn-lt"/>
                <a:cs typeface="+mn-lt"/>
              </a:rPr>
              <a:t>Cite Them Right, </a:t>
            </a:r>
            <a:r>
              <a:rPr lang="en-GB" sz="1200">
                <a:latin typeface="Georgia"/>
                <a:ea typeface="+mn-lt"/>
                <a:cs typeface="+mn-lt"/>
              </a:rPr>
              <a:t>8th </a:t>
            </a:r>
            <a:r>
              <a:rPr lang="en-GB" sz="1200" err="1">
                <a:latin typeface="Georgia"/>
                <a:ea typeface="+mn-lt"/>
                <a:cs typeface="+mn-lt"/>
              </a:rPr>
              <a:t>edn</a:t>
            </a:r>
            <a:r>
              <a:rPr lang="en-GB" sz="1200">
                <a:latin typeface="Georgia"/>
                <a:ea typeface="+mn-lt"/>
                <a:cs typeface="+mn-lt"/>
              </a:rPr>
              <a:t>, Palgrave Macmillan, Hampshire.</a:t>
            </a:r>
            <a:br>
              <a:rPr lang="en-US" sz="1200">
                <a:latin typeface="Georgia"/>
              </a:rPr>
            </a:br>
            <a:endParaRPr lang="en-US" sz="1200">
              <a:latin typeface="Georgia"/>
              <a:cs typeface="Calibri"/>
            </a:endParaRPr>
          </a:p>
          <a:p>
            <a:r>
              <a:rPr lang="en-GB" sz="1200">
                <a:latin typeface="Georgia"/>
                <a:ea typeface="+mn-lt"/>
                <a:cs typeface="+mn-lt"/>
              </a:rPr>
              <a:t>Cottrell, S. </a:t>
            </a:r>
            <a:r>
              <a:rPr lang="en-GB" sz="1200" i="1">
                <a:latin typeface="Georgia"/>
                <a:ea typeface="+mn-lt"/>
                <a:cs typeface="+mn-lt"/>
              </a:rPr>
              <a:t>Critical Thinking Skills</a:t>
            </a:r>
            <a:r>
              <a:rPr lang="en-GB" sz="1200">
                <a:latin typeface="Georgia"/>
                <a:ea typeface="+mn-lt"/>
                <a:cs typeface="+mn-lt"/>
              </a:rPr>
              <a:t>, 2017, 3rd </a:t>
            </a:r>
            <a:r>
              <a:rPr lang="en-GB" sz="1200" err="1">
                <a:latin typeface="Georgia"/>
                <a:ea typeface="+mn-lt"/>
                <a:cs typeface="+mn-lt"/>
              </a:rPr>
              <a:t>edn</a:t>
            </a:r>
            <a:r>
              <a:rPr lang="en-GB" sz="1200">
                <a:latin typeface="Georgia"/>
                <a:ea typeface="+mn-lt"/>
                <a:cs typeface="+mn-lt"/>
              </a:rPr>
              <a:t>, Bloomsbury Publishing limited, London. </a:t>
            </a:r>
            <a:endParaRPr lang="en-GB" sz="1200">
              <a:latin typeface="Georgia"/>
              <a:cs typeface="Calibri"/>
            </a:endParaRPr>
          </a:p>
          <a:p>
            <a:br>
              <a:rPr lang="en-US" sz="1200">
                <a:latin typeface="Georgia"/>
              </a:rPr>
            </a:br>
            <a:r>
              <a:rPr lang="en-GB" sz="1200">
                <a:latin typeface="Georgia"/>
                <a:ea typeface="+mn-lt"/>
                <a:cs typeface="+mn-lt"/>
                <a:hlinkClick r:id="rId2"/>
              </a:rPr>
              <a:t>Mirko Maleković</a:t>
            </a:r>
            <a:r>
              <a:rPr lang="en-GB" sz="1200" i="1">
                <a:latin typeface="Georgia"/>
                <a:ea typeface="+mn-lt"/>
                <a:cs typeface="+mn-lt"/>
              </a:rPr>
              <a:t>, </a:t>
            </a:r>
            <a:r>
              <a:rPr lang="en-GB" sz="1200">
                <a:latin typeface="Georgia"/>
                <a:ea typeface="+mn-lt"/>
                <a:cs typeface="+mn-lt"/>
              </a:rPr>
              <a:t>(2011)</a:t>
            </a:r>
            <a:r>
              <a:rPr lang="en-GB" sz="1200" i="1">
                <a:latin typeface="Georgia"/>
                <a:ea typeface="+mn-lt"/>
                <a:cs typeface="+mn-lt"/>
              </a:rPr>
              <a:t> Example of a Mind Map,</a:t>
            </a:r>
            <a:r>
              <a:rPr lang="en-GB" sz="1200">
                <a:latin typeface="Georgia"/>
                <a:ea typeface="+mn-lt"/>
                <a:cs typeface="+mn-lt"/>
              </a:rPr>
              <a:t> Available at: </a:t>
            </a:r>
            <a:r>
              <a:rPr lang="en-GB" sz="1200">
                <a:latin typeface="Georgia"/>
                <a:ea typeface="+mn-lt"/>
                <a:cs typeface="+mn-lt"/>
                <a:hlinkClick r:id="rId3"/>
              </a:rPr>
              <a:t>https://www.researchgate.net/figure/Example-of-mind-map_fig2_224251531</a:t>
            </a:r>
            <a:r>
              <a:rPr lang="en-GB" sz="1200">
                <a:latin typeface="Georgia"/>
                <a:ea typeface="+mn-lt"/>
                <a:cs typeface="+mn-lt"/>
              </a:rPr>
              <a:t> </a:t>
            </a:r>
            <a:endParaRPr lang="en-GB" sz="1200">
              <a:latin typeface="Georgia"/>
              <a:cs typeface="Calibri"/>
            </a:endParaRPr>
          </a:p>
          <a:p>
            <a:r>
              <a:rPr lang="en-GB" sz="1200">
                <a:latin typeface="Georgia"/>
                <a:ea typeface="+mn-lt"/>
                <a:cs typeface="+mn-lt"/>
              </a:rPr>
              <a:t>(Accessed: 18/09/2022)</a:t>
            </a:r>
            <a:endParaRPr lang="en-GB" sz="1200">
              <a:latin typeface="Georgia"/>
              <a:cs typeface="Calibri"/>
            </a:endParaRPr>
          </a:p>
          <a:p>
            <a:endParaRPr lang="en-US" sz="1200">
              <a:latin typeface="Georgia"/>
              <a:cs typeface="Calibri"/>
            </a:endParaRPr>
          </a:p>
          <a:p>
            <a:r>
              <a:rPr lang="en-GB" sz="1200">
                <a:latin typeface="Georgia"/>
                <a:ea typeface="+mn-lt"/>
                <a:cs typeface="+mn-lt"/>
              </a:rPr>
              <a:t>The Open University (2021) </a:t>
            </a:r>
            <a:r>
              <a:rPr lang="en-GB" sz="1200" i="1">
                <a:latin typeface="Georgia"/>
                <a:ea typeface="+mn-lt"/>
                <a:cs typeface="+mn-lt"/>
              </a:rPr>
              <a:t>How to take notes. </a:t>
            </a:r>
            <a:r>
              <a:rPr lang="en-GB" sz="1200">
                <a:latin typeface="Georgia"/>
                <a:ea typeface="+mn-lt"/>
                <a:cs typeface="+mn-lt"/>
              </a:rPr>
              <a:t>Available at: </a:t>
            </a:r>
            <a:r>
              <a:rPr lang="en-GB" sz="1200">
                <a:latin typeface="Georgia"/>
                <a:ea typeface="+mn-lt"/>
                <a:cs typeface="+mn-lt"/>
                <a:hlinkClick r:id="rId4"/>
              </a:rPr>
              <a:t>https://help.open.ac.uk/how-to-take-note</a:t>
            </a:r>
            <a:r>
              <a:rPr lang="en-GB" sz="1200">
                <a:latin typeface="Georgia"/>
                <a:ea typeface="+mn-lt"/>
                <a:cs typeface="+mn-lt"/>
              </a:rPr>
              <a:t> (Accessed: 16/09/2022)</a:t>
            </a:r>
            <a:endParaRPr lang="en-GB" sz="1200">
              <a:latin typeface="Georgia"/>
              <a:cs typeface="Calibri"/>
            </a:endParaRPr>
          </a:p>
          <a:p>
            <a:br>
              <a:rPr lang="en-US" sz="1200">
                <a:latin typeface="Georgia"/>
              </a:rPr>
            </a:br>
            <a:r>
              <a:rPr lang="en-GB" sz="1200">
                <a:latin typeface="Georgia"/>
                <a:ea typeface="+mn-lt"/>
                <a:cs typeface="+mn-lt"/>
              </a:rPr>
              <a:t>Griffiths, C.  Academy of Medical Royal Colleges ( 2017) </a:t>
            </a:r>
            <a:r>
              <a:rPr lang="en-GB" sz="1200" i="1">
                <a:latin typeface="Georgia"/>
                <a:ea typeface="+mn-lt"/>
                <a:cs typeface="+mn-lt"/>
              </a:rPr>
              <a:t>Improving Feedback and Reflection to Improve Learning. </a:t>
            </a:r>
            <a:r>
              <a:rPr lang="en-GB" sz="1200">
                <a:latin typeface="Georgia"/>
                <a:ea typeface="+mn-lt"/>
                <a:cs typeface="+mn-lt"/>
              </a:rPr>
              <a:t>Available at: </a:t>
            </a:r>
            <a:r>
              <a:rPr lang="en-GB" sz="1200">
                <a:latin typeface="Georgia"/>
                <a:ea typeface="+mn-lt"/>
                <a:cs typeface="+mn-lt"/>
                <a:hlinkClick r:id="rId5"/>
              </a:rPr>
              <a:t>https://www.aomrc.org.uk/wp-content/uploads/2017/06/Improving_Feedback_0517-2.pdf</a:t>
            </a:r>
            <a:r>
              <a:rPr lang="en-GB" sz="1200">
                <a:latin typeface="Georgia"/>
                <a:ea typeface="+mn-lt"/>
                <a:cs typeface="+mn-lt"/>
              </a:rPr>
              <a:t> (Accessed: 19/09/2022)</a:t>
            </a:r>
            <a:endParaRPr lang="en-GB" sz="1200">
              <a:latin typeface="Georgia"/>
              <a:cs typeface="Calibri"/>
            </a:endParaRPr>
          </a:p>
          <a:p>
            <a:br>
              <a:rPr lang="en-US" sz="1200">
                <a:latin typeface="Georgia"/>
              </a:rPr>
            </a:br>
            <a:r>
              <a:rPr lang="en-GB" sz="1200" err="1">
                <a:latin typeface="Georgia"/>
                <a:ea typeface="+mn-lt"/>
                <a:cs typeface="+mn-lt"/>
              </a:rPr>
              <a:t>Burzan</a:t>
            </a:r>
            <a:r>
              <a:rPr lang="en-GB" sz="1200">
                <a:latin typeface="Georgia"/>
                <a:ea typeface="+mn-lt"/>
                <a:cs typeface="+mn-lt"/>
              </a:rPr>
              <a:t>, T. and </a:t>
            </a:r>
            <a:r>
              <a:rPr lang="en-GB" sz="1200" err="1">
                <a:latin typeface="Georgia"/>
                <a:ea typeface="+mn-lt"/>
                <a:cs typeface="+mn-lt"/>
              </a:rPr>
              <a:t>Burzan</a:t>
            </a:r>
            <a:r>
              <a:rPr lang="en-GB" sz="1200">
                <a:latin typeface="Georgia"/>
                <a:ea typeface="+mn-lt"/>
                <a:cs typeface="+mn-lt"/>
              </a:rPr>
              <a:t>, B. </a:t>
            </a:r>
            <a:r>
              <a:rPr lang="en-GB" sz="1200" i="1">
                <a:latin typeface="Georgia"/>
                <a:ea typeface="+mn-lt"/>
                <a:cs typeface="+mn-lt"/>
              </a:rPr>
              <a:t>The Mind Map Book</a:t>
            </a:r>
            <a:r>
              <a:rPr lang="en-GB" sz="1200">
                <a:latin typeface="Georgia"/>
                <a:ea typeface="+mn-lt"/>
                <a:cs typeface="+mn-lt"/>
              </a:rPr>
              <a:t>, 2006, Pearson Education Group, Harlow.</a:t>
            </a:r>
            <a:endParaRPr lang="en-GB" sz="1200">
              <a:latin typeface="Georgia"/>
              <a:cs typeface="Calibri"/>
            </a:endParaRPr>
          </a:p>
          <a:p>
            <a:endParaRPr lang="en-US" sz="1200">
              <a:latin typeface="Georgia"/>
              <a:cs typeface="Calibri"/>
            </a:endParaRPr>
          </a:p>
          <a:p>
            <a:r>
              <a:rPr lang="en-GB" sz="1200">
                <a:latin typeface="Georgia"/>
                <a:ea typeface="+mn-lt"/>
                <a:cs typeface="+mn-lt"/>
              </a:rPr>
              <a:t>Bassot, B. 2016, </a:t>
            </a:r>
            <a:r>
              <a:rPr lang="en-GB" sz="1200" i="1">
                <a:latin typeface="Georgia"/>
                <a:ea typeface="+mn-lt"/>
                <a:cs typeface="+mn-lt"/>
              </a:rPr>
              <a:t>The Reflective Practice Guide</a:t>
            </a:r>
            <a:r>
              <a:rPr lang="en-GB" sz="1200">
                <a:latin typeface="Georgia"/>
                <a:ea typeface="+mn-lt"/>
                <a:cs typeface="+mn-lt"/>
              </a:rPr>
              <a:t>, Routledge, Oxon..</a:t>
            </a:r>
            <a:endParaRPr lang="en-GB" sz="1200">
              <a:latin typeface="Georgia"/>
              <a:cs typeface="Calibri"/>
            </a:endParaRPr>
          </a:p>
          <a:p>
            <a:endParaRPr lang="en-GB" sz="1200">
              <a:latin typeface="Georgia"/>
              <a:cs typeface="Calibri"/>
            </a:endParaRPr>
          </a:p>
          <a:p>
            <a:r>
              <a:rPr lang="en-GB" sz="1200">
                <a:latin typeface="Georgia"/>
                <a:ea typeface="+mn-lt"/>
                <a:cs typeface="+mn-lt"/>
              </a:rPr>
              <a:t>Pritchard, A. 2008, </a:t>
            </a:r>
            <a:r>
              <a:rPr lang="en-GB" sz="1200" i="1">
                <a:latin typeface="Georgia"/>
                <a:ea typeface="+mn-lt"/>
                <a:cs typeface="+mn-lt"/>
              </a:rPr>
              <a:t>Studying and Learning at University: Vital Skills for success in your Degree, </a:t>
            </a:r>
            <a:r>
              <a:rPr lang="en-GB" sz="1200">
                <a:latin typeface="Georgia"/>
                <a:ea typeface="+mn-lt"/>
                <a:cs typeface="+mn-lt"/>
              </a:rPr>
              <a:t>SAGE, London .</a:t>
            </a:r>
            <a:endParaRPr lang="en-GB" sz="1200">
              <a:latin typeface="Georgia"/>
              <a:cs typeface="Calibri"/>
            </a:endParaRPr>
          </a:p>
          <a:p>
            <a:endParaRPr lang="en-GB" sz="1200">
              <a:latin typeface="Georgia"/>
              <a:cs typeface="Calibri"/>
            </a:endParaRPr>
          </a:p>
          <a:p>
            <a:r>
              <a:rPr lang="en-GB" sz="1200">
                <a:latin typeface="Georgia"/>
                <a:ea typeface="+mn-lt"/>
                <a:cs typeface="+mn-lt"/>
              </a:rPr>
              <a:t>Cottrell, S. </a:t>
            </a:r>
            <a:r>
              <a:rPr lang="en-GB" sz="1200" i="1">
                <a:latin typeface="Georgia"/>
                <a:ea typeface="+mn-lt"/>
                <a:cs typeface="+mn-lt"/>
              </a:rPr>
              <a:t>The Study Skills Handbook</a:t>
            </a:r>
            <a:r>
              <a:rPr lang="en-GB" sz="1200">
                <a:latin typeface="Georgia"/>
                <a:ea typeface="+mn-lt"/>
                <a:cs typeface="+mn-lt"/>
              </a:rPr>
              <a:t>, 2019, 5th </a:t>
            </a:r>
            <a:r>
              <a:rPr lang="en-GB" sz="1200" err="1">
                <a:latin typeface="Georgia"/>
                <a:ea typeface="+mn-lt"/>
                <a:cs typeface="+mn-lt"/>
              </a:rPr>
              <a:t>edn</a:t>
            </a:r>
            <a:r>
              <a:rPr lang="en-GB" sz="1200">
                <a:latin typeface="Georgia"/>
                <a:ea typeface="+mn-lt"/>
                <a:cs typeface="+mn-lt"/>
              </a:rPr>
              <a:t>, Bloomsbury Publishing limited, London.</a:t>
            </a:r>
            <a:endParaRPr lang="en-GB" sz="1200">
              <a:latin typeface="Georgia"/>
              <a:cs typeface="Calibri"/>
            </a:endParaRPr>
          </a:p>
          <a:p>
            <a:br>
              <a:rPr lang="en-US" sz="1200">
                <a:latin typeface="Georgia"/>
              </a:rPr>
            </a:br>
            <a:r>
              <a:rPr lang="en-GB" sz="1200">
                <a:latin typeface="Georgia"/>
                <a:ea typeface="+mn-lt"/>
                <a:cs typeface="+mn-lt"/>
              </a:rPr>
              <a:t>Gibbons, C. (2010) ‘Stress, coping and burn-out in nursing students’, </a:t>
            </a:r>
            <a:r>
              <a:rPr lang="en-GB" sz="1200" i="1">
                <a:latin typeface="Georgia"/>
                <a:ea typeface="+mn-lt"/>
                <a:cs typeface="+mn-lt"/>
                <a:hlinkClick r:id="rId6"/>
              </a:rPr>
              <a:t>International Journal of Nursing Studies</a:t>
            </a:r>
            <a:r>
              <a:rPr lang="en-GB" sz="1200" i="1">
                <a:latin typeface="Georgia"/>
                <a:ea typeface="+mn-lt"/>
                <a:cs typeface="+mn-lt"/>
              </a:rPr>
              <a:t>, </a:t>
            </a:r>
            <a:r>
              <a:rPr lang="en-GB" sz="1200">
                <a:latin typeface="Georgia"/>
                <a:ea typeface="+mn-lt"/>
                <a:cs typeface="+mn-lt"/>
              </a:rPr>
              <a:t>47(10), pp 1299-1309. </a:t>
            </a:r>
            <a:r>
              <a:rPr lang="en-GB" sz="1200">
                <a:latin typeface="Georgia"/>
                <a:ea typeface="+mn-lt"/>
                <a:cs typeface="+mn-lt"/>
                <a:hlinkClick r:id="rId7"/>
              </a:rPr>
              <a:t>https://doi.org/10.1016/j.ijnurstu.2010.02.015</a:t>
            </a:r>
            <a:endParaRPr lang="en-GB">
              <a:latin typeface="Calibri" panose="020F0502020204030204"/>
              <a:cs typeface="Calibri" panose="020F0502020204030204"/>
            </a:endParaRPr>
          </a:p>
        </p:txBody>
      </p:sp>
      <p:sp>
        <p:nvSpPr>
          <p:cNvPr id="4" name="Footer Placeholder 3">
            <a:extLst>
              <a:ext uri="{FF2B5EF4-FFF2-40B4-BE49-F238E27FC236}">
                <a16:creationId xmlns:a16="http://schemas.microsoft.com/office/drawing/2014/main" id="{F43D9451-8607-332E-1EDD-EE837D41EC1C}"/>
              </a:ext>
            </a:extLst>
          </p:cNvPr>
          <p:cNvSpPr>
            <a:spLocks noGrp="1"/>
          </p:cNvSpPr>
          <p:nvPr>
            <p:ph type="ftr" sz="quarter" idx="11"/>
          </p:nvPr>
        </p:nvSpPr>
        <p:spPr/>
        <p:txBody>
          <a:bodyPr/>
          <a:lstStyle/>
          <a:p>
            <a:r>
              <a:rPr lang="en-GB">
                <a:cs typeface="Calibri"/>
              </a:rPr>
              <a:t>Sophie Dwyer                         226953</a:t>
            </a:r>
          </a:p>
        </p:txBody>
      </p:sp>
      <p:sp>
        <p:nvSpPr>
          <p:cNvPr id="6" name="Footer Placeholder 9">
            <a:extLst>
              <a:ext uri="{FF2B5EF4-FFF2-40B4-BE49-F238E27FC236}">
                <a16:creationId xmlns:a16="http://schemas.microsoft.com/office/drawing/2014/main" id="{BDF401E6-CFB8-E504-FDC1-D5255F61BDB5}"/>
              </a:ext>
            </a:extLst>
          </p:cNvPr>
          <p:cNvSpPr txBox="1">
            <a:spLocks/>
          </p:cNvSpPr>
          <p:nvPr/>
        </p:nvSpPr>
        <p:spPr>
          <a:xfrm>
            <a:off x="-33337" y="-1587"/>
            <a:ext cx="12175330" cy="293688"/>
          </a:xfrm>
          <a:prstGeom prst="rect">
            <a:avLst/>
          </a:prstGeom>
        </p:spPr>
        <p:txBody>
          <a:bodyPr vert="horz" lIns="91440" tIns="45720" rIns="91440" bIns="45720" rtlCol="0" anchor="ctr"/>
          <a:lstStyle>
            <a:defPPr>
              <a:defRPr lang="en-GB"/>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a:solidFill>
                  <a:schemeClr val="bg1"/>
                </a:solidFill>
              </a:rPr>
              <a:t>Sophie Dwyer                                                                                                           2216953</a:t>
            </a:r>
            <a:endParaRPr lang="en-GB" b="1">
              <a:solidFill>
                <a:schemeClr val="bg1"/>
              </a:solidFill>
              <a:ea typeface="Calibri"/>
              <a:cs typeface="Calibri"/>
            </a:endParaRPr>
          </a:p>
        </p:txBody>
      </p:sp>
    </p:spTree>
    <p:extLst>
      <p:ext uri="{BB962C8B-B14F-4D97-AF65-F5344CB8AC3E}">
        <p14:creationId xmlns:p14="http://schemas.microsoft.com/office/powerpoint/2010/main" val="13548991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Sophie Dwyer</cp:lastModifiedBy>
  <cp:revision>2</cp:revision>
  <dcterms:created xsi:type="dcterms:W3CDTF">2022-09-18T12:20:59Z</dcterms:created>
  <dcterms:modified xsi:type="dcterms:W3CDTF">2022-09-29T14:46:55Z</dcterms:modified>
</cp:coreProperties>
</file>