
<file path=[Content_Types].xml><?xml version="1.0" encoding="utf-8"?>
<Types xmlns="http://schemas.openxmlformats.org/package/2006/content-types">
  <Default Extension="htm" ContentType="application/xhtml+xml"/>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60" r:id="rId3"/>
    <p:sldId id="273" r:id="rId4"/>
    <p:sldId id="301" r:id="rId5"/>
    <p:sldId id="304" r:id="rId6"/>
    <p:sldId id="303" r:id="rId7"/>
    <p:sldId id="282" r:id="rId8"/>
    <p:sldId id="306" r:id="rId9"/>
    <p:sldId id="283" r:id="rId10"/>
    <p:sldId id="286" r:id="rId11"/>
    <p:sldId id="287" r:id="rId12"/>
    <p:sldId id="289" r:id="rId13"/>
    <p:sldId id="290" r:id="rId14"/>
    <p:sldId id="294" r:id="rId15"/>
    <p:sldId id="296" r:id="rId16"/>
    <p:sldId id="299" r:id="rId17"/>
    <p:sldId id="308" r:id="rId18"/>
    <p:sldId id="297" r:id="rId19"/>
    <p:sldId id="309" r:id="rId20"/>
    <p:sldId id="274" r:id="rId21"/>
    <p:sldId id="300" r:id="rId22"/>
    <p:sldId id="272" r:id="rId23"/>
    <p:sldId id="307" r:id="rId24"/>
    <p:sldId id="280" r:id="rId25"/>
    <p:sldId id="305" r:id="rId2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Helen A Griffiths" initials="HAG" lastIdx="1" clrIdx="0">
    <p:extLst>
      <p:ext uri="{19B8F6BF-5375-455C-9EA6-DF929625EA0E}">
        <p15:presenceInfo xmlns:p15="http://schemas.microsoft.com/office/powerpoint/2012/main" userId="S-1-5-21-809251214-2178901256-4152538893-29575"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124C1F5-6AC3-47AA-9EF4-4434929573F5}" v="7" dt="2021-09-16T07:37:08.31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022" autoAdjust="0"/>
    <p:restoredTop sz="94660"/>
  </p:normalViewPr>
  <p:slideViewPr>
    <p:cSldViewPr snapToGrid="0">
      <p:cViewPr varScale="1">
        <p:scale>
          <a:sx n="84" d="100"/>
          <a:sy n="84" d="100"/>
        </p:scale>
        <p:origin x="45" y="24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commentAuthors" Target="commentAuthors.xml"/><Relationship Id="rId30"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Murphy" userId="9ba79fcb-d62b-4ed0-b66e-b4415e918fea" providerId="ADAL" clId="{7124C1F5-6AC3-47AA-9EF4-4434929573F5}"/>
    <pc:docChg chg="undo custSel addSld delSld modSld">
      <pc:chgData name="Alison Murphy" userId="9ba79fcb-d62b-4ed0-b66e-b4415e918fea" providerId="ADAL" clId="{7124C1F5-6AC3-47AA-9EF4-4434929573F5}" dt="2021-09-16T07:39:18.175" v="68" actId="14100"/>
      <pc:docMkLst>
        <pc:docMk/>
      </pc:docMkLst>
      <pc:sldChg chg="modSp mod">
        <pc:chgData name="Alison Murphy" userId="9ba79fcb-d62b-4ed0-b66e-b4415e918fea" providerId="ADAL" clId="{7124C1F5-6AC3-47AA-9EF4-4434929573F5}" dt="2021-09-16T07:39:18.175" v="68" actId="14100"/>
        <pc:sldMkLst>
          <pc:docMk/>
          <pc:sldMk cId="670817733" sldId="260"/>
        </pc:sldMkLst>
        <pc:spChg chg="mod">
          <ac:chgData name="Alison Murphy" userId="9ba79fcb-d62b-4ed0-b66e-b4415e918fea" providerId="ADAL" clId="{7124C1F5-6AC3-47AA-9EF4-4434929573F5}" dt="2021-09-16T07:34:02.358" v="48" actId="14100"/>
          <ac:spMkLst>
            <pc:docMk/>
            <pc:sldMk cId="670817733" sldId="260"/>
            <ac:spMk id="4" creationId="{00000000-0000-0000-0000-000000000000}"/>
          </ac:spMkLst>
        </pc:spChg>
        <pc:spChg chg="mod">
          <ac:chgData name="Alison Murphy" userId="9ba79fcb-d62b-4ed0-b66e-b4415e918fea" providerId="ADAL" clId="{7124C1F5-6AC3-47AA-9EF4-4434929573F5}" dt="2021-09-16T07:39:18.175" v="68" actId="14100"/>
          <ac:spMkLst>
            <pc:docMk/>
            <pc:sldMk cId="670817733" sldId="260"/>
            <ac:spMk id="5" creationId="{00000000-0000-0000-0000-000000000000}"/>
          </ac:spMkLst>
        </pc:spChg>
      </pc:sldChg>
      <pc:sldChg chg="modSp add mod">
        <pc:chgData name="Alison Murphy" userId="9ba79fcb-d62b-4ed0-b66e-b4415e918fea" providerId="ADAL" clId="{7124C1F5-6AC3-47AA-9EF4-4434929573F5}" dt="2021-09-16T07:36:42.549" v="61" actId="27636"/>
        <pc:sldMkLst>
          <pc:docMk/>
          <pc:sldMk cId="0" sldId="274"/>
        </pc:sldMkLst>
        <pc:spChg chg="mod">
          <ac:chgData name="Alison Murphy" userId="9ba79fcb-d62b-4ed0-b66e-b4415e918fea" providerId="ADAL" clId="{7124C1F5-6AC3-47AA-9EF4-4434929573F5}" dt="2021-09-16T07:36:42.549" v="61" actId="27636"/>
          <ac:spMkLst>
            <pc:docMk/>
            <pc:sldMk cId="0" sldId="274"/>
            <ac:spMk id="11267" creationId="{AC362E40-E7D4-4956-ADF1-50CCE5CA172B}"/>
          </ac:spMkLst>
        </pc:spChg>
      </pc:sldChg>
      <pc:sldChg chg="add">
        <pc:chgData name="Alison Murphy" userId="9ba79fcb-d62b-4ed0-b66e-b4415e918fea" providerId="ADAL" clId="{7124C1F5-6AC3-47AA-9EF4-4434929573F5}" dt="2021-09-16T07:35:26.064" v="53"/>
        <pc:sldMkLst>
          <pc:docMk/>
          <pc:sldMk cId="2258233133" sldId="297"/>
        </pc:sldMkLst>
      </pc:sldChg>
      <pc:sldChg chg="modSp add mod">
        <pc:chgData name="Alison Murphy" userId="9ba79fcb-d62b-4ed0-b66e-b4415e918fea" providerId="ADAL" clId="{7124C1F5-6AC3-47AA-9EF4-4434929573F5}" dt="2021-09-16T07:37:08.531" v="63" actId="27636"/>
        <pc:sldMkLst>
          <pc:docMk/>
          <pc:sldMk cId="271640294" sldId="300"/>
        </pc:sldMkLst>
        <pc:spChg chg="mod">
          <ac:chgData name="Alison Murphy" userId="9ba79fcb-d62b-4ed0-b66e-b4415e918fea" providerId="ADAL" clId="{7124C1F5-6AC3-47AA-9EF4-4434929573F5}" dt="2021-09-16T07:37:08.531" v="63" actId="27636"/>
          <ac:spMkLst>
            <pc:docMk/>
            <pc:sldMk cId="271640294" sldId="300"/>
            <ac:spMk id="3" creationId="{B1B9D1B3-E1AB-4B82-8C16-9E1D784B0246}"/>
          </ac:spMkLst>
        </pc:spChg>
      </pc:sldChg>
      <pc:sldChg chg="modSp add mod">
        <pc:chgData name="Alison Murphy" userId="9ba79fcb-d62b-4ed0-b66e-b4415e918fea" providerId="ADAL" clId="{7124C1F5-6AC3-47AA-9EF4-4434929573F5}" dt="2021-09-16T07:34:52.905" v="52" actId="27636"/>
        <pc:sldMkLst>
          <pc:docMk/>
          <pc:sldMk cId="705376679" sldId="308"/>
        </pc:sldMkLst>
        <pc:spChg chg="mod">
          <ac:chgData name="Alison Murphy" userId="9ba79fcb-d62b-4ed0-b66e-b4415e918fea" providerId="ADAL" clId="{7124C1F5-6AC3-47AA-9EF4-4434929573F5}" dt="2021-09-16T07:34:52.905" v="52" actId="27636"/>
          <ac:spMkLst>
            <pc:docMk/>
            <pc:sldMk cId="705376679" sldId="308"/>
            <ac:spMk id="3" creationId="{A847B9F2-8149-4D9C-BAA1-680B1286A6E7}"/>
          </ac:spMkLst>
        </pc:spChg>
      </pc:sldChg>
      <pc:sldChg chg="modSp add mod">
        <pc:chgData name="Alison Murphy" userId="9ba79fcb-d62b-4ed0-b66e-b4415e918fea" providerId="ADAL" clId="{7124C1F5-6AC3-47AA-9EF4-4434929573F5}" dt="2021-09-16T07:35:54.018" v="55" actId="27636"/>
        <pc:sldMkLst>
          <pc:docMk/>
          <pc:sldMk cId="0" sldId="309"/>
        </pc:sldMkLst>
        <pc:spChg chg="mod">
          <ac:chgData name="Alison Murphy" userId="9ba79fcb-d62b-4ed0-b66e-b4415e918fea" providerId="ADAL" clId="{7124C1F5-6AC3-47AA-9EF4-4434929573F5}" dt="2021-09-16T07:35:54.018" v="55" actId="27636"/>
          <ac:spMkLst>
            <pc:docMk/>
            <pc:sldMk cId="0" sldId="309"/>
            <ac:spMk id="3" creationId="{F395A045-C742-484E-A662-EB40771244B8}"/>
          </ac:spMkLst>
        </pc:spChg>
      </pc:sldChg>
      <pc:sldChg chg="modSp add del mod">
        <pc:chgData name="Alison Murphy" userId="9ba79fcb-d62b-4ed0-b66e-b4415e918fea" providerId="ADAL" clId="{7124C1F5-6AC3-47AA-9EF4-4434929573F5}" dt="2021-09-16T07:36:18.735" v="59"/>
        <pc:sldMkLst>
          <pc:docMk/>
          <pc:sldMk cId="0" sldId="310"/>
        </pc:sldMkLst>
        <pc:spChg chg="mod">
          <ac:chgData name="Alison Murphy" userId="9ba79fcb-d62b-4ed0-b66e-b4415e918fea" providerId="ADAL" clId="{7124C1F5-6AC3-47AA-9EF4-4434929573F5}" dt="2021-09-16T07:36:18.735" v="59"/>
          <ac:spMkLst>
            <pc:docMk/>
            <pc:sldMk cId="0" sldId="310"/>
            <ac:spMk id="3" creationId="{F395A045-C742-484E-A662-EB40771244B8}"/>
          </ac:spMkLst>
        </pc:sp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dirty="0"/>
              <a:t>9/16/2021</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9/16/2021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9/16/2021</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9/16/2021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9/16/2021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9/16/2021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9/16/2021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9/16/2021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9/16/2021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9/16/2021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9/16/2021</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1" name="Picture 10"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9/16/2021</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8A87A34-81AB-432B-8DAE-1953F412C126}" type="datetimeFigureOut">
              <a:rPr lang="en-US" dirty="0"/>
              <a:pPr/>
              <a:t>9/16/2021</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9/16/2021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9/16/2021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9/16/2021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8A87A34-81AB-432B-8DAE-1953F412C126}" type="datetimeFigureOut">
              <a:rPr lang="en-US" dirty="0"/>
              <a:pPr/>
              <a:t>9/16/2021</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C2-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9/16/2021</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7.htm"/><Relationship Id="rId1" Type="http://schemas.openxmlformats.org/officeDocument/2006/relationships/slideLayout" Target="../slideLayouts/slideLayout2.xml"/><Relationship Id="rId4" Type="http://schemas.openxmlformats.org/officeDocument/2006/relationships/image" Target="../media/image8.jpg"/></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3.png"/><Relationship Id="rId1" Type="http://schemas.openxmlformats.org/officeDocument/2006/relationships/slideLayout" Target="../slideLayouts/slideLayout4.xml"/><Relationship Id="rId5" Type="http://schemas.openxmlformats.org/officeDocument/2006/relationships/image" Target="../media/image11.png"/><Relationship Id="rId4" Type="http://schemas.openxmlformats.org/officeDocument/2006/relationships/image" Target="../media/image10.jpg"/></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www.nottingham.ac.uk/studentservices/documents/description-vs-analysis---learnhigher.pdf"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jpeg"/><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18.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71600" y="3649134"/>
            <a:ext cx="9448800" cy="1825096"/>
          </a:xfrm>
        </p:spPr>
        <p:txBody>
          <a:bodyPr>
            <a:normAutofit fontScale="90000"/>
          </a:bodyPr>
          <a:lstStyle/>
          <a:p>
            <a:r>
              <a:rPr lang="en-GB" sz="4900" b="1" dirty="0">
                <a:solidFill>
                  <a:srgbClr val="00B0F0"/>
                </a:solidFill>
              </a:rPr>
              <a:t>Croeso </a:t>
            </a:r>
            <a:r>
              <a:rPr lang="en-GB" sz="4900" b="1" dirty="0" err="1">
                <a:solidFill>
                  <a:srgbClr val="00B0F0"/>
                </a:solidFill>
              </a:rPr>
              <a:t>n</a:t>
            </a:r>
            <a:r>
              <a:rPr lang="en-GB" sz="4900" b="1" dirty="0" err="1">
                <a:solidFill>
                  <a:srgbClr val="00B0F0"/>
                </a:solidFill>
                <a:latin typeface="Arial" panose="020B0604020202020204" pitchFamily="34" charset="0"/>
                <a:cs typeface="Arial" panose="020B0604020202020204" pitchFamily="34" charset="0"/>
              </a:rPr>
              <a:t>ôL</a:t>
            </a:r>
            <a:r>
              <a:rPr lang="en-GB" sz="4900" b="1" dirty="0">
                <a:solidFill>
                  <a:srgbClr val="00B0F0"/>
                </a:solidFill>
              </a:rPr>
              <a:t> I ASTUDIAETHAU ADDYSG: </a:t>
            </a:r>
            <a:r>
              <a:rPr lang="en-GB" sz="4900" b="1" dirty="0" err="1">
                <a:solidFill>
                  <a:srgbClr val="00B0F0"/>
                </a:solidFill>
              </a:rPr>
              <a:t>Cynradd</a:t>
            </a:r>
            <a:br>
              <a:rPr lang="en-GB" sz="4900" b="1" dirty="0"/>
            </a:br>
            <a:br>
              <a:rPr lang="en-GB" sz="4900" b="1" dirty="0"/>
            </a:br>
            <a:r>
              <a:rPr lang="en-GB" sz="4900" b="1" dirty="0"/>
              <a:t>WELCOME BACK TO education studies: primary</a:t>
            </a:r>
            <a:br>
              <a:rPr lang="en-GB" dirty="0"/>
            </a:br>
            <a:endParaRPr lang="en-GB" dirty="0"/>
          </a:p>
        </p:txBody>
      </p:sp>
      <p:sp>
        <p:nvSpPr>
          <p:cNvPr id="3" name="Subtitle 2"/>
          <p:cNvSpPr>
            <a:spLocks noGrp="1"/>
          </p:cNvSpPr>
          <p:nvPr>
            <p:ph type="subTitle" idx="1"/>
          </p:nvPr>
        </p:nvSpPr>
        <p:spPr>
          <a:xfrm>
            <a:off x="880533" y="9220201"/>
            <a:ext cx="9448800" cy="685800"/>
          </a:xfrm>
        </p:spPr>
        <p:txBody>
          <a:bodyPr/>
          <a:lstStyle/>
          <a:p>
            <a:endParaRPr lang="en-GB" dirty="0"/>
          </a:p>
          <a:p>
            <a:endParaRPr lang="en-GB" dirty="0"/>
          </a:p>
        </p:txBody>
      </p:sp>
      <p:pic>
        <p:nvPicPr>
          <p:cNvPr id="4" name="Picture 3" descr="University of Wales Trinity Saint David - Wikipedia"/>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06948" y="487136"/>
            <a:ext cx="2774681" cy="1106536"/>
          </a:xfrm>
          <a:prstGeom prst="rect">
            <a:avLst/>
          </a:prstGeom>
        </p:spPr>
      </p:pic>
      <p:sp>
        <p:nvSpPr>
          <p:cNvPr id="5" name="TextBox 4"/>
          <p:cNvSpPr txBox="1"/>
          <p:nvPr/>
        </p:nvSpPr>
        <p:spPr>
          <a:xfrm>
            <a:off x="3234267" y="4951010"/>
            <a:ext cx="3386666" cy="523220"/>
          </a:xfrm>
          <a:prstGeom prst="rect">
            <a:avLst/>
          </a:prstGeom>
          <a:noFill/>
        </p:spPr>
        <p:txBody>
          <a:bodyPr wrap="square" rtlCol="0">
            <a:spAutoFit/>
          </a:bodyPr>
          <a:lstStyle/>
          <a:p>
            <a:r>
              <a:rPr lang="en-GB" sz="2800" b="1" dirty="0">
                <a:solidFill>
                  <a:srgbClr val="00B0F0"/>
                </a:solidFill>
              </a:rPr>
              <a:t>Sesiwn 2</a:t>
            </a:r>
            <a:r>
              <a:rPr lang="en-GB" sz="2800" b="1" dirty="0"/>
              <a:t>/Session 2</a:t>
            </a:r>
          </a:p>
        </p:txBody>
      </p:sp>
    </p:spTree>
    <p:extLst>
      <p:ext uri="{BB962C8B-B14F-4D97-AF65-F5344CB8AC3E}">
        <p14:creationId xmlns:p14="http://schemas.microsoft.com/office/powerpoint/2010/main" val="323141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9866" y="1245724"/>
            <a:ext cx="10456333" cy="1293028"/>
          </a:xfrm>
        </p:spPr>
        <p:txBody>
          <a:bodyPr/>
          <a:lstStyle/>
          <a:p>
            <a:r>
              <a:rPr lang="en-GB" b="1" dirty="0">
                <a:solidFill>
                  <a:srgbClr val="00B0F0"/>
                </a:solidFill>
              </a:rPr>
              <a:t>CROESO I LEFEL 5</a:t>
            </a:r>
            <a:r>
              <a:rPr lang="en-GB" b="1" dirty="0"/>
              <a:t>/WELCOME TO LEVEL 5</a:t>
            </a:r>
          </a:p>
        </p:txBody>
      </p:sp>
      <p:sp>
        <p:nvSpPr>
          <p:cNvPr id="4" name="Content Placeholder 2"/>
          <p:cNvSpPr txBox="1">
            <a:spLocks/>
          </p:cNvSpPr>
          <p:nvPr/>
        </p:nvSpPr>
        <p:spPr>
          <a:xfrm>
            <a:off x="6278032" y="2999318"/>
            <a:ext cx="4637974" cy="288464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r>
              <a:rPr lang="en-GB" b="1" u="sng" dirty="0"/>
              <a:t>SESSION</a:t>
            </a:r>
            <a:r>
              <a:rPr lang="en-GB" b="1" dirty="0"/>
              <a:t> 2</a:t>
            </a:r>
          </a:p>
          <a:p>
            <a:r>
              <a:rPr lang="en-GB" b="1" dirty="0"/>
              <a:t>Elect Course Representative</a:t>
            </a:r>
          </a:p>
          <a:p>
            <a:r>
              <a:rPr lang="en-GB" b="1" dirty="0"/>
              <a:t>Online engagement and etiquette</a:t>
            </a:r>
          </a:p>
          <a:p>
            <a:r>
              <a:rPr lang="en-GB" b="1" dirty="0"/>
              <a:t>Improving my academic performance</a:t>
            </a:r>
          </a:p>
          <a:p>
            <a:r>
              <a:rPr lang="en-GB" b="1" dirty="0"/>
              <a:t>Treasure Hunt</a:t>
            </a:r>
          </a:p>
        </p:txBody>
      </p:sp>
      <p:sp>
        <p:nvSpPr>
          <p:cNvPr id="5" name="Content Placeholder 2"/>
          <p:cNvSpPr txBox="1">
            <a:spLocks/>
          </p:cNvSpPr>
          <p:nvPr/>
        </p:nvSpPr>
        <p:spPr>
          <a:xfrm>
            <a:off x="706244" y="2999319"/>
            <a:ext cx="5029538" cy="281081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r>
              <a:rPr lang="en-GB" b="1" u="sng" dirty="0">
                <a:solidFill>
                  <a:srgbClr val="00B0F0"/>
                </a:solidFill>
              </a:rPr>
              <a:t>SESIWN 2</a:t>
            </a:r>
          </a:p>
          <a:p>
            <a:r>
              <a:rPr lang="en-GB" b="1" dirty="0" err="1">
                <a:solidFill>
                  <a:srgbClr val="00B0F0"/>
                </a:solidFill>
              </a:rPr>
              <a:t>Ethol</a:t>
            </a:r>
            <a:r>
              <a:rPr lang="en-GB" b="1" dirty="0">
                <a:solidFill>
                  <a:srgbClr val="00B0F0"/>
                </a:solidFill>
              </a:rPr>
              <a:t> </a:t>
            </a:r>
            <a:r>
              <a:rPr lang="en-GB" b="1" dirty="0" err="1">
                <a:solidFill>
                  <a:srgbClr val="00B0F0"/>
                </a:solidFill>
              </a:rPr>
              <a:t>Cynrychiolydd</a:t>
            </a:r>
            <a:r>
              <a:rPr lang="en-GB" b="1" dirty="0">
                <a:solidFill>
                  <a:srgbClr val="00B0F0"/>
                </a:solidFill>
              </a:rPr>
              <a:t> </a:t>
            </a:r>
            <a:r>
              <a:rPr lang="en-GB" b="1" dirty="0" err="1">
                <a:solidFill>
                  <a:srgbClr val="00B0F0"/>
                </a:solidFill>
              </a:rPr>
              <a:t>Cwrs</a:t>
            </a:r>
            <a:endParaRPr lang="en-GB" b="1" dirty="0">
              <a:solidFill>
                <a:srgbClr val="00B0F0"/>
              </a:solidFill>
            </a:endParaRPr>
          </a:p>
          <a:p>
            <a:r>
              <a:rPr lang="en-GB" b="1" dirty="0">
                <a:solidFill>
                  <a:srgbClr val="00B0F0"/>
                </a:solidFill>
              </a:rPr>
              <a:t>Ymgysylltu </a:t>
            </a:r>
            <a:r>
              <a:rPr lang="en-GB" b="1" dirty="0" err="1">
                <a:solidFill>
                  <a:srgbClr val="00B0F0"/>
                </a:solidFill>
              </a:rPr>
              <a:t>ar-lein</a:t>
            </a:r>
            <a:r>
              <a:rPr lang="en-GB" b="1" dirty="0">
                <a:solidFill>
                  <a:srgbClr val="00B0F0"/>
                </a:solidFill>
              </a:rPr>
              <a:t> ac </a:t>
            </a:r>
            <a:r>
              <a:rPr lang="en-GB" b="1" dirty="0" err="1">
                <a:solidFill>
                  <a:srgbClr val="00B0F0"/>
                </a:solidFill>
              </a:rPr>
              <a:t>ymddygiad</a:t>
            </a:r>
            <a:endParaRPr lang="en-GB" b="1" dirty="0">
              <a:solidFill>
                <a:srgbClr val="00B0F0"/>
              </a:solidFill>
            </a:endParaRPr>
          </a:p>
          <a:p>
            <a:r>
              <a:rPr lang="en-GB" b="1" dirty="0" err="1">
                <a:solidFill>
                  <a:srgbClr val="00B0F0"/>
                </a:solidFill>
              </a:rPr>
              <a:t>Gwella</a:t>
            </a:r>
            <a:r>
              <a:rPr lang="en-GB" b="1" dirty="0">
                <a:solidFill>
                  <a:srgbClr val="00B0F0"/>
                </a:solidFill>
              </a:rPr>
              <a:t> </a:t>
            </a:r>
            <a:r>
              <a:rPr lang="en-GB" b="1" dirty="0" err="1">
                <a:solidFill>
                  <a:srgbClr val="00B0F0"/>
                </a:solidFill>
              </a:rPr>
              <a:t>fy</a:t>
            </a:r>
            <a:r>
              <a:rPr lang="en-GB" b="1" dirty="0">
                <a:solidFill>
                  <a:srgbClr val="00B0F0"/>
                </a:solidFill>
              </a:rPr>
              <a:t> </a:t>
            </a:r>
            <a:r>
              <a:rPr lang="en-GB" b="1" dirty="0" err="1">
                <a:solidFill>
                  <a:srgbClr val="00B0F0"/>
                </a:solidFill>
              </a:rPr>
              <a:t>ngwaith</a:t>
            </a:r>
            <a:r>
              <a:rPr lang="en-GB" b="1" dirty="0">
                <a:solidFill>
                  <a:srgbClr val="00B0F0"/>
                </a:solidFill>
              </a:rPr>
              <a:t> </a:t>
            </a:r>
            <a:r>
              <a:rPr lang="en-GB" b="1" dirty="0" err="1">
                <a:solidFill>
                  <a:srgbClr val="00B0F0"/>
                </a:solidFill>
              </a:rPr>
              <a:t>academaidd</a:t>
            </a:r>
            <a:endParaRPr lang="en-GB" b="1" dirty="0">
              <a:solidFill>
                <a:srgbClr val="00B0F0"/>
              </a:solidFill>
            </a:endParaRPr>
          </a:p>
          <a:p>
            <a:r>
              <a:rPr lang="en-GB" b="1" dirty="0" err="1">
                <a:solidFill>
                  <a:srgbClr val="00B0F0"/>
                </a:solidFill>
              </a:rPr>
              <a:t>Helfa</a:t>
            </a:r>
            <a:r>
              <a:rPr lang="en-GB" b="1" dirty="0">
                <a:solidFill>
                  <a:srgbClr val="00B0F0"/>
                </a:solidFill>
              </a:rPr>
              <a:t> </a:t>
            </a:r>
            <a:r>
              <a:rPr lang="en-GB" b="1" dirty="0" err="1">
                <a:solidFill>
                  <a:srgbClr val="00B0F0"/>
                </a:solidFill>
              </a:rPr>
              <a:t>drysor</a:t>
            </a:r>
            <a:endParaRPr lang="en-GB" b="1" dirty="0">
              <a:solidFill>
                <a:srgbClr val="00B0F0"/>
              </a:solidFill>
            </a:endParaRPr>
          </a:p>
          <a:p>
            <a:endParaRPr lang="en-GB" dirty="0"/>
          </a:p>
        </p:txBody>
      </p:sp>
      <p:pic>
        <p:nvPicPr>
          <p:cNvPr id="6" name="Picture 5" descr="University of Wales Trinity Saint David - Wikipedia"/>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72537" y="271145"/>
            <a:ext cx="2409054" cy="960725"/>
          </a:xfrm>
          <a:prstGeom prst="rect">
            <a:avLst/>
          </a:prstGeom>
        </p:spPr>
      </p:pic>
    </p:spTree>
    <p:extLst>
      <p:ext uri="{BB962C8B-B14F-4D97-AF65-F5344CB8AC3E}">
        <p14:creationId xmlns:p14="http://schemas.microsoft.com/office/powerpoint/2010/main" val="6708177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19175" y="1593672"/>
            <a:ext cx="9967480" cy="1293028"/>
          </a:xfrm>
        </p:spPr>
        <p:txBody>
          <a:bodyPr>
            <a:normAutofit fontScale="90000"/>
          </a:bodyPr>
          <a:lstStyle/>
          <a:p>
            <a:r>
              <a:rPr lang="en-GB" b="1" dirty="0" err="1">
                <a:solidFill>
                  <a:srgbClr val="00B0F0"/>
                </a:solidFill>
              </a:rPr>
              <a:t>Dewis</a:t>
            </a:r>
            <a:r>
              <a:rPr lang="en-GB" b="1" dirty="0">
                <a:solidFill>
                  <a:srgbClr val="00B0F0"/>
                </a:solidFill>
              </a:rPr>
              <a:t> eich </a:t>
            </a:r>
            <a:r>
              <a:rPr lang="en-GB" b="1" dirty="0" err="1">
                <a:solidFill>
                  <a:srgbClr val="00B0F0"/>
                </a:solidFill>
              </a:rPr>
              <a:t>cynrychiolydd</a:t>
            </a:r>
            <a:r>
              <a:rPr lang="en-GB" b="1" dirty="0">
                <a:solidFill>
                  <a:srgbClr val="00B0F0"/>
                </a:solidFill>
              </a:rPr>
              <a:t> CWRS</a:t>
            </a:r>
            <a:br>
              <a:rPr lang="en-GB" b="1" dirty="0"/>
            </a:br>
            <a:r>
              <a:rPr lang="en-GB" b="1" dirty="0"/>
              <a:t>choosing your COURSE </a:t>
            </a:r>
            <a:r>
              <a:rPr lang="en-GB" b="1" dirty="0" err="1"/>
              <a:t>repRESENTATIVE</a:t>
            </a:r>
            <a:endParaRPr lang="en-GB" b="1" dirty="0"/>
          </a:p>
        </p:txBody>
      </p:sp>
      <p:pic>
        <p:nvPicPr>
          <p:cNvPr id="4" name="Picture 3" descr="University of Wales Trinity Saint David - Wikipedia"/>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06948" y="487136"/>
            <a:ext cx="2774681" cy="1106536"/>
          </a:xfrm>
          <a:prstGeom prst="rect">
            <a:avLst/>
          </a:prstGeom>
        </p:spPr>
      </p:pic>
      <p:pic>
        <p:nvPicPr>
          <p:cNvPr id="1026" name="Picture 2" descr="Image result for UWTSD Students' Union"/>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4610966" y="3199029"/>
            <a:ext cx="2609850" cy="26098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211641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p:cNvSpPr>
            <a:spLocks noGrp="1"/>
          </p:cNvSpPr>
          <p:nvPr>
            <p:ph type="title"/>
          </p:nvPr>
        </p:nvSpPr>
        <p:spPr>
          <a:xfrm>
            <a:off x="1988128" y="1601194"/>
            <a:ext cx="9372599" cy="1320800"/>
          </a:xfrm>
        </p:spPr>
        <p:txBody>
          <a:bodyPr>
            <a:normAutofit/>
          </a:bodyPr>
          <a:lstStyle/>
          <a:p>
            <a:r>
              <a:rPr lang="en-GB" altLang="en-US" b="1" dirty="0" err="1">
                <a:solidFill>
                  <a:srgbClr val="00B0F0"/>
                </a:solidFill>
              </a:rPr>
              <a:t>Cynrychiolwyr</a:t>
            </a:r>
            <a:r>
              <a:rPr lang="en-GB" altLang="en-US" b="1" dirty="0">
                <a:solidFill>
                  <a:srgbClr val="00B0F0"/>
                </a:solidFill>
              </a:rPr>
              <a:t> CWRS</a:t>
            </a:r>
            <a:br>
              <a:rPr lang="en-GB" altLang="en-US" b="1" dirty="0"/>
            </a:br>
            <a:r>
              <a:rPr lang="en-GB" altLang="en-US" b="1" dirty="0"/>
              <a:t>COURSE Representatives</a:t>
            </a:r>
          </a:p>
        </p:txBody>
      </p:sp>
      <p:sp>
        <p:nvSpPr>
          <p:cNvPr id="33795" name="Content Placeholder 5"/>
          <p:cNvSpPr>
            <a:spLocks noGrp="1"/>
          </p:cNvSpPr>
          <p:nvPr>
            <p:ph sz="half" idx="1"/>
          </p:nvPr>
        </p:nvSpPr>
        <p:spPr>
          <a:xfrm>
            <a:off x="1659888" y="4791508"/>
            <a:ext cx="8430491" cy="3881437"/>
          </a:xfrm>
        </p:spPr>
        <p:txBody>
          <a:bodyPr/>
          <a:lstStyle/>
          <a:p>
            <a:r>
              <a:rPr lang="en-GB" altLang="en-US" dirty="0">
                <a:hlinkClick r:id="" action="ppaction://noaction"/>
              </a:rPr>
              <a:t>https://www.uwtsd.ac.uk/media/uwtsd-website/content-assets/documents/academic-office/collaborative-partnership/Course_Reps_Election_Pack_-_generic.docx</a:t>
            </a:r>
            <a:endParaRPr lang="en-GB" altLang="en-US" dirty="0"/>
          </a:p>
        </p:txBody>
      </p:sp>
      <p:sp>
        <p:nvSpPr>
          <p:cNvPr id="33796" name="Content Placeholder 6"/>
          <p:cNvSpPr>
            <a:spLocks noGrp="1"/>
          </p:cNvSpPr>
          <p:nvPr>
            <p:ph sz="half" idx="2"/>
          </p:nvPr>
        </p:nvSpPr>
        <p:spPr>
          <a:xfrm>
            <a:off x="6480403" y="3095771"/>
            <a:ext cx="4790270" cy="3881437"/>
          </a:xfrm>
        </p:spPr>
        <p:txBody>
          <a:bodyPr/>
          <a:lstStyle/>
          <a:p>
            <a:r>
              <a:rPr lang="en-GB" altLang="en-US" dirty="0" err="1"/>
              <a:t>Dewis</a:t>
            </a:r>
            <a:r>
              <a:rPr lang="en-GB" altLang="en-US" dirty="0"/>
              <a:t> </a:t>
            </a:r>
            <a:r>
              <a:rPr lang="en-GB" altLang="en-US" dirty="0" err="1"/>
              <a:t>cynrychiolydd</a:t>
            </a:r>
            <a:r>
              <a:rPr lang="en-GB" altLang="en-US" dirty="0"/>
              <a:t> </a:t>
            </a:r>
            <a:r>
              <a:rPr lang="en-GB" altLang="en-US" dirty="0" err="1"/>
              <a:t>cwrs</a:t>
            </a:r>
            <a:r>
              <a:rPr lang="en-GB" altLang="en-US" dirty="0"/>
              <a:t>:</a:t>
            </a:r>
          </a:p>
          <a:p>
            <a:endParaRPr lang="en-GB" altLang="en-US" dirty="0"/>
          </a:p>
          <a:p>
            <a:endParaRPr lang="en-GB" altLang="en-US" dirty="0"/>
          </a:p>
        </p:txBody>
      </p:sp>
      <p:pic>
        <p:nvPicPr>
          <p:cNvPr id="5" name="Picture 2" descr="Image result for UWTSD Students' Unio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95239" y="1039091"/>
            <a:ext cx="1728715" cy="1728715"/>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descr="University of Wales Trinity Saint David - Wikipedia"/>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703039" y="320881"/>
            <a:ext cx="2774681" cy="1106536"/>
          </a:xfrm>
          <a:prstGeom prst="rect">
            <a:avLst/>
          </a:prstGeom>
        </p:spPr>
      </p:pic>
      <p:sp>
        <p:nvSpPr>
          <p:cNvPr id="7" name="Content Placeholder 6"/>
          <p:cNvSpPr txBox="1">
            <a:spLocks/>
          </p:cNvSpPr>
          <p:nvPr/>
        </p:nvSpPr>
        <p:spPr>
          <a:xfrm>
            <a:off x="1349338" y="3095771"/>
            <a:ext cx="4820515" cy="388143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r>
              <a:rPr lang="en-GB" altLang="en-US" dirty="0"/>
              <a:t>Choosing a course representative:</a:t>
            </a:r>
          </a:p>
          <a:p>
            <a:endParaRPr lang="en-GB" altLang="en-US" dirty="0"/>
          </a:p>
          <a:p>
            <a:endParaRPr lang="en-GB" altLang="en-US" dirty="0"/>
          </a:p>
        </p:txBody>
      </p:sp>
      <p:sp>
        <p:nvSpPr>
          <p:cNvPr id="8" name="Content Placeholder 6"/>
          <p:cNvSpPr txBox="1">
            <a:spLocks/>
          </p:cNvSpPr>
          <p:nvPr/>
        </p:nvSpPr>
        <p:spPr>
          <a:xfrm>
            <a:off x="7281431" y="3248171"/>
            <a:ext cx="4141642" cy="388143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pPr marL="0" indent="0">
              <a:buNone/>
            </a:pPr>
            <a:endParaRPr lang="en-GB" altLang="en-US" dirty="0"/>
          </a:p>
          <a:p>
            <a:endParaRPr lang="en-GB" altLang="en-US" dirty="0"/>
          </a:p>
          <a:p>
            <a:endParaRPr lang="en-GB" altLang="en-US" dirty="0"/>
          </a:p>
        </p:txBody>
      </p:sp>
    </p:spTree>
    <p:extLst>
      <p:ext uri="{BB962C8B-B14F-4D97-AF65-F5344CB8AC3E}">
        <p14:creationId xmlns:p14="http://schemas.microsoft.com/office/powerpoint/2010/main" val="21988021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0326" y="1507375"/>
            <a:ext cx="10855037" cy="1293028"/>
          </a:xfrm>
        </p:spPr>
        <p:txBody>
          <a:bodyPr>
            <a:normAutofit/>
          </a:bodyPr>
          <a:lstStyle/>
          <a:p>
            <a:r>
              <a:rPr lang="en-GB" sz="3200" b="1" dirty="0">
                <a:solidFill>
                  <a:srgbClr val="00B0F0"/>
                </a:solidFill>
              </a:rPr>
              <a:t>DISGWYLIADAU</a:t>
            </a:r>
            <a:r>
              <a:rPr lang="en-GB" sz="3200" b="1" dirty="0">
                <a:latin typeface="Arial" panose="020B0604020202020204" pitchFamily="34" charset="0"/>
                <a:cs typeface="Arial" panose="020B0604020202020204" pitchFamily="34" charset="0"/>
              </a:rPr>
              <a:t>/</a:t>
            </a:r>
            <a:r>
              <a:rPr lang="en-GB" sz="3200" b="1" dirty="0"/>
              <a:t>EXPECTATIONS</a:t>
            </a:r>
          </a:p>
        </p:txBody>
      </p:sp>
      <p:sp>
        <p:nvSpPr>
          <p:cNvPr id="4" name="Content Placeholder 3"/>
          <p:cNvSpPr>
            <a:spLocks noGrp="1"/>
          </p:cNvSpPr>
          <p:nvPr>
            <p:ph sz="half" idx="2"/>
          </p:nvPr>
        </p:nvSpPr>
        <p:spPr>
          <a:xfrm>
            <a:off x="782782" y="2714105"/>
            <a:ext cx="11069782" cy="4024125"/>
          </a:xfrm>
        </p:spPr>
        <p:txBody>
          <a:bodyPr>
            <a:normAutofit/>
          </a:bodyPr>
          <a:lstStyle/>
          <a:p>
            <a:r>
              <a:rPr lang="en-GB" b="1" i="1" dirty="0">
                <a:solidFill>
                  <a:srgbClr val="00B0F0"/>
                </a:solidFill>
              </a:rPr>
              <a:t>ATTEND AND PARTICIPATE IN ATHROFA STAFF/STUDENT COMMITTEES (3 PER YEAR)</a:t>
            </a:r>
          </a:p>
          <a:p>
            <a:r>
              <a:rPr lang="en-GB" b="1" i="1" dirty="0"/>
              <a:t>MEEET WITH FACULTY REPS TO DISCUSS IDEAS AND ISSUES</a:t>
            </a:r>
          </a:p>
          <a:p>
            <a:r>
              <a:rPr lang="en-GB" b="1" i="1" dirty="0">
                <a:solidFill>
                  <a:srgbClr val="00B0F0"/>
                </a:solidFill>
              </a:rPr>
              <a:t>PROMOTE THE ROLE AND HOW TO CONTACT YOU</a:t>
            </a:r>
          </a:p>
          <a:p>
            <a:r>
              <a:rPr lang="en-GB" b="1" i="1" dirty="0"/>
              <a:t>KEEP THE STUDENTS’ UNION INFORMED OF ACTIVITIES/ISSUES</a:t>
            </a:r>
          </a:p>
          <a:p>
            <a:r>
              <a:rPr lang="en-GB" b="1" i="1" dirty="0">
                <a:solidFill>
                  <a:srgbClr val="00B0F0"/>
                </a:solidFill>
              </a:rPr>
              <a:t>PARTICIPATE IN ANNUAL PROGRAMME REVIEWS</a:t>
            </a:r>
          </a:p>
          <a:p>
            <a:r>
              <a:rPr lang="en-GB" b="1" i="1" dirty="0"/>
              <a:t>TALK TO STUDENTS TO COLLECT ANY IDEAS/ ISSUES</a:t>
            </a:r>
          </a:p>
          <a:p>
            <a:r>
              <a:rPr lang="en-GB" b="1" i="1" dirty="0">
                <a:solidFill>
                  <a:srgbClr val="00B0F0"/>
                </a:solidFill>
              </a:rPr>
              <a:t>PROMOTE STUDENT FEEDBACK OPPORTUNITIES EG SURVEYS</a:t>
            </a:r>
          </a:p>
        </p:txBody>
      </p:sp>
      <p:pic>
        <p:nvPicPr>
          <p:cNvPr id="5" name="Picture 4" descr="University of Wales Trinity Saint David - Wikipedia"/>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06948" y="487136"/>
            <a:ext cx="2774681" cy="1106536"/>
          </a:xfrm>
          <a:prstGeom prst="rect">
            <a:avLst/>
          </a:prstGeom>
        </p:spPr>
      </p:pic>
      <p:pic>
        <p:nvPicPr>
          <p:cNvPr id="6" name="Picture 2" descr="Image result for UWTSD Students' Unio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22918" y="487136"/>
            <a:ext cx="1149927" cy="11499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63337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64328" y="1491737"/>
            <a:ext cx="8610600" cy="1293028"/>
          </a:xfrm>
        </p:spPr>
        <p:txBody>
          <a:bodyPr>
            <a:normAutofit/>
          </a:bodyPr>
          <a:lstStyle/>
          <a:p>
            <a:r>
              <a:rPr lang="en-GB" sz="3000" b="1" dirty="0">
                <a:solidFill>
                  <a:srgbClr val="00B0F0"/>
                </a:solidFill>
              </a:rPr>
              <a:t>CEFNOGAETH</a:t>
            </a:r>
            <a:r>
              <a:rPr lang="en-GB" sz="3000" b="1" dirty="0"/>
              <a:t>/SUPPORT</a:t>
            </a:r>
          </a:p>
        </p:txBody>
      </p:sp>
      <p:sp>
        <p:nvSpPr>
          <p:cNvPr id="4" name="Content Placeholder 3"/>
          <p:cNvSpPr>
            <a:spLocks noGrp="1"/>
          </p:cNvSpPr>
          <p:nvPr>
            <p:ph sz="half" idx="2"/>
          </p:nvPr>
        </p:nvSpPr>
        <p:spPr>
          <a:xfrm>
            <a:off x="824345" y="2473036"/>
            <a:ext cx="10460181" cy="3865419"/>
          </a:xfrm>
        </p:spPr>
        <p:txBody>
          <a:bodyPr>
            <a:normAutofit/>
          </a:bodyPr>
          <a:lstStyle/>
          <a:p>
            <a:r>
              <a:rPr lang="en-GB" b="1" i="1" dirty="0">
                <a:solidFill>
                  <a:srgbClr val="00B0F0"/>
                </a:solidFill>
              </a:rPr>
              <a:t>BESPOKE TRAINING</a:t>
            </a:r>
          </a:p>
          <a:p>
            <a:r>
              <a:rPr lang="en-GB" b="1" i="1" dirty="0"/>
              <a:t>REGULAR AND PRACTICAL BRIEFINGS</a:t>
            </a:r>
          </a:p>
          <a:p>
            <a:r>
              <a:rPr lang="en-GB" b="1" i="1" dirty="0">
                <a:solidFill>
                  <a:srgbClr val="00B0F0"/>
                </a:solidFill>
              </a:rPr>
              <a:t>ACCESS TO ADDITIONAL AND VOLUNTARY TRAINING CONTENT</a:t>
            </a:r>
          </a:p>
          <a:p>
            <a:r>
              <a:rPr lang="en-GB" b="1" i="1" dirty="0"/>
              <a:t>ONLINE RESOUCRS TO RECOGNISE PROGRESS AND ACHIEVEMENT</a:t>
            </a:r>
          </a:p>
          <a:p>
            <a:r>
              <a:rPr lang="en-GB" b="1" i="1" dirty="0">
                <a:solidFill>
                  <a:srgbClr val="00B0F0"/>
                </a:solidFill>
              </a:rPr>
              <a:t>OPPORTUNITY TO ATTEND A UNI-WIDE COURSE REP CONFERENCE</a:t>
            </a:r>
          </a:p>
          <a:p>
            <a:r>
              <a:rPr lang="en-GB" b="1" i="1" dirty="0"/>
              <a:t>REGULAR CONTACT WITH STUDENTS’ UNION OFFICERS AND STAFF</a:t>
            </a:r>
          </a:p>
          <a:p>
            <a:r>
              <a:rPr lang="en-GB" b="1" i="1" dirty="0">
                <a:solidFill>
                  <a:srgbClr val="00B0F0"/>
                </a:solidFill>
              </a:rPr>
              <a:t>HELP TO PROMOTE ROLE AND OPPORTUNITIES FOR STUDENTS TO GET INVOLVED IN PROVIDING FEEDBACK AND SHAPING STUDENT EXPERIENCE</a:t>
            </a:r>
          </a:p>
        </p:txBody>
      </p:sp>
      <p:pic>
        <p:nvPicPr>
          <p:cNvPr id="5" name="Picture 4" descr="University of Wales Trinity Saint David - Wikipedia"/>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06948" y="487136"/>
            <a:ext cx="2774681" cy="1106536"/>
          </a:xfrm>
          <a:prstGeom prst="rect">
            <a:avLst/>
          </a:prstGeom>
        </p:spPr>
      </p:pic>
      <p:pic>
        <p:nvPicPr>
          <p:cNvPr id="6" name="Picture 2" descr="Image result for UWTSD Students' Unio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75403" y="345020"/>
            <a:ext cx="1060234" cy="10602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658814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56163" y="1484809"/>
            <a:ext cx="8610600" cy="1293028"/>
          </a:xfrm>
        </p:spPr>
        <p:txBody>
          <a:bodyPr>
            <a:normAutofit/>
          </a:bodyPr>
          <a:lstStyle/>
          <a:p>
            <a:r>
              <a:rPr lang="en-GB" sz="3200" b="1" dirty="0">
                <a:solidFill>
                  <a:srgbClr val="00B0F0"/>
                </a:solidFill>
              </a:rPr>
              <a:t>DEWIS CYNRYCHIOLYDD CWRS</a:t>
            </a:r>
            <a:br>
              <a:rPr lang="en-GB" sz="3200" b="1" dirty="0"/>
            </a:br>
            <a:r>
              <a:rPr lang="en-GB" sz="3200" b="1" dirty="0"/>
              <a:t>CHOOSING COURSE REP</a:t>
            </a:r>
          </a:p>
        </p:txBody>
      </p:sp>
      <p:sp>
        <p:nvSpPr>
          <p:cNvPr id="3" name="Content Placeholder 2"/>
          <p:cNvSpPr>
            <a:spLocks noGrp="1"/>
          </p:cNvSpPr>
          <p:nvPr>
            <p:ph idx="1"/>
          </p:nvPr>
        </p:nvSpPr>
        <p:spPr>
          <a:xfrm>
            <a:off x="3463637" y="3254433"/>
            <a:ext cx="10820400" cy="4024125"/>
          </a:xfrm>
        </p:spPr>
        <p:txBody>
          <a:bodyPr>
            <a:normAutofit/>
          </a:bodyPr>
          <a:lstStyle/>
          <a:p>
            <a:r>
              <a:rPr lang="en-GB" sz="3600" dirty="0">
                <a:solidFill>
                  <a:srgbClr val="00B0F0"/>
                </a:solidFill>
              </a:rPr>
              <a:t>ENWEBIADAU?</a:t>
            </a:r>
          </a:p>
          <a:p>
            <a:endParaRPr lang="en-GB" sz="3600" dirty="0"/>
          </a:p>
          <a:p>
            <a:endParaRPr lang="en-GB" sz="3600" dirty="0"/>
          </a:p>
          <a:p>
            <a:r>
              <a:rPr lang="en-GB" sz="3600" dirty="0"/>
              <a:t>NOMINATIONS?</a:t>
            </a:r>
          </a:p>
        </p:txBody>
      </p:sp>
      <p:pic>
        <p:nvPicPr>
          <p:cNvPr id="4" name="Picture 3" descr="University of Wales Trinity Saint David - Wikipedia"/>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32318" y="441510"/>
            <a:ext cx="2302031" cy="918044"/>
          </a:xfrm>
          <a:prstGeom prst="rect">
            <a:avLst/>
          </a:prstGeom>
        </p:spPr>
      </p:pic>
      <p:pic>
        <p:nvPicPr>
          <p:cNvPr id="5" name="Picture 2" descr="Image result for UWTSD Students' Unio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00629" y="2311431"/>
            <a:ext cx="1375426" cy="1375426"/>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descr="Image result for UWTSD Students' Unio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48329" y="4323844"/>
            <a:ext cx="1346489" cy="13464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276146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834FAE-7A1F-462E-BDB4-066169ED67B2}"/>
              </a:ext>
            </a:extLst>
          </p:cNvPr>
          <p:cNvSpPr>
            <a:spLocks noGrp="1"/>
          </p:cNvSpPr>
          <p:nvPr>
            <p:ph type="title"/>
          </p:nvPr>
        </p:nvSpPr>
        <p:spPr/>
        <p:txBody>
          <a:bodyPr/>
          <a:lstStyle/>
          <a:p>
            <a:r>
              <a:rPr lang="en-GB" b="1" dirty="0" err="1">
                <a:solidFill>
                  <a:srgbClr val="00B0F0"/>
                </a:solidFill>
              </a:rPr>
              <a:t>Ymddygiad</a:t>
            </a:r>
            <a:r>
              <a:rPr lang="en-GB" b="1" dirty="0">
                <a:solidFill>
                  <a:srgbClr val="00B0F0"/>
                </a:solidFill>
              </a:rPr>
              <a:t> </a:t>
            </a:r>
            <a:r>
              <a:rPr lang="en-GB" b="1" dirty="0" err="1">
                <a:solidFill>
                  <a:srgbClr val="00B0F0"/>
                </a:solidFill>
              </a:rPr>
              <a:t>dosbarth</a:t>
            </a:r>
            <a:br>
              <a:rPr lang="en-GB" dirty="0"/>
            </a:br>
            <a:r>
              <a:rPr lang="en-GB" dirty="0"/>
              <a:t>IN CLASS ETIQUETTE</a:t>
            </a:r>
          </a:p>
        </p:txBody>
      </p:sp>
      <p:sp>
        <p:nvSpPr>
          <p:cNvPr id="3" name="Content Placeholder 2">
            <a:extLst>
              <a:ext uri="{FF2B5EF4-FFF2-40B4-BE49-F238E27FC236}">
                <a16:creationId xmlns:a16="http://schemas.microsoft.com/office/drawing/2014/main" id="{71C62F28-E654-48D7-8650-E2339EA6797D}"/>
              </a:ext>
            </a:extLst>
          </p:cNvPr>
          <p:cNvSpPr>
            <a:spLocks noGrp="1"/>
          </p:cNvSpPr>
          <p:nvPr>
            <p:ph sz="half" idx="1"/>
          </p:nvPr>
        </p:nvSpPr>
        <p:spPr/>
        <p:txBody>
          <a:bodyPr>
            <a:normAutofit fontScale="92500"/>
          </a:bodyPr>
          <a:lstStyle/>
          <a:p>
            <a:r>
              <a:rPr lang="en-GB" dirty="0" err="1"/>
              <a:t>Paratowch</a:t>
            </a:r>
            <a:r>
              <a:rPr lang="en-GB" dirty="0"/>
              <a:t> (</a:t>
            </a:r>
            <a:r>
              <a:rPr lang="en-GB" dirty="0" err="1"/>
              <a:t>gwnewch</a:t>
            </a:r>
            <a:r>
              <a:rPr lang="en-GB" dirty="0"/>
              <a:t> y cyn-</a:t>
            </a:r>
            <a:r>
              <a:rPr lang="en-GB" dirty="0" err="1"/>
              <a:t>ddarllen</a:t>
            </a:r>
            <a:r>
              <a:rPr lang="en-GB" dirty="0"/>
              <a:t> a </a:t>
            </a:r>
            <a:r>
              <a:rPr lang="en-GB" dirty="0" err="1"/>
              <a:t>dewch</a:t>
            </a:r>
            <a:r>
              <a:rPr lang="en-GB" dirty="0"/>
              <a:t> ag unrhyw </a:t>
            </a:r>
            <a:r>
              <a:rPr lang="en-GB" dirty="0" err="1"/>
              <a:t>adnoddau</a:t>
            </a:r>
            <a:r>
              <a:rPr lang="en-GB" dirty="0"/>
              <a:t> y bydd </a:t>
            </a:r>
            <a:r>
              <a:rPr lang="en-GB" dirty="0" err="1"/>
              <a:t>eu</a:t>
            </a:r>
            <a:r>
              <a:rPr lang="en-GB" dirty="0"/>
              <a:t> </a:t>
            </a:r>
            <a:r>
              <a:rPr lang="en-GB" dirty="0" err="1"/>
              <a:t>hangen</a:t>
            </a:r>
            <a:r>
              <a:rPr lang="en-GB" dirty="0"/>
              <a:t> </a:t>
            </a:r>
            <a:r>
              <a:rPr lang="en-GB" dirty="0" err="1"/>
              <a:t>arnoch</a:t>
            </a:r>
            <a:r>
              <a:rPr lang="en-GB" dirty="0"/>
              <a:t>)</a:t>
            </a:r>
          </a:p>
          <a:p>
            <a:r>
              <a:rPr lang="en-GB" dirty="0" err="1"/>
              <a:t>Byddwch</a:t>
            </a:r>
            <a:r>
              <a:rPr lang="en-GB" dirty="0"/>
              <a:t> </a:t>
            </a:r>
            <a:r>
              <a:rPr lang="en-GB" dirty="0" err="1"/>
              <a:t>ar</a:t>
            </a:r>
            <a:r>
              <a:rPr lang="en-GB" dirty="0"/>
              <a:t> </a:t>
            </a:r>
            <a:r>
              <a:rPr lang="en-GB" dirty="0" err="1"/>
              <a:t>amser</a:t>
            </a:r>
            <a:endParaRPr lang="en-GB" dirty="0"/>
          </a:p>
          <a:p>
            <a:r>
              <a:rPr lang="en-GB" dirty="0" err="1"/>
              <a:t>Cyfranwch</a:t>
            </a:r>
            <a:r>
              <a:rPr lang="en-GB" dirty="0"/>
              <a:t> </a:t>
            </a:r>
            <a:r>
              <a:rPr lang="en-GB" dirty="0" err="1"/>
              <a:t>drwy</a:t>
            </a:r>
            <a:r>
              <a:rPr lang="en-GB" dirty="0"/>
              <a:t> </a:t>
            </a:r>
            <a:r>
              <a:rPr lang="en-GB" dirty="0" err="1"/>
              <a:t>gydol</a:t>
            </a:r>
            <a:r>
              <a:rPr lang="en-GB" dirty="0"/>
              <a:t> y </a:t>
            </a:r>
            <a:r>
              <a:rPr lang="en-GB" dirty="0" err="1"/>
              <a:t>sesiwn</a:t>
            </a:r>
            <a:r>
              <a:rPr lang="en-GB" dirty="0"/>
              <a:t>, </a:t>
            </a:r>
            <a:r>
              <a:rPr lang="en-GB" dirty="0" err="1"/>
              <a:t>cymrwch</a:t>
            </a:r>
            <a:r>
              <a:rPr lang="en-GB" dirty="0"/>
              <a:t> ran mewn </a:t>
            </a:r>
            <a:r>
              <a:rPr lang="en-GB" dirty="0" err="1"/>
              <a:t>trafodaethau</a:t>
            </a:r>
            <a:r>
              <a:rPr lang="en-GB" dirty="0"/>
              <a:t>, </a:t>
            </a:r>
            <a:r>
              <a:rPr lang="en-GB" dirty="0" err="1"/>
              <a:t>atbewch</a:t>
            </a:r>
            <a:r>
              <a:rPr lang="en-GB" dirty="0"/>
              <a:t> </a:t>
            </a:r>
            <a:r>
              <a:rPr lang="en-GB" dirty="0" err="1"/>
              <a:t>gwestiynau</a:t>
            </a:r>
            <a:endParaRPr lang="en-GB" dirty="0"/>
          </a:p>
          <a:p>
            <a:pPr marL="0" indent="0">
              <a:buNone/>
            </a:pPr>
            <a:endParaRPr lang="en-GB" dirty="0"/>
          </a:p>
          <a:p>
            <a:r>
              <a:rPr lang="en-GB" dirty="0" err="1"/>
              <a:t>Osgowch</a:t>
            </a:r>
            <a:r>
              <a:rPr lang="en-GB" dirty="0"/>
              <a:t> </a:t>
            </a:r>
            <a:r>
              <a:rPr lang="en-GB" dirty="0" err="1"/>
              <a:t>yr</a:t>
            </a:r>
            <a:r>
              <a:rPr lang="en-GB" dirty="0"/>
              <a:t> hyn all </a:t>
            </a:r>
            <a:r>
              <a:rPr lang="en-GB" dirty="0" err="1"/>
              <a:t>dynnu</a:t>
            </a:r>
            <a:r>
              <a:rPr lang="en-GB" dirty="0"/>
              <a:t> eich </a:t>
            </a:r>
            <a:r>
              <a:rPr lang="en-GB" dirty="0" err="1"/>
              <a:t>sylw</a:t>
            </a:r>
            <a:endParaRPr lang="en-GB" dirty="0"/>
          </a:p>
          <a:p>
            <a:pPr marL="0" indent="0">
              <a:buNone/>
            </a:pPr>
            <a:endParaRPr lang="en-GB" dirty="0"/>
          </a:p>
          <a:p>
            <a:r>
              <a:rPr lang="en-GB" dirty="0" err="1"/>
              <a:t>Byddwch</a:t>
            </a:r>
            <a:r>
              <a:rPr lang="en-GB" dirty="0"/>
              <a:t> yn </a:t>
            </a:r>
            <a:r>
              <a:rPr lang="en-GB" dirty="0" err="1"/>
              <a:t>barchus</a:t>
            </a:r>
            <a:r>
              <a:rPr lang="en-GB" dirty="0"/>
              <a:t> </a:t>
            </a:r>
            <a:r>
              <a:rPr lang="en-GB" dirty="0" err="1"/>
              <a:t>i</a:t>
            </a:r>
            <a:r>
              <a:rPr lang="en-GB" dirty="0"/>
              <a:t> </a:t>
            </a:r>
            <a:r>
              <a:rPr lang="en-GB" dirty="0" err="1"/>
              <a:t>bawb</a:t>
            </a:r>
            <a:endParaRPr lang="en-GB" dirty="0"/>
          </a:p>
          <a:p>
            <a:endParaRPr lang="en-GB" dirty="0"/>
          </a:p>
        </p:txBody>
      </p:sp>
      <p:sp>
        <p:nvSpPr>
          <p:cNvPr id="6" name="Content Placeholder 5">
            <a:extLst>
              <a:ext uri="{FF2B5EF4-FFF2-40B4-BE49-F238E27FC236}">
                <a16:creationId xmlns:a16="http://schemas.microsoft.com/office/drawing/2014/main" id="{45D1EFBA-EF20-4126-9355-57E62021322A}"/>
              </a:ext>
            </a:extLst>
          </p:cNvPr>
          <p:cNvSpPr>
            <a:spLocks noGrp="1"/>
          </p:cNvSpPr>
          <p:nvPr>
            <p:ph sz="half" idx="2"/>
          </p:nvPr>
        </p:nvSpPr>
        <p:spPr/>
        <p:txBody>
          <a:bodyPr>
            <a:normAutofit fontScale="92500"/>
          </a:bodyPr>
          <a:lstStyle/>
          <a:p>
            <a:r>
              <a:rPr lang="en-GB" dirty="0"/>
              <a:t>Be prepared (do the pre- reading and bring any resources that you will need)</a:t>
            </a:r>
          </a:p>
          <a:p>
            <a:r>
              <a:rPr lang="en-GB" dirty="0"/>
              <a:t>Be on time</a:t>
            </a:r>
          </a:p>
          <a:p>
            <a:r>
              <a:rPr lang="en-GB" dirty="0"/>
              <a:t>Contribute throughout the session, get involved in discussions, answer questions.</a:t>
            </a:r>
          </a:p>
          <a:p>
            <a:r>
              <a:rPr lang="en-GB" dirty="0"/>
              <a:t>Avoid distractions</a:t>
            </a:r>
          </a:p>
          <a:p>
            <a:pPr marL="0" indent="0">
              <a:buNone/>
            </a:pPr>
            <a:endParaRPr lang="en-GB" dirty="0"/>
          </a:p>
          <a:p>
            <a:r>
              <a:rPr lang="en-GB" dirty="0"/>
              <a:t>Be respectful to all</a:t>
            </a:r>
          </a:p>
          <a:p>
            <a:endParaRPr lang="en-GB" dirty="0"/>
          </a:p>
        </p:txBody>
      </p:sp>
      <p:pic>
        <p:nvPicPr>
          <p:cNvPr id="5" name="Graphic 4" descr="No Phones with solid fill">
            <a:extLst>
              <a:ext uri="{FF2B5EF4-FFF2-40B4-BE49-F238E27FC236}">
                <a16:creationId xmlns:a16="http://schemas.microsoft.com/office/drawing/2014/main" id="{42E094DB-FBCA-4150-B3B4-337731D5B93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344693" y="4072734"/>
            <a:ext cx="705363" cy="705363"/>
          </a:xfrm>
          <a:prstGeom prst="rect">
            <a:avLst/>
          </a:prstGeom>
        </p:spPr>
      </p:pic>
      <p:pic>
        <p:nvPicPr>
          <p:cNvPr id="7" name="Graphic 6" descr="No Phones with solid fill">
            <a:extLst>
              <a:ext uri="{FF2B5EF4-FFF2-40B4-BE49-F238E27FC236}">
                <a16:creationId xmlns:a16="http://schemas.microsoft.com/office/drawing/2014/main" id="{B5166D7A-03F9-4FF2-852F-EB6A021ED329}"/>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314437" y="4672340"/>
            <a:ext cx="705363" cy="705363"/>
          </a:xfrm>
          <a:prstGeom prst="rect">
            <a:avLst/>
          </a:prstGeom>
        </p:spPr>
      </p:pic>
    </p:spTree>
    <p:extLst>
      <p:ext uri="{BB962C8B-B14F-4D97-AF65-F5344CB8AC3E}">
        <p14:creationId xmlns:p14="http://schemas.microsoft.com/office/powerpoint/2010/main" val="20413975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17996" y="1006147"/>
            <a:ext cx="10268311" cy="1293028"/>
          </a:xfrm>
        </p:spPr>
        <p:txBody>
          <a:bodyPr/>
          <a:lstStyle/>
          <a:p>
            <a:r>
              <a:rPr lang="en-GB" b="1" dirty="0">
                <a:solidFill>
                  <a:srgbClr val="00B0F0"/>
                </a:solidFill>
              </a:rPr>
              <a:t>YMDDYGIAD AR-LEIN</a:t>
            </a:r>
            <a:r>
              <a:rPr lang="en-GB" b="1" dirty="0"/>
              <a:t>/ONLINE ETIQUETTE</a:t>
            </a:r>
          </a:p>
        </p:txBody>
      </p:sp>
      <p:pic>
        <p:nvPicPr>
          <p:cNvPr id="6" name="Content Placeholder 5" descr="FoxBusiness Talks About Dressing Up for Work at Home ..."/>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310188" y="9182894"/>
            <a:ext cx="952500" cy="952500"/>
          </a:xfrm>
        </p:spPr>
      </p:pic>
      <p:sp>
        <p:nvSpPr>
          <p:cNvPr id="4" name="Content Placeholder 1"/>
          <p:cNvSpPr txBox="1">
            <a:spLocks/>
          </p:cNvSpPr>
          <p:nvPr/>
        </p:nvSpPr>
        <p:spPr bwMode="auto">
          <a:xfrm>
            <a:off x="407229" y="1972639"/>
            <a:ext cx="4535198" cy="46680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fontScale="92500" lnSpcReduction="10000"/>
          </a:bodyPr>
          <a:lstStyle>
            <a:lvl1pPr marL="342900" indent="-342900" algn="l" defTabSz="457200" rtl="0" eaLnBrk="0" fontAlgn="base" hangingPunct="0">
              <a:spcBef>
                <a:spcPts val="1000"/>
              </a:spcBef>
              <a:spcAft>
                <a:spcPct val="0"/>
              </a:spcAft>
              <a:buClr>
                <a:schemeClr val="accent1"/>
              </a:buClr>
              <a:buSzPct val="80000"/>
              <a:buFont typeface="Wingdings 3" panose="05040102010807070707" pitchFamily="18" charset="2"/>
              <a:buChar char=""/>
              <a:defRPr sz="1800" kern="1200">
                <a:solidFill>
                  <a:srgbClr val="404040"/>
                </a:solidFill>
                <a:latin typeface="+mn-lt"/>
                <a:ea typeface="+mn-ea"/>
                <a:cs typeface="+mn-cs"/>
              </a:defRPr>
            </a:lvl1pPr>
            <a:lvl2pPr marL="742950" indent="-285750" algn="l" defTabSz="457200" rtl="0" eaLnBrk="0" fontAlgn="base" hangingPunct="0">
              <a:spcBef>
                <a:spcPts val="1000"/>
              </a:spcBef>
              <a:spcAft>
                <a:spcPct val="0"/>
              </a:spcAft>
              <a:buClr>
                <a:schemeClr val="accent1"/>
              </a:buClr>
              <a:buSzPct val="80000"/>
              <a:buFont typeface="Wingdings 3" panose="05040102010807070707" pitchFamily="18" charset="2"/>
              <a:buChar char=""/>
              <a:defRPr sz="1600" kern="1200">
                <a:solidFill>
                  <a:srgbClr val="404040"/>
                </a:solidFill>
                <a:latin typeface="+mn-lt"/>
                <a:ea typeface="+mn-ea"/>
                <a:cs typeface="+mn-cs"/>
              </a:defRPr>
            </a:lvl2pPr>
            <a:lvl3pPr marL="1143000" indent="-228600" algn="l" defTabSz="457200" rtl="0" eaLnBrk="0" fontAlgn="base" hangingPunct="0">
              <a:spcBef>
                <a:spcPts val="1000"/>
              </a:spcBef>
              <a:spcAft>
                <a:spcPct val="0"/>
              </a:spcAft>
              <a:buClr>
                <a:schemeClr val="accent1"/>
              </a:buClr>
              <a:buSzPct val="80000"/>
              <a:buFont typeface="Wingdings 3" panose="05040102010807070707" pitchFamily="18" charset="2"/>
              <a:buChar char=""/>
              <a:defRPr sz="1400" kern="1200">
                <a:solidFill>
                  <a:srgbClr val="404040"/>
                </a:solidFill>
                <a:latin typeface="+mn-lt"/>
                <a:ea typeface="+mn-ea"/>
                <a:cs typeface="+mn-cs"/>
              </a:defRPr>
            </a:lvl3pPr>
            <a:lvl4pPr marL="1600200" indent="-228600" algn="l" defTabSz="457200" rtl="0" eaLnBrk="0" fontAlgn="base" hangingPunct="0">
              <a:spcBef>
                <a:spcPts val="1000"/>
              </a:spcBef>
              <a:spcAft>
                <a:spcPct val="0"/>
              </a:spcAft>
              <a:buClr>
                <a:schemeClr val="accent1"/>
              </a:buClr>
              <a:buSzPct val="80000"/>
              <a:buFont typeface="Wingdings 3" panose="05040102010807070707" pitchFamily="18" charset="2"/>
              <a:buChar char=""/>
              <a:defRPr sz="1200" kern="1200">
                <a:solidFill>
                  <a:srgbClr val="404040"/>
                </a:solidFill>
                <a:latin typeface="+mn-lt"/>
                <a:ea typeface="+mn-ea"/>
                <a:cs typeface="+mn-cs"/>
              </a:defRPr>
            </a:lvl4pPr>
            <a:lvl5pPr marL="2057400" indent="-228600" algn="l" defTabSz="457200" rtl="0" eaLnBrk="0" fontAlgn="base" hangingPunct="0">
              <a:spcBef>
                <a:spcPts val="1000"/>
              </a:spcBef>
              <a:spcAft>
                <a:spcPct val="0"/>
              </a:spcAft>
              <a:buClr>
                <a:schemeClr val="accent1"/>
              </a:buClr>
              <a:buSzPct val="80000"/>
              <a:buFont typeface="Wingdings 3" panose="05040102010807070707" pitchFamily="18" charset="2"/>
              <a:buChar char=""/>
              <a:defRPr sz="1200" kern="1200">
                <a:solidFill>
                  <a:srgbClr val="404040"/>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342900" marR="0" lvl="0" indent="-342900" algn="l" defTabSz="457200" rtl="0" eaLnBrk="1" fontAlgn="base" latinLnBrk="0" hangingPunct="1">
              <a:lnSpc>
                <a:spcPct val="100000"/>
              </a:lnSpc>
              <a:spcBef>
                <a:spcPts val="1000"/>
              </a:spcBef>
              <a:spcAft>
                <a:spcPct val="0"/>
              </a:spcAft>
              <a:buClr>
                <a:srgbClr val="5FCBEF"/>
              </a:buClr>
              <a:buSzPct val="80000"/>
              <a:buFont typeface="Wingdings 3" panose="05040102010807070707" pitchFamily="18" charset="2"/>
              <a:buChar char=""/>
              <a:tabLst/>
              <a:defRPr/>
            </a:pPr>
            <a:r>
              <a:rPr kumimoji="0" lang="en-GB" altLang="en-US" sz="2000" b="0" i="0" u="none" strike="noStrike" kern="1200" cap="none" spc="0" normalizeH="0" baseline="0" noProof="0" dirty="0" err="1">
                <a:ln>
                  <a:noFill/>
                </a:ln>
                <a:solidFill>
                  <a:srgbClr val="404040"/>
                </a:solidFill>
                <a:effectLst/>
                <a:uLnTx/>
                <a:uFillTx/>
                <a:latin typeface="Trebuchet MS" panose="020B0603020202020204"/>
                <a:ea typeface="+mn-ea"/>
                <a:cs typeface="+mn-cs"/>
              </a:rPr>
              <a:t>Cofiwch</a:t>
            </a:r>
            <a:r>
              <a:rPr kumimoji="0" lang="en-GB" altLang="en-US" sz="2000" b="0" i="0" u="none" strike="noStrike" kern="1200" cap="none" spc="0" normalizeH="0" baseline="0" noProof="0" dirty="0">
                <a:ln>
                  <a:noFill/>
                </a:ln>
                <a:solidFill>
                  <a:srgbClr val="404040"/>
                </a:solidFill>
                <a:effectLst/>
                <a:uLnTx/>
                <a:uFillTx/>
                <a:latin typeface="Trebuchet MS" panose="020B0603020202020204"/>
                <a:ea typeface="+mn-ea"/>
                <a:cs typeface="+mn-cs"/>
              </a:rPr>
              <a:t> eich bod mewn </a:t>
            </a:r>
            <a:r>
              <a:rPr kumimoji="0" lang="en-GB" altLang="en-US" sz="2000" b="1" i="0" u="none" strike="noStrike" kern="1200" cap="none" spc="0" normalizeH="0" baseline="0" noProof="0" dirty="0" err="1">
                <a:ln>
                  <a:noFill/>
                </a:ln>
                <a:solidFill>
                  <a:srgbClr val="404040"/>
                </a:solidFill>
                <a:effectLst/>
                <a:uLnTx/>
                <a:uFillTx/>
                <a:latin typeface="Trebuchet MS" panose="020B0603020202020204"/>
                <a:ea typeface="+mn-ea"/>
                <a:cs typeface="+mn-cs"/>
              </a:rPr>
              <a:t>amgylchedd</a:t>
            </a:r>
            <a:r>
              <a:rPr kumimoji="0" lang="en-GB" altLang="en-US" sz="2000" b="1" i="0" u="none" strike="noStrike" kern="1200" cap="none" spc="0" normalizeH="0" baseline="0" noProof="0" dirty="0">
                <a:ln>
                  <a:noFill/>
                </a:ln>
                <a:solidFill>
                  <a:srgbClr val="404040"/>
                </a:solidFill>
                <a:effectLst/>
                <a:uLnTx/>
                <a:uFillTx/>
                <a:latin typeface="Trebuchet MS" panose="020B0603020202020204"/>
                <a:ea typeface="+mn-ea"/>
                <a:cs typeface="+mn-cs"/>
              </a:rPr>
              <a:t> </a:t>
            </a:r>
            <a:r>
              <a:rPr kumimoji="0" lang="en-GB" altLang="en-US" sz="2000" b="1" i="0" u="none" strike="noStrike" kern="1200" cap="none" spc="0" normalizeH="0" baseline="0" noProof="0" dirty="0" err="1">
                <a:ln>
                  <a:noFill/>
                </a:ln>
                <a:solidFill>
                  <a:srgbClr val="404040"/>
                </a:solidFill>
                <a:effectLst/>
                <a:uLnTx/>
                <a:uFillTx/>
                <a:latin typeface="Trebuchet MS" panose="020B0603020202020204"/>
                <a:ea typeface="+mn-ea"/>
                <a:cs typeface="+mn-cs"/>
              </a:rPr>
              <a:t>ddysgu</a:t>
            </a:r>
            <a:r>
              <a:rPr kumimoji="0" lang="en-GB" altLang="en-US" sz="2000" b="1" i="0" u="none" strike="noStrike" kern="1200" cap="none" spc="0" normalizeH="0" baseline="0" noProof="0" dirty="0">
                <a:ln>
                  <a:noFill/>
                </a:ln>
                <a:solidFill>
                  <a:srgbClr val="404040"/>
                </a:solidFill>
                <a:effectLst/>
                <a:uLnTx/>
                <a:uFillTx/>
                <a:latin typeface="Trebuchet MS" panose="020B0603020202020204"/>
                <a:ea typeface="+mn-ea"/>
                <a:cs typeface="+mn-cs"/>
              </a:rPr>
              <a:t> </a:t>
            </a:r>
            <a:r>
              <a:rPr kumimoji="0" lang="en-GB" altLang="en-US" sz="2000" b="1" i="0" u="none" strike="noStrike" kern="1200" cap="none" spc="0" normalizeH="0" baseline="0" noProof="0" dirty="0" err="1">
                <a:ln>
                  <a:noFill/>
                </a:ln>
                <a:solidFill>
                  <a:srgbClr val="404040"/>
                </a:solidFill>
                <a:effectLst/>
                <a:uLnTx/>
                <a:uFillTx/>
                <a:latin typeface="Trebuchet MS" panose="020B0603020202020204"/>
                <a:ea typeface="+mn-ea"/>
                <a:cs typeface="+mn-cs"/>
              </a:rPr>
              <a:t>ar-lein</a:t>
            </a:r>
            <a:r>
              <a:rPr kumimoji="0" lang="en-GB" altLang="en-US" sz="2000" b="1" i="0" u="none" strike="noStrike" kern="1200" cap="none" spc="0" normalizeH="0" baseline="0" noProof="0" dirty="0">
                <a:ln>
                  <a:noFill/>
                </a:ln>
                <a:solidFill>
                  <a:srgbClr val="404040"/>
                </a:solidFill>
                <a:effectLst/>
                <a:uLnTx/>
                <a:uFillTx/>
                <a:latin typeface="Trebuchet MS" panose="020B0603020202020204"/>
                <a:ea typeface="+mn-ea"/>
                <a:cs typeface="+mn-cs"/>
              </a:rPr>
              <a:t> </a:t>
            </a:r>
            <a:r>
              <a:rPr kumimoji="0" lang="en-GB" altLang="en-US" sz="2000" b="1" i="0" u="none" strike="noStrike" kern="1200" cap="none" spc="0" normalizeH="0" baseline="0" noProof="0" dirty="0" err="1">
                <a:ln>
                  <a:noFill/>
                </a:ln>
                <a:solidFill>
                  <a:srgbClr val="404040"/>
                </a:solidFill>
                <a:effectLst/>
                <a:uLnTx/>
                <a:uFillTx/>
                <a:latin typeface="Trebuchet MS" panose="020B0603020202020204"/>
                <a:ea typeface="+mn-ea"/>
                <a:cs typeface="+mn-cs"/>
              </a:rPr>
              <a:t>broffesiynol</a:t>
            </a:r>
            <a:r>
              <a:rPr kumimoji="0" lang="en-GB" altLang="en-US" sz="2000" b="1" i="0" u="none" strike="noStrike" kern="1200" cap="none" spc="0" normalizeH="0" baseline="0" noProof="0" dirty="0">
                <a:ln>
                  <a:noFill/>
                </a:ln>
                <a:solidFill>
                  <a:srgbClr val="404040"/>
                </a:solidFill>
                <a:effectLst/>
                <a:uLnTx/>
                <a:uFillTx/>
                <a:latin typeface="Trebuchet MS" panose="020B0603020202020204"/>
                <a:ea typeface="+mn-ea"/>
                <a:cs typeface="+mn-cs"/>
              </a:rPr>
              <a:t> </a:t>
            </a:r>
            <a:r>
              <a:rPr kumimoji="0" lang="en-GB" altLang="en-US" sz="2000" b="0" i="0" u="none" strike="noStrike" kern="1200" cap="none" spc="0" normalizeH="0" baseline="0" noProof="0" dirty="0">
                <a:ln>
                  <a:noFill/>
                </a:ln>
                <a:solidFill>
                  <a:srgbClr val="404040"/>
                </a:solidFill>
                <a:effectLst/>
                <a:uLnTx/>
                <a:uFillTx/>
                <a:latin typeface="Trebuchet MS" panose="020B0603020202020204"/>
                <a:ea typeface="+mn-ea"/>
                <a:cs typeface="+mn-cs"/>
              </a:rPr>
              <a:t>mewn</a:t>
            </a:r>
            <a:r>
              <a:rPr kumimoji="0" lang="en-GB" altLang="en-US" sz="2000" b="0" i="0" u="none" strike="noStrike" kern="1200" cap="none" spc="0" normalizeH="0" noProof="0" dirty="0">
                <a:ln>
                  <a:noFill/>
                </a:ln>
                <a:solidFill>
                  <a:srgbClr val="404040"/>
                </a:solidFill>
                <a:effectLst/>
                <a:uLnTx/>
                <a:uFillTx/>
                <a:latin typeface="Trebuchet MS" panose="020B0603020202020204"/>
                <a:ea typeface="+mn-ea"/>
                <a:cs typeface="+mn-cs"/>
              </a:rPr>
              <a:t> </a:t>
            </a:r>
            <a:r>
              <a:rPr kumimoji="0" lang="en-GB" altLang="en-US" sz="2000" b="0" i="0" u="none" strike="noStrike" kern="1200" cap="none" spc="0" normalizeH="0" baseline="0" noProof="0" dirty="0">
                <a:ln>
                  <a:noFill/>
                </a:ln>
                <a:solidFill>
                  <a:srgbClr val="404040"/>
                </a:solidFill>
                <a:effectLst/>
                <a:uLnTx/>
                <a:uFillTx/>
                <a:latin typeface="Trebuchet MS" panose="020B0603020202020204"/>
                <a:ea typeface="+mn-ea"/>
                <a:cs typeface="+mn-cs"/>
              </a:rPr>
              <a:t>darlithoedd/ </a:t>
            </a:r>
            <a:r>
              <a:rPr kumimoji="0" lang="en-GB" altLang="en-US" sz="2000" b="0" i="0" u="none" strike="noStrike" kern="1200" cap="none" spc="0" normalizeH="0" baseline="0" noProof="0" dirty="0" err="1">
                <a:ln>
                  <a:noFill/>
                </a:ln>
                <a:solidFill>
                  <a:srgbClr val="404040"/>
                </a:solidFill>
                <a:effectLst/>
                <a:uLnTx/>
                <a:uFillTx/>
                <a:latin typeface="Trebuchet MS" panose="020B0603020202020204"/>
                <a:ea typeface="+mn-ea"/>
                <a:cs typeface="+mn-cs"/>
              </a:rPr>
              <a:t>cyfarfodydd</a:t>
            </a:r>
            <a:r>
              <a:rPr kumimoji="0" lang="en-GB" altLang="en-US" sz="2000" b="0" i="0" u="none" strike="noStrike" kern="1200" cap="none" spc="0" normalizeH="0" noProof="0" dirty="0">
                <a:ln>
                  <a:noFill/>
                </a:ln>
                <a:solidFill>
                  <a:srgbClr val="404040"/>
                </a:solidFill>
                <a:effectLst/>
                <a:uLnTx/>
                <a:uFillTx/>
                <a:latin typeface="Trebuchet MS" panose="020B0603020202020204"/>
                <a:ea typeface="+mn-ea"/>
                <a:cs typeface="+mn-cs"/>
              </a:rPr>
              <a:t> Teams </a:t>
            </a:r>
            <a:r>
              <a:rPr kumimoji="0" lang="en-GB" altLang="en-US" sz="2000" b="0" i="0" u="none" strike="noStrike" kern="1200" cap="none" spc="0" normalizeH="0" baseline="0" noProof="0" dirty="0">
                <a:ln>
                  <a:noFill/>
                </a:ln>
                <a:solidFill>
                  <a:srgbClr val="404040"/>
                </a:solidFill>
                <a:effectLst/>
                <a:uLnTx/>
                <a:uFillTx/>
                <a:latin typeface="Trebuchet MS" panose="020B0603020202020204"/>
                <a:ea typeface="+mn-ea"/>
                <a:cs typeface="+mn-cs"/>
              </a:rPr>
              <a:t>ac </a:t>
            </a:r>
            <a:r>
              <a:rPr kumimoji="0" lang="en-GB" altLang="en-US" sz="2000" b="0" i="0" u="none" strike="noStrike" kern="1200" cap="none" spc="0" normalizeH="0" baseline="0" noProof="0" dirty="0" err="1">
                <a:ln>
                  <a:noFill/>
                </a:ln>
                <a:solidFill>
                  <a:srgbClr val="404040"/>
                </a:solidFill>
                <a:effectLst/>
                <a:uLnTx/>
                <a:uFillTx/>
                <a:latin typeface="Trebuchet MS" panose="020B0603020202020204"/>
                <a:ea typeface="+mn-ea"/>
                <a:cs typeface="+mn-cs"/>
              </a:rPr>
              <a:t>mae</a:t>
            </a:r>
            <a:r>
              <a:rPr kumimoji="0" lang="en-GB" altLang="en-US" sz="2000" b="0" i="0" u="none" strike="noStrike" kern="1200" cap="none" spc="0" normalizeH="0" baseline="0" noProof="0" dirty="0">
                <a:ln>
                  <a:noFill/>
                </a:ln>
                <a:solidFill>
                  <a:srgbClr val="404040"/>
                </a:solidFill>
                <a:effectLst/>
                <a:uLnTx/>
                <a:uFillTx/>
                <a:latin typeface="Trebuchet MS" panose="020B0603020202020204"/>
                <a:ea typeface="+mn-ea"/>
                <a:cs typeface="+mn-cs"/>
              </a:rPr>
              <a:t> hyn yn </a:t>
            </a:r>
            <a:r>
              <a:rPr kumimoji="0" lang="en-GB" altLang="en-US" sz="2000" b="0" i="0" u="none" strike="noStrike" kern="1200" cap="none" spc="0" normalizeH="0" baseline="0" noProof="0" dirty="0" err="1">
                <a:ln>
                  <a:noFill/>
                </a:ln>
                <a:solidFill>
                  <a:srgbClr val="404040"/>
                </a:solidFill>
                <a:effectLst/>
                <a:uLnTx/>
                <a:uFillTx/>
                <a:latin typeface="Trebuchet MS" panose="020B0603020202020204"/>
                <a:ea typeface="+mn-ea"/>
                <a:cs typeface="+mn-cs"/>
              </a:rPr>
              <a:t>gofyn</a:t>
            </a:r>
            <a:r>
              <a:rPr kumimoji="0" lang="en-GB" altLang="en-US" sz="2000" b="0" i="0" u="none" strike="noStrike" kern="1200" cap="none" spc="0" normalizeH="0" baseline="0" noProof="0" dirty="0">
                <a:ln>
                  <a:noFill/>
                </a:ln>
                <a:solidFill>
                  <a:srgbClr val="404040"/>
                </a:solidFill>
                <a:effectLst/>
                <a:uLnTx/>
                <a:uFillTx/>
                <a:latin typeface="Trebuchet MS" panose="020B0603020202020204"/>
                <a:ea typeface="+mn-ea"/>
                <a:cs typeface="+mn-cs"/>
              </a:rPr>
              <a:t> </a:t>
            </a:r>
            <a:r>
              <a:rPr kumimoji="0" lang="en-GB" altLang="en-US" sz="2000" b="0" i="0" u="none" strike="noStrike" kern="1200" cap="none" spc="0" normalizeH="0" baseline="0" noProof="0" dirty="0" err="1">
                <a:ln>
                  <a:noFill/>
                </a:ln>
                <a:solidFill>
                  <a:srgbClr val="404040"/>
                </a:solidFill>
                <a:effectLst/>
                <a:uLnTx/>
                <a:uFillTx/>
                <a:latin typeface="Trebuchet MS" panose="020B0603020202020204"/>
                <a:ea typeface="+mn-ea"/>
                <a:cs typeface="+mn-cs"/>
              </a:rPr>
              <a:t>i</a:t>
            </a:r>
            <a:r>
              <a:rPr kumimoji="0" lang="en-GB" altLang="en-US" sz="2000" b="0" i="0" u="none" strike="noStrike" kern="1200" cap="none" spc="0" normalizeH="0" baseline="0" noProof="0" dirty="0">
                <a:ln>
                  <a:noFill/>
                </a:ln>
                <a:solidFill>
                  <a:srgbClr val="404040"/>
                </a:solidFill>
                <a:effectLst/>
                <a:uLnTx/>
                <a:uFillTx/>
                <a:latin typeface="Trebuchet MS" panose="020B0603020202020204"/>
                <a:ea typeface="+mn-ea"/>
                <a:cs typeface="+mn-cs"/>
              </a:rPr>
              <a:t> chi </a:t>
            </a:r>
            <a:r>
              <a:rPr kumimoji="0" lang="en-GB" altLang="en-US" sz="2000" b="0" i="0" u="none" strike="noStrike" kern="1200" cap="none" spc="0" normalizeH="0" baseline="0" noProof="0" dirty="0" err="1">
                <a:ln>
                  <a:noFill/>
                </a:ln>
                <a:solidFill>
                  <a:srgbClr val="404040"/>
                </a:solidFill>
                <a:effectLst/>
                <a:uLnTx/>
                <a:uFillTx/>
                <a:latin typeface="Trebuchet MS" panose="020B0603020202020204"/>
                <a:ea typeface="+mn-ea"/>
                <a:cs typeface="+mn-cs"/>
              </a:rPr>
              <a:t>ymddwyn</a:t>
            </a:r>
            <a:r>
              <a:rPr kumimoji="0" lang="en-GB" altLang="en-US" sz="2000" b="0" i="0" u="none" strike="noStrike" kern="1200" cap="none" spc="0" normalizeH="0" baseline="0" noProof="0" dirty="0">
                <a:ln>
                  <a:noFill/>
                </a:ln>
                <a:solidFill>
                  <a:srgbClr val="404040"/>
                </a:solidFill>
                <a:effectLst/>
                <a:uLnTx/>
                <a:uFillTx/>
                <a:latin typeface="Trebuchet MS" panose="020B0603020202020204"/>
                <a:ea typeface="+mn-ea"/>
                <a:cs typeface="+mn-cs"/>
              </a:rPr>
              <a:t> mewn modd </a:t>
            </a:r>
            <a:r>
              <a:rPr kumimoji="0" lang="en-GB" altLang="en-US" sz="2000" b="0" i="0" u="none" strike="noStrike" kern="1200" cap="none" spc="0" normalizeH="0" baseline="0" noProof="0" dirty="0" err="1">
                <a:ln>
                  <a:noFill/>
                </a:ln>
                <a:solidFill>
                  <a:srgbClr val="404040"/>
                </a:solidFill>
                <a:effectLst/>
                <a:uLnTx/>
                <a:uFillTx/>
                <a:latin typeface="Trebuchet MS" panose="020B0603020202020204"/>
                <a:ea typeface="+mn-ea"/>
                <a:cs typeface="+mn-cs"/>
              </a:rPr>
              <a:t>broffesiynol</a:t>
            </a:r>
            <a:r>
              <a:rPr kumimoji="0" lang="en-GB" altLang="en-US" sz="2000" b="0" i="0" u="none" strike="noStrike" kern="1200" cap="none" spc="0" normalizeH="0" baseline="0" noProof="0" dirty="0">
                <a:ln>
                  <a:noFill/>
                </a:ln>
                <a:solidFill>
                  <a:srgbClr val="404040"/>
                </a:solidFill>
                <a:effectLst/>
                <a:uLnTx/>
                <a:uFillTx/>
                <a:latin typeface="Trebuchet MS" panose="020B0603020202020204"/>
                <a:ea typeface="+mn-ea"/>
                <a:cs typeface="+mn-cs"/>
              </a:rPr>
              <a:t>. Ond dim </a:t>
            </a:r>
            <a:r>
              <a:rPr kumimoji="0" lang="en-GB" altLang="en-US" sz="2000" b="0" i="0" u="none" strike="noStrike" kern="1200" cap="none" spc="0" normalizeH="0" baseline="0" noProof="0" dirty="0" err="1">
                <a:ln>
                  <a:noFill/>
                </a:ln>
                <a:solidFill>
                  <a:srgbClr val="404040"/>
                </a:solidFill>
                <a:effectLst/>
                <a:uLnTx/>
                <a:uFillTx/>
                <a:latin typeface="Trebuchet MS" panose="020B0603020202020204"/>
                <a:ea typeface="+mn-ea"/>
                <a:cs typeface="+mn-cs"/>
              </a:rPr>
              <a:t>ots</a:t>
            </a:r>
            <a:r>
              <a:rPr kumimoji="0" lang="en-GB" altLang="en-US" sz="2000" b="0" i="0" u="none" strike="noStrike" kern="1200" cap="none" spc="0" normalizeH="0" baseline="0" noProof="0" dirty="0">
                <a:ln>
                  <a:noFill/>
                </a:ln>
                <a:solidFill>
                  <a:srgbClr val="404040"/>
                </a:solidFill>
                <a:effectLst/>
                <a:uLnTx/>
                <a:uFillTx/>
                <a:latin typeface="Trebuchet MS" panose="020B0603020202020204"/>
                <a:ea typeface="+mn-ea"/>
                <a:cs typeface="+mn-cs"/>
              </a:rPr>
              <a:t> </a:t>
            </a:r>
            <a:r>
              <a:rPr kumimoji="0" lang="en-GB" altLang="en-US" sz="2000" b="0" i="0" u="none" strike="noStrike" kern="1200" cap="none" spc="0" normalizeH="0" baseline="0" noProof="0" dirty="0" err="1">
                <a:ln>
                  <a:noFill/>
                </a:ln>
                <a:solidFill>
                  <a:srgbClr val="404040"/>
                </a:solidFill>
                <a:effectLst/>
                <a:uLnTx/>
                <a:uFillTx/>
                <a:latin typeface="Trebuchet MS" panose="020B0603020202020204"/>
                <a:ea typeface="+mn-ea"/>
                <a:cs typeface="+mn-cs"/>
              </a:rPr>
              <a:t>gennym</a:t>
            </a:r>
            <a:r>
              <a:rPr kumimoji="0" lang="en-GB" altLang="en-US" sz="2000" b="0" i="0" u="none" strike="noStrike" kern="1200" cap="none" spc="0" normalizeH="0" baseline="0" noProof="0" dirty="0">
                <a:ln>
                  <a:noFill/>
                </a:ln>
                <a:solidFill>
                  <a:srgbClr val="404040"/>
                </a:solidFill>
                <a:effectLst/>
                <a:uLnTx/>
                <a:uFillTx/>
                <a:latin typeface="Trebuchet MS" panose="020B0603020202020204"/>
                <a:ea typeface="+mn-ea"/>
                <a:cs typeface="+mn-cs"/>
              </a:rPr>
              <a:t> </a:t>
            </a:r>
            <a:r>
              <a:rPr kumimoji="0" lang="en-GB" altLang="en-US" sz="2000" b="0" i="0" u="none" strike="noStrike" kern="1200" cap="none" spc="0" normalizeH="0" baseline="0" noProof="0" dirty="0" err="1">
                <a:ln>
                  <a:noFill/>
                </a:ln>
                <a:solidFill>
                  <a:srgbClr val="404040"/>
                </a:solidFill>
                <a:effectLst/>
                <a:uLnTx/>
                <a:uFillTx/>
                <a:latin typeface="Trebuchet MS" panose="020B0603020202020204"/>
                <a:ea typeface="+mn-ea"/>
                <a:cs typeface="+mn-cs"/>
              </a:rPr>
              <a:t>ni</a:t>
            </a:r>
            <a:r>
              <a:rPr kumimoji="0" lang="en-GB" altLang="en-US" sz="2000" b="0" i="0" u="none" strike="noStrike" kern="1200" cap="none" spc="0" normalizeH="0" baseline="0" noProof="0" dirty="0">
                <a:ln>
                  <a:noFill/>
                </a:ln>
                <a:solidFill>
                  <a:srgbClr val="404040"/>
                </a:solidFill>
                <a:effectLst/>
                <a:uLnTx/>
                <a:uFillTx/>
                <a:latin typeface="Trebuchet MS" panose="020B0603020202020204"/>
                <a:ea typeface="+mn-ea"/>
                <a:cs typeface="+mn-cs"/>
              </a:rPr>
              <a:t> </a:t>
            </a:r>
            <a:r>
              <a:rPr kumimoji="0" lang="en-GB" altLang="en-US" sz="2000" b="0" i="0" u="none" strike="noStrike" kern="1200" cap="none" spc="0" normalizeH="0" baseline="0" noProof="0" dirty="0" err="1">
                <a:ln>
                  <a:noFill/>
                </a:ln>
                <a:solidFill>
                  <a:srgbClr val="404040"/>
                </a:solidFill>
                <a:effectLst/>
                <a:uLnTx/>
                <a:uFillTx/>
                <a:latin typeface="Trebuchet MS" panose="020B0603020202020204"/>
                <a:ea typeface="+mn-ea"/>
                <a:cs typeface="+mn-cs"/>
              </a:rPr>
              <a:t>os</a:t>
            </a:r>
            <a:r>
              <a:rPr kumimoji="0" lang="en-GB" altLang="en-US" sz="2000" b="0" i="0" u="none" strike="noStrike" kern="1200" cap="none" spc="0" normalizeH="0" baseline="0" noProof="0" dirty="0">
                <a:ln>
                  <a:noFill/>
                </a:ln>
                <a:solidFill>
                  <a:srgbClr val="404040"/>
                </a:solidFill>
                <a:effectLst/>
                <a:uLnTx/>
                <a:uFillTx/>
                <a:latin typeface="Trebuchet MS" panose="020B0603020202020204"/>
                <a:ea typeface="+mn-ea"/>
                <a:cs typeface="+mn-cs"/>
              </a:rPr>
              <a:t> </a:t>
            </a:r>
            <a:r>
              <a:rPr kumimoji="0" lang="en-GB" altLang="en-US" sz="2000" b="0" i="0" u="none" strike="noStrike" kern="1200" cap="none" spc="0" normalizeH="0" baseline="0" noProof="0" dirty="0" err="1">
                <a:ln>
                  <a:noFill/>
                </a:ln>
                <a:solidFill>
                  <a:srgbClr val="404040"/>
                </a:solidFill>
                <a:effectLst/>
                <a:uLnTx/>
                <a:uFillTx/>
                <a:latin typeface="Trebuchet MS" panose="020B0603020202020204"/>
                <a:ea typeface="+mn-ea"/>
                <a:cs typeface="+mn-cs"/>
              </a:rPr>
              <a:t>i</a:t>
            </a:r>
            <a:r>
              <a:rPr kumimoji="0" lang="en-GB" altLang="en-US" sz="2000" b="0" i="0" u="none" strike="noStrike" kern="1200" cap="none" spc="0" normalizeH="0" baseline="0" noProof="0" dirty="0">
                <a:ln>
                  <a:noFill/>
                </a:ln>
                <a:solidFill>
                  <a:srgbClr val="404040"/>
                </a:solidFill>
                <a:effectLst/>
                <a:uLnTx/>
                <a:uFillTx/>
                <a:latin typeface="Trebuchet MS" panose="020B0603020202020204"/>
                <a:ea typeface="+mn-ea"/>
                <a:cs typeface="+mn-cs"/>
              </a:rPr>
              <a:t> chi dal yn </a:t>
            </a:r>
            <a:r>
              <a:rPr kumimoji="0" lang="en-GB" altLang="en-US" sz="2000" b="0" i="0" u="none" strike="noStrike" kern="1200" cap="none" spc="0" normalizeH="0" baseline="0" noProof="0" dirty="0" err="1">
                <a:ln>
                  <a:noFill/>
                </a:ln>
                <a:solidFill>
                  <a:srgbClr val="404040"/>
                </a:solidFill>
                <a:effectLst/>
                <a:uLnTx/>
                <a:uFillTx/>
                <a:latin typeface="Trebuchet MS" panose="020B0603020202020204"/>
                <a:ea typeface="+mn-ea"/>
                <a:cs typeface="+mn-cs"/>
              </a:rPr>
              <a:t>gwisgo</a:t>
            </a:r>
            <a:r>
              <a:rPr kumimoji="0" lang="en-GB" altLang="en-US" sz="2000" b="0" i="0" u="none" strike="noStrike" kern="1200" cap="none" spc="0" normalizeH="0" baseline="0" noProof="0" dirty="0">
                <a:ln>
                  <a:noFill/>
                </a:ln>
                <a:solidFill>
                  <a:srgbClr val="404040"/>
                </a:solidFill>
                <a:effectLst/>
                <a:uLnTx/>
                <a:uFillTx/>
                <a:latin typeface="Trebuchet MS" panose="020B0603020202020204"/>
                <a:ea typeface="+mn-ea"/>
                <a:cs typeface="+mn-cs"/>
              </a:rPr>
              <a:t> </a:t>
            </a:r>
            <a:r>
              <a:rPr kumimoji="0" lang="en-GB" altLang="en-US" sz="2000" b="0" i="0" u="none" strike="noStrike" kern="1200" cap="none" spc="0" normalizeH="0" baseline="0" noProof="0" dirty="0" err="1">
                <a:ln>
                  <a:noFill/>
                </a:ln>
                <a:solidFill>
                  <a:srgbClr val="404040"/>
                </a:solidFill>
                <a:effectLst/>
                <a:uLnTx/>
                <a:uFillTx/>
                <a:latin typeface="Trebuchet MS" panose="020B0603020202020204"/>
                <a:ea typeface="+mn-ea"/>
                <a:cs typeface="+mn-cs"/>
              </a:rPr>
              <a:t>trowsus</a:t>
            </a:r>
            <a:r>
              <a:rPr kumimoji="0" lang="en-GB" altLang="en-US" sz="2000" b="0" i="0" u="none" strike="noStrike" kern="1200" cap="none" spc="0" normalizeH="0" noProof="0" dirty="0">
                <a:ln>
                  <a:noFill/>
                </a:ln>
                <a:solidFill>
                  <a:srgbClr val="404040"/>
                </a:solidFill>
                <a:effectLst/>
                <a:uLnTx/>
                <a:uFillTx/>
                <a:latin typeface="Trebuchet MS" panose="020B0603020202020204"/>
                <a:ea typeface="+mn-ea"/>
                <a:cs typeface="+mn-cs"/>
              </a:rPr>
              <a:t> eich pyjamas – efallai y </a:t>
            </a:r>
            <a:r>
              <a:rPr kumimoji="0" lang="en-GB" altLang="en-US" sz="2000" b="0" i="0" u="none" strike="noStrike" kern="1200" cap="none" spc="0" normalizeH="0" noProof="0" dirty="0" err="1">
                <a:ln>
                  <a:noFill/>
                </a:ln>
                <a:solidFill>
                  <a:srgbClr val="404040"/>
                </a:solidFill>
                <a:effectLst/>
                <a:uLnTx/>
                <a:uFillTx/>
                <a:latin typeface="Trebuchet MS" panose="020B0603020202020204"/>
                <a:ea typeface="+mn-ea"/>
                <a:cs typeface="+mn-cs"/>
              </a:rPr>
              <a:t>byddwn</a:t>
            </a:r>
            <a:r>
              <a:rPr kumimoji="0" lang="en-GB" altLang="en-US" sz="2000" b="0" i="0" u="none" strike="noStrike" kern="1200" cap="none" spc="0" normalizeH="0" noProof="0" dirty="0">
                <a:ln>
                  <a:noFill/>
                </a:ln>
                <a:solidFill>
                  <a:srgbClr val="404040"/>
                </a:solidFill>
                <a:effectLst/>
                <a:uLnTx/>
                <a:uFillTx/>
                <a:latin typeface="Trebuchet MS" panose="020B0603020202020204"/>
                <a:ea typeface="+mn-ea"/>
                <a:cs typeface="+mn-cs"/>
              </a:rPr>
              <a:t> </a:t>
            </a:r>
            <a:r>
              <a:rPr kumimoji="0" lang="en-GB" altLang="en-US" sz="2000" b="0" i="0" u="none" strike="noStrike" kern="1200" cap="none" spc="0" normalizeH="0" noProof="0" dirty="0" err="1">
                <a:ln>
                  <a:noFill/>
                </a:ln>
                <a:solidFill>
                  <a:srgbClr val="404040"/>
                </a:solidFill>
                <a:effectLst/>
                <a:uLnTx/>
                <a:uFillTx/>
                <a:latin typeface="Trebuchet MS" panose="020B0603020202020204"/>
                <a:ea typeface="+mn-ea"/>
                <a:cs typeface="+mn-cs"/>
              </a:rPr>
              <a:t>ni</a:t>
            </a:r>
            <a:r>
              <a:rPr kumimoji="0" lang="en-GB" altLang="en-US" sz="2000" b="0" i="0" u="none" strike="noStrike" kern="1200" cap="none" spc="0" normalizeH="0" noProof="0" dirty="0">
                <a:ln>
                  <a:noFill/>
                </a:ln>
                <a:solidFill>
                  <a:srgbClr val="404040"/>
                </a:solidFill>
                <a:effectLst/>
                <a:uLnTx/>
                <a:uFillTx/>
                <a:latin typeface="Trebuchet MS" panose="020B0603020202020204"/>
                <a:ea typeface="+mn-ea"/>
                <a:cs typeface="+mn-cs"/>
              </a:rPr>
              <a:t> hefyd!</a:t>
            </a:r>
            <a:r>
              <a:rPr kumimoji="0" lang="en-GB" altLang="en-US" sz="2000" b="0" i="0" u="none" strike="noStrike" kern="1200" cap="none" spc="0" normalizeH="0" baseline="0" noProof="0" dirty="0">
                <a:ln>
                  <a:noFill/>
                </a:ln>
                <a:solidFill>
                  <a:srgbClr val="404040"/>
                </a:solidFill>
                <a:effectLst/>
                <a:uLnTx/>
                <a:uFillTx/>
                <a:latin typeface="Trebuchet MS" panose="020B0603020202020204"/>
                <a:ea typeface="+mn-ea"/>
                <a:cs typeface="+mn-cs"/>
              </a:rPr>
              <a:t> </a:t>
            </a:r>
            <a:endParaRPr lang="en-GB" altLang="en-US" sz="2000" dirty="0">
              <a:latin typeface="Trebuchet MS" panose="020B0603020202020204"/>
            </a:endParaRPr>
          </a:p>
          <a:p>
            <a:pPr marL="342900" marR="0" lvl="0" indent="-342900" algn="l" defTabSz="457200" rtl="0" eaLnBrk="1" fontAlgn="base" latinLnBrk="0" hangingPunct="1">
              <a:lnSpc>
                <a:spcPct val="100000"/>
              </a:lnSpc>
              <a:spcBef>
                <a:spcPts val="1000"/>
              </a:spcBef>
              <a:spcAft>
                <a:spcPct val="0"/>
              </a:spcAft>
              <a:buClr>
                <a:srgbClr val="5FCBEF"/>
              </a:buClr>
              <a:buSzPct val="80000"/>
              <a:buFont typeface="Wingdings 3" panose="05040102010807070707" pitchFamily="18" charset="2"/>
              <a:buChar char=""/>
              <a:tabLst/>
              <a:defRPr/>
            </a:pPr>
            <a:r>
              <a:rPr kumimoji="0" lang="en-GB" altLang="en-US" sz="2000" b="0" i="0" u="none" strike="noStrike" kern="1200" cap="none" spc="0" normalizeH="0" baseline="0" noProof="0" dirty="0" err="1">
                <a:ln>
                  <a:noFill/>
                </a:ln>
                <a:solidFill>
                  <a:srgbClr val="404040"/>
                </a:solidFill>
                <a:effectLst/>
                <a:uLnTx/>
                <a:uFillTx/>
                <a:latin typeface="Trebuchet MS" panose="020B0603020202020204"/>
                <a:ea typeface="+mn-ea"/>
                <a:cs typeface="+mn-cs"/>
              </a:rPr>
              <a:t>Gobeithiwn</a:t>
            </a:r>
            <a:r>
              <a:rPr kumimoji="0" lang="en-GB" altLang="en-US" sz="2000" b="0" i="0" u="none" strike="noStrike" kern="1200" cap="none" spc="0" normalizeH="0" noProof="0" dirty="0">
                <a:ln>
                  <a:noFill/>
                </a:ln>
                <a:solidFill>
                  <a:srgbClr val="404040"/>
                </a:solidFill>
                <a:effectLst/>
                <a:uLnTx/>
                <a:uFillTx/>
                <a:latin typeface="Trebuchet MS" panose="020B0603020202020204"/>
                <a:ea typeface="+mn-ea"/>
                <a:cs typeface="+mn-cs"/>
              </a:rPr>
              <a:t> y </a:t>
            </a:r>
            <a:r>
              <a:rPr kumimoji="0" lang="en-GB" altLang="en-US" sz="2000" b="0" i="0" u="none" strike="noStrike" kern="1200" cap="none" spc="0" normalizeH="0" noProof="0" dirty="0" err="1">
                <a:ln>
                  <a:noFill/>
                </a:ln>
                <a:solidFill>
                  <a:srgbClr val="404040"/>
                </a:solidFill>
                <a:effectLst/>
                <a:uLnTx/>
                <a:uFillTx/>
                <a:latin typeface="Trebuchet MS" panose="020B0603020202020204"/>
                <a:ea typeface="+mn-ea"/>
                <a:cs typeface="+mn-cs"/>
              </a:rPr>
              <a:t>byddwch</a:t>
            </a:r>
            <a:r>
              <a:rPr kumimoji="0" lang="en-GB" altLang="en-US" sz="2000" b="0" i="0" u="none" strike="noStrike" kern="1200" cap="none" spc="0" normalizeH="0" noProof="0" dirty="0">
                <a:ln>
                  <a:noFill/>
                </a:ln>
                <a:solidFill>
                  <a:srgbClr val="404040"/>
                </a:solidFill>
                <a:effectLst/>
                <a:uLnTx/>
                <a:uFillTx/>
                <a:latin typeface="Trebuchet MS" panose="020B0603020202020204"/>
                <a:ea typeface="+mn-ea"/>
                <a:cs typeface="+mn-cs"/>
              </a:rPr>
              <a:t> yn </a:t>
            </a:r>
            <a:r>
              <a:rPr lang="en-GB" altLang="en-US" sz="2000" b="1" dirty="0" err="1">
                <a:latin typeface="Trebuchet MS" panose="020B0603020202020204"/>
              </a:rPr>
              <a:t>gyfforddus</a:t>
            </a:r>
            <a:r>
              <a:rPr kumimoji="0" lang="en-GB" altLang="en-US" sz="2000" b="0" i="0" u="none" strike="noStrike" kern="1200" cap="none" spc="0" normalizeH="0" noProof="0" dirty="0">
                <a:ln>
                  <a:noFill/>
                </a:ln>
                <a:solidFill>
                  <a:srgbClr val="404040"/>
                </a:solidFill>
                <a:effectLst/>
                <a:uLnTx/>
                <a:uFillTx/>
                <a:latin typeface="Trebuchet MS" panose="020B0603020202020204"/>
                <a:ea typeface="+mn-ea"/>
                <a:cs typeface="+mn-cs"/>
              </a:rPr>
              <a:t> </a:t>
            </a:r>
            <a:r>
              <a:rPr kumimoji="0" lang="en-GB" altLang="en-US" sz="2000" b="0" i="0" u="none" strike="noStrike" kern="1200" cap="none" spc="0" normalizeH="0" noProof="0" dirty="0" err="1">
                <a:ln>
                  <a:noFill/>
                </a:ln>
                <a:solidFill>
                  <a:srgbClr val="404040"/>
                </a:solidFill>
                <a:effectLst/>
                <a:uLnTx/>
                <a:uFillTx/>
                <a:latin typeface="Trebuchet MS" panose="020B0603020202020204"/>
                <a:ea typeface="+mn-ea"/>
                <a:cs typeface="+mn-cs"/>
              </a:rPr>
              <a:t>i</a:t>
            </a:r>
            <a:r>
              <a:rPr kumimoji="0" lang="en-GB" altLang="en-US" sz="2000" b="0" i="0" u="none" strike="noStrike" kern="1200" cap="none" spc="0" normalizeH="0" noProof="0" dirty="0">
                <a:ln>
                  <a:noFill/>
                </a:ln>
                <a:solidFill>
                  <a:srgbClr val="404040"/>
                </a:solidFill>
                <a:effectLst/>
                <a:uLnTx/>
                <a:uFillTx/>
                <a:latin typeface="Trebuchet MS" panose="020B0603020202020204"/>
                <a:ea typeface="+mn-ea"/>
                <a:cs typeface="+mn-cs"/>
              </a:rPr>
              <a:t> </a:t>
            </a:r>
            <a:r>
              <a:rPr kumimoji="0" lang="en-GB" altLang="en-US" sz="2000" b="0" i="0" u="none" strike="noStrike" kern="1200" cap="none" spc="0" normalizeH="0" noProof="0" dirty="0" err="1">
                <a:ln>
                  <a:noFill/>
                </a:ln>
                <a:solidFill>
                  <a:srgbClr val="404040"/>
                </a:solidFill>
                <a:effectLst/>
                <a:uLnTx/>
                <a:uFillTx/>
                <a:latin typeface="Trebuchet MS" panose="020B0603020202020204"/>
                <a:ea typeface="+mn-ea"/>
                <a:cs typeface="+mn-cs"/>
              </a:rPr>
              <a:t>droi</a:t>
            </a:r>
            <a:r>
              <a:rPr kumimoji="0" lang="en-GB" altLang="en-US" sz="2000" b="0" i="0" u="none" strike="noStrike" kern="1200" cap="none" spc="0" normalizeH="0" noProof="0" dirty="0">
                <a:ln>
                  <a:noFill/>
                </a:ln>
                <a:solidFill>
                  <a:srgbClr val="404040"/>
                </a:solidFill>
                <a:effectLst/>
                <a:uLnTx/>
                <a:uFillTx/>
                <a:latin typeface="Trebuchet MS" panose="020B0603020202020204"/>
                <a:ea typeface="+mn-ea"/>
                <a:cs typeface="+mn-cs"/>
              </a:rPr>
              <a:t> eich </a:t>
            </a:r>
            <a:r>
              <a:rPr kumimoji="0" lang="en-GB" altLang="en-US" sz="2000" b="1" i="0" u="none" strike="noStrike" kern="1200" cap="none" spc="0" normalizeH="0" noProof="0" dirty="0" err="1">
                <a:ln>
                  <a:noFill/>
                </a:ln>
                <a:solidFill>
                  <a:srgbClr val="404040"/>
                </a:solidFill>
                <a:effectLst/>
                <a:uLnTx/>
                <a:uFillTx/>
                <a:latin typeface="Trebuchet MS" panose="020B0603020202020204"/>
                <a:ea typeface="+mn-ea"/>
                <a:cs typeface="+mn-cs"/>
              </a:rPr>
              <a:t>camerau</a:t>
            </a:r>
            <a:r>
              <a:rPr kumimoji="0" lang="en-GB" altLang="en-US" sz="2000" b="0" i="0" u="none" strike="noStrike" kern="1200" cap="none" spc="0" normalizeH="0" noProof="0" dirty="0">
                <a:ln>
                  <a:noFill/>
                </a:ln>
                <a:solidFill>
                  <a:srgbClr val="404040"/>
                </a:solidFill>
                <a:effectLst/>
                <a:uLnTx/>
                <a:uFillTx/>
                <a:latin typeface="Trebuchet MS" panose="020B0603020202020204"/>
                <a:ea typeface="+mn-ea"/>
                <a:cs typeface="+mn-cs"/>
              </a:rPr>
              <a:t> ymlaen ond </a:t>
            </a:r>
            <a:r>
              <a:rPr kumimoji="0" lang="en-GB" altLang="en-US" sz="2000" b="0" i="0" u="none" strike="noStrike" kern="1200" cap="none" spc="0" normalizeH="0" noProof="0" dirty="0" err="1">
                <a:ln>
                  <a:noFill/>
                </a:ln>
                <a:solidFill>
                  <a:srgbClr val="404040"/>
                </a:solidFill>
                <a:effectLst/>
                <a:uLnTx/>
                <a:uFillTx/>
                <a:latin typeface="Trebuchet MS" panose="020B0603020202020204"/>
                <a:ea typeface="+mn-ea"/>
                <a:cs typeface="+mn-cs"/>
              </a:rPr>
              <a:t>ni</a:t>
            </a:r>
            <a:r>
              <a:rPr kumimoji="0" lang="en-GB" altLang="en-US" sz="2000" b="0" i="0" u="none" strike="noStrike" kern="1200" cap="none" spc="0" normalizeH="0" noProof="0" dirty="0">
                <a:ln>
                  <a:noFill/>
                </a:ln>
                <a:solidFill>
                  <a:srgbClr val="404040"/>
                </a:solidFill>
                <a:effectLst/>
                <a:uLnTx/>
                <a:uFillTx/>
                <a:latin typeface="Trebuchet MS" panose="020B0603020202020204"/>
                <a:ea typeface="+mn-ea"/>
                <a:cs typeface="+mn-cs"/>
              </a:rPr>
              <a:t> </a:t>
            </a:r>
            <a:r>
              <a:rPr kumimoji="0" lang="en-GB" altLang="en-US" sz="2000" b="0" i="0" u="none" strike="noStrike" kern="1200" cap="none" spc="0" normalizeH="0" noProof="0" dirty="0" err="1">
                <a:ln>
                  <a:noFill/>
                </a:ln>
                <a:solidFill>
                  <a:srgbClr val="404040"/>
                </a:solidFill>
                <a:effectLst/>
                <a:uLnTx/>
                <a:uFillTx/>
                <a:latin typeface="Trebuchet MS" panose="020B0603020202020204"/>
                <a:ea typeface="+mn-ea"/>
                <a:cs typeface="+mn-cs"/>
              </a:rPr>
              <a:t>fyddwn</a:t>
            </a:r>
            <a:r>
              <a:rPr kumimoji="0" lang="en-GB" altLang="en-US" sz="2000" b="0" i="0" u="none" strike="noStrike" kern="1200" cap="none" spc="0" normalizeH="0" noProof="0" dirty="0">
                <a:ln>
                  <a:noFill/>
                </a:ln>
                <a:solidFill>
                  <a:srgbClr val="404040"/>
                </a:solidFill>
                <a:effectLst/>
                <a:uLnTx/>
                <a:uFillTx/>
                <a:latin typeface="Trebuchet MS" panose="020B0603020202020204"/>
                <a:ea typeface="+mn-ea"/>
                <a:cs typeface="+mn-cs"/>
              </a:rPr>
              <a:t> yn </a:t>
            </a:r>
            <a:r>
              <a:rPr kumimoji="0" lang="en-GB" altLang="en-US" sz="2000" b="0" i="0" u="none" strike="noStrike" kern="1200" cap="none" spc="0" normalizeH="0" noProof="0" dirty="0" err="1">
                <a:ln>
                  <a:noFill/>
                </a:ln>
                <a:solidFill>
                  <a:srgbClr val="404040"/>
                </a:solidFill>
                <a:effectLst/>
                <a:uLnTx/>
                <a:uFillTx/>
                <a:latin typeface="Trebuchet MS" panose="020B0603020202020204"/>
                <a:ea typeface="+mn-ea"/>
                <a:cs typeface="+mn-cs"/>
              </a:rPr>
              <a:t>gorfodi</a:t>
            </a:r>
            <a:r>
              <a:rPr kumimoji="0" lang="en-GB" altLang="en-US" sz="2000" b="0" i="0" u="none" strike="noStrike" kern="1200" cap="none" spc="0" normalizeH="0" noProof="0" dirty="0">
                <a:ln>
                  <a:noFill/>
                </a:ln>
                <a:solidFill>
                  <a:srgbClr val="404040"/>
                </a:solidFill>
                <a:effectLst/>
                <a:uLnTx/>
                <a:uFillTx/>
                <a:latin typeface="Trebuchet MS" panose="020B0603020202020204"/>
                <a:ea typeface="+mn-ea"/>
                <a:cs typeface="+mn-cs"/>
              </a:rPr>
              <a:t> hyn </a:t>
            </a:r>
            <a:r>
              <a:rPr kumimoji="0" lang="en-GB" altLang="en-US" sz="2000" b="0" i="0" u="none" strike="noStrike" kern="1200" cap="none" spc="0" normalizeH="0" noProof="0" dirty="0" err="1">
                <a:ln>
                  <a:noFill/>
                </a:ln>
                <a:solidFill>
                  <a:srgbClr val="404040"/>
                </a:solidFill>
                <a:effectLst/>
                <a:uLnTx/>
                <a:uFillTx/>
                <a:latin typeface="Trebuchet MS" panose="020B0603020202020204"/>
                <a:ea typeface="+mn-ea"/>
                <a:cs typeface="+mn-cs"/>
              </a:rPr>
              <a:t>os</a:t>
            </a:r>
            <a:r>
              <a:rPr kumimoji="0" lang="en-GB" altLang="en-US" sz="2000" b="0" i="0" u="none" strike="noStrike" kern="1200" cap="none" spc="0" normalizeH="0" noProof="0" dirty="0">
                <a:ln>
                  <a:noFill/>
                </a:ln>
                <a:solidFill>
                  <a:srgbClr val="404040"/>
                </a:solidFill>
                <a:effectLst/>
                <a:uLnTx/>
                <a:uFillTx/>
                <a:latin typeface="Trebuchet MS" panose="020B0603020202020204"/>
                <a:ea typeface="+mn-ea"/>
                <a:cs typeface="+mn-cs"/>
              </a:rPr>
              <a:t> </a:t>
            </a:r>
            <a:r>
              <a:rPr kumimoji="0" lang="en-GB" altLang="en-US" sz="2000" b="0" i="0" u="none" strike="noStrike" kern="1200" cap="none" spc="0" normalizeH="0" noProof="0" dirty="0" err="1">
                <a:ln>
                  <a:noFill/>
                </a:ln>
                <a:solidFill>
                  <a:srgbClr val="404040"/>
                </a:solidFill>
                <a:effectLst/>
                <a:uLnTx/>
                <a:uFillTx/>
                <a:latin typeface="Trebuchet MS" panose="020B0603020202020204"/>
                <a:ea typeface="+mn-ea"/>
                <a:cs typeface="+mn-cs"/>
              </a:rPr>
              <a:t>nad</a:t>
            </a:r>
            <a:r>
              <a:rPr kumimoji="0" lang="en-GB" altLang="en-US" sz="2000" b="0" i="0" u="none" strike="noStrike" kern="1200" cap="none" spc="0" normalizeH="0" noProof="0" dirty="0">
                <a:ln>
                  <a:noFill/>
                </a:ln>
                <a:solidFill>
                  <a:srgbClr val="404040"/>
                </a:solidFill>
                <a:effectLst/>
                <a:uLnTx/>
                <a:uFillTx/>
                <a:latin typeface="Trebuchet MS" panose="020B0603020202020204"/>
                <a:ea typeface="+mn-ea"/>
                <a:cs typeface="+mn-cs"/>
              </a:rPr>
              <a:t> </a:t>
            </a:r>
            <a:r>
              <a:rPr kumimoji="0" lang="en-GB" altLang="en-US" sz="2000" b="0" i="0" u="none" strike="noStrike" kern="1200" cap="none" spc="0" normalizeH="0" noProof="0" dirty="0" err="1">
                <a:ln>
                  <a:noFill/>
                </a:ln>
                <a:solidFill>
                  <a:srgbClr val="404040"/>
                </a:solidFill>
                <a:effectLst/>
                <a:uLnTx/>
                <a:uFillTx/>
                <a:latin typeface="Trebuchet MS" panose="020B0603020202020204"/>
                <a:ea typeface="+mn-ea"/>
                <a:cs typeface="+mn-cs"/>
              </a:rPr>
              <a:t>ydych</a:t>
            </a:r>
            <a:r>
              <a:rPr kumimoji="0" lang="en-GB" altLang="en-US" sz="2000" b="0" i="0" u="none" strike="noStrike" kern="1200" cap="none" spc="0" normalizeH="0" noProof="0" dirty="0">
                <a:ln>
                  <a:noFill/>
                </a:ln>
                <a:solidFill>
                  <a:srgbClr val="404040"/>
                </a:solidFill>
                <a:effectLst/>
                <a:uLnTx/>
                <a:uFillTx/>
                <a:latin typeface="Trebuchet MS" panose="020B0603020202020204"/>
                <a:ea typeface="+mn-ea"/>
                <a:cs typeface="+mn-cs"/>
              </a:rPr>
              <a:t> yn </a:t>
            </a:r>
            <a:r>
              <a:rPr kumimoji="0" lang="en-GB" altLang="en-US" sz="2000" b="0" i="0" u="none" strike="noStrike" kern="1200" cap="none" spc="0" normalizeH="0" noProof="0" dirty="0" err="1">
                <a:ln>
                  <a:noFill/>
                </a:ln>
                <a:solidFill>
                  <a:srgbClr val="404040"/>
                </a:solidFill>
                <a:effectLst/>
                <a:uLnTx/>
                <a:uFillTx/>
                <a:latin typeface="Trebuchet MS" panose="020B0603020202020204"/>
                <a:ea typeface="+mn-ea"/>
                <a:cs typeface="+mn-cs"/>
              </a:rPr>
              <a:t>gyfforddus</a:t>
            </a:r>
            <a:r>
              <a:rPr kumimoji="0" lang="en-GB" altLang="en-US" sz="2000" b="0" i="0" u="none" strike="noStrike" kern="1200" cap="none" spc="0" normalizeH="0" noProof="0" dirty="0">
                <a:ln>
                  <a:noFill/>
                </a:ln>
                <a:solidFill>
                  <a:srgbClr val="404040"/>
                </a:solidFill>
                <a:effectLst/>
                <a:uLnTx/>
                <a:uFillTx/>
                <a:latin typeface="Trebuchet MS" panose="020B0603020202020204"/>
                <a:ea typeface="+mn-ea"/>
                <a:cs typeface="+mn-cs"/>
              </a:rPr>
              <a:t> yn gwneud.</a:t>
            </a:r>
          </a:p>
          <a:p>
            <a:pPr marL="342900" marR="0" lvl="0" indent="-342900" algn="l" defTabSz="457200" rtl="0" eaLnBrk="1" fontAlgn="base" latinLnBrk="0" hangingPunct="1">
              <a:lnSpc>
                <a:spcPct val="100000"/>
              </a:lnSpc>
              <a:spcBef>
                <a:spcPts val="1000"/>
              </a:spcBef>
              <a:spcAft>
                <a:spcPct val="0"/>
              </a:spcAft>
              <a:buClr>
                <a:srgbClr val="5FCBEF"/>
              </a:buClr>
              <a:buSzPct val="80000"/>
              <a:buFont typeface="Wingdings 3" panose="05040102010807070707" pitchFamily="18" charset="2"/>
              <a:buChar char=""/>
              <a:tabLst/>
              <a:defRPr/>
            </a:pPr>
            <a:r>
              <a:rPr lang="en-GB" altLang="en-US" sz="2000" dirty="0">
                <a:latin typeface="Trebuchet MS" panose="020B0603020202020204"/>
              </a:rPr>
              <a:t>Croeso </a:t>
            </a:r>
            <a:r>
              <a:rPr lang="en-GB" altLang="en-US" sz="2000" dirty="0" err="1">
                <a:latin typeface="Trebuchet MS" panose="020B0603020202020204"/>
              </a:rPr>
              <a:t>i</a:t>
            </a:r>
            <a:r>
              <a:rPr lang="en-GB" altLang="en-US" sz="2000" dirty="0">
                <a:latin typeface="Trebuchet MS" panose="020B0603020202020204"/>
              </a:rPr>
              <a:t> chi </a:t>
            </a:r>
            <a:r>
              <a:rPr lang="en-GB" altLang="en-US" sz="2000" dirty="0" err="1">
                <a:latin typeface="Trebuchet MS" panose="020B0603020202020204"/>
              </a:rPr>
              <a:t>ddefnyddio</a:t>
            </a:r>
            <a:r>
              <a:rPr lang="en-GB" altLang="en-US" sz="2000" dirty="0">
                <a:latin typeface="Trebuchet MS" panose="020B0603020202020204"/>
              </a:rPr>
              <a:t> rhai o’r </a:t>
            </a:r>
            <a:r>
              <a:rPr lang="en-GB" altLang="en-US" sz="2000" b="1" dirty="0" err="1">
                <a:latin typeface="Trebuchet MS" panose="020B0603020202020204"/>
              </a:rPr>
              <a:t>cefndiroedd</a:t>
            </a:r>
            <a:r>
              <a:rPr lang="en-GB" altLang="en-US" sz="2000" dirty="0">
                <a:latin typeface="Trebuchet MS" panose="020B0603020202020204"/>
              </a:rPr>
              <a:t> Teams/Zoom </a:t>
            </a:r>
            <a:r>
              <a:rPr lang="en-GB" altLang="en-US" sz="2000" dirty="0" err="1">
                <a:latin typeface="Trebuchet MS" panose="020B0603020202020204"/>
              </a:rPr>
              <a:t>gwych</a:t>
            </a:r>
            <a:r>
              <a:rPr lang="en-GB" altLang="en-US" sz="2000" dirty="0">
                <a:latin typeface="Trebuchet MS" panose="020B0603020202020204"/>
              </a:rPr>
              <a:t> sydd </a:t>
            </a:r>
            <a:r>
              <a:rPr lang="en-GB" altLang="en-US" sz="2000" dirty="0" err="1">
                <a:latin typeface="Trebuchet MS" panose="020B0603020202020204"/>
              </a:rPr>
              <a:t>ar</a:t>
            </a:r>
            <a:r>
              <a:rPr lang="en-GB" altLang="en-US" sz="2000" dirty="0">
                <a:latin typeface="Trebuchet MS" panose="020B0603020202020204"/>
              </a:rPr>
              <a:t> </a:t>
            </a:r>
            <a:r>
              <a:rPr lang="en-GB" altLang="en-US" sz="2000" dirty="0" err="1">
                <a:latin typeface="Trebuchet MS" panose="020B0603020202020204"/>
              </a:rPr>
              <a:t>gael</a:t>
            </a:r>
            <a:r>
              <a:rPr lang="en-GB" altLang="en-US" sz="2000" dirty="0">
                <a:latin typeface="Trebuchet MS" panose="020B0603020202020204"/>
              </a:rPr>
              <a:t> </a:t>
            </a:r>
            <a:r>
              <a:rPr lang="en-GB" altLang="en-US" sz="2000" dirty="0" err="1">
                <a:latin typeface="Trebuchet MS" panose="020B0603020202020204"/>
              </a:rPr>
              <a:t>ar-lein</a:t>
            </a:r>
            <a:r>
              <a:rPr lang="en-GB" altLang="en-US" sz="2000" dirty="0">
                <a:latin typeface="Trebuchet MS" panose="020B0603020202020204"/>
              </a:rPr>
              <a:t>. </a:t>
            </a:r>
            <a:r>
              <a:rPr lang="en-GB" altLang="en-US" sz="2000" dirty="0" err="1">
                <a:latin typeface="Trebuchet MS" panose="020B0603020202020204"/>
              </a:rPr>
              <a:t>Byddwn</a:t>
            </a:r>
            <a:r>
              <a:rPr lang="en-GB" altLang="en-US" sz="2000" dirty="0">
                <a:latin typeface="Trebuchet MS" panose="020B0603020202020204"/>
              </a:rPr>
              <a:t> </a:t>
            </a:r>
            <a:r>
              <a:rPr lang="en-GB" altLang="en-US" sz="2000" dirty="0" err="1">
                <a:latin typeface="Trebuchet MS" panose="020B0603020202020204"/>
              </a:rPr>
              <a:t>ni</a:t>
            </a:r>
            <a:r>
              <a:rPr lang="en-GB" altLang="en-US" sz="2000" dirty="0">
                <a:latin typeface="Trebuchet MS" panose="020B0603020202020204"/>
              </a:rPr>
              <a:t> yn!</a:t>
            </a:r>
            <a:endParaRPr lang="en-GB" altLang="en-US" sz="2000" baseline="0" dirty="0">
              <a:latin typeface="Trebuchet MS" panose="020B0603020202020204"/>
            </a:endParaRPr>
          </a:p>
        </p:txBody>
      </p:sp>
      <p:sp>
        <p:nvSpPr>
          <p:cNvPr id="5" name="Content Placeholder 2"/>
          <p:cNvSpPr txBox="1">
            <a:spLocks/>
          </p:cNvSpPr>
          <p:nvPr/>
        </p:nvSpPr>
        <p:spPr bwMode="auto">
          <a:xfrm>
            <a:off x="6549313" y="2039753"/>
            <a:ext cx="5077691" cy="44334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lnSpcReduction="10000"/>
          </a:bodyPr>
          <a:lstStyle>
            <a:lvl1pPr marL="342900" indent="-342900" algn="l" defTabSz="457200" rtl="0" eaLnBrk="0" fontAlgn="base" hangingPunct="0">
              <a:spcBef>
                <a:spcPts val="1000"/>
              </a:spcBef>
              <a:spcAft>
                <a:spcPct val="0"/>
              </a:spcAft>
              <a:buClr>
                <a:schemeClr val="accent1"/>
              </a:buClr>
              <a:buSzPct val="80000"/>
              <a:buFont typeface="Wingdings 3" panose="05040102010807070707" pitchFamily="18" charset="2"/>
              <a:buChar char=""/>
              <a:defRPr sz="1800" kern="1200">
                <a:solidFill>
                  <a:srgbClr val="404040"/>
                </a:solidFill>
                <a:latin typeface="+mn-lt"/>
                <a:ea typeface="+mn-ea"/>
                <a:cs typeface="+mn-cs"/>
              </a:defRPr>
            </a:lvl1pPr>
            <a:lvl2pPr marL="742950" indent="-285750" algn="l" defTabSz="457200" rtl="0" eaLnBrk="0" fontAlgn="base" hangingPunct="0">
              <a:spcBef>
                <a:spcPts val="1000"/>
              </a:spcBef>
              <a:spcAft>
                <a:spcPct val="0"/>
              </a:spcAft>
              <a:buClr>
                <a:schemeClr val="accent1"/>
              </a:buClr>
              <a:buSzPct val="80000"/>
              <a:buFont typeface="Wingdings 3" panose="05040102010807070707" pitchFamily="18" charset="2"/>
              <a:buChar char=""/>
              <a:defRPr sz="1600" kern="1200">
                <a:solidFill>
                  <a:srgbClr val="404040"/>
                </a:solidFill>
                <a:latin typeface="+mn-lt"/>
                <a:ea typeface="+mn-ea"/>
                <a:cs typeface="+mn-cs"/>
              </a:defRPr>
            </a:lvl2pPr>
            <a:lvl3pPr marL="1143000" indent="-228600" algn="l" defTabSz="457200" rtl="0" eaLnBrk="0" fontAlgn="base" hangingPunct="0">
              <a:spcBef>
                <a:spcPts val="1000"/>
              </a:spcBef>
              <a:spcAft>
                <a:spcPct val="0"/>
              </a:spcAft>
              <a:buClr>
                <a:schemeClr val="accent1"/>
              </a:buClr>
              <a:buSzPct val="80000"/>
              <a:buFont typeface="Wingdings 3" panose="05040102010807070707" pitchFamily="18" charset="2"/>
              <a:buChar char=""/>
              <a:defRPr sz="1400" kern="1200">
                <a:solidFill>
                  <a:srgbClr val="404040"/>
                </a:solidFill>
                <a:latin typeface="+mn-lt"/>
                <a:ea typeface="+mn-ea"/>
                <a:cs typeface="+mn-cs"/>
              </a:defRPr>
            </a:lvl3pPr>
            <a:lvl4pPr marL="1600200" indent="-228600" algn="l" defTabSz="457200" rtl="0" eaLnBrk="0" fontAlgn="base" hangingPunct="0">
              <a:spcBef>
                <a:spcPts val="1000"/>
              </a:spcBef>
              <a:spcAft>
                <a:spcPct val="0"/>
              </a:spcAft>
              <a:buClr>
                <a:schemeClr val="accent1"/>
              </a:buClr>
              <a:buSzPct val="80000"/>
              <a:buFont typeface="Wingdings 3" panose="05040102010807070707" pitchFamily="18" charset="2"/>
              <a:buChar char=""/>
              <a:defRPr sz="1200" kern="1200">
                <a:solidFill>
                  <a:srgbClr val="404040"/>
                </a:solidFill>
                <a:latin typeface="+mn-lt"/>
                <a:ea typeface="+mn-ea"/>
                <a:cs typeface="+mn-cs"/>
              </a:defRPr>
            </a:lvl4pPr>
            <a:lvl5pPr marL="2057400" indent="-228600" algn="l" defTabSz="457200" rtl="0" eaLnBrk="0" fontAlgn="base" hangingPunct="0">
              <a:spcBef>
                <a:spcPts val="1000"/>
              </a:spcBef>
              <a:spcAft>
                <a:spcPct val="0"/>
              </a:spcAft>
              <a:buClr>
                <a:schemeClr val="accent1"/>
              </a:buClr>
              <a:buSzPct val="80000"/>
              <a:buFont typeface="Wingdings 3" panose="05040102010807070707" pitchFamily="18" charset="2"/>
              <a:buChar char=""/>
              <a:defRPr sz="1200" kern="1200">
                <a:solidFill>
                  <a:srgbClr val="404040"/>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eaLnBrk="1" hangingPunct="1">
              <a:buClr>
                <a:srgbClr val="5FCBEF"/>
              </a:buClr>
            </a:pPr>
            <a:r>
              <a:rPr kumimoji="0" lang="en-GB" altLang="en-US" sz="2000" b="0" i="0" u="none" strike="noStrike" kern="1200" cap="none" spc="0" normalizeH="0" baseline="0" noProof="0" dirty="0">
                <a:ln>
                  <a:noFill/>
                </a:ln>
                <a:solidFill>
                  <a:srgbClr val="404040"/>
                </a:solidFill>
                <a:effectLst/>
                <a:uLnTx/>
                <a:uFillTx/>
                <a:latin typeface="Trebuchet MS" panose="020B0603020202020204"/>
                <a:ea typeface="+mn-ea"/>
                <a:cs typeface="+mn-cs"/>
              </a:rPr>
              <a:t>Remember</a:t>
            </a:r>
            <a:r>
              <a:rPr kumimoji="0" lang="en-GB" altLang="en-US" sz="2000" b="0" i="0" u="none" strike="noStrike" kern="1200" cap="none" spc="0" normalizeH="0" noProof="0" dirty="0">
                <a:ln>
                  <a:noFill/>
                </a:ln>
                <a:solidFill>
                  <a:srgbClr val="404040"/>
                </a:solidFill>
                <a:effectLst/>
                <a:uLnTx/>
                <a:uFillTx/>
                <a:latin typeface="Trebuchet MS" panose="020B0603020202020204"/>
                <a:ea typeface="+mn-ea"/>
                <a:cs typeface="+mn-cs"/>
              </a:rPr>
              <a:t> that </a:t>
            </a:r>
            <a:r>
              <a:rPr kumimoji="0" lang="en-GB" altLang="en-US" sz="2000" b="0" i="0" u="none" strike="noStrike" kern="1200" cap="none" spc="0" normalizeH="0" baseline="0" noProof="0" dirty="0">
                <a:ln>
                  <a:noFill/>
                </a:ln>
                <a:solidFill>
                  <a:srgbClr val="404040"/>
                </a:solidFill>
                <a:effectLst/>
                <a:uLnTx/>
                <a:uFillTx/>
                <a:latin typeface="Trebuchet MS" panose="020B0603020202020204"/>
                <a:ea typeface="+mn-ea"/>
                <a:cs typeface="+mn-cs"/>
              </a:rPr>
              <a:t>you are in an online </a:t>
            </a:r>
            <a:r>
              <a:rPr kumimoji="0" lang="en-GB" altLang="en-US" sz="2000" b="1" i="0" u="none" strike="noStrike" kern="1200" cap="none" spc="0" normalizeH="0" baseline="0" noProof="0" dirty="0">
                <a:ln>
                  <a:noFill/>
                </a:ln>
                <a:solidFill>
                  <a:srgbClr val="404040"/>
                </a:solidFill>
                <a:effectLst/>
                <a:uLnTx/>
                <a:uFillTx/>
                <a:latin typeface="Trebuchet MS" panose="020B0603020202020204"/>
                <a:ea typeface="+mn-ea"/>
                <a:cs typeface="+mn-cs"/>
              </a:rPr>
              <a:t>professional learning environment </a:t>
            </a:r>
            <a:r>
              <a:rPr kumimoji="0" lang="en-GB" altLang="en-US" sz="2000" b="0" i="0" u="none" strike="noStrike" kern="1200" cap="none" spc="0" normalizeH="0" baseline="0" noProof="0" dirty="0">
                <a:ln>
                  <a:noFill/>
                </a:ln>
                <a:solidFill>
                  <a:srgbClr val="404040"/>
                </a:solidFill>
                <a:effectLst/>
                <a:uLnTx/>
                <a:uFillTx/>
                <a:latin typeface="Trebuchet MS" panose="020B0603020202020204"/>
                <a:ea typeface="+mn-ea"/>
                <a:cs typeface="+mn-cs"/>
              </a:rPr>
              <a:t>in Microsoft Teams lectures/meetings and you should always conduct yourself in a professional manner. </a:t>
            </a:r>
            <a:r>
              <a:rPr lang="en-GB" altLang="en-US" sz="2000" dirty="0">
                <a:latin typeface="Trebuchet MS" panose="020B0603020202020204"/>
              </a:rPr>
              <a:t>But w</a:t>
            </a:r>
            <a:r>
              <a:rPr kumimoji="0" lang="en-GB" altLang="en-US" sz="2000" b="0" i="0" u="none" strike="noStrike" kern="1200" cap="none" spc="0" normalizeH="0" baseline="0" noProof="0" dirty="0">
                <a:ln>
                  <a:noFill/>
                </a:ln>
                <a:solidFill>
                  <a:srgbClr val="404040"/>
                </a:solidFill>
                <a:effectLst/>
                <a:uLnTx/>
                <a:uFillTx/>
                <a:latin typeface="Trebuchet MS" panose="020B0603020202020204"/>
                <a:ea typeface="+mn-ea"/>
                <a:cs typeface="+mn-cs"/>
              </a:rPr>
              <a:t>e don’t mind if you stay in you pyjama bottoms – we may be too!</a:t>
            </a:r>
          </a:p>
          <a:p>
            <a:pPr eaLnBrk="1" hangingPunct="1">
              <a:buClr>
                <a:srgbClr val="5FCBEF"/>
              </a:buClr>
            </a:pPr>
            <a:r>
              <a:rPr lang="en-GB" altLang="en-US" sz="2000" dirty="0">
                <a:latin typeface="Trebuchet MS" panose="020B0603020202020204"/>
              </a:rPr>
              <a:t>We hope that you will feel </a:t>
            </a:r>
            <a:r>
              <a:rPr lang="en-GB" altLang="en-US" sz="2000" b="1" dirty="0">
                <a:latin typeface="Trebuchet MS" panose="020B0603020202020204"/>
              </a:rPr>
              <a:t>comfortable</a:t>
            </a:r>
            <a:r>
              <a:rPr lang="en-GB" altLang="en-US" sz="2000" dirty="0">
                <a:latin typeface="Trebuchet MS" panose="020B0603020202020204"/>
              </a:rPr>
              <a:t> in turning your </a:t>
            </a:r>
            <a:r>
              <a:rPr lang="en-GB" altLang="en-US" sz="2000" b="1" dirty="0">
                <a:latin typeface="Trebuchet MS" panose="020B0603020202020204"/>
              </a:rPr>
              <a:t>cameras</a:t>
            </a:r>
            <a:r>
              <a:rPr lang="en-GB" altLang="en-US" sz="2000" dirty="0">
                <a:latin typeface="Trebuchet MS" panose="020B0603020202020204"/>
              </a:rPr>
              <a:t> on so that we can interact fully but we will not insist on this if you are not happy to do so.</a:t>
            </a:r>
          </a:p>
          <a:p>
            <a:pPr eaLnBrk="1" hangingPunct="1">
              <a:buClr>
                <a:srgbClr val="5FCBEF"/>
              </a:buClr>
            </a:pPr>
            <a:r>
              <a:rPr lang="en-GB" altLang="en-US" sz="2000" noProof="0" dirty="0">
                <a:latin typeface="Trebuchet MS" panose="020B0603020202020204"/>
              </a:rPr>
              <a:t>Feel free to use some of the great Teams/Zoom </a:t>
            </a:r>
            <a:r>
              <a:rPr lang="en-GB" altLang="en-US" sz="2000" b="1" noProof="0" dirty="0">
                <a:latin typeface="Trebuchet MS" panose="020B0603020202020204"/>
              </a:rPr>
              <a:t>backgrounds</a:t>
            </a:r>
            <a:r>
              <a:rPr lang="en-GB" altLang="en-US" sz="2000" noProof="0" dirty="0">
                <a:latin typeface="Trebuchet MS" panose="020B0603020202020204"/>
              </a:rPr>
              <a:t> available on line or make your own. We will be!</a:t>
            </a:r>
            <a:endParaRPr kumimoji="0" lang="en-GB" altLang="en-US" sz="2000" b="0" i="0" u="none" strike="noStrike" kern="1200" cap="none" spc="0" normalizeH="0" baseline="0" noProof="0" dirty="0">
              <a:ln>
                <a:noFill/>
              </a:ln>
              <a:solidFill>
                <a:srgbClr val="404040"/>
              </a:solidFill>
              <a:effectLst/>
              <a:uLnTx/>
              <a:uFillTx/>
              <a:latin typeface="Trebuchet MS" panose="020B0603020202020204"/>
              <a:ea typeface="+mn-ea"/>
              <a:cs typeface="+mn-cs"/>
            </a:endParaRPr>
          </a:p>
          <a:p>
            <a:pPr marL="342900" marR="0" lvl="0" indent="-342900" algn="l" defTabSz="457200" rtl="0" eaLnBrk="1" fontAlgn="base" latinLnBrk="0" hangingPunct="1">
              <a:lnSpc>
                <a:spcPct val="100000"/>
              </a:lnSpc>
              <a:spcBef>
                <a:spcPts val="1000"/>
              </a:spcBef>
              <a:spcAft>
                <a:spcPct val="0"/>
              </a:spcAft>
              <a:buClr>
                <a:srgbClr val="5FCBEF"/>
              </a:buClr>
              <a:buSzPct val="80000"/>
              <a:buFont typeface="Arial" panose="020B0604020202020204" pitchFamily="34" charset="0"/>
              <a:buNone/>
              <a:tabLst/>
              <a:defRPr/>
            </a:pPr>
            <a:endParaRPr kumimoji="0" lang="en-GB" altLang="en-US" sz="1800" b="0" i="0" u="none" strike="noStrike" kern="1200" cap="none" spc="0" normalizeH="0" baseline="0" noProof="0" dirty="0">
              <a:ln>
                <a:noFill/>
              </a:ln>
              <a:solidFill>
                <a:srgbClr val="404040"/>
              </a:solidFill>
              <a:effectLst/>
              <a:uLnTx/>
              <a:uFillTx/>
              <a:latin typeface="Trebuchet MS" panose="020B0603020202020204"/>
              <a:ea typeface="+mn-ea"/>
              <a:cs typeface="+mn-cs"/>
            </a:endParaRPr>
          </a:p>
        </p:txBody>
      </p:sp>
      <p:pic>
        <p:nvPicPr>
          <p:cNvPr id="7" name="Picture 6" descr="University of Wales Trinity Saint David - Wikipedia"/>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088159" y="441510"/>
            <a:ext cx="2246190" cy="895775"/>
          </a:xfrm>
          <a:prstGeom prst="rect">
            <a:avLst/>
          </a:prstGeom>
        </p:spPr>
      </p:pic>
      <p:pic>
        <p:nvPicPr>
          <p:cNvPr id="8" name="Picture 7" descr="Tilly and the Buttons: Your Makes!"/>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942427" y="5234953"/>
            <a:ext cx="1609725" cy="1238250"/>
          </a:xfrm>
          <a:prstGeom prst="rect">
            <a:avLst/>
          </a:prstGeom>
        </p:spPr>
      </p:pic>
    </p:spTree>
    <p:extLst>
      <p:ext uri="{BB962C8B-B14F-4D97-AF65-F5344CB8AC3E}">
        <p14:creationId xmlns:p14="http://schemas.microsoft.com/office/powerpoint/2010/main" val="13541920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a:xfrm>
            <a:off x="2064329" y="1260763"/>
            <a:ext cx="9448799" cy="1320800"/>
          </a:xfrm>
        </p:spPr>
        <p:txBody>
          <a:bodyPr>
            <a:normAutofit/>
          </a:bodyPr>
          <a:lstStyle/>
          <a:p>
            <a:pPr eaLnBrk="1" hangingPunct="1"/>
            <a:r>
              <a:rPr lang="en-GB" altLang="en-US" sz="3600" b="1" dirty="0" err="1">
                <a:solidFill>
                  <a:srgbClr val="00B0F0"/>
                </a:solidFill>
              </a:rPr>
              <a:t>Cyhoeddiadau</a:t>
            </a:r>
            <a:r>
              <a:rPr lang="en-GB" altLang="en-US" sz="3600" b="1" dirty="0">
                <a:solidFill>
                  <a:srgbClr val="00B0F0"/>
                </a:solidFill>
              </a:rPr>
              <a:t> pwysig</a:t>
            </a:r>
            <a:br>
              <a:rPr lang="en-GB" altLang="en-US" sz="3600" b="1" dirty="0"/>
            </a:br>
            <a:r>
              <a:rPr lang="en-GB" altLang="en-US" sz="3600" b="1" dirty="0"/>
              <a:t>important announcements</a:t>
            </a:r>
          </a:p>
        </p:txBody>
      </p:sp>
      <p:sp>
        <p:nvSpPr>
          <p:cNvPr id="8195" name="Content Placeholder 2"/>
          <p:cNvSpPr>
            <a:spLocks noGrp="1"/>
          </p:cNvSpPr>
          <p:nvPr>
            <p:ph sz="half" idx="1"/>
          </p:nvPr>
        </p:nvSpPr>
        <p:spPr>
          <a:xfrm>
            <a:off x="6377942" y="2581564"/>
            <a:ext cx="4956407" cy="3881437"/>
          </a:xfrm>
        </p:spPr>
        <p:txBody>
          <a:bodyPr>
            <a:normAutofit fontScale="92500" lnSpcReduction="20000"/>
          </a:bodyPr>
          <a:lstStyle/>
          <a:p>
            <a:pPr eaLnBrk="1" hangingPunct="1">
              <a:buFont typeface="Wingdings" panose="05000000000000000000" pitchFamily="2" charset="2"/>
              <a:buChar char="§"/>
            </a:pPr>
            <a:r>
              <a:rPr lang="en-GB" altLang="en-US" sz="2400" dirty="0"/>
              <a:t>It</a:t>
            </a:r>
            <a:r>
              <a:rPr lang="en-GB" altLang="en-US" sz="2000" dirty="0"/>
              <a:t> </a:t>
            </a:r>
            <a:r>
              <a:rPr lang="en-GB" altLang="en-US" sz="2400" dirty="0"/>
              <a:t>is </a:t>
            </a:r>
            <a:r>
              <a:rPr lang="en-GB" altLang="en-US" sz="2400" b="1" dirty="0"/>
              <a:t>your responsibility </a:t>
            </a:r>
            <a:r>
              <a:rPr lang="en-GB" altLang="en-US" sz="2400" dirty="0"/>
              <a:t>to ensure that you </a:t>
            </a:r>
            <a:r>
              <a:rPr lang="en-GB" altLang="en-US" sz="2400" b="1" dirty="0"/>
              <a:t>regularly access</a:t>
            </a:r>
            <a:r>
              <a:rPr lang="en-GB" altLang="en-US" sz="2400" dirty="0"/>
              <a:t> your </a:t>
            </a:r>
            <a:r>
              <a:rPr lang="en-GB" altLang="en-US" sz="2400" b="1" dirty="0"/>
              <a:t>University email account </a:t>
            </a:r>
            <a:r>
              <a:rPr lang="en-GB" altLang="en-US" sz="2400" dirty="0"/>
              <a:t>to receive messages and Moodle and Microsoft Teams announcements. This is especially important when we won’t be meeting as regularly face to face.</a:t>
            </a:r>
          </a:p>
          <a:p>
            <a:pPr eaLnBrk="1" hangingPunct="1">
              <a:buFont typeface="Wingdings" panose="05000000000000000000" pitchFamily="2" charset="2"/>
              <a:buChar char="§"/>
            </a:pPr>
            <a:r>
              <a:rPr lang="en-GB" altLang="en-US" sz="2400" b="1" dirty="0"/>
              <a:t>ALWAYS REPLY SO THAT WE KNOW THAT YOU ARE AWARE OF THE MESSAGE/ANNOUNCEMENT</a:t>
            </a:r>
          </a:p>
          <a:p>
            <a:pPr marL="0" indent="0" eaLnBrk="1" hangingPunct="1">
              <a:buNone/>
            </a:pPr>
            <a:endParaRPr lang="en-GB" altLang="en-US" sz="2000" dirty="0"/>
          </a:p>
        </p:txBody>
      </p:sp>
      <p:sp>
        <p:nvSpPr>
          <p:cNvPr id="2" name="Content Placeholder 1"/>
          <p:cNvSpPr>
            <a:spLocks noGrp="1"/>
          </p:cNvSpPr>
          <p:nvPr>
            <p:ph sz="half" idx="2"/>
          </p:nvPr>
        </p:nvSpPr>
        <p:spPr>
          <a:xfrm>
            <a:off x="662708" y="2581563"/>
            <a:ext cx="4394201" cy="3881438"/>
          </a:xfrm>
        </p:spPr>
        <p:txBody>
          <a:bodyPr rtlCol="0">
            <a:normAutofit fontScale="92500" lnSpcReduction="20000"/>
          </a:bodyPr>
          <a:lstStyle/>
          <a:p>
            <a:pPr>
              <a:buFont typeface="Wingdings" panose="05000000000000000000" pitchFamily="2" charset="2"/>
              <a:buChar char="§"/>
              <a:defRPr/>
            </a:pPr>
            <a:r>
              <a:rPr lang="en-GB" sz="2400" dirty="0">
                <a:solidFill>
                  <a:schemeClr val="tx1">
                    <a:lumMod val="75000"/>
                    <a:lumOff val="25000"/>
                  </a:schemeClr>
                </a:solidFill>
              </a:rPr>
              <a:t>Eich </a:t>
            </a:r>
            <a:r>
              <a:rPr lang="en-GB" sz="2400" b="1" dirty="0" err="1">
                <a:solidFill>
                  <a:schemeClr val="tx1">
                    <a:lumMod val="75000"/>
                    <a:lumOff val="25000"/>
                  </a:schemeClr>
                </a:solidFill>
              </a:rPr>
              <a:t>cyfrifoldeb</a:t>
            </a:r>
            <a:r>
              <a:rPr lang="en-GB" sz="2400" b="1" dirty="0">
                <a:solidFill>
                  <a:schemeClr val="tx1">
                    <a:lumMod val="75000"/>
                    <a:lumOff val="25000"/>
                  </a:schemeClr>
                </a:solidFill>
              </a:rPr>
              <a:t> chi </a:t>
            </a:r>
            <a:r>
              <a:rPr lang="en-GB" sz="2400" dirty="0" err="1">
                <a:solidFill>
                  <a:schemeClr val="tx1">
                    <a:lumMod val="75000"/>
                    <a:lumOff val="25000"/>
                  </a:schemeClr>
                </a:solidFill>
              </a:rPr>
              <a:t>yw</a:t>
            </a:r>
            <a:r>
              <a:rPr lang="en-GB" sz="2400" dirty="0">
                <a:solidFill>
                  <a:schemeClr val="tx1">
                    <a:lumMod val="75000"/>
                    <a:lumOff val="25000"/>
                  </a:schemeClr>
                </a:solidFill>
              </a:rPr>
              <a:t> sicrhau eich bod yn </a:t>
            </a:r>
            <a:r>
              <a:rPr lang="en-GB" sz="2400" dirty="0" err="1">
                <a:solidFill>
                  <a:schemeClr val="tx1">
                    <a:lumMod val="75000"/>
                    <a:lumOff val="25000"/>
                  </a:schemeClr>
                </a:solidFill>
              </a:rPr>
              <a:t>cadw</a:t>
            </a:r>
            <a:r>
              <a:rPr lang="en-GB" sz="2400" dirty="0">
                <a:solidFill>
                  <a:schemeClr val="tx1">
                    <a:lumMod val="75000"/>
                    <a:lumOff val="25000"/>
                  </a:schemeClr>
                </a:solidFill>
              </a:rPr>
              <a:t> </a:t>
            </a:r>
            <a:r>
              <a:rPr lang="en-GB" sz="2400" b="1" dirty="0">
                <a:solidFill>
                  <a:schemeClr val="tx1">
                    <a:lumMod val="75000"/>
                    <a:lumOff val="25000"/>
                  </a:schemeClr>
                </a:solidFill>
              </a:rPr>
              <a:t>golwg </a:t>
            </a:r>
            <a:r>
              <a:rPr lang="en-GB" sz="2400" b="1" dirty="0" err="1">
                <a:solidFill>
                  <a:schemeClr val="tx1">
                    <a:lumMod val="75000"/>
                    <a:lumOff val="25000"/>
                  </a:schemeClr>
                </a:solidFill>
              </a:rPr>
              <a:t>cyson</a:t>
            </a:r>
            <a:r>
              <a:rPr lang="en-GB" sz="2400" b="1" dirty="0">
                <a:solidFill>
                  <a:schemeClr val="tx1">
                    <a:lumMod val="75000"/>
                    <a:lumOff val="25000"/>
                  </a:schemeClr>
                </a:solidFill>
              </a:rPr>
              <a:t> </a:t>
            </a:r>
            <a:r>
              <a:rPr lang="en-GB" sz="2400" dirty="0" err="1">
                <a:solidFill>
                  <a:schemeClr val="tx1">
                    <a:lumMod val="75000"/>
                    <a:lumOff val="25000"/>
                  </a:schemeClr>
                </a:solidFill>
              </a:rPr>
              <a:t>ar</a:t>
            </a:r>
            <a:r>
              <a:rPr lang="en-GB" sz="2400" dirty="0">
                <a:solidFill>
                  <a:schemeClr val="tx1">
                    <a:lumMod val="75000"/>
                    <a:lumOff val="25000"/>
                  </a:schemeClr>
                </a:solidFill>
              </a:rPr>
              <a:t> eich </a:t>
            </a:r>
            <a:r>
              <a:rPr lang="en-GB" sz="2400" b="1" dirty="0" err="1">
                <a:solidFill>
                  <a:schemeClr val="tx1">
                    <a:lumMod val="75000"/>
                    <a:lumOff val="25000"/>
                  </a:schemeClr>
                </a:solidFill>
              </a:rPr>
              <a:t>cyfrif</a:t>
            </a:r>
            <a:r>
              <a:rPr lang="en-GB" sz="2400" b="1" dirty="0">
                <a:solidFill>
                  <a:schemeClr val="tx1">
                    <a:lumMod val="75000"/>
                    <a:lumOff val="25000"/>
                  </a:schemeClr>
                </a:solidFill>
              </a:rPr>
              <a:t> e-</a:t>
            </a:r>
            <a:r>
              <a:rPr lang="en-GB" sz="2400" b="1" dirty="0" err="1">
                <a:solidFill>
                  <a:schemeClr val="tx1">
                    <a:lumMod val="75000"/>
                    <a:lumOff val="25000"/>
                  </a:schemeClr>
                </a:solidFill>
              </a:rPr>
              <a:t>bost</a:t>
            </a:r>
            <a:r>
              <a:rPr lang="en-GB" sz="2400" b="1" dirty="0">
                <a:solidFill>
                  <a:schemeClr val="tx1">
                    <a:lumMod val="75000"/>
                    <a:lumOff val="25000"/>
                  </a:schemeClr>
                </a:solidFill>
              </a:rPr>
              <a:t> </a:t>
            </a:r>
            <a:r>
              <a:rPr lang="en-GB" sz="2400" b="1" dirty="0" err="1">
                <a:solidFill>
                  <a:schemeClr val="tx1">
                    <a:lumMod val="75000"/>
                    <a:lumOff val="25000"/>
                  </a:schemeClr>
                </a:solidFill>
              </a:rPr>
              <a:t>Prifysgol</a:t>
            </a:r>
            <a:r>
              <a:rPr lang="en-GB" sz="2400" b="1" dirty="0">
                <a:solidFill>
                  <a:schemeClr val="tx1">
                    <a:lumMod val="75000"/>
                    <a:lumOff val="25000"/>
                  </a:schemeClr>
                </a:solidFill>
              </a:rPr>
              <a:t> </a:t>
            </a:r>
            <a:r>
              <a:rPr lang="en-GB" sz="2400" dirty="0" err="1">
                <a:solidFill>
                  <a:schemeClr val="tx1">
                    <a:lumMod val="75000"/>
                    <a:lumOff val="25000"/>
                  </a:schemeClr>
                </a:solidFill>
              </a:rPr>
              <a:t>i</a:t>
            </a:r>
            <a:r>
              <a:rPr lang="en-GB" sz="2400" dirty="0">
                <a:solidFill>
                  <a:schemeClr val="tx1">
                    <a:lumMod val="75000"/>
                    <a:lumOff val="25000"/>
                  </a:schemeClr>
                </a:solidFill>
              </a:rPr>
              <a:t> </a:t>
            </a:r>
            <a:r>
              <a:rPr lang="en-GB" sz="2400" dirty="0" err="1">
                <a:solidFill>
                  <a:schemeClr val="tx1">
                    <a:lumMod val="75000"/>
                    <a:lumOff val="25000"/>
                  </a:schemeClr>
                </a:solidFill>
              </a:rPr>
              <a:t>dderbyn</a:t>
            </a:r>
            <a:r>
              <a:rPr lang="en-GB" sz="2400" dirty="0">
                <a:solidFill>
                  <a:schemeClr val="tx1">
                    <a:lumMod val="75000"/>
                    <a:lumOff val="25000"/>
                  </a:schemeClr>
                </a:solidFill>
              </a:rPr>
              <a:t> </a:t>
            </a:r>
            <a:r>
              <a:rPr lang="en-GB" sz="2400" dirty="0" err="1">
                <a:solidFill>
                  <a:schemeClr val="tx1">
                    <a:lumMod val="75000"/>
                    <a:lumOff val="25000"/>
                  </a:schemeClr>
                </a:solidFill>
              </a:rPr>
              <a:t>negeseuon</a:t>
            </a:r>
            <a:r>
              <a:rPr lang="en-GB" sz="2400" dirty="0">
                <a:solidFill>
                  <a:schemeClr val="tx1">
                    <a:lumMod val="75000"/>
                    <a:lumOff val="25000"/>
                  </a:schemeClr>
                </a:solidFill>
              </a:rPr>
              <a:t> a </a:t>
            </a:r>
            <a:r>
              <a:rPr lang="en-GB" sz="2400" dirty="0" err="1">
                <a:solidFill>
                  <a:schemeClr val="tx1">
                    <a:lumMod val="75000"/>
                    <a:lumOff val="25000"/>
                  </a:schemeClr>
                </a:solidFill>
              </a:rPr>
              <a:t>chyhoeddiadau</a:t>
            </a:r>
            <a:r>
              <a:rPr lang="en-GB" sz="2400" dirty="0">
                <a:solidFill>
                  <a:schemeClr val="tx1">
                    <a:lumMod val="75000"/>
                    <a:lumOff val="25000"/>
                  </a:schemeClr>
                </a:solidFill>
              </a:rPr>
              <a:t>  Moodle a Microsoft Teams. Mae hyn yn </a:t>
            </a:r>
            <a:r>
              <a:rPr lang="en-GB" sz="2400" dirty="0" err="1">
                <a:solidFill>
                  <a:schemeClr val="tx1">
                    <a:lumMod val="75000"/>
                    <a:lumOff val="25000"/>
                  </a:schemeClr>
                </a:solidFill>
              </a:rPr>
              <a:t>hynod</a:t>
            </a:r>
            <a:r>
              <a:rPr lang="en-GB" sz="2400" dirty="0">
                <a:solidFill>
                  <a:schemeClr val="tx1">
                    <a:lumMod val="75000"/>
                    <a:lumOff val="25000"/>
                  </a:schemeClr>
                </a:solidFill>
              </a:rPr>
              <a:t> bwysig pan </a:t>
            </a:r>
            <a:r>
              <a:rPr lang="en-GB" sz="2400" dirty="0" err="1">
                <a:solidFill>
                  <a:schemeClr val="tx1">
                    <a:lumMod val="75000"/>
                    <a:lumOff val="25000"/>
                  </a:schemeClr>
                </a:solidFill>
              </a:rPr>
              <a:t>na</a:t>
            </a:r>
            <a:r>
              <a:rPr lang="en-GB" sz="2400" dirty="0">
                <a:solidFill>
                  <a:schemeClr val="tx1">
                    <a:lumMod val="75000"/>
                    <a:lumOff val="25000"/>
                  </a:schemeClr>
                </a:solidFill>
              </a:rPr>
              <a:t> </a:t>
            </a:r>
            <a:r>
              <a:rPr lang="en-GB" sz="2400" dirty="0" err="1">
                <a:solidFill>
                  <a:schemeClr val="tx1">
                    <a:lumMod val="75000"/>
                    <a:lumOff val="25000"/>
                  </a:schemeClr>
                </a:solidFill>
              </a:rPr>
              <a:t>fyddwn</a:t>
            </a:r>
            <a:r>
              <a:rPr lang="en-GB" sz="2400" dirty="0">
                <a:solidFill>
                  <a:schemeClr val="tx1">
                    <a:lumMod val="75000"/>
                    <a:lumOff val="25000"/>
                  </a:schemeClr>
                </a:solidFill>
              </a:rPr>
              <a:t> yn cwrdd </a:t>
            </a:r>
            <a:r>
              <a:rPr lang="en-GB" sz="2400" dirty="0" err="1">
                <a:solidFill>
                  <a:schemeClr val="tx1">
                    <a:lumMod val="75000"/>
                    <a:lumOff val="25000"/>
                  </a:schemeClr>
                </a:solidFill>
              </a:rPr>
              <a:t>wyneb</a:t>
            </a:r>
            <a:r>
              <a:rPr lang="en-GB" sz="2400" dirty="0">
                <a:solidFill>
                  <a:schemeClr val="tx1">
                    <a:lumMod val="75000"/>
                    <a:lumOff val="25000"/>
                  </a:schemeClr>
                </a:solidFill>
              </a:rPr>
              <a:t> yn </a:t>
            </a:r>
            <a:r>
              <a:rPr lang="en-GB" sz="2400" dirty="0" err="1">
                <a:solidFill>
                  <a:schemeClr val="tx1">
                    <a:lumMod val="75000"/>
                    <a:lumOff val="25000"/>
                  </a:schemeClr>
                </a:solidFill>
              </a:rPr>
              <a:t>wyneb</a:t>
            </a:r>
            <a:r>
              <a:rPr lang="en-GB" sz="2400" dirty="0">
                <a:solidFill>
                  <a:schemeClr val="tx1">
                    <a:lumMod val="75000"/>
                    <a:lumOff val="25000"/>
                  </a:schemeClr>
                </a:solidFill>
              </a:rPr>
              <a:t> </a:t>
            </a:r>
            <a:r>
              <a:rPr lang="en-GB" sz="2400" dirty="0" err="1">
                <a:solidFill>
                  <a:schemeClr val="tx1">
                    <a:lumMod val="75000"/>
                    <a:lumOff val="25000"/>
                  </a:schemeClr>
                </a:solidFill>
              </a:rPr>
              <a:t>mor</a:t>
            </a:r>
            <a:r>
              <a:rPr lang="en-GB" sz="2400" dirty="0">
                <a:solidFill>
                  <a:schemeClr val="tx1">
                    <a:lumMod val="75000"/>
                    <a:lumOff val="25000"/>
                  </a:schemeClr>
                </a:solidFill>
              </a:rPr>
              <a:t> </a:t>
            </a:r>
            <a:r>
              <a:rPr lang="en-GB" sz="2400" dirty="0" err="1">
                <a:solidFill>
                  <a:schemeClr val="tx1">
                    <a:lumMod val="75000"/>
                    <a:lumOff val="25000"/>
                  </a:schemeClr>
                </a:solidFill>
              </a:rPr>
              <a:t>rheolaidd</a:t>
            </a:r>
            <a:r>
              <a:rPr lang="en-GB" sz="2400" dirty="0">
                <a:solidFill>
                  <a:schemeClr val="tx1">
                    <a:lumMod val="75000"/>
                    <a:lumOff val="25000"/>
                  </a:schemeClr>
                </a:solidFill>
              </a:rPr>
              <a:t>.</a:t>
            </a:r>
          </a:p>
          <a:p>
            <a:pPr>
              <a:buFont typeface="Wingdings" panose="05000000000000000000" pitchFamily="2" charset="2"/>
              <a:buChar char="§"/>
              <a:defRPr/>
            </a:pPr>
            <a:r>
              <a:rPr lang="en-GB" sz="2400" b="1" dirty="0">
                <a:solidFill>
                  <a:schemeClr val="tx1">
                    <a:lumMod val="75000"/>
                    <a:lumOff val="25000"/>
                  </a:schemeClr>
                </a:solidFill>
              </a:rPr>
              <a:t>YMATEBWCH BOB TRO FEL EIN BOD YN MEDRU CADARNHAU I CHI WELD Y NEGES/ CYHOEDDIAD </a:t>
            </a:r>
          </a:p>
          <a:p>
            <a:pPr>
              <a:buFont typeface="Wingdings" panose="05000000000000000000" pitchFamily="2" charset="2"/>
              <a:buChar char="§"/>
              <a:defRPr/>
            </a:pPr>
            <a:endParaRPr lang="en-GB" sz="2000" dirty="0">
              <a:solidFill>
                <a:schemeClr val="tx1">
                  <a:lumMod val="75000"/>
                  <a:lumOff val="25000"/>
                </a:schemeClr>
              </a:solidFill>
            </a:endParaRPr>
          </a:p>
        </p:txBody>
      </p:sp>
      <p:pic>
        <p:nvPicPr>
          <p:cNvPr id="5" name="Picture 4" descr="University of Wales Trinity Saint David - Wikipedia"/>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88159" y="441510"/>
            <a:ext cx="2246190" cy="895775"/>
          </a:xfrm>
          <a:prstGeom prst="rect">
            <a:avLst/>
          </a:prstGeom>
        </p:spPr>
      </p:pic>
      <p:pic>
        <p:nvPicPr>
          <p:cNvPr id="3" name="Picture 2" descr="File:Emoji u1f44d.svg - Wikimedia Commons"/>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571955" y="5815274"/>
            <a:ext cx="845127" cy="845127"/>
          </a:xfrm>
          <a:prstGeom prst="rect">
            <a:avLst/>
          </a:prstGeom>
        </p:spPr>
      </p:pic>
      <p:pic>
        <p:nvPicPr>
          <p:cNvPr id="4" name="Picture 3" descr="&quot;OK&quot;, a šta to znači? - D E D A B O 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867358" y="6012872"/>
            <a:ext cx="1020824" cy="647529"/>
          </a:xfrm>
          <a:prstGeom prst="rect">
            <a:avLst/>
          </a:prstGeom>
        </p:spPr>
      </p:pic>
      <p:pic>
        <p:nvPicPr>
          <p:cNvPr id="6" name="Picture 5" descr="File:Mr. Smiley Face.svg - Wikipedia"/>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123709" y="5920999"/>
            <a:ext cx="831273" cy="831273"/>
          </a:xfrm>
          <a:prstGeom prst="rect">
            <a:avLst/>
          </a:prstGeom>
        </p:spPr>
      </p:pic>
    </p:spTree>
    <p:extLst>
      <p:ext uri="{BB962C8B-B14F-4D97-AF65-F5344CB8AC3E}">
        <p14:creationId xmlns:p14="http://schemas.microsoft.com/office/powerpoint/2010/main" val="18807142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a:xfrm>
            <a:off x="976746" y="1053901"/>
            <a:ext cx="9878290" cy="1320800"/>
          </a:xfrm>
        </p:spPr>
        <p:txBody>
          <a:bodyPr>
            <a:normAutofit/>
          </a:bodyPr>
          <a:lstStyle/>
          <a:p>
            <a:pPr eaLnBrk="1" hangingPunct="1"/>
            <a:r>
              <a:rPr lang="en-GB" altLang="en-US" sz="3200" b="1" dirty="0">
                <a:solidFill>
                  <a:srgbClr val="00B0F0"/>
                </a:solidFill>
              </a:rPr>
              <a:t>Ymddygiad E-</a:t>
            </a:r>
            <a:r>
              <a:rPr lang="en-GB" altLang="en-US" sz="3200" b="1" dirty="0" err="1">
                <a:solidFill>
                  <a:srgbClr val="00B0F0"/>
                </a:solidFill>
              </a:rPr>
              <a:t>bost</a:t>
            </a:r>
            <a:r>
              <a:rPr lang="en-GB" altLang="en-US" sz="3200" b="1" dirty="0"/>
              <a:t>/email etiquette </a:t>
            </a:r>
          </a:p>
        </p:txBody>
      </p:sp>
      <p:sp>
        <p:nvSpPr>
          <p:cNvPr id="8195" name="Content Placeholder 2"/>
          <p:cNvSpPr>
            <a:spLocks noGrp="1"/>
          </p:cNvSpPr>
          <p:nvPr>
            <p:ph sz="half" idx="1"/>
          </p:nvPr>
        </p:nvSpPr>
        <p:spPr>
          <a:xfrm>
            <a:off x="7767348" y="2562585"/>
            <a:ext cx="3087688" cy="3881437"/>
          </a:xfrm>
        </p:spPr>
        <p:txBody>
          <a:bodyPr>
            <a:normAutofit/>
          </a:bodyPr>
          <a:lstStyle/>
          <a:p>
            <a:pPr eaLnBrk="1" hangingPunct="1">
              <a:defRPr/>
            </a:pPr>
            <a:r>
              <a:rPr lang="en-GB" altLang="en-US" dirty="0"/>
              <a:t>Always ensure that you </a:t>
            </a:r>
            <a:r>
              <a:rPr lang="en-GB" altLang="en-US" b="1" dirty="0"/>
              <a:t>e-mail using your university account </a:t>
            </a:r>
            <a:r>
              <a:rPr lang="en-GB" altLang="en-US" dirty="0"/>
              <a:t>and not your personal account</a:t>
            </a:r>
          </a:p>
          <a:p>
            <a:pPr marL="0" indent="0" eaLnBrk="1" hangingPunct="1">
              <a:buNone/>
              <a:defRPr/>
            </a:pPr>
            <a:endParaRPr lang="en-GB" altLang="en-US" dirty="0"/>
          </a:p>
        </p:txBody>
      </p:sp>
      <p:sp>
        <p:nvSpPr>
          <p:cNvPr id="8196" name="Content Placeholder 1"/>
          <p:cNvSpPr>
            <a:spLocks noGrp="1"/>
          </p:cNvSpPr>
          <p:nvPr>
            <p:ph sz="half" idx="2"/>
          </p:nvPr>
        </p:nvSpPr>
        <p:spPr>
          <a:xfrm>
            <a:off x="1220363" y="2562584"/>
            <a:ext cx="3089275" cy="3881437"/>
          </a:xfrm>
        </p:spPr>
        <p:txBody>
          <a:bodyPr>
            <a:normAutofit/>
          </a:bodyPr>
          <a:lstStyle/>
          <a:p>
            <a:pPr eaLnBrk="1" hangingPunct="1">
              <a:defRPr/>
            </a:pPr>
            <a:r>
              <a:rPr lang="cy-GB" altLang="en-US" dirty="0"/>
              <a:t>Cofiwch sicrhau eich bod yn defnyddio eich </a:t>
            </a:r>
            <a:r>
              <a:rPr lang="cy-GB" altLang="en-US" b="1" dirty="0"/>
              <a:t>cyfrif prifysgol wrth </a:t>
            </a:r>
            <a:r>
              <a:rPr lang="cy-GB" altLang="en-US" b="1" dirty="0" err="1"/>
              <a:t>ebostio</a:t>
            </a:r>
            <a:r>
              <a:rPr lang="cy-GB" altLang="en-US" b="1" dirty="0"/>
              <a:t> </a:t>
            </a:r>
            <a:r>
              <a:rPr lang="cy-GB" altLang="en-US" dirty="0"/>
              <a:t>– nid eich cyfrif personol</a:t>
            </a:r>
            <a:endParaRPr lang="en-GB" altLang="en-US" dirty="0"/>
          </a:p>
        </p:txBody>
      </p:sp>
      <p:pic>
        <p:nvPicPr>
          <p:cNvPr id="5" name="Picture 4" descr="University of Wales Trinity Saint David - Wikipedia"/>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88159" y="441510"/>
            <a:ext cx="2246190" cy="895775"/>
          </a:xfrm>
          <a:prstGeom prst="rect">
            <a:avLst/>
          </a:prstGeom>
        </p:spPr>
      </p:pic>
      <p:pic>
        <p:nvPicPr>
          <p:cNvPr id="2" name="Picture 1" descr="File:Electronic.mail.png - Wikimedia Commons"/>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11334" y="3815417"/>
            <a:ext cx="1820194" cy="1951231"/>
          </a:xfrm>
          <a:prstGeom prst="rect">
            <a:avLst/>
          </a:prstGeom>
        </p:spPr>
      </p:pic>
    </p:spTree>
    <p:extLst>
      <p:ext uri="{BB962C8B-B14F-4D97-AF65-F5344CB8AC3E}">
        <p14:creationId xmlns:p14="http://schemas.microsoft.com/office/powerpoint/2010/main" val="29773265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a:xfrm>
            <a:off x="1093572" y="972418"/>
            <a:ext cx="9398722" cy="1320800"/>
          </a:xfrm>
        </p:spPr>
        <p:txBody>
          <a:bodyPr>
            <a:normAutofit/>
          </a:bodyPr>
          <a:lstStyle/>
          <a:p>
            <a:pPr eaLnBrk="1" hangingPunct="1"/>
            <a:r>
              <a:rPr lang="en-GB" altLang="en-US" sz="3200" b="1" dirty="0">
                <a:solidFill>
                  <a:srgbClr val="00B0F0"/>
                </a:solidFill>
              </a:rPr>
              <a:t>Ymddygiad E-</a:t>
            </a:r>
            <a:r>
              <a:rPr lang="en-GB" altLang="en-US" sz="3200" b="1" dirty="0" err="1">
                <a:solidFill>
                  <a:srgbClr val="00B0F0"/>
                </a:solidFill>
              </a:rPr>
              <a:t>bost</a:t>
            </a:r>
            <a:r>
              <a:rPr lang="en-GB" altLang="en-US" sz="3200" b="1" dirty="0"/>
              <a:t>/Email Etiquette </a:t>
            </a:r>
          </a:p>
        </p:txBody>
      </p:sp>
      <p:sp>
        <p:nvSpPr>
          <p:cNvPr id="9219" name="Content Placeholder 2"/>
          <p:cNvSpPr>
            <a:spLocks noGrp="1"/>
          </p:cNvSpPr>
          <p:nvPr>
            <p:ph sz="half" idx="1"/>
          </p:nvPr>
        </p:nvSpPr>
        <p:spPr>
          <a:xfrm>
            <a:off x="7287140" y="2293218"/>
            <a:ext cx="3602038" cy="4076700"/>
          </a:xfrm>
        </p:spPr>
        <p:txBody>
          <a:bodyPr rtlCol="0">
            <a:normAutofit fontScale="85000" lnSpcReduction="20000"/>
          </a:bodyPr>
          <a:lstStyle/>
          <a:p>
            <a:pPr>
              <a:buFont typeface="Wingdings 3" charset="2"/>
              <a:buChar char=""/>
              <a:defRPr/>
            </a:pPr>
            <a:r>
              <a:rPr lang="en-GB" sz="2400" dirty="0">
                <a:solidFill>
                  <a:schemeClr val="tx1">
                    <a:lumMod val="75000"/>
                    <a:lumOff val="25000"/>
                  </a:schemeClr>
                </a:solidFill>
              </a:rPr>
              <a:t>Please bear in mind that your lecturers may be </a:t>
            </a:r>
            <a:r>
              <a:rPr lang="en-GB" sz="2400" b="1" dirty="0">
                <a:solidFill>
                  <a:schemeClr val="tx1">
                    <a:lumMod val="75000"/>
                    <a:lumOff val="25000"/>
                  </a:schemeClr>
                </a:solidFill>
              </a:rPr>
              <a:t>working part time</a:t>
            </a:r>
            <a:r>
              <a:rPr lang="en-GB" sz="2400" dirty="0">
                <a:solidFill>
                  <a:schemeClr val="tx1">
                    <a:lumMod val="75000"/>
                    <a:lumOff val="25000"/>
                  </a:schemeClr>
                </a:solidFill>
              </a:rPr>
              <a:t>. This may impact how quickly you will get an email response. We aim to respond within 2 working days.</a:t>
            </a:r>
          </a:p>
          <a:p>
            <a:pPr>
              <a:buFont typeface="Wingdings 3" charset="2"/>
              <a:buChar char=""/>
              <a:defRPr/>
            </a:pPr>
            <a:r>
              <a:rPr lang="en-GB" sz="2400" dirty="0">
                <a:solidFill>
                  <a:schemeClr val="tx1">
                    <a:lumMod val="75000"/>
                    <a:lumOff val="25000"/>
                  </a:schemeClr>
                </a:solidFill>
              </a:rPr>
              <a:t>Alison Murphy works on </a:t>
            </a:r>
            <a:r>
              <a:rPr lang="en-GB" sz="2400" b="1" dirty="0">
                <a:solidFill>
                  <a:schemeClr val="tx1">
                    <a:lumMod val="75000"/>
                    <a:lumOff val="25000"/>
                  </a:schemeClr>
                </a:solidFill>
              </a:rPr>
              <a:t>Tuesdays, Wednesday mornings and Thursdays </a:t>
            </a:r>
            <a:r>
              <a:rPr lang="en-GB" sz="2400" dirty="0">
                <a:solidFill>
                  <a:schemeClr val="tx1">
                    <a:lumMod val="75000"/>
                    <a:lumOff val="25000"/>
                  </a:schemeClr>
                </a:solidFill>
              </a:rPr>
              <a:t>therefore if you email late on a Thursday that email may not be seen until the following Tuesday.</a:t>
            </a:r>
          </a:p>
          <a:p>
            <a:pPr>
              <a:buFont typeface="Wingdings 3" charset="2"/>
              <a:buChar char=""/>
              <a:defRPr/>
            </a:pPr>
            <a:r>
              <a:rPr lang="en-GB" sz="2400" b="1" dirty="0">
                <a:solidFill>
                  <a:schemeClr val="tx1">
                    <a:lumMod val="75000"/>
                    <a:lumOff val="25000"/>
                  </a:schemeClr>
                </a:solidFill>
              </a:rPr>
              <a:t>Working hours: 8:30 – 5:00</a:t>
            </a:r>
          </a:p>
          <a:p>
            <a:pPr>
              <a:buFont typeface="Wingdings 3" charset="2"/>
              <a:buChar char=""/>
              <a:defRPr/>
            </a:pPr>
            <a:endParaRPr lang="en-GB" sz="2400" dirty="0">
              <a:solidFill>
                <a:schemeClr val="tx1">
                  <a:lumMod val="75000"/>
                  <a:lumOff val="25000"/>
                </a:schemeClr>
              </a:solidFill>
            </a:endParaRPr>
          </a:p>
          <a:p>
            <a:pPr>
              <a:buFont typeface="Wingdings 3" charset="2"/>
              <a:buChar char=""/>
              <a:defRPr/>
            </a:pPr>
            <a:endParaRPr lang="en-GB" altLang="en-US" dirty="0">
              <a:solidFill>
                <a:schemeClr val="tx1">
                  <a:lumMod val="75000"/>
                  <a:lumOff val="25000"/>
                </a:schemeClr>
              </a:solidFill>
            </a:endParaRPr>
          </a:p>
          <a:p>
            <a:pPr>
              <a:buFont typeface="Wingdings 3" charset="2"/>
              <a:buChar char=""/>
              <a:defRPr/>
            </a:pPr>
            <a:endParaRPr lang="en-GB" altLang="en-US" dirty="0">
              <a:solidFill>
                <a:schemeClr val="tx1">
                  <a:lumMod val="75000"/>
                  <a:lumOff val="25000"/>
                </a:schemeClr>
              </a:solidFill>
            </a:endParaRPr>
          </a:p>
        </p:txBody>
      </p:sp>
      <p:sp>
        <p:nvSpPr>
          <p:cNvPr id="2" name="Content Placeholder 1"/>
          <p:cNvSpPr>
            <a:spLocks noGrp="1"/>
          </p:cNvSpPr>
          <p:nvPr>
            <p:ph sz="half" idx="2"/>
          </p:nvPr>
        </p:nvSpPr>
        <p:spPr>
          <a:xfrm>
            <a:off x="279201" y="2392319"/>
            <a:ext cx="4232133" cy="4797425"/>
          </a:xfrm>
        </p:spPr>
        <p:txBody>
          <a:bodyPr rtlCol="0">
            <a:normAutofit fontScale="85000" lnSpcReduction="20000"/>
          </a:bodyPr>
          <a:lstStyle/>
          <a:p>
            <a:pPr>
              <a:buFont typeface="Wingdings 3" charset="2"/>
              <a:buChar char=""/>
              <a:defRPr/>
            </a:pPr>
            <a:r>
              <a:rPr lang="en-GB" sz="2400" dirty="0" err="1">
                <a:solidFill>
                  <a:schemeClr val="tx1">
                    <a:lumMod val="75000"/>
                    <a:lumOff val="25000"/>
                  </a:schemeClr>
                </a:solidFill>
              </a:rPr>
              <a:t>Gallai</a:t>
            </a:r>
            <a:r>
              <a:rPr lang="en-GB" sz="2400" dirty="0">
                <a:solidFill>
                  <a:schemeClr val="tx1">
                    <a:lumMod val="75000"/>
                    <a:lumOff val="25000"/>
                  </a:schemeClr>
                </a:solidFill>
              </a:rPr>
              <a:t> eich </a:t>
            </a:r>
            <a:r>
              <a:rPr lang="en-GB" sz="2400" dirty="0" err="1">
                <a:solidFill>
                  <a:schemeClr val="tx1">
                    <a:lumMod val="75000"/>
                    <a:lumOff val="25000"/>
                  </a:schemeClr>
                </a:solidFill>
              </a:rPr>
              <a:t>darlithwyr</a:t>
            </a:r>
            <a:r>
              <a:rPr lang="en-GB" sz="2400" dirty="0">
                <a:solidFill>
                  <a:schemeClr val="tx1">
                    <a:lumMod val="75000"/>
                    <a:lumOff val="25000"/>
                  </a:schemeClr>
                </a:solidFill>
              </a:rPr>
              <a:t> fod yn </a:t>
            </a:r>
            <a:r>
              <a:rPr lang="en-GB" sz="2400" b="1" dirty="0">
                <a:solidFill>
                  <a:schemeClr val="tx1">
                    <a:lumMod val="75000"/>
                    <a:lumOff val="25000"/>
                  </a:schemeClr>
                </a:solidFill>
              </a:rPr>
              <a:t>gweithio yn rhan amser</a:t>
            </a:r>
            <a:r>
              <a:rPr lang="en-GB" sz="2400" dirty="0">
                <a:solidFill>
                  <a:schemeClr val="tx1">
                    <a:lumMod val="75000"/>
                    <a:lumOff val="25000"/>
                  </a:schemeClr>
                </a:solidFill>
              </a:rPr>
              <a:t>. Mae hyn yn </a:t>
            </a:r>
            <a:r>
              <a:rPr lang="en-GB" sz="2400" dirty="0" err="1">
                <a:solidFill>
                  <a:schemeClr val="tx1">
                    <a:lumMod val="75000"/>
                    <a:lumOff val="25000"/>
                  </a:schemeClr>
                </a:solidFill>
              </a:rPr>
              <a:t>cael</a:t>
            </a:r>
            <a:r>
              <a:rPr lang="en-GB" sz="2400" dirty="0">
                <a:solidFill>
                  <a:schemeClr val="tx1">
                    <a:lumMod val="75000"/>
                    <a:lumOff val="25000"/>
                  </a:schemeClr>
                </a:solidFill>
              </a:rPr>
              <a:t> effaith </a:t>
            </a:r>
            <a:r>
              <a:rPr lang="en-GB" sz="2400" dirty="0" err="1">
                <a:solidFill>
                  <a:schemeClr val="tx1">
                    <a:lumMod val="75000"/>
                    <a:lumOff val="25000"/>
                  </a:schemeClr>
                </a:solidFill>
              </a:rPr>
              <a:t>ar</a:t>
            </a:r>
            <a:r>
              <a:rPr lang="en-GB" sz="2400" dirty="0">
                <a:solidFill>
                  <a:schemeClr val="tx1">
                    <a:lumMod val="75000"/>
                    <a:lumOff val="25000"/>
                  </a:schemeClr>
                </a:solidFill>
              </a:rPr>
              <a:t> </a:t>
            </a:r>
            <a:r>
              <a:rPr lang="en-GB" sz="2400" dirty="0" err="1">
                <a:solidFill>
                  <a:schemeClr val="tx1">
                    <a:lumMod val="75000"/>
                    <a:lumOff val="25000"/>
                  </a:schemeClr>
                </a:solidFill>
              </a:rPr>
              <a:t>ba</a:t>
            </a:r>
            <a:r>
              <a:rPr lang="en-GB" sz="2400" dirty="0">
                <a:solidFill>
                  <a:schemeClr val="tx1">
                    <a:lumMod val="75000"/>
                    <a:lumOff val="25000"/>
                  </a:schemeClr>
                </a:solidFill>
              </a:rPr>
              <a:t> </a:t>
            </a:r>
            <a:r>
              <a:rPr lang="en-GB" sz="2400" dirty="0" err="1">
                <a:solidFill>
                  <a:schemeClr val="tx1">
                    <a:lumMod val="75000"/>
                    <a:lumOff val="25000"/>
                  </a:schemeClr>
                </a:solidFill>
              </a:rPr>
              <a:t>mor</a:t>
            </a:r>
            <a:r>
              <a:rPr lang="en-GB" sz="2400" dirty="0">
                <a:solidFill>
                  <a:schemeClr val="tx1">
                    <a:lumMod val="75000"/>
                    <a:lumOff val="25000"/>
                  </a:schemeClr>
                </a:solidFill>
              </a:rPr>
              <a:t> </a:t>
            </a:r>
            <a:r>
              <a:rPr lang="en-GB" sz="2400" dirty="0" err="1">
                <a:solidFill>
                  <a:schemeClr val="tx1">
                    <a:lumMod val="75000"/>
                    <a:lumOff val="25000"/>
                  </a:schemeClr>
                </a:solidFill>
              </a:rPr>
              <a:t>fuan</a:t>
            </a:r>
            <a:r>
              <a:rPr lang="en-GB" sz="2400" dirty="0">
                <a:solidFill>
                  <a:schemeClr val="tx1">
                    <a:lumMod val="75000"/>
                    <a:lumOff val="25000"/>
                  </a:schemeClr>
                </a:solidFill>
              </a:rPr>
              <a:t> y </a:t>
            </a:r>
            <a:r>
              <a:rPr lang="en-GB" sz="2400" dirty="0" err="1">
                <a:solidFill>
                  <a:schemeClr val="tx1">
                    <a:lumMod val="75000"/>
                    <a:lumOff val="25000"/>
                  </a:schemeClr>
                </a:solidFill>
              </a:rPr>
              <a:t>byddwch</a:t>
            </a:r>
            <a:r>
              <a:rPr lang="en-GB" sz="2400" dirty="0">
                <a:solidFill>
                  <a:schemeClr val="tx1">
                    <a:lumMod val="75000"/>
                    <a:lumOff val="25000"/>
                  </a:schemeClr>
                </a:solidFill>
              </a:rPr>
              <a:t> yn </a:t>
            </a:r>
            <a:r>
              <a:rPr lang="en-GB" sz="2400" dirty="0" err="1">
                <a:solidFill>
                  <a:schemeClr val="tx1">
                    <a:lumMod val="75000"/>
                    <a:lumOff val="25000"/>
                  </a:schemeClr>
                </a:solidFill>
              </a:rPr>
              <a:t>derbyn</a:t>
            </a:r>
            <a:r>
              <a:rPr lang="en-GB" sz="2400" dirty="0">
                <a:solidFill>
                  <a:schemeClr val="tx1">
                    <a:lumMod val="75000"/>
                    <a:lumOff val="25000"/>
                  </a:schemeClr>
                </a:solidFill>
              </a:rPr>
              <a:t> </a:t>
            </a:r>
            <a:r>
              <a:rPr lang="en-GB" sz="2400" dirty="0" err="1">
                <a:solidFill>
                  <a:schemeClr val="tx1">
                    <a:lumMod val="75000"/>
                    <a:lumOff val="25000"/>
                  </a:schemeClr>
                </a:solidFill>
              </a:rPr>
              <a:t>ymateb</a:t>
            </a:r>
            <a:r>
              <a:rPr lang="en-GB" sz="2400" dirty="0">
                <a:solidFill>
                  <a:schemeClr val="tx1">
                    <a:lumMod val="75000"/>
                    <a:lumOff val="25000"/>
                  </a:schemeClr>
                </a:solidFill>
              </a:rPr>
              <a:t>. Y nod </a:t>
            </a:r>
            <a:r>
              <a:rPr lang="en-GB" sz="2400" dirty="0" err="1">
                <a:solidFill>
                  <a:schemeClr val="tx1">
                    <a:lumMod val="75000"/>
                    <a:lumOff val="25000"/>
                  </a:schemeClr>
                </a:solidFill>
              </a:rPr>
              <a:t>yw</a:t>
            </a:r>
            <a:r>
              <a:rPr lang="en-GB" sz="2400" dirty="0">
                <a:solidFill>
                  <a:schemeClr val="tx1">
                    <a:lumMod val="75000"/>
                    <a:lumOff val="25000"/>
                  </a:schemeClr>
                </a:solidFill>
              </a:rPr>
              <a:t> </a:t>
            </a:r>
            <a:r>
              <a:rPr lang="en-GB" sz="2400" dirty="0" err="1">
                <a:solidFill>
                  <a:schemeClr val="tx1">
                    <a:lumMod val="75000"/>
                    <a:lumOff val="25000"/>
                  </a:schemeClr>
                </a:solidFill>
              </a:rPr>
              <a:t>ymateb</a:t>
            </a:r>
            <a:r>
              <a:rPr lang="en-GB" sz="2400" dirty="0">
                <a:solidFill>
                  <a:schemeClr val="tx1">
                    <a:lumMod val="75000"/>
                    <a:lumOff val="25000"/>
                  </a:schemeClr>
                </a:solidFill>
              </a:rPr>
              <a:t> o fewn 2 </a:t>
            </a:r>
            <a:r>
              <a:rPr lang="en-GB" sz="2400" dirty="0" err="1">
                <a:solidFill>
                  <a:schemeClr val="tx1">
                    <a:lumMod val="75000"/>
                    <a:lumOff val="25000"/>
                  </a:schemeClr>
                </a:solidFill>
              </a:rPr>
              <a:t>ddiwrnod</a:t>
            </a:r>
            <a:r>
              <a:rPr lang="en-GB" sz="2400" dirty="0">
                <a:solidFill>
                  <a:schemeClr val="tx1">
                    <a:lumMod val="75000"/>
                    <a:lumOff val="25000"/>
                  </a:schemeClr>
                </a:solidFill>
              </a:rPr>
              <a:t> gwaith</a:t>
            </a:r>
          </a:p>
          <a:p>
            <a:pPr>
              <a:buFont typeface="Wingdings 3" charset="2"/>
              <a:buChar char=""/>
              <a:defRPr/>
            </a:pPr>
            <a:r>
              <a:rPr lang="en-GB" sz="2400" dirty="0">
                <a:solidFill>
                  <a:schemeClr val="tx1">
                    <a:lumMod val="75000"/>
                    <a:lumOff val="25000"/>
                  </a:schemeClr>
                </a:solidFill>
              </a:rPr>
              <a:t>Mae Helen Griffiths, Alison Murphy ac Alison Baggott </a:t>
            </a:r>
            <a:r>
              <a:rPr lang="en-GB" sz="2400" dirty="0" err="1">
                <a:solidFill>
                  <a:schemeClr val="tx1">
                    <a:lumMod val="75000"/>
                    <a:lumOff val="25000"/>
                  </a:schemeClr>
                </a:solidFill>
              </a:rPr>
              <a:t>oll</a:t>
            </a:r>
            <a:r>
              <a:rPr lang="en-GB" sz="2400" dirty="0">
                <a:solidFill>
                  <a:schemeClr val="tx1">
                    <a:lumMod val="75000"/>
                    <a:lumOff val="25000"/>
                  </a:schemeClr>
                </a:solidFill>
              </a:rPr>
              <a:t> yn gweithio </a:t>
            </a:r>
            <a:r>
              <a:rPr lang="en-GB" sz="2400" dirty="0" err="1">
                <a:solidFill>
                  <a:schemeClr val="tx1">
                    <a:lumMod val="75000"/>
                    <a:lumOff val="25000"/>
                  </a:schemeClr>
                </a:solidFill>
              </a:rPr>
              <a:t>ar</a:t>
            </a:r>
            <a:r>
              <a:rPr lang="en-GB" sz="2400" dirty="0">
                <a:solidFill>
                  <a:schemeClr val="tx1">
                    <a:lumMod val="75000"/>
                    <a:lumOff val="25000"/>
                  </a:schemeClr>
                </a:solidFill>
              </a:rPr>
              <a:t> </a:t>
            </a:r>
            <a:r>
              <a:rPr lang="en-GB" sz="2400" b="1" dirty="0" err="1">
                <a:solidFill>
                  <a:schemeClr val="tx1">
                    <a:lumMod val="75000"/>
                    <a:lumOff val="25000"/>
                  </a:schemeClr>
                </a:solidFill>
              </a:rPr>
              <a:t>ddydd</a:t>
            </a:r>
            <a:r>
              <a:rPr lang="en-GB" sz="2400" b="1" dirty="0">
                <a:solidFill>
                  <a:schemeClr val="tx1">
                    <a:lumMod val="75000"/>
                    <a:lumOff val="25000"/>
                  </a:schemeClr>
                </a:solidFill>
              </a:rPr>
              <a:t> </a:t>
            </a:r>
            <a:r>
              <a:rPr lang="en-GB" sz="2400" b="1" dirty="0" err="1">
                <a:solidFill>
                  <a:schemeClr val="tx1">
                    <a:lumMod val="75000"/>
                    <a:lumOff val="25000"/>
                  </a:schemeClr>
                </a:solidFill>
              </a:rPr>
              <a:t>Mawrth</a:t>
            </a:r>
            <a:r>
              <a:rPr lang="en-GB" sz="2400" b="1" dirty="0">
                <a:solidFill>
                  <a:schemeClr val="tx1">
                    <a:lumMod val="75000"/>
                    <a:lumOff val="25000"/>
                  </a:schemeClr>
                </a:solidFill>
              </a:rPr>
              <a:t>, bore </a:t>
            </a:r>
            <a:r>
              <a:rPr lang="en-GB" sz="2400" b="1" dirty="0" err="1">
                <a:solidFill>
                  <a:schemeClr val="tx1">
                    <a:lumMod val="75000"/>
                    <a:lumOff val="25000"/>
                  </a:schemeClr>
                </a:solidFill>
              </a:rPr>
              <a:t>Mercher</a:t>
            </a:r>
            <a:r>
              <a:rPr lang="en-GB" sz="2400" b="1" dirty="0">
                <a:solidFill>
                  <a:schemeClr val="tx1">
                    <a:lumMod val="75000"/>
                    <a:lumOff val="25000"/>
                  </a:schemeClr>
                </a:solidFill>
              </a:rPr>
              <a:t> a </a:t>
            </a:r>
            <a:r>
              <a:rPr lang="en-GB" sz="2400" b="1" dirty="0" err="1">
                <a:solidFill>
                  <a:schemeClr val="tx1">
                    <a:lumMod val="75000"/>
                    <a:lumOff val="25000"/>
                  </a:schemeClr>
                </a:solidFill>
              </a:rPr>
              <a:t>ddydd</a:t>
            </a:r>
            <a:r>
              <a:rPr lang="en-GB" sz="2400" b="1" dirty="0">
                <a:solidFill>
                  <a:schemeClr val="tx1">
                    <a:lumMod val="75000"/>
                    <a:lumOff val="25000"/>
                  </a:schemeClr>
                </a:solidFill>
              </a:rPr>
              <a:t> </a:t>
            </a:r>
            <a:r>
              <a:rPr lang="en-GB" sz="2400" b="1" dirty="0" err="1">
                <a:solidFill>
                  <a:schemeClr val="tx1">
                    <a:lumMod val="75000"/>
                    <a:lumOff val="25000"/>
                  </a:schemeClr>
                </a:solidFill>
              </a:rPr>
              <a:t>Iau</a:t>
            </a:r>
            <a:r>
              <a:rPr lang="en-GB" sz="2400" dirty="0">
                <a:solidFill>
                  <a:schemeClr val="tx1">
                    <a:lumMod val="75000"/>
                    <a:lumOff val="25000"/>
                  </a:schemeClr>
                </a:solidFill>
              </a:rPr>
              <a:t>. Felly </a:t>
            </a:r>
            <a:r>
              <a:rPr lang="en-GB" sz="2400" dirty="0" err="1">
                <a:solidFill>
                  <a:schemeClr val="tx1">
                    <a:lumMod val="75000"/>
                    <a:lumOff val="25000"/>
                  </a:schemeClr>
                </a:solidFill>
              </a:rPr>
              <a:t>os</a:t>
            </a:r>
            <a:r>
              <a:rPr lang="en-GB" sz="2400" dirty="0">
                <a:solidFill>
                  <a:schemeClr val="tx1">
                    <a:lumMod val="75000"/>
                    <a:lumOff val="25000"/>
                  </a:schemeClr>
                </a:solidFill>
              </a:rPr>
              <a:t> </a:t>
            </a:r>
            <a:r>
              <a:rPr lang="en-GB" sz="2400" dirty="0" err="1">
                <a:solidFill>
                  <a:schemeClr val="tx1">
                    <a:lumMod val="75000"/>
                    <a:lumOff val="25000"/>
                  </a:schemeClr>
                </a:solidFill>
              </a:rPr>
              <a:t>anfonwch</a:t>
            </a:r>
            <a:r>
              <a:rPr lang="en-GB" sz="2400" dirty="0">
                <a:solidFill>
                  <a:schemeClr val="tx1">
                    <a:lumMod val="75000"/>
                    <a:lumOff val="25000"/>
                  </a:schemeClr>
                </a:solidFill>
              </a:rPr>
              <a:t> chi </a:t>
            </a:r>
            <a:r>
              <a:rPr lang="en-GB" sz="2400" dirty="0" err="1">
                <a:solidFill>
                  <a:schemeClr val="tx1">
                    <a:lumMod val="75000"/>
                    <a:lumOff val="25000"/>
                  </a:schemeClr>
                </a:solidFill>
              </a:rPr>
              <a:t>ebost</a:t>
            </a:r>
            <a:r>
              <a:rPr lang="en-GB" sz="2400" dirty="0">
                <a:solidFill>
                  <a:schemeClr val="tx1">
                    <a:lumMod val="75000"/>
                    <a:lumOff val="25000"/>
                  </a:schemeClr>
                </a:solidFill>
              </a:rPr>
              <a:t> yn </a:t>
            </a:r>
            <a:r>
              <a:rPr lang="en-GB" sz="2400" dirty="0" err="1">
                <a:solidFill>
                  <a:schemeClr val="tx1">
                    <a:lumMod val="75000"/>
                    <a:lumOff val="25000"/>
                  </a:schemeClr>
                </a:solidFill>
              </a:rPr>
              <a:t>hwyr</a:t>
            </a:r>
            <a:r>
              <a:rPr lang="en-GB" sz="2400" dirty="0">
                <a:solidFill>
                  <a:schemeClr val="tx1">
                    <a:lumMod val="75000"/>
                    <a:lumOff val="25000"/>
                  </a:schemeClr>
                </a:solidFill>
              </a:rPr>
              <a:t> </a:t>
            </a:r>
            <a:r>
              <a:rPr lang="en-GB" sz="2400" dirty="0" err="1">
                <a:solidFill>
                  <a:schemeClr val="tx1">
                    <a:lumMod val="75000"/>
                    <a:lumOff val="25000"/>
                  </a:schemeClr>
                </a:solidFill>
              </a:rPr>
              <a:t>ar</a:t>
            </a:r>
            <a:r>
              <a:rPr lang="en-GB" sz="2400" dirty="0">
                <a:solidFill>
                  <a:schemeClr val="tx1">
                    <a:lumMod val="75000"/>
                    <a:lumOff val="25000"/>
                  </a:schemeClr>
                </a:solidFill>
              </a:rPr>
              <a:t> </a:t>
            </a:r>
            <a:r>
              <a:rPr lang="en-GB" sz="2400" dirty="0" err="1">
                <a:solidFill>
                  <a:schemeClr val="tx1">
                    <a:lumMod val="75000"/>
                    <a:lumOff val="25000"/>
                  </a:schemeClr>
                </a:solidFill>
              </a:rPr>
              <a:t>bynhawn</a:t>
            </a:r>
            <a:r>
              <a:rPr lang="en-GB" sz="2400" dirty="0">
                <a:solidFill>
                  <a:schemeClr val="tx1">
                    <a:lumMod val="75000"/>
                    <a:lumOff val="25000"/>
                  </a:schemeClr>
                </a:solidFill>
              </a:rPr>
              <a:t> </a:t>
            </a:r>
            <a:r>
              <a:rPr lang="en-GB" sz="2400" dirty="0" err="1">
                <a:solidFill>
                  <a:schemeClr val="tx1">
                    <a:lumMod val="75000"/>
                    <a:lumOff val="25000"/>
                  </a:schemeClr>
                </a:solidFill>
              </a:rPr>
              <a:t>Iau</a:t>
            </a:r>
            <a:r>
              <a:rPr lang="en-GB" sz="2400" dirty="0">
                <a:solidFill>
                  <a:schemeClr val="tx1">
                    <a:lumMod val="75000"/>
                    <a:lumOff val="25000"/>
                  </a:schemeClr>
                </a:solidFill>
              </a:rPr>
              <a:t> efallai </a:t>
            </a:r>
            <a:r>
              <a:rPr lang="en-GB" sz="2400" dirty="0" err="1">
                <a:solidFill>
                  <a:schemeClr val="tx1">
                    <a:lumMod val="75000"/>
                    <a:lumOff val="25000"/>
                  </a:schemeClr>
                </a:solidFill>
              </a:rPr>
              <a:t>na</a:t>
            </a:r>
            <a:r>
              <a:rPr lang="en-GB" sz="2400" dirty="0">
                <a:solidFill>
                  <a:schemeClr val="tx1">
                    <a:lumMod val="75000"/>
                    <a:lumOff val="25000"/>
                  </a:schemeClr>
                </a:solidFill>
              </a:rPr>
              <a:t> </a:t>
            </a:r>
            <a:r>
              <a:rPr lang="en-GB" sz="2400" dirty="0" err="1">
                <a:solidFill>
                  <a:schemeClr val="tx1">
                    <a:lumMod val="75000"/>
                    <a:lumOff val="25000"/>
                  </a:schemeClr>
                </a:solidFill>
              </a:rPr>
              <a:t>chaiff</a:t>
            </a:r>
            <a:r>
              <a:rPr lang="en-GB" sz="2400" dirty="0">
                <a:solidFill>
                  <a:schemeClr val="tx1">
                    <a:lumMod val="75000"/>
                    <a:lumOff val="25000"/>
                  </a:schemeClr>
                </a:solidFill>
              </a:rPr>
              <a:t> </a:t>
            </a:r>
            <a:r>
              <a:rPr lang="en-GB" sz="2400" dirty="0" err="1">
                <a:solidFill>
                  <a:schemeClr val="tx1">
                    <a:lumMod val="75000"/>
                    <a:lumOff val="25000"/>
                  </a:schemeClr>
                </a:solidFill>
              </a:rPr>
              <a:t>yr</a:t>
            </a:r>
            <a:r>
              <a:rPr lang="en-GB" sz="2400" dirty="0">
                <a:solidFill>
                  <a:schemeClr val="tx1">
                    <a:lumMod val="75000"/>
                    <a:lumOff val="25000"/>
                  </a:schemeClr>
                </a:solidFill>
              </a:rPr>
              <a:t> </a:t>
            </a:r>
            <a:r>
              <a:rPr lang="en-GB" sz="2400" dirty="0" err="1">
                <a:solidFill>
                  <a:schemeClr val="tx1">
                    <a:lumMod val="75000"/>
                    <a:lumOff val="25000"/>
                  </a:schemeClr>
                </a:solidFill>
              </a:rPr>
              <a:t>ebost</a:t>
            </a:r>
            <a:r>
              <a:rPr lang="en-GB" sz="2400" dirty="0">
                <a:solidFill>
                  <a:schemeClr val="tx1">
                    <a:lumMod val="75000"/>
                    <a:lumOff val="25000"/>
                  </a:schemeClr>
                </a:solidFill>
              </a:rPr>
              <a:t> </a:t>
            </a:r>
            <a:r>
              <a:rPr lang="en-GB" sz="2400" dirty="0" err="1">
                <a:solidFill>
                  <a:schemeClr val="tx1">
                    <a:lumMod val="75000"/>
                    <a:lumOff val="25000"/>
                  </a:schemeClr>
                </a:solidFill>
              </a:rPr>
              <a:t>yna</a:t>
            </a:r>
            <a:r>
              <a:rPr lang="en-GB" sz="2400" dirty="0">
                <a:solidFill>
                  <a:schemeClr val="tx1">
                    <a:lumMod val="75000"/>
                    <a:lumOff val="25000"/>
                  </a:schemeClr>
                </a:solidFill>
              </a:rPr>
              <a:t> ei weld tan for </a:t>
            </a:r>
            <a:r>
              <a:rPr lang="en-GB" sz="2400" dirty="0" err="1">
                <a:solidFill>
                  <a:schemeClr val="tx1">
                    <a:lumMod val="75000"/>
                    <a:lumOff val="25000"/>
                  </a:schemeClr>
                </a:solidFill>
              </a:rPr>
              <a:t>Mawrth</a:t>
            </a:r>
            <a:r>
              <a:rPr lang="en-GB" sz="2400" dirty="0">
                <a:solidFill>
                  <a:schemeClr val="tx1">
                    <a:lumMod val="75000"/>
                    <a:lumOff val="25000"/>
                  </a:schemeClr>
                </a:solidFill>
              </a:rPr>
              <a:t>.</a:t>
            </a:r>
          </a:p>
          <a:p>
            <a:pPr>
              <a:buFont typeface="Wingdings 3" charset="2"/>
              <a:buChar char=""/>
              <a:defRPr/>
            </a:pPr>
            <a:r>
              <a:rPr lang="en-GB" sz="2400" b="1" dirty="0">
                <a:solidFill>
                  <a:schemeClr val="tx1">
                    <a:lumMod val="75000"/>
                    <a:lumOff val="25000"/>
                  </a:schemeClr>
                </a:solidFill>
              </a:rPr>
              <a:t>Oriau gwaith: 8:30 – 5:00</a:t>
            </a:r>
          </a:p>
        </p:txBody>
      </p:sp>
      <p:pic>
        <p:nvPicPr>
          <p:cNvPr id="6" name="Picture 5" descr="University of Wales Trinity Saint David - Wikipedia"/>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88159" y="441510"/>
            <a:ext cx="2246190" cy="895775"/>
          </a:xfrm>
          <a:prstGeom prst="rect">
            <a:avLst/>
          </a:prstGeom>
        </p:spPr>
      </p:pic>
      <p:pic>
        <p:nvPicPr>
          <p:cNvPr id="8" name="Picture 7" descr="File:Electronic.mail.png - Wikimedia Commons"/>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82836" y="3560584"/>
            <a:ext cx="1820194" cy="1951231"/>
          </a:xfrm>
          <a:prstGeom prst="rect">
            <a:avLst/>
          </a:prstGeom>
        </p:spPr>
      </p:pic>
    </p:spTree>
    <p:extLst>
      <p:ext uri="{BB962C8B-B14F-4D97-AF65-F5344CB8AC3E}">
        <p14:creationId xmlns:p14="http://schemas.microsoft.com/office/powerpoint/2010/main" val="13536060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a:xfrm>
            <a:off x="1046018" y="1183842"/>
            <a:ext cx="10127673" cy="1320800"/>
          </a:xfrm>
        </p:spPr>
        <p:txBody>
          <a:bodyPr/>
          <a:lstStyle/>
          <a:p>
            <a:pPr eaLnBrk="1" hangingPunct="1"/>
            <a:r>
              <a:rPr lang="en-GB" altLang="en-US" b="1" dirty="0">
                <a:solidFill>
                  <a:srgbClr val="00B0F0"/>
                </a:solidFill>
              </a:rPr>
              <a:t>Ymddygiad E-</a:t>
            </a:r>
            <a:r>
              <a:rPr lang="en-GB" altLang="en-US" b="1" dirty="0" err="1">
                <a:solidFill>
                  <a:srgbClr val="00B0F0"/>
                </a:solidFill>
              </a:rPr>
              <a:t>bost</a:t>
            </a:r>
            <a:r>
              <a:rPr lang="en-GB" altLang="en-US" b="1" dirty="0"/>
              <a:t>/Email Etiquette </a:t>
            </a:r>
          </a:p>
        </p:txBody>
      </p:sp>
      <p:sp>
        <p:nvSpPr>
          <p:cNvPr id="9219" name="Content Placeholder 2"/>
          <p:cNvSpPr>
            <a:spLocks noGrp="1"/>
          </p:cNvSpPr>
          <p:nvPr>
            <p:ph sz="half" idx="1"/>
          </p:nvPr>
        </p:nvSpPr>
        <p:spPr>
          <a:xfrm>
            <a:off x="6853238" y="2504642"/>
            <a:ext cx="4320453" cy="4076700"/>
          </a:xfrm>
        </p:spPr>
        <p:txBody>
          <a:bodyPr rtlCol="0">
            <a:normAutofit lnSpcReduction="10000"/>
          </a:bodyPr>
          <a:lstStyle/>
          <a:p>
            <a:pPr>
              <a:buFont typeface="Wingdings 3" charset="2"/>
              <a:buChar char=""/>
              <a:defRPr/>
            </a:pPr>
            <a:r>
              <a:rPr lang="en-GB" sz="2400" dirty="0">
                <a:solidFill>
                  <a:schemeClr val="tx1">
                    <a:lumMod val="75000"/>
                    <a:lumOff val="25000"/>
                  </a:schemeClr>
                </a:solidFill>
              </a:rPr>
              <a:t>Please try to address your emails to the </a:t>
            </a:r>
            <a:r>
              <a:rPr lang="en-GB" sz="2400" b="1" dirty="0">
                <a:solidFill>
                  <a:schemeClr val="tx1">
                    <a:lumMod val="75000"/>
                    <a:lumOff val="25000"/>
                  </a:schemeClr>
                </a:solidFill>
              </a:rPr>
              <a:t>most appropriate person </a:t>
            </a:r>
            <a:r>
              <a:rPr lang="en-GB" sz="2400" dirty="0">
                <a:solidFill>
                  <a:schemeClr val="tx1">
                    <a:lumMod val="75000"/>
                    <a:lumOff val="25000"/>
                  </a:schemeClr>
                </a:solidFill>
              </a:rPr>
              <a:t>in order to avoid duplication </a:t>
            </a:r>
          </a:p>
          <a:p>
            <a:pPr>
              <a:buFont typeface="Wingdings 3" charset="2"/>
              <a:buChar char=""/>
              <a:defRPr/>
            </a:pPr>
            <a:r>
              <a:rPr lang="en-GB" sz="2400" dirty="0">
                <a:solidFill>
                  <a:schemeClr val="tx1">
                    <a:lumMod val="75000"/>
                    <a:lumOff val="25000"/>
                  </a:schemeClr>
                </a:solidFill>
              </a:rPr>
              <a:t>Module related – </a:t>
            </a:r>
            <a:r>
              <a:rPr lang="en-GB" sz="2400" b="1" dirty="0">
                <a:solidFill>
                  <a:schemeClr val="tx1">
                    <a:lumMod val="75000"/>
                    <a:lumOff val="25000"/>
                  </a:schemeClr>
                </a:solidFill>
              </a:rPr>
              <a:t>Module Tutor</a:t>
            </a:r>
          </a:p>
          <a:p>
            <a:pPr>
              <a:buFont typeface="Wingdings 3" charset="2"/>
              <a:buChar char=""/>
              <a:defRPr/>
            </a:pPr>
            <a:r>
              <a:rPr lang="en-GB" sz="2400" dirty="0">
                <a:solidFill>
                  <a:schemeClr val="tx1">
                    <a:lumMod val="75000"/>
                    <a:lumOff val="25000"/>
                  </a:schemeClr>
                </a:solidFill>
              </a:rPr>
              <a:t>Academic/Pastoral – Named </a:t>
            </a:r>
            <a:r>
              <a:rPr lang="en-GB" sz="2400" b="1" dirty="0">
                <a:solidFill>
                  <a:schemeClr val="tx1">
                    <a:lumMod val="75000"/>
                    <a:lumOff val="25000"/>
                  </a:schemeClr>
                </a:solidFill>
              </a:rPr>
              <a:t>Academic Support Tutor</a:t>
            </a:r>
          </a:p>
          <a:p>
            <a:pPr>
              <a:buFont typeface="Wingdings 3" charset="2"/>
              <a:buChar char=""/>
              <a:defRPr/>
            </a:pPr>
            <a:r>
              <a:rPr lang="en-GB" sz="2400" dirty="0">
                <a:solidFill>
                  <a:schemeClr val="tx1">
                    <a:lumMod val="75000"/>
                    <a:lumOff val="25000"/>
                  </a:schemeClr>
                </a:solidFill>
              </a:rPr>
              <a:t>Programme – </a:t>
            </a:r>
            <a:r>
              <a:rPr lang="en-GB" sz="2400" b="1" dirty="0">
                <a:solidFill>
                  <a:schemeClr val="tx1">
                    <a:lumMod val="75000"/>
                    <a:lumOff val="25000"/>
                  </a:schemeClr>
                </a:solidFill>
              </a:rPr>
              <a:t>Programme Manager</a:t>
            </a:r>
          </a:p>
          <a:p>
            <a:pPr>
              <a:buFont typeface="Wingdings 3" charset="2"/>
              <a:buChar char=""/>
              <a:defRPr/>
            </a:pPr>
            <a:endParaRPr lang="en-GB" altLang="en-US" dirty="0">
              <a:solidFill>
                <a:schemeClr val="tx1">
                  <a:lumMod val="75000"/>
                  <a:lumOff val="25000"/>
                </a:schemeClr>
              </a:solidFill>
            </a:endParaRPr>
          </a:p>
          <a:p>
            <a:pPr>
              <a:buFont typeface="Wingdings 3" charset="2"/>
              <a:buChar char=""/>
              <a:defRPr/>
            </a:pPr>
            <a:endParaRPr lang="en-GB" altLang="en-US" dirty="0">
              <a:solidFill>
                <a:schemeClr val="tx1">
                  <a:lumMod val="75000"/>
                  <a:lumOff val="25000"/>
                </a:schemeClr>
              </a:solidFill>
            </a:endParaRPr>
          </a:p>
        </p:txBody>
      </p:sp>
      <p:sp>
        <p:nvSpPr>
          <p:cNvPr id="2" name="Content Placeholder 1"/>
          <p:cNvSpPr>
            <a:spLocks noGrp="1"/>
          </p:cNvSpPr>
          <p:nvPr>
            <p:ph sz="half" idx="2"/>
          </p:nvPr>
        </p:nvSpPr>
        <p:spPr>
          <a:xfrm>
            <a:off x="627785" y="2620353"/>
            <a:ext cx="4429846" cy="4797425"/>
          </a:xfrm>
        </p:spPr>
        <p:txBody>
          <a:bodyPr rtlCol="0">
            <a:normAutofit lnSpcReduction="10000"/>
          </a:bodyPr>
          <a:lstStyle/>
          <a:p>
            <a:pPr>
              <a:buFont typeface="Wingdings 3" charset="2"/>
              <a:buChar char=""/>
              <a:defRPr/>
            </a:pPr>
            <a:r>
              <a:rPr lang="en-GB" sz="2400" dirty="0" err="1">
                <a:solidFill>
                  <a:schemeClr val="tx1">
                    <a:lumMod val="75000"/>
                    <a:lumOff val="25000"/>
                  </a:schemeClr>
                </a:solidFill>
              </a:rPr>
              <a:t>Ceisiwch</a:t>
            </a:r>
            <a:r>
              <a:rPr lang="en-GB" sz="2400" dirty="0">
                <a:solidFill>
                  <a:schemeClr val="tx1">
                    <a:lumMod val="75000"/>
                    <a:lumOff val="25000"/>
                  </a:schemeClr>
                </a:solidFill>
              </a:rPr>
              <a:t> </a:t>
            </a:r>
            <a:r>
              <a:rPr lang="en-GB" sz="2400" dirty="0" err="1">
                <a:solidFill>
                  <a:schemeClr val="tx1">
                    <a:lumMod val="75000"/>
                    <a:lumOff val="25000"/>
                  </a:schemeClr>
                </a:solidFill>
              </a:rPr>
              <a:t>gyfeirio</a:t>
            </a:r>
            <a:r>
              <a:rPr lang="en-GB" sz="2400" dirty="0">
                <a:solidFill>
                  <a:schemeClr val="tx1">
                    <a:lumMod val="75000"/>
                    <a:lumOff val="25000"/>
                  </a:schemeClr>
                </a:solidFill>
              </a:rPr>
              <a:t> eich e-</a:t>
            </a:r>
            <a:r>
              <a:rPr lang="en-GB" sz="2400" dirty="0" err="1">
                <a:solidFill>
                  <a:schemeClr val="tx1">
                    <a:lumMod val="75000"/>
                    <a:lumOff val="25000"/>
                  </a:schemeClr>
                </a:solidFill>
              </a:rPr>
              <a:t>byst</a:t>
            </a:r>
            <a:r>
              <a:rPr lang="en-GB" sz="2400" dirty="0">
                <a:solidFill>
                  <a:schemeClr val="tx1">
                    <a:lumMod val="75000"/>
                    <a:lumOff val="25000"/>
                  </a:schemeClr>
                </a:solidFill>
              </a:rPr>
              <a:t> at y </a:t>
            </a:r>
            <a:r>
              <a:rPr lang="en-GB" sz="2400" b="1" dirty="0">
                <a:solidFill>
                  <a:schemeClr val="tx1">
                    <a:lumMod val="75000"/>
                    <a:lumOff val="25000"/>
                  </a:schemeClr>
                </a:solidFill>
              </a:rPr>
              <a:t>person </a:t>
            </a:r>
            <a:r>
              <a:rPr lang="en-GB" sz="2400" b="1" dirty="0" err="1">
                <a:solidFill>
                  <a:schemeClr val="tx1">
                    <a:lumMod val="75000"/>
                    <a:lumOff val="25000"/>
                  </a:schemeClr>
                </a:solidFill>
              </a:rPr>
              <a:t>mwyaf</a:t>
            </a:r>
            <a:r>
              <a:rPr lang="en-GB" sz="2400" b="1" dirty="0">
                <a:solidFill>
                  <a:schemeClr val="tx1">
                    <a:lumMod val="75000"/>
                    <a:lumOff val="25000"/>
                  </a:schemeClr>
                </a:solidFill>
              </a:rPr>
              <a:t> perthnasol </a:t>
            </a:r>
            <a:r>
              <a:rPr lang="en-GB" sz="2400" dirty="0" err="1">
                <a:solidFill>
                  <a:schemeClr val="tx1">
                    <a:lumMod val="75000"/>
                    <a:lumOff val="25000"/>
                  </a:schemeClr>
                </a:solidFill>
              </a:rPr>
              <a:t>er</a:t>
            </a:r>
            <a:r>
              <a:rPr lang="en-GB" sz="2400" dirty="0">
                <a:solidFill>
                  <a:schemeClr val="tx1">
                    <a:lumMod val="75000"/>
                    <a:lumOff val="25000"/>
                  </a:schemeClr>
                </a:solidFill>
              </a:rPr>
              <a:t> mwyn </a:t>
            </a:r>
            <a:r>
              <a:rPr lang="en-GB" sz="2400" dirty="0" err="1">
                <a:solidFill>
                  <a:schemeClr val="tx1">
                    <a:lumMod val="75000"/>
                    <a:lumOff val="25000"/>
                  </a:schemeClr>
                </a:solidFill>
              </a:rPr>
              <a:t>osgoi</a:t>
            </a:r>
            <a:r>
              <a:rPr lang="en-GB" sz="2400" dirty="0">
                <a:solidFill>
                  <a:schemeClr val="tx1">
                    <a:lumMod val="75000"/>
                    <a:lumOff val="25000"/>
                  </a:schemeClr>
                </a:solidFill>
              </a:rPr>
              <a:t> </a:t>
            </a:r>
            <a:r>
              <a:rPr lang="en-GB" sz="2400" dirty="0" err="1">
                <a:solidFill>
                  <a:schemeClr val="tx1">
                    <a:lumMod val="75000"/>
                    <a:lumOff val="25000"/>
                  </a:schemeClr>
                </a:solidFill>
              </a:rPr>
              <a:t>dwblu</a:t>
            </a:r>
            <a:r>
              <a:rPr lang="en-GB" sz="2400" dirty="0">
                <a:solidFill>
                  <a:schemeClr val="tx1">
                    <a:lumMod val="75000"/>
                    <a:lumOff val="25000"/>
                  </a:schemeClr>
                </a:solidFill>
              </a:rPr>
              <a:t> </a:t>
            </a:r>
            <a:r>
              <a:rPr lang="en-GB" sz="2400" dirty="0" err="1">
                <a:solidFill>
                  <a:schemeClr val="tx1">
                    <a:lumMod val="75000"/>
                    <a:lumOff val="25000"/>
                  </a:schemeClr>
                </a:solidFill>
              </a:rPr>
              <a:t>i</a:t>
            </a:r>
            <a:r>
              <a:rPr lang="en-GB" sz="2400" dirty="0">
                <a:solidFill>
                  <a:schemeClr val="tx1">
                    <a:lumMod val="75000"/>
                    <a:lumOff val="25000"/>
                  </a:schemeClr>
                </a:solidFill>
              </a:rPr>
              <a:t> </a:t>
            </a:r>
            <a:r>
              <a:rPr lang="en-GB" sz="2400" dirty="0" err="1">
                <a:solidFill>
                  <a:schemeClr val="tx1">
                    <a:lumMod val="75000"/>
                    <a:lumOff val="25000"/>
                  </a:schemeClr>
                </a:solidFill>
              </a:rPr>
              <a:t>fyny</a:t>
            </a:r>
            <a:endParaRPr lang="en-GB" sz="2400" dirty="0">
              <a:solidFill>
                <a:schemeClr val="tx1">
                  <a:lumMod val="75000"/>
                  <a:lumOff val="25000"/>
                </a:schemeClr>
              </a:solidFill>
            </a:endParaRPr>
          </a:p>
          <a:p>
            <a:pPr>
              <a:buFont typeface="Wingdings 3" charset="2"/>
              <a:buChar char=""/>
              <a:defRPr/>
            </a:pPr>
            <a:r>
              <a:rPr lang="en-GB" sz="2400" dirty="0">
                <a:solidFill>
                  <a:schemeClr val="tx1">
                    <a:lumMod val="75000"/>
                    <a:lumOff val="25000"/>
                  </a:schemeClr>
                </a:solidFill>
              </a:rPr>
              <a:t>Yn ymwneud </a:t>
            </a:r>
            <a:r>
              <a:rPr lang="en-GB" sz="2400" dirty="0">
                <a:solidFill>
                  <a:schemeClr val="tx1">
                    <a:lumMod val="75000"/>
                    <a:lumOff val="25000"/>
                  </a:schemeClr>
                </a:solidFill>
                <a:latin typeface="Arial" panose="020B0604020202020204" pitchFamily="34" charset="0"/>
                <a:cs typeface="Arial" panose="020B0604020202020204" pitchFamily="34" charset="0"/>
              </a:rPr>
              <a:t>â</a:t>
            </a:r>
            <a:r>
              <a:rPr lang="en-GB" sz="2400" dirty="0">
                <a:solidFill>
                  <a:schemeClr val="tx1">
                    <a:lumMod val="75000"/>
                    <a:lumOff val="25000"/>
                  </a:schemeClr>
                </a:solidFill>
              </a:rPr>
              <a:t> </a:t>
            </a:r>
            <a:r>
              <a:rPr lang="en-GB" sz="2400" dirty="0" err="1">
                <a:solidFill>
                  <a:schemeClr val="tx1">
                    <a:lumMod val="75000"/>
                    <a:lumOff val="25000"/>
                  </a:schemeClr>
                </a:solidFill>
              </a:rPr>
              <a:t>modiwl</a:t>
            </a:r>
            <a:r>
              <a:rPr lang="en-GB" sz="2400" dirty="0">
                <a:solidFill>
                  <a:schemeClr val="tx1">
                    <a:lumMod val="75000"/>
                    <a:lumOff val="25000"/>
                  </a:schemeClr>
                </a:solidFill>
              </a:rPr>
              <a:t> – </a:t>
            </a:r>
            <a:r>
              <a:rPr lang="en-GB" sz="2400" b="1" dirty="0" err="1">
                <a:solidFill>
                  <a:schemeClr val="tx1">
                    <a:lumMod val="75000"/>
                    <a:lumOff val="25000"/>
                  </a:schemeClr>
                </a:solidFill>
              </a:rPr>
              <a:t>Tiwtor</a:t>
            </a:r>
            <a:r>
              <a:rPr lang="en-GB" sz="2400" b="1" dirty="0">
                <a:solidFill>
                  <a:schemeClr val="tx1">
                    <a:lumMod val="75000"/>
                    <a:lumOff val="25000"/>
                  </a:schemeClr>
                </a:solidFill>
              </a:rPr>
              <a:t> y </a:t>
            </a:r>
            <a:r>
              <a:rPr lang="en-GB" sz="2400" b="1" dirty="0" err="1">
                <a:solidFill>
                  <a:schemeClr val="tx1">
                    <a:lumMod val="75000"/>
                    <a:lumOff val="25000"/>
                  </a:schemeClr>
                </a:solidFill>
              </a:rPr>
              <a:t>Modiwl</a:t>
            </a:r>
            <a:endParaRPr lang="en-GB" sz="2400" b="1" dirty="0">
              <a:solidFill>
                <a:schemeClr val="tx1">
                  <a:lumMod val="75000"/>
                  <a:lumOff val="25000"/>
                </a:schemeClr>
              </a:solidFill>
            </a:endParaRPr>
          </a:p>
          <a:p>
            <a:pPr>
              <a:buFont typeface="Wingdings 3" charset="2"/>
              <a:buChar char=""/>
              <a:defRPr/>
            </a:pPr>
            <a:r>
              <a:rPr lang="en-GB" sz="2400" dirty="0">
                <a:solidFill>
                  <a:schemeClr val="tx1">
                    <a:lumMod val="75000"/>
                    <a:lumOff val="25000"/>
                  </a:schemeClr>
                </a:solidFill>
              </a:rPr>
              <a:t>Academaidd/</a:t>
            </a:r>
            <a:r>
              <a:rPr lang="en-GB" sz="2400" dirty="0" err="1">
                <a:solidFill>
                  <a:schemeClr val="tx1">
                    <a:lumMod val="75000"/>
                    <a:lumOff val="25000"/>
                  </a:schemeClr>
                </a:solidFill>
              </a:rPr>
              <a:t>Bugeiliol</a:t>
            </a:r>
            <a:r>
              <a:rPr lang="en-GB" sz="2400" dirty="0">
                <a:solidFill>
                  <a:schemeClr val="tx1">
                    <a:lumMod val="75000"/>
                    <a:lumOff val="25000"/>
                  </a:schemeClr>
                </a:solidFill>
              </a:rPr>
              <a:t> – </a:t>
            </a:r>
            <a:r>
              <a:rPr lang="en-GB" sz="2400" b="1" dirty="0" err="1">
                <a:solidFill>
                  <a:schemeClr val="tx1">
                    <a:lumMod val="75000"/>
                    <a:lumOff val="25000"/>
                  </a:schemeClr>
                </a:solidFill>
              </a:rPr>
              <a:t>Tiwtor</a:t>
            </a:r>
            <a:r>
              <a:rPr lang="en-GB" sz="2400" b="1" dirty="0">
                <a:solidFill>
                  <a:schemeClr val="tx1">
                    <a:lumMod val="75000"/>
                    <a:lumOff val="25000"/>
                  </a:schemeClr>
                </a:solidFill>
              </a:rPr>
              <a:t> Cefnogaeth Academaidd </a:t>
            </a:r>
          </a:p>
          <a:p>
            <a:pPr>
              <a:buFont typeface="Wingdings 3" charset="2"/>
              <a:buChar char=""/>
              <a:defRPr/>
            </a:pPr>
            <a:r>
              <a:rPr lang="en-GB" sz="2400" dirty="0" err="1">
                <a:solidFill>
                  <a:schemeClr val="tx1">
                    <a:lumMod val="75000"/>
                    <a:lumOff val="25000"/>
                  </a:schemeClr>
                </a:solidFill>
              </a:rPr>
              <a:t>Cwrs</a:t>
            </a:r>
            <a:r>
              <a:rPr lang="en-GB" sz="2400" dirty="0">
                <a:solidFill>
                  <a:schemeClr val="tx1">
                    <a:lumMod val="75000"/>
                    <a:lumOff val="25000"/>
                  </a:schemeClr>
                </a:solidFill>
              </a:rPr>
              <a:t> – </a:t>
            </a:r>
            <a:r>
              <a:rPr lang="en-GB" sz="2400" b="1" dirty="0" err="1">
                <a:solidFill>
                  <a:schemeClr val="tx1">
                    <a:lumMod val="75000"/>
                    <a:lumOff val="25000"/>
                  </a:schemeClr>
                </a:solidFill>
              </a:rPr>
              <a:t>Rheolwr</a:t>
            </a:r>
            <a:r>
              <a:rPr lang="en-GB" sz="2400" b="1" dirty="0">
                <a:solidFill>
                  <a:schemeClr val="tx1">
                    <a:lumMod val="75000"/>
                    <a:lumOff val="25000"/>
                  </a:schemeClr>
                </a:solidFill>
              </a:rPr>
              <a:t> y </a:t>
            </a:r>
            <a:r>
              <a:rPr lang="en-GB" sz="2400" b="1" dirty="0" err="1">
                <a:solidFill>
                  <a:schemeClr val="tx1">
                    <a:lumMod val="75000"/>
                    <a:lumOff val="25000"/>
                  </a:schemeClr>
                </a:solidFill>
              </a:rPr>
              <a:t>Rhaglen</a:t>
            </a:r>
            <a:endParaRPr lang="en-GB" sz="2400" b="1" dirty="0">
              <a:solidFill>
                <a:schemeClr val="tx1">
                  <a:lumMod val="75000"/>
                  <a:lumOff val="25000"/>
                </a:schemeClr>
              </a:solidFill>
            </a:endParaRPr>
          </a:p>
        </p:txBody>
      </p:sp>
      <p:pic>
        <p:nvPicPr>
          <p:cNvPr id="6" name="Picture 5" descr="University of Wales Trinity Saint David - Wikipedia"/>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88159" y="441510"/>
            <a:ext cx="2246190" cy="895775"/>
          </a:xfrm>
          <a:prstGeom prst="rect">
            <a:avLst/>
          </a:prstGeom>
        </p:spPr>
      </p:pic>
      <p:pic>
        <p:nvPicPr>
          <p:cNvPr id="7" name="Picture 6" descr="File:Electronic.mail.png - Wikimedia Commons"/>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53789" y="3462126"/>
            <a:ext cx="1820194" cy="1951231"/>
          </a:xfrm>
          <a:prstGeom prst="rect">
            <a:avLst/>
          </a:prstGeom>
        </p:spPr>
      </p:pic>
    </p:spTree>
    <p:extLst>
      <p:ext uri="{BB962C8B-B14F-4D97-AF65-F5344CB8AC3E}">
        <p14:creationId xmlns:p14="http://schemas.microsoft.com/office/powerpoint/2010/main" val="42435525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a:xfrm>
            <a:off x="1184565" y="1011381"/>
            <a:ext cx="9465686" cy="1320800"/>
          </a:xfrm>
        </p:spPr>
        <p:txBody>
          <a:bodyPr>
            <a:normAutofit/>
          </a:bodyPr>
          <a:lstStyle/>
          <a:p>
            <a:pPr eaLnBrk="1" hangingPunct="1"/>
            <a:r>
              <a:rPr lang="en-GB" altLang="en-US" sz="3200" b="1" dirty="0" err="1">
                <a:solidFill>
                  <a:srgbClr val="00B0F0"/>
                </a:solidFill>
              </a:rPr>
              <a:t>Presenoldeb</a:t>
            </a:r>
            <a:r>
              <a:rPr lang="en-GB" altLang="en-US" sz="3200" b="1" dirty="0">
                <a:solidFill>
                  <a:srgbClr val="00B0F0"/>
                </a:solidFill>
              </a:rPr>
              <a:t> a </a:t>
            </a:r>
            <a:r>
              <a:rPr lang="en-GB" altLang="en-US" sz="3200" b="1" dirty="0" err="1">
                <a:solidFill>
                  <a:srgbClr val="00B0F0"/>
                </a:solidFill>
              </a:rPr>
              <a:t>monitro</a:t>
            </a:r>
            <a:br>
              <a:rPr lang="en-GB" altLang="en-US" sz="3200" b="1" dirty="0"/>
            </a:br>
            <a:r>
              <a:rPr lang="en-GB" altLang="en-US" sz="3200" b="1" dirty="0"/>
              <a:t>Attendance and monitoring</a:t>
            </a:r>
          </a:p>
        </p:txBody>
      </p:sp>
      <p:sp>
        <p:nvSpPr>
          <p:cNvPr id="13315" name="Content Placeholder 2"/>
          <p:cNvSpPr>
            <a:spLocks noGrp="1"/>
          </p:cNvSpPr>
          <p:nvPr>
            <p:ph sz="half" idx="1"/>
          </p:nvPr>
        </p:nvSpPr>
        <p:spPr>
          <a:xfrm>
            <a:off x="7060222" y="2403044"/>
            <a:ext cx="4274127" cy="3881437"/>
          </a:xfrm>
        </p:spPr>
        <p:txBody>
          <a:bodyPr rtlCol="0">
            <a:normAutofit fontScale="92500" lnSpcReduction="20000"/>
          </a:bodyPr>
          <a:lstStyle/>
          <a:p>
            <a:pPr>
              <a:buFont typeface="Wingdings 3" charset="2"/>
              <a:buChar char=""/>
              <a:defRPr/>
            </a:pPr>
            <a:r>
              <a:rPr lang="en-GB" altLang="en-US" sz="2400" b="1" dirty="0">
                <a:solidFill>
                  <a:schemeClr val="tx1">
                    <a:lumMod val="75000"/>
                    <a:lumOff val="25000"/>
                  </a:schemeClr>
                </a:solidFill>
              </a:rPr>
              <a:t>Attendance</a:t>
            </a:r>
            <a:r>
              <a:rPr lang="en-GB" altLang="en-US" sz="2400" dirty="0">
                <a:solidFill>
                  <a:schemeClr val="tx1">
                    <a:lumMod val="75000"/>
                    <a:lumOff val="25000"/>
                  </a:schemeClr>
                </a:solidFill>
              </a:rPr>
              <a:t> at all taught sessions is </a:t>
            </a:r>
            <a:r>
              <a:rPr lang="en-GB" altLang="en-US" sz="2400" b="1" dirty="0">
                <a:solidFill>
                  <a:schemeClr val="tx1">
                    <a:lumMod val="75000"/>
                    <a:lumOff val="25000"/>
                  </a:schemeClr>
                </a:solidFill>
              </a:rPr>
              <a:t>compulsory</a:t>
            </a:r>
            <a:r>
              <a:rPr lang="en-GB" altLang="en-US" sz="2400" dirty="0">
                <a:solidFill>
                  <a:schemeClr val="tx1">
                    <a:lumMod val="75000"/>
                    <a:lumOff val="25000"/>
                  </a:schemeClr>
                </a:solidFill>
              </a:rPr>
              <a:t> (‘on campus’ and Teams synchronous sessions)</a:t>
            </a:r>
          </a:p>
          <a:p>
            <a:pPr>
              <a:buFont typeface="Wingdings 3" charset="2"/>
              <a:buChar char=""/>
              <a:defRPr/>
            </a:pPr>
            <a:r>
              <a:rPr lang="en-GB" altLang="en-US" sz="2400" dirty="0">
                <a:solidFill>
                  <a:schemeClr val="tx1">
                    <a:lumMod val="75000"/>
                    <a:lumOff val="25000"/>
                  </a:schemeClr>
                </a:solidFill>
              </a:rPr>
              <a:t>Attendance at all taught sessions and completion of key tasks will be </a:t>
            </a:r>
            <a:r>
              <a:rPr lang="en-GB" altLang="en-US" sz="2400" b="1" dirty="0">
                <a:solidFill>
                  <a:schemeClr val="tx1">
                    <a:lumMod val="75000"/>
                    <a:lumOff val="25000"/>
                  </a:schemeClr>
                </a:solidFill>
              </a:rPr>
              <a:t>monitored</a:t>
            </a:r>
            <a:r>
              <a:rPr lang="en-GB" altLang="en-US" sz="2400" dirty="0">
                <a:solidFill>
                  <a:schemeClr val="tx1">
                    <a:lumMod val="75000"/>
                    <a:lumOff val="25000"/>
                  </a:schemeClr>
                </a:solidFill>
              </a:rPr>
              <a:t>.</a:t>
            </a:r>
          </a:p>
          <a:p>
            <a:pPr>
              <a:buFont typeface="Wingdings 3" charset="2"/>
              <a:buChar char=""/>
              <a:defRPr/>
            </a:pPr>
            <a:r>
              <a:rPr lang="en-GB" altLang="en-US" sz="2400" dirty="0">
                <a:solidFill>
                  <a:schemeClr val="tx1">
                    <a:lumMod val="75000"/>
                    <a:lumOff val="25000"/>
                  </a:schemeClr>
                </a:solidFill>
              </a:rPr>
              <a:t>If you are </a:t>
            </a:r>
            <a:r>
              <a:rPr lang="en-GB" altLang="en-US" sz="2400" b="1" dirty="0">
                <a:solidFill>
                  <a:schemeClr val="tx1">
                    <a:lumMod val="75000"/>
                    <a:lumOff val="25000"/>
                  </a:schemeClr>
                </a:solidFill>
              </a:rPr>
              <a:t>unable to attend</a:t>
            </a:r>
            <a:r>
              <a:rPr lang="en-GB" altLang="en-US" sz="2400" dirty="0">
                <a:solidFill>
                  <a:schemeClr val="tx1">
                    <a:lumMod val="75000"/>
                    <a:lumOff val="25000"/>
                  </a:schemeClr>
                </a:solidFill>
              </a:rPr>
              <a:t> </a:t>
            </a:r>
            <a:r>
              <a:rPr lang="en-GB" altLang="en-US" sz="2400" b="1" dirty="0">
                <a:solidFill>
                  <a:schemeClr val="tx1">
                    <a:lumMod val="75000"/>
                    <a:lumOff val="25000"/>
                  </a:schemeClr>
                </a:solidFill>
              </a:rPr>
              <a:t>any session </a:t>
            </a:r>
            <a:r>
              <a:rPr lang="en-GB" altLang="en-US" sz="2400" dirty="0">
                <a:solidFill>
                  <a:schemeClr val="tx1">
                    <a:lumMod val="75000"/>
                    <a:lumOff val="25000"/>
                  </a:schemeClr>
                </a:solidFill>
              </a:rPr>
              <a:t>it is important that you email your lecturer (beforehand whenever possible) to explain your absence</a:t>
            </a:r>
          </a:p>
          <a:p>
            <a:pPr>
              <a:buFont typeface="Wingdings 3" charset="2"/>
              <a:buChar char=""/>
              <a:defRPr/>
            </a:pPr>
            <a:endParaRPr lang="en-GB" altLang="en-US" sz="2400" dirty="0">
              <a:solidFill>
                <a:schemeClr val="tx1">
                  <a:lumMod val="75000"/>
                  <a:lumOff val="25000"/>
                </a:schemeClr>
              </a:solidFill>
            </a:endParaRPr>
          </a:p>
        </p:txBody>
      </p:sp>
      <p:sp>
        <p:nvSpPr>
          <p:cNvPr id="2" name="Content Placeholder 1"/>
          <p:cNvSpPr>
            <a:spLocks noGrp="1"/>
          </p:cNvSpPr>
          <p:nvPr>
            <p:ph sz="half" idx="2"/>
          </p:nvPr>
        </p:nvSpPr>
        <p:spPr>
          <a:xfrm>
            <a:off x="436832" y="2486170"/>
            <a:ext cx="4329544" cy="3881437"/>
          </a:xfrm>
        </p:spPr>
        <p:txBody>
          <a:bodyPr rtlCol="0">
            <a:normAutofit fontScale="92500" lnSpcReduction="20000"/>
          </a:bodyPr>
          <a:lstStyle/>
          <a:p>
            <a:pPr>
              <a:buFont typeface="Wingdings 3" charset="2"/>
              <a:buChar char=""/>
              <a:defRPr/>
            </a:pPr>
            <a:r>
              <a:rPr lang="en-GB" sz="2400" dirty="0">
                <a:solidFill>
                  <a:schemeClr val="tx1">
                    <a:lumMod val="75000"/>
                    <a:lumOff val="25000"/>
                  </a:schemeClr>
                </a:solidFill>
              </a:rPr>
              <a:t>Mae </a:t>
            </a:r>
            <a:r>
              <a:rPr lang="en-GB" sz="2400" b="1" dirty="0" err="1">
                <a:solidFill>
                  <a:schemeClr val="tx1">
                    <a:lumMod val="75000"/>
                    <a:lumOff val="25000"/>
                  </a:schemeClr>
                </a:solidFill>
              </a:rPr>
              <a:t>presenoldeb</a:t>
            </a:r>
            <a:r>
              <a:rPr lang="en-GB" sz="2400" dirty="0">
                <a:solidFill>
                  <a:schemeClr val="tx1">
                    <a:lumMod val="75000"/>
                    <a:lumOff val="25000"/>
                  </a:schemeClr>
                </a:solidFill>
              </a:rPr>
              <a:t> </a:t>
            </a:r>
            <a:r>
              <a:rPr lang="en-GB" sz="2400" dirty="0" err="1">
                <a:solidFill>
                  <a:schemeClr val="tx1">
                    <a:lumMod val="75000"/>
                    <a:lumOff val="25000"/>
                  </a:schemeClr>
                </a:solidFill>
              </a:rPr>
              <a:t>ymhob</a:t>
            </a:r>
            <a:r>
              <a:rPr lang="en-GB" sz="2400" dirty="0">
                <a:solidFill>
                  <a:schemeClr val="tx1">
                    <a:lumMod val="75000"/>
                    <a:lumOff val="25000"/>
                  </a:schemeClr>
                </a:solidFill>
              </a:rPr>
              <a:t> sesiwn a </a:t>
            </a:r>
            <a:r>
              <a:rPr lang="en-GB" sz="2400" dirty="0" err="1">
                <a:solidFill>
                  <a:schemeClr val="tx1">
                    <a:lumMod val="75000"/>
                    <a:lumOff val="25000"/>
                  </a:schemeClr>
                </a:solidFill>
              </a:rPr>
              <a:t>ddysgir</a:t>
            </a:r>
            <a:r>
              <a:rPr lang="en-GB" sz="2400" dirty="0">
                <a:solidFill>
                  <a:schemeClr val="tx1">
                    <a:lumMod val="75000"/>
                    <a:lumOff val="25000"/>
                  </a:schemeClr>
                </a:solidFill>
              </a:rPr>
              <a:t> (sesiynau </a:t>
            </a:r>
            <a:r>
              <a:rPr lang="en-GB" sz="2400" dirty="0" err="1">
                <a:solidFill>
                  <a:schemeClr val="tx1">
                    <a:lumMod val="75000"/>
                    <a:lumOff val="25000"/>
                  </a:schemeClr>
                </a:solidFill>
              </a:rPr>
              <a:t>campws</a:t>
            </a:r>
            <a:r>
              <a:rPr lang="en-GB" sz="2400" dirty="0">
                <a:solidFill>
                  <a:schemeClr val="tx1">
                    <a:lumMod val="75000"/>
                    <a:lumOff val="25000"/>
                  </a:schemeClr>
                </a:solidFill>
              </a:rPr>
              <a:t> a sesiynau Teams </a:t>
            </a:r>
            <a:r>
              <a:rPr lang="en-GB" sz="2400" dirty="0" err="1">
                <a:solidFill>
                  <a:schemeClr val="tx1">
                    <a:lumMod val="75000"/>
                    <a:lumOff val="25000"/>
                  </a:schemeClr>
                </a:solidFill>
              </a:rPr>
              <a:t>ar</a:t>
            </a:r>
            <a:r>
              <a:rPr lang="en-GB" sz="2400" dirty="0">
                <a:solidFill>
                  <a:schemeClr val="tx1">
                    <a:lumMod val="75000"/>
                    <a:lumOff val="25000"/>
                  </a:schemeClr>
                </a:solidFill>
              </a:rPr>
              <a:t> y </a:t>
            </a:r>
            <a:r>
              <a:rPr lang="en-GB" sz="2400" dirty="0" err="1">
                <a:solidFill>
                  <a:schemeClr val="tx1">
                    <a:lumMod val="75000"/>
                    <a:lumOff val="25000"/>
                  </a:schemeClr>
                </a:solidFill>
              </a:rPr>
              <a:t>cyd</a:t>
            </a:r>
            <a:r>
              <a:rPr lang="en-GB" sz="2400" dirty="0">
                <a:solidFill>
                  <a:schemeClr val="tx1">
                    <a:lumMod val="75000"/>
                    <a:lumOff val="25000"/>
                  </a:schemeClr>
                </a:solidFill>
              </a:rPr>
              <a:t>) </a:t>
            </a:r>
            <a:r>
              <a:rPr lang="en-GB" sz="2400" b="1" dirty="0">
                <a:solidFill>
                  <a:schemeClr val="tx1">
                    <a:lumMod val="75000"/>
                    <a:lumOff val="25000"/>
                  </a:schemeClr>
                </a:solidFill>
              </a:rPr>
              <a:t>yn </a:t>
            </a:r>
            <a:r>
              <a:rPr lang="en-GB" sz="2400" b="1" dirty="0" err="1">
                <a:solidFill>
                  <a:schemeClr val="tx1">
                    <a:lumMod val="75000"/>
                    <a:lumOff val="25000"/>
                  </a:schemeClr>
                </a:solidFill>
              </a:rPr>
              <a:t>orfodol</a:t>
            </a:r>
            <a:endParaRPr lang="en-GB" sz="2400" b="1" dirty="0">
              <a:solidFill>
                <a:schemeClr val="tx1">
                  <a:lumMod val="75000"/>
                  <a:lumOff val="25000"/>
                </a:schemeClr>
              </a:solidFill>
            </a:endParaRPr>
          </a:p>
          <a:p>
            <a:pPr>
              <a:buFont typeface="Wingdings 3" charset="2"/>
              <a:buChar char=""/>
              <a:defRPr/>
            </a:pPr>
            <a:r>
              <a:rPr lang="en-GB" sz="2400" dirty="0">
                <a:solidFill>
                  <a:schemeClr val="tx1">
                    <a:lumMod val="75000"/>
                    <a:lumOff val="25000"/>
                  </a:schemeClr>
                </a:solidFill>
              </a:rPr>
              <a:t>Bydd </a:t>
            </a:r>
            <a:r>
              <a:rPr lang="en-GB" sz="2400" dirty="0" err="1">
                <a:solidFill>
                  <a:schemeClr val="tx1">
                    <a:lumMod val="75000"/>
                    <a:lumOff val="25000"/>
                  </a:schemeClr>
                </a:solidFill>
              </a:rPr>
              <a:t>presenoldeb</a:t>
            </a:r>
            <a:r>
              <a:rPr lang="en-GB" sz="2400" dirty="0">
                <a:solidFill>
                  <a:schemeClr val="tx1">
                    <a:lumMod val="75000"/>
                    <a:lumOff val="25000"/>
                  </a:schemeClr>
                </a:solidFill>
              </a:rPr>
              <a:t> </a:t>
            </a:r>
            <a:r>
              <a:rPr lang="en-GB" sz="2400" dirty="0" err="1">
                <a:solidFill>
                  <a:schemeClr val="tx1">
                    <a:lumMod val="75000"/>
                    <a:lumOff val="25000"/>
                  </a:schemeClr>
                </a:solidFill>
              </a:rPr>
              <a:t>ymhob</a:t>
            </a:r>
            <a:r>
              <a:rPr lang="en-GB" sz="2400" dirty="0">
                <a:solidFill>
                  <a:schemeClr val="tx1">
                    <a:lumMod val="75000"/>
                    <a:lumOff val="25000"/>
                  </a:schemeClr>
                </a:solidFill>
              </a:rPr>
              <a:t>  sesiwn a </a:t>
            </a:r>
            <a:r>
              <a:rPr lang="en-GB" sz="2400" dirty="0" err="1">
                <a:solidFill>
                  <a:schemeClr val="tx1">
                    <a:lumMod val="75000"/>
                    <a:lumOff val="25000"/>
                  </a:schemeClr>
                </a:solidFill>
              </a:rPr>
              <a:t>ddysgir</a:t>
            </a:r>
            <a:r>
              <a:rPr lang="en-GB" sz="2400" dirty="0">
                <a:solidFill>
                  <a:schemeClr val="tx1">
                    <a:lumMod val="75000"/>
                    <a:lumOff val="25000"/>
                  </a:schemeClr>
                </a:solidFill>
              </a:rPr>
              <a:t> a </a:t>
            </a:r>
            <a:r>
              <a:rPr lang="en-GB" sz="2400" dirty="0" err="1">
                <a:solidFill>
                  <a:schemeClr val="tx1">
                    <a:lumMod val="75000"/>
                    <a:lumOff val="25000"/>
                  </a:schemeClr>
                </a:solidFill>
              </a:rPr>
              <a:t>chwblhau</a:t>
            </a:r>
            <a:r>
              <a:rPr lang="en-GB" sz="2400" dirty="0">
                <a:solidFill>
                  <a:schemeClr val="tx1">
                    <a:lumMod val="75000"/>
                    <a:lumOff val="25000"/>
                  </a:schemeClr>
                </a:solidFill>
              </a:rPr>
              <a:t> </a:t>
            </a:r>
            <a:r>
              <a:rPr lang="en-GB" sz="2400" dirty="0" err="1">
                <a:solidFill>
                  <a:schemeClr val="tx1">
                    <a:lumMod val="75000"/>
                    <a:lumOff val="25000"/>
                  </a:schemeClr>
                </a:solidFill>
              </a:rPr>
              <a:t>tasgau</a:t>
            </a:r>
            <a:r>
              <a:rPr lang="en-GB" sz="2400" dirty="0">
                <a:solidFill>
                  <a:schemeClr val="tx1">
                    <a:lumMod val="75000"/>
                    <a:lumOff val="25000"/>
                  </a:schemeClr>
                </a:solidFill>
              </a:rPr>
              <a:t> </a:t>
            </a:r>
            <a:r>
              <a:rPr lang="en-GB" sz="2400" dirty="0" err="1">
                <a:solidFill>
                  <a:schemeClr val="tx1">
                    <a:lumMod val="75000"/>
                    <a:lumOff val="25000"/>
                  </a:schemeClr>
                </a:solidFill>
              </a:rPr>
              <a:t>allweddol</a:t>
            </a:r>
            <a:r>
              <a:rPr lang="en-GB" sz="2400" dirty="0">
                <a:solidFill>
                  <a:schemeClr val="tx1">
                    <a:lumMod val="75000"/>
                    <a:lumOff val="25000"/>
                  </a:schemeClr>
                </a:solidFill>
              </a:rPr>
              <a:t> yn </a:t>
            </a:r>
            <a:r>
              <a:rPr lang="en-GB" sz="2400" b="1" dirty="0" err="1">
                <a:solidFill>
                  <a:schemeClr val="tx1">
                    <a:lumMod val="75000"/>
                    <a:lumOff val="25000"/>
                  </a:schemeClr>
                </a:solidFill>
              </a:rPr>
              <a:t>cael</a:t>
            </a:r>
            <a:r>
              <a:rPr lang="en-GB" sz="2400" b="1" dirty="0">
                <a:solidFill>
                  <a:schemeClr val="tx1">
                    <a:lumMod val="75000"/>
                    <a:lumOff val="25000"/>
                  </a:schemeClr>
                </a:solidFill>
              </a:rPr>
              <a:t> ei </a:t>
            </a:r>
            <a:r>
              <a:rPr lang="en-GB" sz="2400" b="1" dirty="0" err="1">
                <a:solidFill>
                  <a:schemeClr val="tx1">
                    <a:lumMod val="75000"/>
                    <a:lumOff val="25000"/>
                  </a:schemeClr>
                </a:solidFill>
              </a:rPr>
              <a:t>fonitro</a:t>
            </a:r>
            <a:r>
              <a:rPr lang="en-GB" sz="2400" b="1" dirty="0">
                <a:solidFill>
                  <a:schemeClr val="tx1">
                    <a:lumMod val="75000"/>
                    <a:lumOff val="25000"/>
                  </a:schemeClr>
                </a:solidFill>
              </a:rPr>
              <a:t>.</a:t>
            </a:r>
          </a:p>
          <a:p>
            <a:pPr>
              <a:buFont typeface="Wingdings 3" charset="2"/>
              <a:buChar char=""/>
              <a:defRPr/>
            </a:pPr>
            <a:r>
              <a:rPr lang="en-GB" sz="2400" dirty="0" err="1">
                <a:solidFill>
                  <a:schemeClr val="tx1">
                    <a:lumMod val="75000"/>
                    <a:lumOff val="25000"/>
                  </a:schemeClr>
                </a:solidFill>
              </a:rPr>
              <a:t>Os</a:t>
            </a:r>
            <a:r>
              <a:rPr lang="en-GB" sz="2400" dirty="0">
                <a:solidFill>
                  <a:schemeClr val="tx1">
                    <a:lumMod val="75000"/>
                    <a:lumOff val="25000"/>
                  </a:schemeClr>
                </a:solidFill>
              </a:rPr>
              <a:t> </a:t>
            </a:r>
            <a:r>
              <a:rPr lang="en-GB" sz="2400" dirty="0" err="1">
                <a:solidFill>
                  <a:schemeClr val="tx1">
                    <a:lumMod val="75000"/>
                    <a:lumOff val="25000"/>
                  </a:schemeClr>
                </a:solidFill>
              </a:rPr>
              <a:t>ydych</a:t>
            </a:r>
            <a:r>
              <a:rPr lang="en-GB" sz="2400" dirty="0">
                <a:solidFill>
                  <a:schemeClr val="tx1">
                    <a:lumMod val="75000"/>
                    <a:lumOff val="25000"/>
                  </a:schemeClr>
                </a:solidFill>
              </a:rPr>
              <a:t> </a:t>
            </a:r>
            <a:r>
              <a:rPr lang="en-GB" sz="2400" dirty="0" err="1">
                <a:solidFill>
                  <a:schemeClr val="tx1">
                    <a:lumMod val="75000"/>
                    <a:lumOff val="25000"/>
                  </a:schemeClr>
                </a:solidFill>
              </a:rPr>
              <a:t>chi’n</a:t>
            </a:r>
            <a:r>
              <a:rPr lang="en-GB" sz="2400" dirty="0">
                <a:solidFill>
                  <a:schemeClr val="tx1">
                    <a:lumMod val="75000"/>
                    <a:lumOff val="25000"/>
                  </a:schemeClr>
                </a:solidFill>
              </a:rPr>
              <a:t> mynd </a:t>
            </a:r>
            <a:r>
              <a:rPr lang="en-GB" sz="2400" dirty="0" err="1">
                <a:solidFill>
                  <a:schemeClr val="tx1">
                    <a:lumMod val="75000"/>
                    <a:lumOff val="25000"/>
                  </a:schemeClr>
                </a:solidFill>
              </a:rPr>
              <a:t>i</a:t>
            </a:r>
            <a:r>
              <a:rPr lang="en-GB" sz="2400" dirty="0">
                <a:solidFill>
                  <a:schemeClr val="tx1">
                    <a:lumMod val="75000"/>
                    <a:lumOff val="25000"/>
                  </a:schemeClr>
                </a:solidFill>
              </a:rPr>
              <a:t> fod yn </a:t>
            </a:r>
            <a:r>
              <a:rPr lang="en-GB" sz="2400" b="1" dirty="0" err="1">
                <a:solidFill>
                  <a:schemeClr val="tx1">
                    <a:lumMod val="75000"/>
                    <a:lumOff val="25000"/>
                  </a:schemeClr>
                </a:solidFill>
              </a:rPr>
              <a:t>absennol</a:t>
            </a:r>
            <a:r>
              <a:rPr lang="en-GB" sz="2400" b="1" dirty="0">
                <a:solidFill>
                  <a:schemeClr val="tx1">
                    <a:lumMod val="75000"/>
                    <a:lumOff val="25000"/>
                  </a:schemeClr>
                </a:solidFill>
              </a:rPr>
              <a:t> o</a:t>
            </a:r>
            <a:r>
              <a:rPr lang="en-GB" sz="2400" dirty="0">
                <a:solidFill>
                  <a:schemeClr val="tx1">
                    <a:lumMod val="75000"/>
                    <a:lumOff val="25000"/>
                  </a:schemeClr>
                </a:solidFill>
              </a:rPr>
              <a:t> </a:t>
            </a:r>
            <a:r>
              <a:rPr lang="en-GB" sz="2400" b="1" dirty="0">
                <a:solidFill>
                  <a:schemeClr val="tx1">
                    <a:lumMod val="75000"/>
                    <a:lumOff val="25000"/>
                  </a:schemeClr>
                </a:solidFill>
              </a:rPr>
              <a:t>unrhyw</a:t>
            </a:r>
            <a:r>
              <a:rPr lang="en-GB" sz="2400" dirty="0">
                <a:solidFill>
                  <a:schemeClr val="tx1">
                    <a:lumMod val="75000"/>
                    <a:lumOff val="25000"/>
                  </a:schemeClr>
                </a:solidFill>
              </a:rPr>
              <a:t> </a:t>
            </a:r>
            <a:r>
              <a:rPr lang="en-GB" sz="2400" b="1" dirty="0">
                <a:solidFill>
                  <a:schemeClr val="tx1">
                    <a:lumMod val="75000"/>
                    <a:lumOff val="25000"/>
                  </a:schemeClr>
                </a:solidFill>
              </a:rPr>
              <a:t>sesiwn</a:t>
            </a:r>
            <a:r>
              <a:rPr lang="en-GB" sz="2400" dirty="0">
                <a:solidFill>
                  <a:schemeClr val="tx1">
                    <a:lumMod val="75000"/>
                    <a:lumOff val="25000"/>
                  </a:schemeClr>
                </a:solidFill>
              </a:rPr>
              <a:t> mae’n </a:t>
            </a:r>
            <a:r>
              <a:rPr lang="en-GB" sz="2400" dirty="0" err="1">
                <a:solidFill>
                  <a:schemeClr val="tx1">
                    <a:lumMod val="75000"/>
                    <a:lumOff val="25000"/>
                  </a:schemeClr>
                </a:solidFill>
              </a:rPr>
              <a:t>hollbwysig</a:t>
            </a:r>
            <a:r>
              <a:rPr lang="en-GB" sz="2400" dirty="0">
                <a:solidFill>
                  <a:schemeClr val="tx1">
                    <a:lumMod val="75000"/>
                    <a:lumOff val="25000"/>
                  </a:schemeClr>
                </a:solidFill>
              </a:rPr>
              <a:t> eich bod yn e-</a:t>
            </a:r>
            <a:r>
              <a:rPr lang="en-GB" sz="2400" dirty="0" err="1">
                <a:solidFill>
                  <a:schemeClr val="tx1">
                    <a:lumMod val="75000"/>
                    <a:lumOff val="25000"/>
                  </a:schemeClr>
                </a:solidFill>
              </a:rPr>
              <a:t>bostio</a:t>
            </a:r>
            <a:r>
              <a:rPr lang="en-GB" sz="2400" dirty="0">
                <a:solidFill>
                  <a:schemeClr val="tx1">
                    <a:lumMod val="75000"/>
                    <a:lumOff val="25000"/>
                  </a:schemeClr>
                </a:solidFill>
              </a:rPr>
              <a:t> eich </a:t>
            </a:r>
            <a:r>
              <a:rPr lang="en-GB" sz="2400" dirty="0" err="1">
                <a:solidFill>
                  <a:schemeClr val="tx1">
                    <a:lumMod val="75000"/>
                    <a:lumOff val="25000"/>
                  </a:schemeClr>
                </a:solidFill>
              </a:rPr>
              <a:t>darlithydd</a:t>
            </a:r>
            <a:r>
              <a:rPr lang="en-GB" sz="2400" dirty="0">
                <a:solidFill>
                  <a:schemeClr val="tx1">
                    <a:lumMod val="75000"/>
                    <a:lumOff val="25000"/>
                  </a:schemeClr>
                </a:solidFill>
              </a:rPr>
              <a:t> (o </a:t>
            </a:r>
            <a:r>
              <a:rPr lang="en-GB" sz="2400" dirty="0" err="1">
                <a:solidFill>
                  <a:schemeClr val="tx1">
                    <a:lumMod val="75000"/>
                    <a:lumOff val="25000"/>
                  </a:schemeClr>
                </a:solidFill>
              </a:rPr>
              <a:t>flaen</a:t>
            </a:r>
            <a:r>
              <a:rPr lang="en-GB" sz="2400" dirty="0">
                <a:solidFill>
                  <a:schemeClr val="tx1">
                    <a:lumMod val="75000"/>
                    <a:lumOff val="25000"/>
                  </a:schemeClr>
                </a:solidFill>
              </a:rPr>
              <a:t> </a:t>
            </a:r>
            <a:r>
              <a:rPr lang="en-GB" sz="2400" dirty="0" err="1">
                <a:solidFill>
                  <a:schemeClr val="tx1">
                    <a:lumMod val="75000"/>
                    <a:lumOff val="25000"/>
                  </a:schemeClr>
                </a:solidFill>
              </a:rPr>
              <a:t>llaw</a:t>
            </a:r>
            <a:r>
              <a:rPr lang="en-GB" sz="2400" dirty="0">
                <a:solidFill>
                  <a:schemeClr val="tx1">
                    <a:lumMod val="75000"/>
                    <a:lumOff val="25000"/>
                  </a:schemeClr>
                </a:solidFill>
              </a:rPr>
              <a:t> </a:t>
            </a:r>
            <a:r>
              <a:rPr lang="en-GB" sz="2400" dirty="0" err="1">
                <a:solidFill>
                  <a:schemeClr val="tx1">
                    <a:lumMod val="75000"/>
                    <a:lumOff val="25000"/>
                  </a:schemeClr>
                </a:solidFill>
              </a:rPr>
              <a:t>lle’n</a:t>
            </a:r>
            <a:r>
              <a:rPr lang="en-GB" sz="2400" dirty="0">
                <a:solidFill>
                  <a:schemeClr val="tx1">
                    <a:lumMod val="75000"/>
                    <a:lumOff val="25000"/>
                  </a:schemeClr>
                </a:solidFill>
              </a:rPr>
              <a:t> </a:t>
            </a:r>
            <a:r>
              <a:rPr lang="en-GB" sz="2400" dirty="0" err="1">
                <a:solidFill>
                  <a:schemeClr val="tx1">
                    <a:lumMod val="75000"/>
                    <a:lumOff val="25000"/>
                  </a:schemeClr>
                </a:solidFill>
              </a:rPr>
              <a:t>bosib</a:t>
            </a:r>
            <a:r>
              <a:rPr lang="en-GB" sz="2400" dirty="0">
                <a:solidFill>
                  <a:schemeClr val="tx1">
                    <a:lumMod val="75000"/>
                    <a:lumOff val="25000"/>
                  </a:schemeClr>
                </a:solidFill>
              </a:rPr>
              <a:t>) </a:t>
            </a:r>
            <a:r>
              <a:rPr lang="en-GB" sz="2400" dirty="0" err="1">
                <a:solidFill>
                  <a:schemeClr val="tx1">
                    <a:lumMod val="75000"/>
                    <a:lumOff val="25000"/>
                  </a:schemeClr>
                </a:solidFill>
              </a:rPr>
              <a:t>i</a:t>
            </a:r>
            <a:r>
              <a:rPr lang="en-GB" sz="2400" dirty="0">
                <a:solidFill>
                  <a:schemeClr val="tx1">
                    <a:lumMod val="75000"/>
                    <a:lumOff val="25000"/>
                  </a:schemeClr>
                </a:solidFill>
              </a:rPr>
              <a:t> </a:t>
            </a:r>
            <a:r>
              <a:rPr lang="en-GB" sz="2400" dirty="0" err="1">
                <a:solidFill>
                  <a:schemeClr val="tx1">
                    <a:lumMod val="75000"/>
                    <a:lumOff val="25000"/>
                  </a:schemeClr>
                </a:solidFill>
              </a:rPr>
              <a:t>egluro’r</a:t>
            </a:r>
            <a:r>
              <a:rPr lang="en-GB" sz="2400" dirty="0">
                <a:solidFill>
                  <a:schemeClr val="tx1">
                    <a:lumMod val="75000"/>
                    <a:lumOff val="25000"/>
                  </a:schemeClr>
                </a:solidFill>
              </a:rPr>
              <a:t> </a:t>
            </a:r>
            <a:r>
              <a:rPr lang="en-GB" sz="2400" dirty="0" err="1">
                <a:solidFill>
                  <a:schemeClr val="tx1">
                    <a:lumMod val="75000"/>
                    <a:lumOff val="25000"/>
                  </a:schemeClr>
                </a:solidFill>
              </a:rPr>
              <a:t>absenoldeb</a:t>
            </a:r>
            <a:endParaRPr lang="en-GB" sz="2400" dirty="0">
              <a:solidFill>
                <a:schemeClr val="tx1">
                  <a:lumMod val="75000"/>
                  <a:lumOff val="25000"/>
                </a:schemeClr>
              </a:solidFill>
            </a:endParaRPr>
          </a:p>
        </p:txBody>
      </p:sp>
      <p:pic>
        <p:nvPicPr>
          <p:cNvPr id="5" name="Picture 4" descr="University of Wales Trinity Saint David - Wikipedia"/>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88159" y="441510"/>
            <a:ext cx="2246190" cy="895775"/>
          </a:xfrm>
          <a:prstGeom prst="rect">
            <a:avLst/>
          </a:prstGeom>
        </p:spPr>
      </p:pic>
      <p:pic>
        <p:nvPicPr>
          <p:cNvPr id="3" name="Picture 2" descr="Activists need to realize that most Americans actually ..."/>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66376" y="5287319"/>
            <a:ext cx="1849170" cy="1398778"/>
          </a:xfrm>
          <a:prstGeom prst="rect">
            <a:avLst/>
          </a:prstGeom>
        </p:spPr>
      </p:pic>
    </p:spTree>
    <p:extLst>
      <p:ext uri="{BB962C8B-B14F-4D97-AF65-F5344CB8AC3E}">
        <p14:creationId xmlns:p14="http://schemas.microsoft.com/office/powerpoint/2010/main" val="5114626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a:xfrm>
            <a:off x="1111397" y="1185519"/>
            <a:ext cx="9940635" cy="1320800"/>
          </a:xfrm>
        </p:spPr>
        <p:txBody>
          <a:bodyPr>
            <a:normAutofit/>
          </a:bodyPr>
          <a:lstStyle/>
          <a:p>
            <a:pPr eaLnBrk="1" hangingPunct="1"/>
            <a:r>
              <a:rPr lang="en-GB" altLang="en-US" sz="3200" b="1" dirty="0">
                <a:solidFill>
                  <a:srgbClr val="00B0F0"/>
                </a:solidFill>
              </a:rPr>
              <a:t>Ymddygiad sesiynau </a:t>
            </a:r>
            <a:r>
              <a:rPr lang="en-GB" altLang="en-US" sz="3200" b="1" dirty="0" err="1">
                <a:solidFill>
                  <a:srgbClr val="00B0F0"/>
                </a:solidFill>
              </a:rPr>
              <a:t>ar-lein</a:t>
            </a:r>
            <a:r>
              <a:rPr lang="en-GB" altLang="en-US" sz="3200" b="1" dirty="0">
                <a:solidFill>
                  <a:srgbClr val="00B0F0"/>
                </a:solidFill>
              </a:rPr>
              <a:t>/</a:t>
            </a:r>
            <a:r>
              <a:rPr lang="en-GB" altLang="en-US" sz="3200" b="1" dirty="0"/>
              <a:t>Online Etiquette</a:t>
            </a:r>
          </a:p>
        </p:txBody>
      </p:sp>
      <p:sp>
        <p:nvSpPr>
          <p:cNvPr id="21507" name="Content Placeholder 2"/>
          <p:cNvSpPr>
            <a:spLocks noGrp="1"/>
          </p:cNvSpPr>
          <p:nvPr>
            <p:ph sz="half" idx="1"/>
          </p:nvPr>
        </p:nvSpPr>
        <p:spPr>
          <a:xfrm>
            <a:off x="7154591" y="2374701"/>
            <a:ext cx="4337754" cy="3881437"/>
          </a:xfrm>
        </p:spPr>
        <p:txBody>
          <a:bodyPr>
            <a:normAutofit fontScale="92500"/>
          </a:bodyPr>
          <a:lstStyle/>
          <a:p>
            <a:pPr eaLnBrk="1" hangingPunct="1">
              <a:defRPr/>
            </a:pPr>
            <a:r>
              <a:rPr lang="en-GB" altLang="en-US" sz="2400" dirty="0"/>
              <a:t>Work set for </a:t>
            </a:r>
            <a:r>
              <a:rPr lang="en-GB" altLang="en-US" sz="2400" b="1" dirty="0"/>
              <a:t>asynchronous sessions</a:t>
            </a:r>
            <a:r>
              <a:rPr lang="en-GB" altLang="en-US" sz="2400" dirty="0"/>
              <a:t> can be completed at a time that suits you. If work needs to be completed by a certain date your lecturer will inform you. </a:t>
            </a:r>
          </a:p>
          <a:p>
            <a:pPr eaLnBrk="1" hangingPunct="1">
              <a:defRPr/>
            </a:pPr>
            <a:r>
              <a:rPr lang="en-GB" altLang="en-US" sz="2400" b="1" dirty="0"/>
              <a:t>Please ensure that you make a contribution </a:t>
            </a:r>
            <a:r>
              <a:rPr lang="en-GB" altLang="en-US" sz="2400" dirty="0"/>
              <a:t>- we are expecting you to participate in online discussions, forums etc.</a:t>
            </a:r>
          </a:p>
          <a:p>
            <a:pPr eaLnBrk="1" hangingPunct="1">
              <a:defRPr/>
            </a:pPr>
            <a:endParaRPr lang="en-GB" altLang="en-US" dirty="0"/>
          </a:p>
          <a:p>
            <a:pPr eaLnBrk="1" hangingPunct="1">
              <a:defRPr/>
            </a:pPr>
            <a:endParaRPr lang="en-GB" altLang="en-US" dirty="0"/>
          </a:p>
        </p:txBody>
      </p:sp>
      <p:sp>
        <p:nvSpPr>
          <p:cNvPr id="21508" name="Content Placeholder 1"/>
          <p:cNvSpPr>
            <a:spLocks noGrp="1"/>
          </p:cNvSpPr>
          <p:nvPr>
            <p:ph sz="half" idx="2"/>
          </p:nvPr>
        </p:nvSpPr>
        <p:spPr>
          <a:xfrm>
            <a:off x="408710" y="2374701"/>
            <a:ext cx="4436486" cy="3881437"/>
          </a:xfrm>
        </p:spPr>
        <p:txBody>
          <a:bodyPr>
            <a:normAutofit fontScale="92500"/>
          </a:bodyPr>
          <a:lstStyle/>
          <a:p>
            <a:pPr eaLnBrk="1" hangingPunct="1">
              <a:defRPr/>
            </a:pPr>
            <a:r>
              <a:rPr lang="en-GB" altLang="en-US" sz="2400" dirty="0" err="1"/>
              <a:t>Gallwch</a:t>
            </a:r>
            <a:r>
              <a:rPr lang="en-GB" altLang="en-US" sz="2400" dirty="0"/>
              <a:t> </a:t>
            </a:r>
            <a:r>
              <a:rPr lang="en-GB" altLang="en-US" sz="2400" dirty="0" err="1"/>
              <a:t>gwblhau</a:t>
            </a:r>
            <a:r>
              <a:rPr lang="en-GB" altLang="en-US" sz="2400" dirty="0"/>
              <a:t> </a:t>
            </a:r>
            <a:r>
              <a:rPr lang="en-GB" altLang="en-US" sz="2400" dirty="0" err="1"/>
              <a:t>tasgau</a:t>
            </a:r>
            <a:r>
              <a:rPr lang="en-GB" altLang="en-US" sz="2400" dirty="0"/>
              <a:t> a </a:t>
            </a:r>
            <a:r>
              <a:rPr lang="en-GB" altLang="en-US" sz="2400" dirty="0" err="1"/>
              <a:t>osodir</a:t>
            </a:r>
            <a:r>
              <a:rPr lang="en-GB" altLang="en-US" sz="2400" dirty="0"/>
              <a:t> mewn </a:t>
            </a:r>
            <a:r>
              <a:rPr lang="en-GB" altLang="en-US" sz="2400" b="1" dirty="0"/>
              <a:t>sesiynau </a:t>
            </a:r>
            <a:r>
              <a:rPr lang="en-GB" altLang="en-US" sz="2400" b="1" dirty="0" err="1"/>
              <a:t>asyncronig</a:t>
            </a:r>
            <a:r>
              <a:rPr lang="en-GB" altLang="en-US" sz="2400" b="1" dirty="0"/>
              <a:t> </a:t>
            </a:r>
            <a:r>
              <a:rPr lang="en-GB" altLang="en-US" sz="2400" dirty="0" err="1"/>
              <a:t>ar</a:t>
            </a:r>
            <a:r>
              <a:rPr lang="en-GB" altLang="en-US" sz="2400" dirty="0"/>
              <a:t> amser sy’n gyfleus </a:t>
            </a:r>
            <a:r>
              <a:rPr lang="en-GB" altLang="en-US" sz="2400" dirty="0" err="1"/>
              <a:t>i</a:t>
            </a:r>
            <a:r>
              <a:rPr lang="en-GB" altLang="en-US" sz="2400" dirty="0"/>
              <a:t> chi. </a:t>
            </a:r>
            <a:r>
              <a:rPr lang="en-GB" altLang="en-US" sz="2400" dirty="0" err="1"/>
              <a:t>Os</a:t>
            </a:r>
            <a:r>
              <a:rPr lang="en-GB" altLang="en-US" sz="2400" dirty="0"/>
              <a:t> fydd angen </a:t>
            </a:r>
            <a:r>
              <a:rPr lang="en-GB" altLang="en-US" sz="2400" dirty="0" err="1"/>
              <a:t>cwblhau</a:t>
            </a:r>
            <a:r>
              <a:rPr lang="en-GB" altLang="en-US" sz="2400" dirty="0"/>
              <a:t> </a:t>
            </a:r>
            <a:r>
              <a:rPr lang="en-GB" altLang="en-US" sz="2400" dirty="0" err="1"/>
              <a:t>tasgau</a:t>
            </a:r>
            <a:r>
              <a:rPr lang="en-GB" altLang="en-US" sz="2400" dirty="0"/>
              <a:t> erbyn dyddiad </a:t>
            </a:r>
            <a:r>
              <a:rPr lang="en-GB" altLang="en-US" sz="2400" dirty="0" err="1"/>
              <a:t>penodol</a:t>
            </a:r>
            <a:r>
              <a:rPr lang="en-GB" altLang="en-US" sz="2400" dirty="0"/>
              <a:t> bydd eich </a:t>
            </a:r>
            <a:r>
              <a:rPr lang="en-GB" altLang="en-US" sz="2400" dirty="0" err="1"/>
              <a:t>darlithydd</a:t>
            </a:r>
            <a:r>
              <a:rPr lang="en-GB" altLang="en-US" sz="2400" dirty="0"/>
              <a:t> yn rhoi </a:t>
            </a:r>
            <a:r>
              <a:rPr lang="en-GB" altLang="en-US" sz="2400" dirty="0" err="1"/>
              <a:t>gwybod</a:t>
            </a:r>
            <a:r>
              <a:rPr lang="en-GB" altLang="en-US" sz="2400" dirty="0"/>
              <a:t> </a:t>
            </a:r>
            <a:r>
              <a:rPr lang="en-GB" altLang="en-US" sz="2400" dirty="0" err="1"/>
              <a:t>i</a:t>
            </a:r>
            <a:r>
              <a:rPr lang="en-GB" altLang="en-US" sz="2400" dirty="0"/>
              <a:t> chi.</a:t>
            </a:r>
          </a:p>
          <a:p>
            <a:pPr eaLnBrk="1" hangingPunct="1">
              <a:defRPr/>
            </a:pPr>
            <a:r>
              <a:rPr lang="en-GB" altLang="en-US" sz="2400" b="1" dirty="0" err="1"/>
              <a:t>Sicrhewch</a:t>
            </a:r>
            <a:r>
              <a:rPr lang="en-GB" altLang="en-US" sz="2400" b="1" dirty="0"/>
              <a:t> eich bod yn </a:t>
            </a:r>
            <a:r>
              <a:rPr lang="en-GB" altLang="en-US" sz="2400" b="1" dirty="0" err="1"/>
              <a:t>cyfrannu</a:t>
            </a:r>
            <a:r>
              <a:rPr lang="en-GB" altLang="en-US" sz="2400" dirty="0"/>
              <a:t> lle </a:t>
            </a:r>
            <a:r>
              <a:rPr lang="en-GB" altLang="en-US" sz="2400" dirty="0" err="1"/>
              <a:t>bynnag</a:t>
            </a:r>
            <a:r>
              <a:rPr lang="en-GB" altLang="en-US" sz="2400" dirty="0"/>
              <a:t> </a:t>
            </a:r>
            <a:r>
              <a:rPr lang="en-GB" altLang="en-US" sz="2400" dirty="0" err="1"/>
              <a:t>mae</a:t>
            </a:r>
            <a:r>
              <a:rPr lang="en-GB" altLang="en-US" sz="2400" dirty="0"/>
              <a:t> hyn yn </a:t>
            </a:r>
            <a:r>
              <a:rPr lang="en-GB" altLang="en-US" sz="2400" dirty="0" err="1"/>
              <a:t>bosib</a:t>
            </a:r>
            <a:r>
              <a:rPr lang="en-GB" altLang="en-US" sz="2400" dirty="0"/>
              <a:t> </a:t>
            </a:r>
            <a:r>
              <a:rPr lang="en-GB" altLang="en-US" sz="2400" dirty="0" err="1"/>
              <a:t>e.e</a:t>
            </a:r>
            <a:r>
              <a:rPr lang="en-GB" altLang="en-US" sz="2400" dirty="0"/>
              <a:t>. </a:t>
            </a:r>
            <a:r>
              <a:rPr lang="en-GB" altLang="en-US" sz="2400" dirty="0" err="1"/>
              <a:t>trafodaethau</a:t>
            </a:r>
            <a:r>
              <a:rPr lang="en-GB" altLang="en-US" sz="2400" dirty="0"/>
              <a:t> </a:t>
            </a:r>
            <a:r>
              <a:rPr lang="en-GB" altLang="en-US" sz="2400" dirty="0" err="1"/>
              <a:t>ar-lein</a:t>
            </a:r>
            <a:r>
              <a:rPr lang="en-GB" altLang="en-US" sz="2400" dirty="0"/>
              <a:t>, </a:t>
            </a:r>
            <a:r>
              <a:rPr lang="en-GB" altLang="en-US" sz="2400" dirty="0" err="1"/>
              <a:t>fforymau</a:t>
            </a:r>
            <a:r>
              <a:rPr lang="en-GB" altLang="en-US" sz="2400" dirty="0"/>
              <a:t>, </a:t>
            </a:r>
            <a:r>
              <a:rPr lang="en-GB" altLang="en-US" sz="2400" dirty="0" err="1"/>
              <a:t>ayb</a:t>
            </a:r>
            <a:r>
              <a:rPr lang="en-GB" altLang="en-US" sz="2400" dirty="0"/>
              <a:t>.</a:t>
            </a:r>
          </a:p>
        </p:txBody>
      </p:sp>
      <p:pic>
        <p:nvPicPr>
          <p:cNvPr id="5" name="Picture 4" descr="University of Wales Trinity Saint David - Wikipedia"/>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88159" y="441510"/>
            <a:ext cx="2246190" cy="895775"/>
          </a:xfrm>
          <a:prstGeom prst="rect">
            <a:avLst/>
          </a:prstGeom>
        </p:spPr>
      </p:pic>
      <p:pic>
        <p:nvPicPr>
          <p:cNvPr id="2" name="Picture 1" descr="Research tip sheets: Lessons on online search techniques ..."/>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59037" y="4090673"/>
            <a:ext cx="1782618" cy="1069571"/>
          </a:xfrm>
          <a:prstGeom prst="rect">
            <a:avLst/>
          </a:prstGeom>
        </p:spPr>
      </p:pic>
    </p:spTree>
    <p:extLst>
      <p:ext uri="{BB962C8B-B14F-4D97-AF65-F5344CB8AC3E}">
        <p14:creationId xmlns:p14="http://schemas.microsoft.com/office/powerpoint/2010/main" val="19590822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a:xfrm>
            <a:off x="3093269" y="889397"/>
            <a:ext cx="7107380" cy="1320800"/>
          </a:xfrm>
        </p:spPr>
        <p:txBody>
          <a:bodyPr/>
          <a:lstStyle/>
          <a:p>
            <a:pPr eaLnBrk="1" hangingPunct="1"/>
            <a:r>
              <a:rPr lang="en-GB" altLang="en-US" b="1" dirty="0" err="1">
                <a:solidFill>
                  <a:srgbClr val="00B0F0"/>
                </a:solidFill>
              </a:rPr>
              <a:t>Cofiwch</a:t>
            </a:r>
            <a:r>
              <a:rPr lang="en-GB" altLang="en-US" b="1" dirty="0"/>
              <a:t>/Remember</a:t>
            </a:r>
          </a:p>
        </p:txBody>
      </p:sp>
      <p:sp>
        <p:nvSpPr>
          <p:cNvPr id="24579" name="Content Placeholder 2"/>
          <p:cNvSpPr>
            <a:spLocks noGrp="1"/>
          </p:cNvSpPr>
          <p:nvPr>
            <p:ph sz="half" idx="1"/>
          </p:nvPr>
        </p:nvSpPr>
        <p:spPr>
          <a:xfrm>
            <a:off x="7368887" y="1927801"/>
            <a:ext cx="4185804" cy="4197350"/>
          </a:xfrm>
        </p:spPr>
        <p:txBody>
          <a:bodyPr rtlCol="0">
            <a:noAutofit/>
          </a:bodyPr>
          <a:lstStyle/>
          <a:p>
            <a:pPr>
              <a:buFont typeface="Wingdings 3" charset="2"/>
              <a:buChar char=""/>
              <a:defRPr/>
            </a:pPr>
            <a:r>
              <a:rPr lang="en-GB" altLang="en-US" sz="2000" dirty="0">
                <a:solidFill>
                  <a:schemeClr val="tx1">
                    <a:lumMod val="75000"/>
                    <a:lumOff val="25000"/>
                  </a:schemeClr>
                </a:solidFill>
              </a:rPr>
              <a:t>We use your conduct in class and your attendance as a basis for any </a:t>
            </a:r>
            <a:r>
              <a:rPr lang="en-GB" altLang="en-US" sz="2000" b="1" dirty="0">
                <a:solidFill>
                  <a:schemeClr val="tx1">
                    <a:lumMod val="75000"/>
                    <a:lumOff val="25000"/>
                  </a:schemeClr>
                </a:solidFill>
              </a:rPr>
              <a:t>references</a:t>
            </a:r>
            <a:r>
              <a:rPr lang="en-GB" altLang="en-US" sz="2000" dirty="0">
                <a:solidFill>
                  <a:schemeClr val="tx1">
                    <a:lumMod val="75000"/>
                    <a:lumOff val="25000"/>
                  </a:schemeClr>
                </a:solidFill>
              </a:rPr>
              <a:t> we may provide for you both now and in the future</a:t>
            </a:r>
          </a:p>
          <a:p>
            <a:pPr>
              <a:buFont typeface="Wingdings 3" charset="2"/>
              <a:buChar char=""/>
              <a:defRPr/>
            </a:pPr>
            <a:r>
              <a:rPr lang="en-GB" altLang="en-US" sz="2000" dirty="0">
                <a:solidFill>
                  <a:schemeClr val="tx1">
                    <a:lumMod val="75000"/>
                    <a:lumOff val="25000"/>
                  </a:schemeClr>
                </a:solidFill>
              </a:rPr>
              <a:t>Due to the increased use of digital technology and resources in teaching and learning this year we will also be able to comment on the development of your </a:t>
            </a:r>
            <a:r>
              <a:rPr lang="en-GB" altLang="en-US" sz="2000" b="1" dirty="0">
                <a:solidFill>
                  <a:schemeClr val="tx1">
                    <a:lumMod val="75000"/>
                    <a:lumOff val="25000"/>
                  </a:schemeClr>
                </a:solidFill>
              </a:rPr>
              <a:t>ICT skills </a:t>
            </a:r>
            <a:r>
              <a:rPr lang="en-GB" altLang="en-US" sz="2000" dirty="0">
                <a:solidFill>
                  <a:schemeClr val="tx1">
                    <a:lumMod val="75000"/>
                    <a:lumOff val="25000"/>
                  </a:schemeClr>
                </a:solidFill>
              </a:rPr>
              <a:t>as well as your </a:t>
            </a:r>
            <a:r>
              <a:rPr lang="en-GB" altLang="en-US" sz="2000" b="1" dirty="0">
                <a:solidFill>
                  <a:schemeClr val="tx1">
                    <a:lumMod val="75000"/>
                    <a:lumOff val="25000"/>
                  </a:schemeClr>
                </a:solidFill>
              </a:rPr>
              <a:t>ability to adapt to new challenges </a:t>
            </a:r>
            <a:r>
              <a:rPr lang="en-GB" altLang="en-US" sz="2000" dirty="0">
                <a:solidFill>
                  <a:schemeClr val="tx1">
                    <a:lumMod val="75000"/>
                    <a:lumOff val="25000"/>
                  </a:schemeClr>
                </a:solidFill>
              </a:rPr>
              <a:t>– key skills for employers.</a:t>
            </a:r>
          </a:p>
        </p:txBody>
      </p:sp>
      <p:sp>
        <p:nvSpPr>
          <p:cNvPr id="2" name="Content Placeholder 1"/>
          <p:cNvSpPr>
            <a:spLocks noGrp="1"/>
          </p:cNvSpPr>
          <p:nvPr>
            <p:ph sz="half" idx="2"/>
          </p:nvPr>
        </p:nvSpPr>
        <p:spPr>
          <a:xfrm>
            <a:off x="664009" y="1848173"/>
            <a:ext cx="4128942" cy="3881437"/>
          </a:xfrm>
        </p:spPr>
        <p:txBody>
          <a:bodyPr rtlCol="0">
            <a:noAutofit/>
          </a:bodyPr>
          <a:lstStyle/>
          <a:p>
            <a:pPr>
              <a:buFont typeface="Wingdings 3" charset="2"/>
              <a:buChar char=""/>
              <a:defRPr/>
            </a:pPr>
            <a:r>
              <a:rPr lang="en-GB" sz="2000" dirty="0" err="1">
                <a:solidFill>
                  <a:schemeClr val="tx1">
                    <a:lumMod val="75000"/>
                    <a:lumOff val="25000"/>
                  </a:schemeClr>
                </a:solidFill>
              </a:rPr>
              <a:t>Rydym</a:t>
            </a:r>
            <a:r>
              <a:rPr lang="en-GB" sz="2000" dirty="0">
                <a:solidFill>
                  <a:schemeClr val="tx1">
                    <a:lumMod val="75000"/>
                    <a:lumOff val="25000"/>
                  </a:schemeClr>
                </a:solidFill>
              </a:rPr>
              <a:t> yn </a:t>
            </a:r>
            <a:r>
              <a:rPr lang="en-GB" sz="2000" dirty="0" err="1">
                <a:solidFill>
                  <a:schemeClr val="tx1">
                    <a:lumMod val="75000"/>
                    <a:lumOff val="25000"/>
                  </a:schemeClr>
                </a:solidFill>
              </a:rPr>
              <a:t>defnyddio</a:t>
            </a:r>
            <a:r>
              <a:rPr lang="en-GB" sz="2000" dirty="0">
                <a:solidFill>
                  <a:schemeClr val="tx1">
                    <a:lumMod val="75000"/>
                    <a:lumOff val="25000"/>
                  </a:schemeClr>
                </a:solidFill>
              </a:rPr>
              <a:t> eich ymddygiad yn y dosbarth </a:t>
            </a:r>
            <a:r>
              <a:rPr lang="en-GB" sz="2000" dirty="0" err="1">
                <a:solidFill>
                  <a:schemeClr val="tx1">
                    <a:lumMod val="75000"/>
                    <a:lumOff val="25000"/>
                  </a:schemeClr>
                </a:solidFill>
              </a:rPr>
              <a:t>a’ch</a:t>
            </a:r>
            <a:r>
              <a:rPr lang="en-GB" sz="2000" dirty="0">
                <a:solidFill>
                  <a:schemeClr val="tx1">
                    <a:lumMod val="75000"/>
                    <a:lumOff val="25000"/>
                  </a:schemeClr>
                </a:solidFill>
              </a:rPr>
              <a:t> </a:t>
            </a:r>
            <a:r>
              <a:rPr lang="en-GB" sz="2000" dirty="0" err="1">
                <a:solidFill>
                  <a:schemeClr val="tx1">
                    <a:lumMod val="75000"/>
                    <a:lumOff val="25000"/>
                  </a:schemeClr>
                </a:solidFill>
              </a:rPr>
              <a:t>presenoldeb</a:t>
            </a:r>
            <a:r>
              <a:rPr lang="en-GB" sz="2000" dirty="0">
                <a:solidFill>
                  <a:schemeClr val="tx1">
                    <a:lumMod val="75000"/>
                    <a:lumOff val="25000"/>
                  </a:schemeClr>
                </a:solidFill>
              </a:rPr>
              <a:t> fel sail unrhyw </a:t>
            </a:r>
            <a:r>
              <a:rPr lang="en-GB" sz="2000" b="1" dirty="0" err="1">
                <a:solidFill>
                  <a:schemeClr val="tx1">
                    <a:lumMod val="75000"/>
                    <a:lumOff val="25000"/>
                  </a:schemeClr>
                </a:solidFill>
              </a:rPr>
              <a:t>eirda</a:t>
            </a:r>
            <a:r>
              <a:rPr lang="en-GB" sz="2000" dirty="0">
                <a:solidFill>
                  <a:schemeClr val="tx1">
                    <a:lumMod val="75000"/>
                    <a:lumOff val="25000"/>
                  </a:schemeClr>
                </a:solidFill>
              </a:rPr>
              <a:t> bydd angen </a:t>
            </a:r>
            <a:r>
              <a:rPr lang="en-GB" sz="2000" dirty="0" err="1">
                <a:solidFill>
                  <a:schemeClr val="tx1">
                    <a:lumMod val="75000"/>
                    <a:lumOff val="25000"/>
                  </a:schemeClr>
                </a:solidFill>
              </a:rPr>
              <a:t>arnoch</a:t>
            </a:r>
            <a:r>
              <a:rPr lang="en-GB" sz="2000" dirty="0">
                <a:solidFill>
                  <a:schemeClr val="tx1">
                    <a:lumMod val="75000"/>
                    <a:lumOff val="25000"/>
                  </a:schemeClr>
                </a:solidFill>
              </a:rPr>
              <a:t> nawr ac yn y </a:t>
            </a:r>
            <a:r>
              <a:rPr lang="en-GB" sz="2000" dirty="0" err="1">
                <a:solidFill>
                  <a:schemeClr val="tx1">
                    <a:lumMod val="75000"/>
                    <a:lumOff val="25000"/>
                  </a:schemeClr>
                </a:solidFill>
              </a:rPr>
              <a:t>dyfodol</a:t>
            </a:r>
            <a:endParaRPr lang="en-GB" sz="2000" dirty="0">
              <a:solidFill>
                <a:schemeClr val="tx1">
                  <a:lumMod val="75000"/>
                  <a:lumOff val="25000"/>
                </a:schemeClr>
              </a:solidFill>
            </a:endParaRPr>
          </a:p>
          <a:p>
            <a:pPr>
              <a:buFont typeface="Wingdings 3" charset="2"/>
              <a:buChar char=""/>
              <a:defRPr/>
            </a:pPr>
            <a:r>
              <a:rPr lang="en-GB" sz="2000" dirty="0">
                <a:solidFill>
                  <a:schemeClr val="tx1">
                    <a:lumMod val="75000"/>
                    <a:lumOff val="25000"/>
                  </a:schemeClr>
                </a:solidFill>
              </a:rPr>
              <a:t>Gan </a:t>
            </a:r>
            <a:r>
              <a:rPr lang="en-GB" sz="2000" dirty="0" err="1">
                <a:solidFill>
                  <a:schemeClr val="tx1">
                    <a:lumMod val="75000"/>
                    <a:lumOff val="25000"/>
                  </a:schemeClr>
                </a:solidFill>
              </a:rPr>
              <a:t>ein</a:t>
            </a:r>
            <a:r>
              <a:rPr lang="en-GB" sz="2000" dirty="0">
                <a:solidFill>
                  <a:schemeClr val="tx1">
                    <a:lumMod val="75000"/>
                    <a:lumOff val="25000"/>
                  </a:schemeClr>
                </a:solidFill>
              </a:rPr>
              <a:t> bod yn </a:t>
            </a:r>
            <a:r>
              <a:rPr lang="en-GB" sz="2000" dirty="0" err="1">
                <a:solidFill>
                  <a:schemeClr val="tx1">
                    <a:lumMod val="75000"/>
                    <a:lumOff val="25000"/>
                  </a:schemeClr>
                </a:solidFill>
              </a:rPr>
              <a:t>dibynnu</a:t>
            </a:r>
            <a:r>
              <a:rPr lang="en-GB" sz="2000" dirty="0">
                <a:solidFill>
                  <a:schemeClr val="tx1">
                    <a:lumMod val="75000"/>
                    <a:lumOff val="25000"/>
                  </a:schemeClr>
                </a:solidFill>
              </a:rPr>
              <a:t> </a:t>
            </a:r>
            <a:r>
              <a:rPr lang="en-GB" sz="2000" dirty="0" err="1">
                <a:solidFill>
                  <a:schemeClr val="tx1">
                    <a:lumMod val="75000"/>
                    <a:lumOff val="25000"/>
                  </a:schemeClr>
                </a:solidFill>
              </a:rPr>
              <a:t>ar</a:t>
            </a:r>
            <a:r>
              <a:rPr lang="en-GB" sz="2000" dirty="0">
                <a:solidFill>
                  <a:schemeClr val="tx1">
                    <a:lumMod val="75000"/>
                    <a:lumOff val="25000"/>
                  </a:schemeClr>
                </a:solidFill>
              </a:rPr>
              <a:t> ystod </a:t>
            </a:r>
            <a:r>
              <a:rPr lang="en-GB" sz="2000" dirty="0" err="1">
                <a:solidFill>
                  <a:schemeClr val="tx1">
                    <a:lumMod val="75000"/>
                    <a:lumOff val="25000"/>
                  </a:schemeClr>
                </a:solidFill>
              </a:rPr>
              <a:t>ehangach</a:t>
            </a:r>
            <a:r>
              <a:rPr lang="en-GB" sz="2000" dirty="0">
                <a:solidFill>
                  <a:schemeClr val="tx1">
                    <a:lumMod val="75000"/>
                    <a:lumOff val="25000"/>
                  </a:schemeClr>
                </a:solidFill>
              </a:rPr>
              <a:t> o </a:t>
            </a:r>
            <a:r>
              <a:rPr lang="en-GB" sz="2000" dirty="0" err="1">
                <a:solidFill>
                  <a:schemeClr val="tx1">
                    <a:lumMod val="75000"/>
                    <a:lumOff val="25000"/>
                  </a:schemeClr>
                </a:solidFill>
              </a:rPr>
              <a:t>dechnoleg</a:t>
            </a:r>
            <a:r>
              <a:rPr lang="en-GB" sz="2000" dirty="0">
                <a:solidFill>
                  <a:schemeClr val="tx1">
                    <a:lumMod val="75000"/>
                    <a:lumOff val="25000"/>
                  </a:schemeClr>
                </a:solidFill>
              </a:rPr>
              <a:t> ac </a:t>
            </a:r>
            <a:r>
              <a:rPr lang="en-GB" sz="2000" dirty="0" err="1">
                <a:solidFill>
                  <a:schemeClr val="tx1">
                    <a:lumMod val="75000"/>
                    <a:lumOff val="25000"/>
                  </a:schemeClr>
                </a:solidFill>
              </a:rPr>
              <a:t>adnoddau</a:t>
            </a:r>
            <a:r>
              <a:rPr lang="en-GB" sz="2000" dirty="0">
                <a:solidFill>
                  <a:schemeClr val="tx1">
                    <a:lumMod val="75000"/>
                    <a:lumOff val="25000"/>
                  </a:schemeClr>
                </a:solidFill>
              </a:rPr>
              <a:t> </a:t>
            </a:r>
            <a:r>
              <a:rPr lang="en-GB" sz="2000" dirty="0" err="1">
                <a:solidFill>
                  <a:schemeClr val="tx1">
                    <a:lumMod val="75000"/>
                    <a:lumOff val="25000"/>
                  </a:schemeClr>
                </a:solidFill>
              </a:rPr>
              <a:t>digidol</a:t>
            </a:r>
            <a:r>
              <a:rPr lang="en-GB" sz="2000" dirty="0">
                <a:solidFill>
                  <a:schemeClr val="tx1">
                    <a:lumMod val="75000"/>
                    <a:lumOff val="25000"/>
                  </a:schemeClr>
                </a:solidFill>
              </a:rPr>
              <a:t> </a:t>
            </a:r>
            <a:r>
              <a:rPr lang="en-GB" sz="2000" dirty="0" err="1">
                <a:solidFill>
                  <a:schemeClr val="tx1">
                    <a:lumMod val="75000"/>
                    <a:lumOff val="25000"/>
                  </a:schemeClr>
                </a:solidFill>
              </a:rPr>
              <a:t>i</a:t>
            </a:r>
            <a:r>
              <a:rPr lang="en-GB" sz="2000" dirty="0">
                <a:solidFill>
                  <a:schemeClr val="tx1">
                    <a:lumMod val="75000"/>
                    <a:lumOff val="25000"/>
                  </a:schemeClr>
                </a:solidFill>
              </a:rPr>
              <a:t> </a:t>
            </a:r>
            <a:r>
              <a:rPr lang="en-GB" sz="2000" dirty="0" err="1">
                <a:solidFill>
                  <a:schemeClr val="tx1">
                    <a:lumMod val="75000"/>
                    <a:lumOff val="25000"/>
                  </a:schemeClr>
                </a:solidFill>
              </a:rPr>
              <a:t>ddysgu</a:t>
            </a:r>
            <a:r>
              <a:rPr lang="en-GB" sz="2000" dirty="0">
                <a:solidFill>
                  <a:schemeClr val="tx1">
                    <a:lumMod val="75000"/>
                    <a:lumOff val="25000"/>
                  </a:schemeClr>
                </a:solidFill>
              </a:rPr>
              <a:t> ac addysgu </a:t>
            </a:r>
            <a:r>
              <a:rPr lang="en-GB" sz="2000" dirty="0" err="1">
                <a:solidFill>
                  <a:schemeClr val="tx1">
                    <a:lumMod val="75000"/>
                    <a:lumOff val="25000"/>
                  </a:schemeClr>
                </a:solidFill>
              </a:rPr>
              <a:t>eleni</a:t>
            </a:r>
            <a:r>
              <a:rPr lang="en-GB" sz="2000" dirty="0">
                <a:solidFill>
                  <a:schemeClr val="tx1">
                    <a:lumMod val="75000"/>
                    <a:lumOff val="25000"/>
                  </a:schemeClr>
                </a:solidFill>
              </a:rPr>
              <a:t> </a:t>
            </a:r>
            <a:r>
              <a:rPr lang="en-GB" sz="2000" dirty="0" err="1">
                <a:solidFill>
                  <a:schemeClr val="tx1">
                    <a:lumMod val="75000"/>
                    <a:lumOff val="25000"/>
                  </a:schemeClr>
                </a:solidFill>
              </a:rPr>
              <a:t>byddwn</a:t>
            </a:r>
            <a:r>
              <a:rPr lang="en-GB" sz="2000" dirty="0">
                <a:solidFill>
                  <a:schemeClr val="tx1">
                    <a:lumMod val="75000"/>
                    <a:lumOff val="25000"/>
                  </a:schemeClr>
                </a:solidFill>
              </a:rPr>
              <a:t> hefyd yn gallu </a:t>
            </a:r>
            <a:r>
              <a:rPr lang="en-GB" sz="2000" dirty="0" err="1">
                <a:solidFill>
                  <a:schemeClr val="tx1">
                    <a:lumMod val="75000"/>
                    <a:lumOff val="25000"/>
                  </a:schemeClr>
                </a:solidFill>
              </a:rPr>
              <a:t>adrodd</a:t>
            </a:r>
            <a:r>
              <a:rPr lang="en-GB" sz="2000" dirty="0">
                <a:solidFill>
                  <a:schemeClr val="tx1">
                    <a:lumMod val="75000"/>
                    <a:lumOff val="25000"/>
                  </a:schemeClr>
                </a:solidFill>
              </a:rPr>
              <a:t> </a:t>
            </a:r>
            <a:r>
              <a:rPr lang="en-GB" sz="2000" dirty="0" err="1">
                <a:solidFill>
                  <a:schemeClr val="tx1">
                    <a:lumMod val="75000"/>
                    <a:lumOff val="25000"/>
                  </a:schemeClr>
                </a:solidFill>
              </a:rPr>
              <a:t>ar</a:t>
            </a:r>
            <a:r>
              <a:rPr lang="en-GB" sz="2000" dirty="0">
                <a:solidFill>
                  <a:schemeClr val="tx1">
                    <a:lumMod val="75000"/>
                    <a:lumOff val="25000"/>
                  </a:schemeClr>
                </a:solidFill>
              </a:rPr>
              <a:t> </a:t>
            </a:r>
            <a:r>
              <a:rPr lang="en-GB" sz="2000" dirty="0" err="1">
                <a:solidFill>
                  <a:schemeClr val="tx1">
                    <a:lumMod val="75000"/>
                    <a:lumOff val="25000"/>
                  </a:schemeClr>
                </a:solidFill>
              </a:rPr>
              <a:t>ddatblygiad</a:t>
            </a:r>
            <a:r>
              <a:rPr lang="en-GB" sz="2000" dirty="0">
                <a:solidFill>
                  <a:schemeClr val="tx1">
                    <a:lumMod val="75000"/>
                    <a:lumOff val="25000"/>
                  </a:schemeClr>
                </a:solidFill>
              </a:rPr>
              <a:t> eich </a:t>
            </a:r>
            <a:r>
              <a:rPr lang="en-GB" sz="2000" b="1" dirty="0">
                <a:solidFill>
                  <a:schemeClr val="tx1">
                    <a:lumMod val="75000"/>
                    <a:lumOff val="25000"/>
                  </a:schemeClr>
                </a:solidFill>
              </a:rPr>
              <a:t>sgiliau </a:t>
            </a:r>
            <a:r>
              <a:rPr lang="en-GB" sz="2000" b="1" dirty="0" err="1">
                <a:solidFill>
                  <a:schemeClr val="tx1">
                    <a:lumMod val="75000"/>
                    <a:lumOff val="25000"/>
                  </a:schemeClr>
                </a:solidFill>
              </a:rPr>
              <a:t>TGCh</a:t>
            </a:r>
            <a:r>
              <a:rPr lang="en-GB" sz="2000" b="1" dirty="0">
                <a:solidFill>
                  <a:schemeClr val="tx1">
                    <a:lumMod val="75000"/>
                    <a:lumOff val="25000"/>
                  </a:schemeClr>
                </a:solidFill>
              </a:rPr>
              <a:t> </a:t>
            </a:r>
            <a:r>
              <a:rPr lang="en-GB" sz="2000" dirty="0" err="1">
                <a:solidFill>
                  <a:schemeClr val="tx1">
                    <a:lumMod val="75000"/>
                    <a:lumOff val="25000"/>
                  </a:schemeClr>
                </a:solidFill>
              </a:rPr>
              <a:t>a’ch</a:t>
            </a:r>
            <a:r>
              <a:rPr lang="en-GB" sz="2000" dirty="0">
                <a:solidFill>
                  <a:schemeClr val="tx1">
                    <a:lumMod val="75000"/>
                    <a:lumOff val="25000"/>
                  </a:schemeClr>
                </a:solidFill>
              </a:rPr>
              <a:t> </a:t>
            </a:r>
            <a:r>
              <a:rPr lang="en-GB" sz="2000" b="1" dirty="0">
                <a:solidFill>
                  <a:schemeClr val="tx1">
                    <a:lumMod val="75000"/>
                    <a:lumOff val="25000"/>
                  </a:schemeClr>
                </a:solidFill>
              </a:rPr>
              <a:t>gallu </a:t>
            </a:r>
            <a:r>
              <a:rPr lang="en-GB" sz="2000" b="1" dirty="0" err="1">
                <a:solidFill>
                  <a:schemeClr val="tx1">
                    <a:lumMod val="75000"/>
                    <a:lumOff val="25000"/>
                  </a:schemeClr>
                </a:solidFill>
              </a:rPr>
              <a:t>i</a:t>
            </a:r>
            <a:r>
              <a:rPr lang="en-GB" sz="2000" b="1" dirty="0">
                <a:solidFill>
                  <a:schemeClr val="tx1">
                    <a:lumMod val="75000"/>
                    <a:lumOff val="25000"/>
                  </a:schemeClr>
                </a:solidFill>
              </a:rPr>
              <a:t> </a:t>
            </a:r>
            <a:r>
              <a:rPr lang="en-GB" sz="2000" b="1" dirty="0" err="1">
                <a:solidFill>
                  <a:schemeClr val="tx1">
                    <a:lumMod val="75000"/>
                    <a:lumOff val="25000"/>
                  </a:schemeClr>
                </a:solidFill>
              </a:rPr>
              <a:t>addasu</a:t>
            </a:r>
            <a:r>
              <a:rPr lang="en-GB" sz="2000" b="1" dirty="0">
                <a:solidFill>
                  <a:schemeClr val="tx1">
                    <a:lumMod val="75000"/>
                    <a:lumOff val="25000"/>
                  </a:schemeClr>
                </a:solidFill>
              </a:rPr>
              <a:t> </a:t>
            </a:r>
            <a:r>
              <a:rPr lang="en-GB" sz="2000" b="1" dirty="0" err="1">
                <a:solidFill>
                  <a:schemeClr val="tx1">
                    <a:lumMod val="75000"/>
                    <a:lumOff val="25000"/>
                  </a:schemeClr>
                </a:solidFill>
              </a:rPr>
              <a:t>i</a:t>
            </a:r>
            <a:r>
              <a:rPr lang="en-GB" sz="2000" b="1" dirty="0">
                <a:solidFill>
                  <a:schemeClr val="tx1">
                    <a:lumMod val="75000"/>
                    <a:lumOff val="25000"/>
                  </a:schemeClr>
                </a:solidFill>
              </a:rPr>
              <a:t> </a:t>
            </a:r>
            <a:r>
              <a:rPr lang="en-GB" sz="2000" b="1" dirty="0" err="1">
                <a:solidFill>
                  <a:schemeClr val="tx1">
                    <a:lumMod val="75000"/>
                    <a:lumOff val="25000"/>
                  </a:schemeClr>
                </a:solidFill>
              </a:rPr>
              <a:t>gwrdd</a:t>
            </a:r>
            <a:r>
              <a:rPr lang="en-GB" sz="2000" b="1" dirty="0">
                <a:solidFill>
                  <a:schemeClr val="tx1">
                    <a:lumMod val="75000"/>
                    <a:lumOff val="25000"/>
                  </a:schemeClr>
                </a:solidFill>
              </a:rPr>
              <a:t> </a:t>
            </a:r>
            <a:r>
              <a:rPr lang="en-GB" sz="2000" b="1" dirty="0">
                <a:solidFill>
                  <a:schemeClr val="tx1">
                    <a:lumMod val="75000"/>
                    <a:lumOff val="25000"/>
                  </a:schemeClr>
                </a:solidFill>
                <a:cs typeface="Arial" panose="020B0604020202020204" pitchFamily="34" charset="0"/>
              </a:rPr>
              <a:t>â </a:t>
            </a:r>
            <a:r>
              <a:rPr lang="en-GB" sz="2000" b="1" dirty="0" err="1">
                <a:solidFill>
                  <a:schemeClr val="tx1">
                    <a:lumMod val="75000"/>
                    <a:lumOff val="25000"/>
                  </a:schemeClr>
                </a:solidFill>
                <a:cs typeface="Arial" panose="020B0604020202020204" pitchFamily="34" charset="0"/>
              </a:rPr>
              <a:t>heriau</a:t>
            </a:r>
            <a:r>
              <a:rPr lang="en-GB" sz="2000" b="1" dirty="0">
                <a:solidFill>
                  <a:schemeClr val="tx1">
                    <a:lumMod val="75000"/>
                    <a:lumOff val="25000"/>
                  </a:schemeClr>
                </a:solidFill>
              </a:rPr>
              <a:t> newydd</a:t>
            </a:r>
            <a:r>
              <a:rPr lang="en-GB" sz="2000" dirty="0">
                <a:solidFill>
                  <a:schemeClr val="tx1">
                    <a:lumMod val="75000"/>
                    <a:lumOff val="25000"/>
                  </a:schemeClr>
                </a:solidFill>
              </a:rPr>
              <a:t> – sgiliau </a:t>
            </a:r>
            <a:r>
              <a:rPr lang="en-GB" sz="2000" dirty="0" err="1">
                <a:solidFill>
                  <a:schemeClr val="tx1">
                    <a:lumMod val="75000"/>
                    <a:lumOff val="25000"/>
                  </a:schemeClr>
                </a:solidFill>
              </a:rPr>
              <a:t>allweddol</a:t>
            </a:r>
            <a:r>
              <a:rPr lang="en-GB" sz="2000" dirty="0">
                <a:solidFill>
                  <a:schemeClr val="tx1">
                    <a:lumMod val="75000"/>
                    <a:lumOff val="25000"/>
                  </a:schemeClr>
                </a:solidFill>
              </a:rPr>
              <a:t> </a:t>
            </a:r>
            <a:r>
              <a:rPr lang="en-GB" sz="2000" dirty="0" err="1">
                <a:solidFill>
                  <a:schemeClr val="tx1">
                    <a:lumMod val="75000"/>
                    <a:lumOff val="25000"/>
                  </a:schemeClr>
                </a:solidFill>
              </a:rPr>
              <a:t>i</a:t>
            </a:r>
            <a:r>
              <a:rPr lang="en-GB" sz="2000" dirty="0">
                <a:solidFill>
                  <a:schemeClr val="tx1">
                    <a:lumMod val="75000"/>
                    <a:lumOff val="25000"/>
                  </a:schemeClr>
                </a:solidFill>
              </a:rPr>
              <a:t> </a:t>
            </a:r>
            <a:r>
              <a:rPr lang="en-GB" sz="2000" dirty="0" err="1">
                <a:solidFill>
                  <a:schemeClr val="tx1">
                    <a:lumMod val="75000"/>
                    <a:lumOff val="25000"/>
                  </a:schemeClr>
                </a:solidFill>
              </a:rPr>
              <a:t>gyflogwyr</a:t>
            </a:r>
            <a:r>
              <a:rPr lang="en-GB" sz="2000" dirty="0">
                <a:solidFill>
                  <a:schemeClr val="tx1">
                    <a:lumMod val="75000"/>
                    <a:lumOff val="25000"/>
                  </a:schemeClr>
                </a:solidFill>
              </a:rPr>
              <a:t>.</a:t>
            </a:r>
          </a:p>
        </p:txBody>
      </p:sp>
      <p:pic>
        <p:nvPicPr>
          <p:cNvPr id="5" name="Picture 4" descr="University of Wales Trinity Saint David - Wikipedia"/>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88159" y="441510"/>
            <a:ext cx="2246190" cy="895775"/>
          </a:xfrm>
          <a:prstGeom prst="rect">
            <a:avLst/>
          </a:prstGeom>
        </p:spPr>
      </p:pic>
      <p:pic>
        <p:nvPicPr>
          <p:cNvPr id="3" name="Picture 2" descr="A+ Essays: A Structured Approach to Successful Essay ..."/>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938424" y="3975992"/>
            <a:ext cx="2182813" cy="1227832"/>
          </a:xfrm>
          <a:prstGeom prst="rect">
            <a:avLst/>
          </a:prstGeom>
        </p:spPr>
      </p:pic>
    </p:spTree>
    <p:extLst>
      <p:ext uri="{BB962C8B-B14F-4D97-AF65-F5344CB8AC3E}">
        <p14:creationId xmlns:p14="http://schemas.microsoft.com/office/powerpoint/2010/main" val="29238550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E523DB-5DDB-46AE-B8A5-711486346725}"/>
              </a:ext>
            </a:extLst>
          </p:cNvPr>
          <p:cNvSpPr>
            <a:spLocks noGrp="1"/>
          </p:cNvSpPr>
          <p:nvPr>
            <p:ph type="title"/>
          </p:nvPr>
        </p:nvSpPr>
        <p:spPr/>
        <p:txBody>
          <a:bodyPr/>
          <a:lstStyle/>
          <a:p>
            <a:r>
              <a:rPr lang="en-GB" dirty="0"/>
              <a:t>Academic writing style</a:t>
            </a:r>
          </a:p>
        </p:txBody>
      </p:sp>
      <p:sp>
        <p:nvSpPr>
          <p:cNvPr id="3" name="Content Placeholder 2">
            <a:extLst>
              <a:ext uri="{FF2B5EF4-FFF2-40B4-BE49-F238E27FC236}">
                <a16:creationId xmlns:a16="http://schemas.microsoft.com/office/drawing/2014/main" id="{A847B9F2-8149-4D9C-BAA1-680B1286A6E7}"/>
              </a:ext>
            </a:extLst>
          </p:cNvPr>
          <p:cNvSpPr>
            <a:spLocks noGrp="1"/>
          </p:cNvSpPr>
          <p:nvPr>
            <p:ph idx="1"/>
          </p:nvPr>
        </p:nvSpPr>
        <p:spPr/>
        <p:txBody>
          <a:bodyPr>
            <a:normAutofit fontScale="92500" lnSpcReduction="20000"/>
          </a:bodyPr>
          <a:lstStyle/>
          <a:p>
            <a:pPr fontAlgn="t">
              <a:buNone/>
              <a:defRPr/>
            </a:pPr>
            <a:r>
              <a:rPr lang="en-US" dirty="0"/>
              <a:t>Avoid: </a:t>
            </a:r>
          </a:p>
          <a:p>
            <a:pPr fontAlgn="t">
              <a:defRPr/>
            </a:pPr>
            <a:r>
              <a:rPr lang="en-US" dirty="0"/>
              <a:t>clichés ("the flaws in this argument stand out like a sore thumb") </a:t>
            </a:r>
          </a:p>
          <a:p>
            <a:pPr fontAlgn="t">
              <a:defRPr/>
            </a:pPr>
            <a:r>
              <a:rPr lang="en-US" dirty="0"/>
              <a:t>contractions ("don't", "aren't", "it's") </a:t>
            </a:r>
          </a:p>
          <a:p>
            <a:pPr fontAlgn="t">
              <a:defRPr/>
            </a:pPr>
            <a:r>
              <a:rPr lang="en-US" dirty="0"/>
              <a:t>phrases that sound like speech ("well, this bit is really fascinating") </a:t>
            </a:r>
          </a:p>
          <a:p>
            <a:pPr fontAlgn="t">
              <a:defRPr/>
            </a:pPr>
            <a:r>
              <a:rPr lang="en-US" dirty="0"/>
              <a:t>subjective descriptions ("this beautiful sculpture") </a:t>
            </a:r>
          </a:p>
          <a:p>
            <a:pPr fontAlgn="t">
              <a:buNone/>
              <a:defRPr/>
            </a:pPr>
            <a:endParaRPr lang="en-US" dirty="0"/>
          </a:p>
          <a:p>
            <a:pPr fontAlgn="t">
              <a:defRPr/>
            </a:pPr>
            <a:r>
              <a:rPr lang="en-US" dirty="0"/>
              <a:t>Use the first person "I" only where appropriate (e.g. when writing up your own experience or professional case study). Where possible use the third person, for example "It can be argued "instead of "I think"</a:t>
            </a:r>
          </a:p>
          <a:p>
            <a:pPr fontAlgn="t">
              <a:defRPr/>
            </a:pPr>
            <a:r>
              <a:rPr lang="en-US" dirty="0"/>
              <a:t>Use plain language - you don't have to search for a more "academic-sounding" word when a simple one will do. Markers are looking for clear and accurate expression of ideas, not jargon or confusing language. Shorter sentences are usually clearer than long complex ones, but make sure it is a whole sentence and not just a clause or phrase</a:t>
            </a:r>
          </a:p>
          <a:p>
            <a:endParaRPr lang="en-GB" dirty="0"/>
          </a:p>
        </p:txBody>
      </p:sp>
    </p:spTree>
    <p:extLst>
      <p:ext uri="{BB962C8B-B14F-4D97-AF65-F5344CB8AC3E}">
        <p14:creationId xmlns:p14="http://schemas.microsoft.com/office/powerpoint/2010/main" val="7053766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640268-CBC4-40FB-99E0-83D3E372DB27}"/>
              </a:ext>
            </a:extLst>
          </p:cNvPr>
          <p:cNvSpPr>
            <a:spLocks noGrp="1"/>
          </p:cNvSpPr>
          <p:nvPr>
            <p:ph type="title"/>
          </p:nvPr>
        </p:nvSpPr>
        <p:spPr/>
        <p:txBody>
          <a:bodyPr/>
          <a:lstStyle/>
          <a:p>
            <a:r>
              <a:rPr lang="en-GB" dirty="0"/>
              <a:t>Description vs analysis</a:t>
            </a:r>
          </a:p>
        </p:txBody>
      </p:sp>
      <p:sp>
        <p:nvSpPr>
          <p:cNvPr id="3" name="Content Placeholder 2">
            <a:extLst>
              <a:ext uri="{FF2B5EF4-FFF2-40B4-BE49-F238E27FC236}">
                <a16:creationId xmlns:a16="http://schemas.microsoft.com/office/drawing/2014/main" id="{99AA29B8-A2DD-4C15-ABCF-CE29BFDF56FE}"/>
              </a:ext>
            </a:extLst>
          </p:cNvPr>
          <p:cNvSpPr>
            <a:spLocks noGrp="1"/>
          </p:cNvSpPr>
          <p:nvPr>
            <p:ph idx="1"/>
          </p:nvPr>
        </p:nvSpPr>
        <p:spPr/>
        <p:txBody>
          <a:bodyPr/>
          <a:lstStyle/>
          <a:p>
            <a:r>
              <a:rPr lang="en-GB" dirty="0">
                <a:hlinkClick r:id="rId2"/>
              </a:rPr>
              <a:t>description vs analysis---</a:t>
            </a:r>
            <a:r>
              <a:rPr lang="en-GB" dirty="0" err="1">
                <a:hlinkClick r:id="rId2"/>
              </a:rPr>
              <a:t>LearnHigher</a:t>
            </a:r>
            <a:r>
              <a:rPr lang="en-GB" dirty="0">
                <a:hlinkClick r:id="rId2"/>
              </a:rPr>
              <a:t> (nottingham.ac.uk)</a:t>
            </a:r>
            <a:endParaRPr lang="en-GB" dirty="0"/>
          </a:p>
          <a:p>
            <a:r>
              <a:rPr lang="en-US" altLang="en-US" dirty="0"/>
              <a:t>Critical analysis is a key skill for writing at university; it allows you to assess the various ideas and information that you read and decide whether you want to use them to support your points.</a:t>
            </a:r>
          </a:p>
          <a:p>
            <a:endParaRPr lang="en-GB" dirty="0"/>
          </a:p>
        </p:txBody>
      </p:sp>
    </p:spTree>
    <p:extLst>
      <p:ext uri="{BB962C8B-B14F-4D97-AF65-F5344CB8AC3E}">
        <p14:creationId xmlns:p14="http://schemas.microsoft.com/office/powerpoint/2010/main" val="225823313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A037AA-A1DA-46D8-9B48-83612EFABAA9}"/>
              </a:ext>
            </a:extLst>
          </p:cNvPr>
          <p:cNvSpPr>
            <a:spLocks noGrp="1"/>
          </p:cNvSpPr>
          <p:nvPr>
            <p:ph type="title"/>
          </p:nvPr>
        </p:nvSpPr>
        <p:spPr/>
        <p:txBody>
          <a:bodyPr rtlCol="0">
            <a:normAutofit/>
          </a:bodyPr>
          <a:lstStyle/>
          <a:p>
            <a:pPr>
              <a:defRPr/>
            </a:pPr>
            <a:r>
              <a:rPr lang="en-GB" dirty="0"/>
              <a:t>Questions to consider when you are reading...</a:t>
            </a:r>
          </a:p>
        </p:txBody>
      </p:sp>
      <p:sp>
        <p:nvSpPr>
          <p:cNvPr id="3" name="Content Placeholder 2">
            <a:extLst>
              <a:ext uri="{FF2B5EF4-FFF2-40B4-BE49-F238E27FC236}">
                <a16:creationId xmlns:a16="http://schemas.microsoft.com/office/drawing/2014/main" id="{F395A045-C742-484E-A662-EB40771244B8}"/>
              </a:ext>
            </a:extLst>
          </p:cNvPr>
          <p:cNvSpPr>
            <a:spLocks noGrp="1"/>
          </p:cNvSpPr>
          <p:nvPr>
            <p:ph idx="1"/>
          </p:nvPr>
        </p:nvSpPr>
        <p:spPr/>
        <p:txBody>
          <a:bodyPr rtlCol="0">
            <a:normAutofit/>
          </a:bodyPr>
          <a:lstStyle/>
          <a:p>
            <a:pPr fontAlgn="t">
              <a:defRPr/>
            </a:pPr>
            <a:r>
              <a:rPr lang="en-US" dirty="0"/>
              <a:t>Who is the author and what is their viewpoint or bias? </a:t>
            </a:r>
          </a:p>
          <a:p>
            <a:pPr fontAlgn="t">
              <a:defRPr/>
            </a:pPr>
            <a:r>
              <a:rPr lang="en-US" dirty="0"/>
              <a:t>Who is the audience and how does that influence the way information is presented? </a:t>
            </a:r>
          </a:p>
          <a:p>
            <a:pPr fontAlgn="t">
              <a:defRPr/>
            </a:pPr>
            <a:r>
              <a:rPr lang="en-US" dirty="0"/>
              <a:t>What is the main message of the text? </a:t>
            </a:r>
          </a:p>
          <a:p>
            <a:pPr fontAlgn="t">
              <a:defRPr/>
            </a:pPr>
            <a:r>
              <a:rPr lang="en-US" dirty="0"/>
              <a:t>What evidence has been used to support this main message? </a:t>
            </a:r>
          </a:p>
          <a:p>
            <a:pPr fontAlgn="t">
              <a:defRPr/>
            </a:pPr>
            <a:r>
              <a:rPr lang="en-US" dirty="0"/>
              <a:t>Is the evidence convincing; are there any counter-arguments? </a:t>
            </a:r>
          </a:p>
          <a:p>
            <a:pPr fontAlgn="t">
              <a:defRPr/>
            </a:pPr>
            <a:r>
              <a:rPr lang="en-US" dirty="0"/>
              <a:t>Do I agree with the text and why do I agree or disagree? </a:t>
            </a:r>
          </a:p>
          <a:p>
            <a:pPr>
              <a:defRPr/>
            </a:pPr>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A80089-AEC9-4136-B04E-6023DBB7C3D7}"/>
              </a:ext>
            </a:extLst>
          </p:cNvPr>
          <p:cNvSpPr>
            <a:spLocks noGrp="1"/>
          </p:cNvSpPr>
          <p:nvPr>
            <p:ph type="title"/>
          </p:nvPr>
        </p:nvSpPr>
        <p:spPr/>
        <p:txBody>
          <a:bodyPr rtlCol="0">
            <a:normAutofit/>
          </a:bodyPr>
          <a:lstStyle/>
          <a:p>
            <a:pPr>
              <a:defRPr/>
            </a:pPr>
            <a:r>
              <a:rPr lang="en-GB" dirty="0"/>
              <a:t>Ways to be more critical in your writing</a:t>
            </a:r>
          </a:p>
        </p:txBody>
      </p:sp>
      <p:sp>
        <p:nvSpPr>
          <p:cNvPr id="11267" name="Content Placeholder 2">
            <a:extLst>
              <a:ext uri="{FF2B5EF4-FFF2-40B4-BE49-F238E27FC236}">
                <a16:creationId xmlns:a16="http://schemas.microsoft.com/office/drawing/2014/main" id="{AC362E40-E7D4-4956-ADF1-50CCE5CA172B}"/>
              </a:ext>
            </a:extLst>
          </p:cNvPr>
          <p:cNvSpPr>
            <a:spLocks noGrp="1"/>
          </p:cNvSpPr>
          <p:nvPr>
            <p:ph idx="1"/>
          </p:nvPr>
        </p:nvSpPr>
        <p:spPr/>
        <p:txBody>
          <a:bodyPr>
            <a:normAutofit/>
          </a:bodyPr>
          <a:lstStyle/>
          <a:p>
            <a:pPr eaLnBrk="1" hangingPunct="1"/>
            <a:r>
              <a:rPr lang="en-US" altLang="en-US" b="1" dirty="0"/>
              <a:t>Avoid unnecessary description</a:t>
            </a:r>
            <a:r>
              <a:rPr lang="en-US" altLang="en-US" dirty="0"/>
              <a:t> – only include general background details and history when they add to your argument, e.g. to show a crucial cause and effect. Practice distinguishing between description (telling what happened) and analysis (judging why something happened).</a:t>
            </a:r>
          </a:p>
          <a:p>
            <a:r>
              <a:rPr lang="en-US" altLang="en-US" b="1" dirty="0"/>
              <a:t>Interpret your evidence</a:t>
            </a:r>
            <a:r>
              <a:rPr lang="en-US" altLang="en-US" dirty="0"/>
              <a:t> – explain how and why your evidence supports your point. Interpretation is an important part of critical analysis, and you should not just rely on the evidence "speaking for itself".</a:t>
            </a:r>
            <a:endParaRPr lang="en-GB" altLang="en-US" dirty="0"/>
          </a:p>
          <a:p>
            <a:pPr eaLnBrk="1" hangingPunct="1"/>
            <a:endParaRPr lang="en-GB" altLang="en-US"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03A518-412B-443D-8971-E23D26850550}"/>
              </a:ext>
            </a:extLst>
          </p:cNvPr>
          <p:cNvSpPr>
            <a:spLocks noGrp="1"/>
          </p:cNvSpPr>
          <p:nvPr>
            <p:ph type="title"/>
          </p:nvPr>
        </p:nvSpPr>
        <p:spPr/>
        <p:txBody>
          <a:bodyPr/>
          <a:lstStyle/>
          <a:p>
            <a:r>
              <a:rPr lang="en-GB" dirty="0"/>
              <a:t>Ways to be more critical in your writing</a:t>
            </a:r>
          </a:p>
        </p:txBody>
      </p:sp>
      <p:sp>
        <p:nvSpPr>
          <p:cNvPr id="3" name="Content Placeholder 2">
            <a:extLst>
              <a:ext uri="{FF2B5EF4-FFF2-40B4-BE49-F238E27FC236}">
                <a16:creationId xmlns:a16="http://schemas.microsoft.com/office/drawing/2014/main" id="{B1B9D1B3-E1AB-4B82-8C16-9E1D784B0246}"/>
              </a:ext>
            </a:extLst>
          </p:cNvPr>
          <p:cNvSpPr>
            <a:spLocks noGrp="1"/>
          </p:cNvSpPr>
          <p:nvPr>
            <p:ph idx="1"/>
          </p:nvPr>
        </p:nvSpPr>
        <p:spPr/>
        <p:txBody>
          <a:bodyPr>
            <a:normAutofit/>
          </a:bodyPr>
          <a:lstStyle/>
          <a:p>
            <a:r>
              <a:rPr lang="en-US" altLang="en-US" b="1" dirty="0"/>
              <a:t>Be specific</a:t>
            </a:r>
            <a:r>
              <a:rPr lang="en-US" altLang="en-US" dirty="0"/>
              <a:t> - avoid making sweeping </a:t>
            </a:r>
            <a:r>
              <a:rPr lang="en-US" altLang="en-US" dirty="0" err="1"/>
              <a:t>generalisations</a:t>
            </a:r>
            <a:r>
              <a:rPr lang="en-US" altLang="en-US" dirty="0"/>
              <a:t> or points that are difficult to support with specific evidence. It is better to be more measured and tie your argument to precise examples or case studies.</a:t>
            </a:r>
            <a:endParaRPr lang="en-GB" altLang="en-US" dirty="0"/>
          </a:p>
          <a:p>
            <a:r>
              <a:rPr lang="en-US" altLang="en-US" b="1" dirty="0"/>
              <a:t>Use counter-arguments to your advantage</a:t>
            </a:r>
            <a:r>
              <a:rPr lang="en-US" altLang="en-US" dirty="0"/>
              <a:t> – if you find viewpoints that go against your own argument, don't ignore them. It strengthens an argument to include an opposing viewpoint and explain why it is not as convincing as your own line of reasoning.</a:t>
            </a:r>
          </a:p>
          <a:p>
            <a:endParaRPr lang="en-GB" dirty="0"/>
          </a:p>
        </p:txBody>
      </p:sp>
    </p:spTree>
    <p:extLst>
      <p:ext uri="{BB962C8B-B14F-4D97-AF65-F5344CB8AC3E}">
        <p14:creationId xmlns:p14="http://schemas.microsoft.com/office/powerpoint/2010/main" val="27164029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745065" y="5353178"/>
            <a:ext cx="10735733" cy="1293028"/>
          </a:xfrm>
        </p:spPr>
        <p:txBody>
          <a:bodyPr/>
          <a:lstStyle/>
          <a:p>
            <a:r>
              <a:rPr lang="en-US" b="1" dirty="0"/>
              <a:t>Use the ‘raise hand’ or ‘chat’ features</a:t>
            </a:r>
          </a:p>
        </p:txBody>
      </p:sp>
      <p:pic>
        <p:nvPicPr>
          <p:cNvPr id="7" name="Content Placeholder 6"/>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340189" y="3454400"/>
            <a:ext cx="3210821" cy="1964267"/>
          </a:xfrm>
        </p:spPr>
      </p:pic>
      <p:pic>
        <p:nvPicPr>
          <p:cNvPr id="2" name="Picture 1"/>
          <p:cNvPicPr>
            <a:picLocks noChangeAspect="1"/>
          </p:cNvPicPr>
          <p:nvPr/>
        </p:nvPicPr>
        <p:blipFill>
          <a:blip r:embed="rId3"/>
          <a:stretch>
            <a:fillRect/>
          </a:stretch>
        </p:blipFill>
        <p:spPr>
          <a:xfrm>
            <a:off x="5146134" y="2560108"/>
            <a:ext cx="3040591" cy="1788583"/>
          </a:xfrm>
          <a:prstGeom prst="rect">
            <a:avLst/>
          </a:prstGeom>
        </p:spPr>
      </p:pic>
      <p:pic>
        <p:nvPicPr>
          <p:cNvPr id="3" name="Picture 2"/>
          <p:cNvPicPr>
            <a:picLocks noChangeAspect="1"/>
          </p:cNvPicPr>
          <p:nvPr/>
        </p:nvPicPr>
        <p:blipFill>
          <a:blip r:embed="rId4"/>
          <a:stretch>
            <a:fillRect/>
          </a:stretch>
        </p:blipFill>
        <p:spPr>
          <a:xfrm>
            <a:off x="7861298" y="4518617"/>
            <a:ext cx="3619500" cy="1162050"/>
          </a:xfrm>
          <a:prstGeom prst="rect">
            <a:avLst/>
          </a:prstGeom>
        </p:spPr>
      </p:pic>
      <p:sp>
        <p:nvSpPr>
          <p:cNvPr id="6" name="Title 4"/>
          <p:cNvSpPr txBox="1">
            <a:spLocks/>
          </p:cNvSpPr>
          <p:nvPr/>
        </p:nvSpPr>
        <p:spPr>
          <a:xfrm>
            <a:off x="965199" y="1097154"/>
            <a:ext cx="10735733" cy="1293028"/>
          </a:xfrm>
          <a:prstGeom prst="rect">
            <a:avLst/>
          </a:prstGeom>
        </p:spPr>
        <p:txBody>
          <a:bodyPr vert="horz" lIns="91440" tIns="45720" rIns="91440" bIns="45720" rtlCol="0" anchor="ctr">
            <a:normAutofit/>
          </a:bodyPr>
          <a:lst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a:lstStyle>
          <a:p>
            <a:r>
              <a:rPr lang="en-US" b="1" dirty="0" err="1">
                <a:solidFill>
                  <a:srgbClr val="00B0F0"/>
                </a:solidFill>
              </a:rPr>
              <a:t>Unrhyw</a:t>
            </a:r>
            <a:r>
              <a:rPr lang="en-US" b="1" dirty="0">
                <a:solidFill>
                  <a:srgbClr val="00B0F0"/>
                </a:solidFill>
              </a:rPr>
              <a:t> </a:t>
            </a:r>
            <a:r>
              <a:rPr lang="en-US" b="1" dirty="0" err="1">
                <a:solidFill>
                  <a:srgbClr val="00B0F0"/>
                </a:solidFill>
              </a:rPr>
              <a:t>gwesTiynau</a:t>
            </a:r>
            <a:r>
              <a:rPr lang="en-US" b="1" dirty="0"/>
              <a:t>/any questions?</a:t>
            </a:r>
          </a:p>
        </p:txBody>
      </p:sp>
      <p:pic>
        <p:nvPicPr>
          <p:cNvPr id="8" name="Picture 7" descr="University of Wales Trinity Saint David - Wikipedia"/>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627469" y="329828"/>
            <a:ext cx="2560297" cy="1021040"/>
          </a:xfrm>
          <a:prstGeom prst="rect">
            <a:avLst/>
          </a:prstGeom>
        </p:spPr>
      </p:pic>
    </p:spTree>
    <p:extLst>
      <p:ext uri="{BB962C8B-B14F-4D97-AF65-F5344CB8AC3E}">
        <p14:creationId xmlns:p14="http://schemas.microsoft.com/office/powerpoint/2010/main" val="369086370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TREASURE HUNT</a:t>
            </a:r>
          </a:p>
        </p:txBody>
      </p:sp>
      <p:sp>
        <p:nvSpPr>
          <p:cNvPr id="3" name="Content Placeholder 2"/>
          <p:cNvSpPr>
            <a:spLocks noGrp="1"/>
          </p:cNvSpPr>
          <p:nvPr>
            <p:ph idx="1"/>
          </p:nvPr>
        </p:nvSpPr>
        <p:spPr/>
        <p:txBody>
          <a:bodyPr/>
          <a:lstStyle/>
          <a:p>
            <a:r>
              <a:rPr lang="en-GB" dirty="0"/>
              <a:t>GET INTO A GROUPS </a:t>
            </a:r>
          </a:p>
          <a:p>
            <a:r>
              <a:rPr lang="en-GB" dirty="0"/>
              <a:t>MOVE AROUND THE CAMPUS TO FIND THE ANSWERS TO THE TREASURE HUNT</a:t>
            </a:r>
          </a:p>
          <a:p>
            <a:r>
              <a:rPr lang="en-GB" dirty="0"/>
              <a:t>YOU NEED TO VISIT THE VENUES TO FIND THE SOLUTIONS</a:t>
            </a:r>
          </a:p>
          <a:p>
            <a:r>
              <a:rPr lang="en-GB" dirty="0"/>
              <a:t>FIRST TEAM BACK GETS THE TREASURE</a:t>
            </a:r>
          </a:p>
        </p:txBody>
      </p:sp>
    </p:spTree>
    <p:extLst>
      <p:ext uri="{BB962C8B-B14F-4D97-AF65-F5344CB8AC3E}">
        <p14:creationId xmlns:p14="http://schemas.microsoft.com/office/powerpoint/2010/main" val="40659997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sz="half" idx="1"/>
          </p:nvPr>
        </p:nvSpPr>
        <p:spPr>
          <a:xfrm>
            <a:off x="497336" y="2068801"/>
            <a:ext cx="5334000" cy="4024125"/>
          </a:xfrm>
        </p:spPr>
        <p:txBody>
          <a:bodyPr>
            <a:normAutofit fontScale="77500" lnSpcReduction="20000"/>
          </a:bodyPr>
          <a:lstStyle/>
          <a:p>
            <a:r>
              <a:rPr lang="en-GB" sz="3600" b="1" dirty="0"/>
              <a:t>A </a:t>
            </a:r>
            <a:r>
              <a:rPr lang="en-GB" sz="3600" b="1" dirty="0" err="1"/>
              <a:t>chofiwch</a:t>
            </a:r>
            <a:r>
              <a:rPr lang="en-GB" sz="3600" b="1" dirty="0"/>
              <a:t>…….</a:t>
            </a:r>
          </a:p>
          <a:p>
            <a:endParaRPr lang="en-GB" sz="5400" b="1" i="1" u="sng" dirty="0">
              <a:solidFill>
                <a:srgbClr val="FF0000"/>
              </a:solidFill>
              <a:effectLst>
                <a:outerShdw blurRad="38100" dist="38100" dir="2700000" algn="tl">
                  <a:srgbClr val="000000">
                    <a:alpha val="43137"/>
                  </a:srgbClr>
                </a:outerShdw>
              </a:effectLst>
            </a:endParaRPr>
          </a:p>
          <a:p>
            <a:r>
              <a:rPr lang="en-GB" sz="5400" b="1" i="1" dirty="0">
                <a:solidFill>
                  <a:srgbClr val="FF0000"/>
                </a:solidFill>
                <a:effectLst>
                  <a:outerShdw blurRad="38100" dist="38100" dir="2700000" algn="tl">
                    <a:srgbClr val="000000">
                      <a:alpha val="43137"/>
                    </a:srgbClr>
                  </a:outerShdw>
                </a:effectLst>
              </a:rPr>
              <a:t>PEIDIWCH</a:t>
            </a:r>
          </a:p>
          <a:p>
            <a:pPr marL="0" indent="0">
              <a:buNone/>
            </a:pPr>
            <a:r>
              <a:rPr lang="en-GB" sz="5400" b="1" i="1" dirty="0">
                <a:solidFill>
                  <a:srgbClr val="FF0000"/>
                </a:solidFill>
                <a:effectLst>
                  <a:outerShdw blurRad="38100" dist="38100" dir="2700000" algn="tl">
                    <a:srgbClr val="000000">
                      <a:alpha val="43137"/>
                    </a:srgbClr>
                  </a:outerShdw>
                </a:effectLst>
                <a:latin typeface="Calibri" panose="020F0502020204030204" pitchFamily="34" charset="0"/>
              </a:rPr>
              <a:t>Â</a:t>
            </a:r>
            <a:r>
              <a:rPr lang="en-GB" sz="5400" b="1" i="1" dirty="0">
                <a:solidFill>
                  <a:srgbClr val="FF0000"/>
                </a:solidFill>
                <a:effectLst>
                  <a:outerShdw blurRad="38100" dist="38100" dir="2700000" algn="tl">
                    <a:srgbClr val="000000">
                      <a:alpha val="43137"/>
                    </a:srgbClr>
                  </a:outerShdw>
                </a:effectLst>
              </a:rPr>
              <a:t> PHOENI…</a:t>
            </a:r>
          </a:p>
          <a:p>
            <a:pPr marL="0" indent="0">
              <a:buNone/>
            </a:pPr>
            <a:r>
              <a:rPr lang="en-GB" sz="5400" b="1" i="1" dirty="0">
                <a:solidFill>
                  <a:srgbClr val="FF0000"/>
                </a:solidFill>
                <a:effectLst>
                  <a:outerShdw blurRad="38100" dist="38100" dir="2700000" algn="tl">
                    <a:srgbClr val="000000">
                      <a:alpha val="43137"/>
                    </a:srgbClr>
                  </a:outerShdw>
                </a:effectLst>
              </a:rPr>
              <a:t>I NI YMA I’CH HELPU I LWYDDO !</a:t>
            </a:r>
            <a:endParaRPr lang="en-US" sz="5400" b="1" i="1" dirty="0">
              <a:solidFill>
                <a:srgbClr val="FF0000"/>
              </a:solidFill>
              <a:effectLst>
                <a:outerShdw blurRad="38100" dist="38100" dir="2700000" algn="tl">
                  <a:srgbClr val="000000">
                    <a:alpha val="43137"/>
                  </a:srgbClr>
                </a:outerShdw>
              </a:effectLst>
            </a:endParaRPr>
          </a:p>
        </p:txBody>
      </p:sp>
      <p:sp>
        <p:nvSpPr>
          <p:cNvPr id="6" name="Content Placeholder 5"/>
          <p:cNvSpPr>
            <a:spLocks noGrp="1"/>
          </p:cNvSpPr>
          <p:nvPr>
            <p:ph sz="half" idx="2"/>
          </p:nvPr>
        </p:nvSpPr>
        <p:spPr>
          <a:xfrm>
            <a:off x="6778892" y="2068801"/>
            <a:ext cx="5334000" cy="4024125"/>
          </a:xfrm>
        </p:spPr>
        <p:txBody>
          <a:bodyPr>
            <a:normAutofit fontScale="77500" lnSpcReduction="20000"/>
          </a:bodyPr>
          <a:lstStyle/>
          <a:p>
            <a:r>
              <a:rPr lang="en-GB" sz="3600" b="1" dirty="0"/>
              <a:t>And remember……..</a:t>
            </a:r>
          </a:p>
          <a:p>
            <a:pPr marL="0" indent="0">
              <a:buNone/>
            </a:pPr>
            <a:endParaRPr lang="en-GB" sz="6600" b="1" i="1" u="sng" dirty="0">
              <a:solidFill>
                <a:srgbClr val="FF0000"/>
              </a:solidFill>
              <a:effectLst>
                <a:outerShdw blurRad="38100" dist="38100" dir="2700000" algn="tl">
                  <a:srgbClr val="000000">
                    <a:alpha val="43137"/>
                  </a:srgbClr>
                </a:outerShdw>
              </a:effectLst>
            </a:endParaRPr>
          </a:p>
          <a:p>
            <a:r>
              <a:rPr lang="en-GB" sz="6600" b="1" i="1" dirty="0">
                <a:solidFill>
                  <a:srgbClr val="FF0000"/>
                </a:solidFill>
                <a:effectLst>
                  <a:outerShdw blurRad="38100" dist="38100" dir="2700000" algn="tl">
                    <a:srgbClr val="000000">
                      <a:alpha val="43137"/>
                    </a:srgbClr>
                  </a:outerShdw>
                </a:effectLst>
              </a:rPr>
              <a:t>DON’T WORRY...WERE HERE TO HELP YOU SUCCEED!</a:t>
            </a:r>
            <a:endParaRPr lang="en-US" sz="6600" b="1" i="1" dirty="0">
              <a:solidFill>
                <a:srgbClr val="FF0000"/>
              </a:solidFill>
              <a:effectLst>
                <a:outerShdw blurRad="38100" dist="38100" dir="2700000" algn="tl">
                  <a:srgbClr val="000000">
                    <a:alpha val="43137"/>
                  </a:srgbClr>
                </a:outerShdw>
              </a:effectLst>
            </a:endParaRPr>
          </a:p>
        </p:txBody>
      </p:sp>
      <p:pic>
        <p:nvPicPr>
          <p:cNvPr id="7" name="Picture 6" descr="University of Wales Trinity Saint David - Wikipedia"/>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559668" y="441510"/>
            <a:ext cx="2774681" cy="1106536"/>
          </a:xfrm>
          <a:prstGeom prst="rect">
            <a:avLst/>
          </a:prstGeom>
        </p:spPr>
      </p:pic>
      <p:pic>
        <p:nvPicPr>
          <p:cNvPr id="2" name="Picture 1" descr="Pharrell Williams Happy -minions - YouTube"/>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33268" y="1128322"/>
            <a:ext cx="2945624" cy="1656914"/>
          </a:xfrm>
          <a:prstGeom prst="rect">
            <a:avLst/>
          </a:prstGeom>
        </p:spPr>
      </p:pic>
    </p:spTree>
    <p:extLst>
      <p:ext uri="{BB962C8B-B14F-4D97-AF65-F5344CB8AC3E}">
        <p14:creationId xmlns:p14="http://schemas.microsoft.com/office/powerpoint/2010/main" val="348673279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371007" y="1654912"/>
            <a:ext cx="5334000" cy="4024125"/>
          </a:xfrm>
        </p:spPr>
        <p:txBody>
          <a:bodyPr>
            <a:normAutofit/>
          </a:bodyPr>
          <a:lstStyle/>
          <a:p>
            <a:r>
              <a:rPr lang="en-GB" sz="3600" b="1" dirty="0"/>
              <a:t>JOIWCH WEDDILL YR WYTHNOS A WELWN NI CHI YN BLOC 2</a:t>
            </a:r>
          </a:p>
        </p:txBody>
      </p:sp>
      <p:sp>
        <p:nvSpPr>
          <p:cNvPr id="4" name="Content Placeholder 3"/>
          <p:cNvSpPr>
            <a:spLocks noGrp="1"/>
          </p:cNvSpPr>
          <p:nvPr>
            <p:ph sz="half" idx="2"/>
          </p:nvPr>
        </p:nvSpPr>
        <p:spPr>
          <a:xfrm>
            <a:off x="7146560" y="1654913"/>
            <a:ext cx="5334000" cy="4024125"/>
          </a:xfrm>
        </p:spPr>
        <p:txBody>
          <a:bodyPr>
            <a:normAutofit/>
          </a:bodyPr>
          <a:lstStyle/>
          <a:p>
            <a:r>
              <a:rPr lang="en-GB" sz="3600" b="1" dirty="0"/>
              <a:t>ENJOY THE REST OF YOUR WEEK AND I’LL SEE YOU IN BLOCK 2</a:t>
            </a:r>
          </a:p>
        </p:txBody>
      </p:sp>
      <p:pic>
        <p:nvPicPr>
          <p:cNvPr id="5" name="Picture 4" descr="Thumbs Up Smiley Face Emoji - Free vector graphic on Pixabay"/>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59763" y="3522689"/>
            <a:ext cx="2852376" cy="1993692"/>
          </a:xfrm>
          <a:prstGeom prst="rect">
            <a:avLst/>
          </a:prstGeom>
        </p:spPr>
      </p:pic>
      <p:sp>
        <p:nvSpPr>
          <p:cNvPr id="6" name="TextBox 5"/>
          <p:cNvSpPr txBox="1"/>
          <p:nvPr/>
        </p:nvSpPr>
        <p:spPr>
          <a:xfrm>
            <a:off x="1439056" y="5831175"/>
            <a:ext cx="9863527" cy="461665"/>
          </a:xfrm>
          <a:prstGeom prst="rect">
            <a:avLst/>
          </a:prstGeom>
          <a:noFill/>
        </p:spPr>
        <p:txBody>
          <a:bodyPr wrap="square" rtlCol="0">
            <a:spAutoFit/>
          </a:bodyPr>
          <a:lstStyle/>
          <a:p>
            <a:r>
              <a:rPr lang="en-GB" sz="2400" b="1" dirty="0"/>
              <a:t>EXIT QUESTION-FIRST LECURE : WHERE? WHEN? WHAT? WITH?</a:t>
            </a:r>
          </a:p>
        </p:txBody>
      </p:sp>
    </p:spTree>
    <p:extLst>
      <p:ext uri="{BB962C8B-B14F-4D97-AF65-F5344CB8AC3E}">
        <p14:creationId xmlns:p14="http://schemas.microsoft.com/office/powerpoint/2010/main" val="4226779057"/>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E5224E"/>
      </a:accent1>
      <a:accent2>
        <a:srgbClr val="9D074E"/>
      </a:accent2>
      <a:accent3>
        <a:srgbClr val="7F2294"/>
      </a:accent3>
      <a:accent4>
        <a:srgbClr val="8D65EA"/>
      </a:accent4>
      <a:accent5>
        <a:srgbClr val="588FE2"/>
      </a:accent5>
      <a:accent6>
        <a:srgbClr val="127CA4"/>
      </a:accent6>
      <a:hlink>
        <a:srgbClr val="FB4AB6"/>
      </a:hlink>
      <a:folHlink>
        <a:srgbClr val="F98FE9"/>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6DB8EB18-3657-4051-A897-2ED38832359E}"/>
    </a:ext>
  </a:extLst>
</a:theme>
</file>

<file path=docProps/app.xml><?xml version="1.0" encoding="utf-8"?>
<Properties xmlns="http://schemas.openxmlformats.org/officeDocument/2006/extended-properties" xmlns:vt="http://schemas.openxmlformats.org/officeDocument/2006/docPropsVTypes">
  <Template>Vapor Trail</Template>
  <TotalTime>13</TotalTime>
  <Words>1883</Words>
  <Application>Microsoft Office PowerPoint</Application>
  <PresentationFormat>Widescreen</PresentationFormat>
  <Paragraphs>146</Paragraphs>
  <Slides>25</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25</vt:i4>
      </vt:variant>
    </vt:vector>
  </HeadingPairs>
  <TitlesOfParts>
    <vt:vector size="32" baseType="lpstr">
      <vt:lpstr>Arial</vt:lpstr>
      <vt:lpstr>Calibri</vt:lpstr>
      <vt:lpstr>Century Gothic</vt:lpstr>
      <vt:lpstr>Trebuchet MS</vt:lpstr>
      <vt:lpstr>Wingdings</vt:lpstr>
      <vt:lpstr>Wingdings 3</vt:lpstr>
      <vt:lpstr>Vapor Trail</vt:lpstr>
      <vt:lpstr>Croeso nôL I ASTUDIAETHAU ADDYSG: Cynradd  WELCOME BACK TO education studies: primary </vt:lpstr>
      <vt:lpstr>CROESO I LEFEL 5/WELCOME TO LEVEL 5</vt:lpstr>
      <vt:lpstr>Dewis eich cynrychiolydd CWRS choosing your COURSE repRESENTATIVE</vt:lpstr>
      <vt:lpstr>Cynrychiolwyr CWRS COURSE Representatives</vt:lpstr>
      <vt:lpstr>DISGWYLIADAU/EXPECTATIONS</vt:lpstr>
      <vt:lpstr>CEFNOGAETH/SUPPORT</vt:lpstr>
      <vt:lpstr>DEWIS CYNRYCHIOLYDD CWRS CHOOSING COURSE REP</vt:lpstr>
      <vt:lpstr>Ymddygiad dosbarth IN CLASS ETIQUETTE</vt:lpstr>
      <vt:lpstr>YMDDYGIAD AR-LEIN/ONLINE ETIQUETTE</vt:lpstr>
      <vt:lpstr>Cyhoeddiadau pwysig important announcements</vt:lpstr>
      <vt:lpstr>Ymddygiad E-bost/email etiquette </vt:lpstr>
      <vt:lpstr>Ymddygiad E-bost/Email Etiquette </vt:lpstr>
      <vt:lpstr>Ymddygiad E-bost/Email Etiquette </vt:lpstr>
      <vt:lpstr>Presenoldeb a monitro Attendance and monitoring</vt:lpstr>
      <vt:lpstr>Ymddygiad sesiynau ar-lein/Online Etiquette</vt:lpstr>
      <vt:lpstr>Cofiwch/Remember</vt:lpstr>
      <vt:lpstr>Academic writing style</vt:lpstr>
      <vt:lpstr>Description vs analysis</vt:lpstr>
      <vt:lpstr>Questions to consider when you are reading...</vt:lpstr>
      <vt:lpstr>Ways to be more critical in your writing</vt:lpstr>
      <vt:lpstr>Ways to be more critical in your writing</vt:lpstr>
      <vt:lpstr>Use the ‘raise hand’ or ‘chat’ features</vt:lpstr>
      <vt:lpstr>TREASURE HUNT</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CYFLWYNIAD I ASTUDIAETHAU ADDYSG: Cynradd  and introduction to education studies: primary</dc:title>
  <dc:creator>Helen A Griffiths</dc:creator>
  <cp:lastModifiedBy>Alison Murphy</cp:lastModifiedBy>
  <cp:revision>54</cp:revision>
  <dcterms:created xsi:type="dcterms:W3CDTF">2020-09-15T14:27:16Z</dcterms:created>
  <dcterms:modified xsi:type="dcterms:W3CDTF">2021-09-16T07:39:18Z</dcterms:modified>
</cp:coreProperties>
</file>