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6"/>
  </p:notesMasterIdLst>
  <p:sldIdLst>
    <p:sldId id="258" r:id="rId6"/>
    <p:sldId id="273" r:id="rId7"/>
    <p:sldId id="259" r:id="rId8"/>
    <p:sldId id="256" r:id="rId9"/>
    <p:sldId id="257" r:id="rId10"/>
    <p:sldId id="260" r:id="rId11"/>
    <p:sldId id="261" r:id="rId12"/>
    <p:sldId id="262" r:id="rId13"/>
    <p:sldId id="263" r:id="rId14"/>
    <p:sldId id="264" r:id="rId15"/>
    <p:sldId id="266" r:id="rId16"/>
    <p:sldId id="265" r:id="rId17"/>
    <p:sldId id="271" r:id="rId18"/>
    <p:sldId id="272" r:id="rId19"/>
    <p:sldId id="267" r:id="rId20"/>
    <p:sldId id="268" r:id="rId21"/>
    <p:sldId id="274" r:id="rId22"/>
    <p:sldId id="276" r:id="rId23"/>
    <p:sldId id="277" r:id="rId24"/>
    <p:sldId id="278" r:id="rId25"/>
    <p:sldId id="279" r:id="rId26"/>
    <p:sldId id="280" r:id="rId27"/>
    <p:sldId id="281" r:id="rId28"/>
    <p:sldId id="282" r:id="rId29"/>
    <p:sldId id="283" r:id="rId30"/>
    <p:sldId id="284" r:id="rId31"/>
    <p:sldId id="285" r:id="rId32"/>
    <p:sldId id="286" r:id="rId33"/>
    <p:sldId id="270" r:id="rId34"/>
    <p:sldId id="26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EBFB8E-2595-4452-F14E-D5267E934B2E}" v="56" dt="2022-09-28T15:09:41.706"/>
    <p1510:client id="{ADE21FAE-A162-96C2-AF70-E5E1CB0F052B}" v="516" dt="2023-10-05T12:36:54.552"/>
    <p1510:client id="{D24959C5-D63F-C896-4841-07B4C5695CBF}" v="404" dt="2022-09-28T10:40:18.785"/>
    <p1510:client id="{F3DEA278-A264-9D88-142D-A83FBC7AEBA7}" v="29" dt="2021-10-13T15:06:47.1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8108" autoAdjust="0"/>
  </p:normalViewPr>
  <p:slideViewPr>
    <p:cSldViewPr snapToGrid="0">
      <p:cViewPr varScale="1">
        <p:scale>
          <a:sx n="86" d="100"/>
          <a:sy n="86" d="100"/>
        </p:scale>
        <p:origin x="94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heme" Target="theme/theme1.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87E17D-8498-4820-AEBE-A9D221D95CC6}" type="datetimeFigureOut">
              <a:rPr lang="en-GB" smtClean="0"/>
              <a:t>05/10/2023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9A0E93-3C3A-4EFD-8771-40EFB653E409}" type="slidenum">
              <a:rPr lang="en-GB" smtClean="0"/>
              <a:t>‹#›</a:t>
            </a:fld>
            <a:endParaRPr lang="en-GB"/>
          </a:p>
        </p:txBody>
      </p:sp>
    </p:spTree>
    <p:extLst>
      <p:ext uri="{BB962C8B-B14F-4D97-AF65-F5344CB8AC3E}">
        <p14:creationId xmlns:p14="http://schemas.microsoft.com/office/powerpoint/2010/main" val="3101346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R.P. was something that was developed in disciplines such as teaching, medicine and social work as a way to learn from real life experiences.</a:t>
            </a:r>
          </a:p>
          <a:p>
            <a:r>
              <a:rPr lang="en-GB" dirty="0"/>
              <a:t>Over time many other areas have adopted the principles of reflective practice, including universities, Police , business etc.</a:t>
            </a:r>
          </a:p>
        </p:txBody>
      </p:sp>
      <p:sp>
        <p:nvSpPr>
          <p:cNvPr id="4" name="Slide Number Placeholder 3"/>
          <p:cNvSpPr>
            <a:spLocks noGrp="1"/>
          </p:cNvSpPr>
          <p:nvPr>
            <p:ph type="sldNum" sz="quarter" idx="5"/>
          </p:nvPr>
        </p:nvSpPr>
        <p:spPr/>
        <p:txBody>
          <a:bodyPr/>
          <a:lstStyle/>
          <a:p>
            <a:fld id="{AE9A0E93-3C3A-4EFD-8771-40EFB653E409}" type="slidenum">
              <a:rPr lang="en-GB" smtClean="0"/>
              <a:t>3</a:t>
            </a:fld>
            <a:endParaRPr lang="en-GB"/>
          </a:p>
        </p:txBody>
      </p:sp>
    </p:spTree>
    <p:extLst>
      <p:ext uri="{BB962C8B-B14F-4D97-AF65-F5344CB8AC3E}">
        <p14:creationId xmlns:p14="http://schemas.microsoft.com/office/powerpoint/2010/main" val="29117926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R.P is a very personal thing and different people will define it in different ways.</a:t>
            </a:r>
          </a:p>
          <a:p>
            <a:r>
              <a:rPr lang="en-GB" dirty="0"/>
              <a:t>There is NO one correct way of defining what it is or how it should be done as a lot of the process depends on your own circumstances.</a:t>
            </a:r>
          </a:p>
        </p:txBody>
      </p:sp>
      <p:sp>
        <p:nvSpPr>
          <p:cNvPr id="4" name="Slide Number Placeholder 3"/>
          <p:cNvSpPr>
            <a:spLocks noGrp="1"/>
          </p:cNvSpPr>
          <p:nvPr>
            <p:ph type="sldNum" sz="quarter" idx="5"/>
          </p:nvPr>
        </p:nvSpPr>
        <p:spPr/>
        <p:txBody>
          <a:bodyPr/>
          <a:lstStyle/>
          <a:p>
            <a:fld id="{AE9A0E93-3C3A-4EFD-8771-40EFB653E409}" type="slidenum">
              <a:rPr lang="en-GB" smtClean="0"/>
              <a:t>4</a:t>
            </a:fld>
            <a:endParaRPr lang="en-GB"/>
          </a:p>
        </p:txBody>
      </p:sp>
    </p:spTree>
    <p:extLst>
      <p:ext uri="{BB962C8B-B14F-4D97-AF65-F5344CB8AC3E}">
        <p14:creationId xmlns:p14="http://schemas.microsoft.com/office/powerpoint/2010/main" val="17797860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Taken from University of Cambridge , Study Skills</a:t>
            </a:r>
          </a:p>
          <a:p>
            <a:endParaRPr lang="en-GB" dirty="0"/>
          </a:p>
          <a:p>
            <a:r>
              <a:rPr lang="en-GB" b="1" dirty="0">
                <a:ea typeface="Calibri"/>
                <a:cs typeface="Calibri"/>
              </a:rPr>
              <a:t>So what do you think are the ADVANTAGES of reflective practice – answers in the chat.</a:t>
            </a:r>
          </a:p>
          <a:p>
            <a:endParaRPr lang="en-GB" dirty="0"/>
          </a:p>
          <a:p>
            <a:r>
              <a:rPr lang="en-GB" dirty="0"/>
              <a:t>It has many benefits at both a personal and professional level and can help you focus on planning for future experiences.</a:t>
            </a:r>
          </a:p>
          <a:p>
            <a:endParaRPr lang="en-GB" dirty="0"/>
          </a:p>
          <a:p>
            <a:r>
              <a:rPr lang="en-GB" dirty="0"/>
              <a:t>1. Allows you to look at the bigger picture – e.g. within studying or professionally we can become too focused – RP allows you to think about your goals and your plans for the future</a:t>
            </a:r>
          </a:p>
          <a:p>
            <a:r>
              <a:rPr lang="en-GB" dirty="0"/>
              <a:t>2. Identifies areas of improvement/development – in the workplace it can give you the opportunity to think upon areas that you can work upon as well as well as what you are doing well.</a:t>
            </a:r>
          </a:p>
          <a:p>
            <a:r>
              <a:rPr lang="en-GB" dirty="0"/>
              <a:t>3. Be more creative and try new things – easy to get stuck in a rut and it can be helpful to think about what you are doing and why you are doing it. This can spark new ideas from different perspective.</a:t>
            </a:r>
          </a:p>
          <a:p>
            <a:r>
              <a:rPr lang="en-GB" dirty="0"/>
              <a:t>4. Challenge some assumptions about people and situations – human nature to make assumptions about people and situations. Taking a step back and reflecting can help you challenge those assumptions </a:t>
            </a:r>
          </a:p>
          <a:p>
            <a:r>
              <a:rPr lang="en-GB" dirty="0"/>
              <a:t>5. Key part of emotional intelligence – the ability to understand and remain in control of our emotions. Useful skill to have for your own well being and working with others.</a:t>
            </a:r>
          </a:p>
          <a:p>
            <a:r>
              <a:rPr lang="en-GB" dirty="0"/>
              <a:t>6. Helps maintain a healthy work/life balance – offers a defined process for thinking through things. Learn from them and move on rather than dwelling on what happened.</a:t>
            </a:r>
          </a:p>
          <a:p>
            <a:r>
              <a:rPr lang="en-GB" dirty="0"/>
              <a:t>7. Issues of self talk – little voice in head which reminds us of all the things we could have done better. Reflecting on an experience can help put this voice to use as we learn from what we have done and move on</a:t>
            </a:r>
          </a:p>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5</a:t>
            </a:fld>
            <a:endParaRPr lang="en-GB"/>
          </a:p>
        </p:txBody>
      </p:sp>
    </p:spTree>
    <p:extLst>
      <p:ext uri="{BB962C8B-B14F-4D97-AF65-F5344CB8AC3E}">
        <p14:creationId xmlns:p14="http://schemas.microsoft.com/office/powerpoint/2010/main" val="13221187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you know what reflection is and its benefits – how do you actually do it?</a:t>
            </a:r>
          </a:p>
          <a:p>
            <a:endParaRPr lang="en-GB" dirty="0"/>
          </a:p>
          <a:p>
            <a:r>
              <a:rPr lang="en-GB" b="1" dirty="0">
                <a:ea typeface="Calibri"/>
                <a:cs typeface="Calibri"/>
              </a:rPr>
              <a:t>Anybody want to share how they use reflective practice?</a:t>
            </a:r>
            <a:endParaRPr lang="en-GB" b="1" dirty="0"/>
          </a:p>
          <a:p>
            <a:r>
              <a:rPr lang="en-GB" b="1" dirty="0">
                <a:ea typeface="Calibri"/>
                <a:cs typeface="Calibri"/>
              </a:rPr>
              <a:t>Give examples</a:t>
            </a:r>
          </a:p>
          <a:p>
            <a:endParaRPr lang="en-GB" dirty="0"/>
          </a:p>
          <a:p>
            <a:r>
              <a:rPr lang="en-GB" dirty="0"/>
              <a:t>Not one clear way of doing it – you have to find what works for you – it’s a personal process and journey</a:t>
            </a:r>
          </a:p>
          <a:p>
            <a:endParaRPr lang="en-GB" dirty="0"/>
          </a:p>
          <a:p>
            <a:r>
              <a:rPr lang="en-GB" dirty="0"/>
              <a:t>Speak out loud</a:t>
            </a:r>
          </a:p>
          <a:p>
            <a:r>
              <a:rPr lang="en-GB" dirty="0"/>
              <a:t>Write it  down</a:t>
            </a:r>
          </a:p>
          <a:p>
            <a:r>
              <a:rPr lang="en-GB" b="1" dirty="0"/>
              <a:t>But </a:t>
            </a:r>
          </a:p>
          <a:p>
            <a:r>
              <a:rPr lang="en-GB" dirty="0"/>
              <a:t>Do it regularly – get into a habit</a:t>
            </a:r>
          </a:p>
          <a:p>
            <a:endParaRPr lang="en-GB" dirty="0"/>
          </a:p>
          <a:p>
            <a:r>
              <a:rPr lang="en-GB" dirty="0"/>
              <a:t>Start with the basics</a:t>
            </a:r>
          </a:p>
          <a:p>
            <a:r>
              <a:rPr lang="en-GB" dirty="0"/>
              <a:t>Think of a situation that you want to reflect on and then ask yourself these questions</a:t>
            </a:r>
          </a:p>
        </p:txBody>
      </p:sp>
      <p:sp>
        <p:nvSpPr>
          <p:cNvPr id="4" name="Slide Number Placeholder 3"/>
          <p:cNvSpPr>
            <a:spLocks noGrp="1"/>
          </p:cNvSpPr>
          <p:nvPr>
            <p:ph type="sldNum" sz="quarter" idx="5"/>
          </p:nvPr>
        </p:nvSpPr>
        <p:spPr/>
        <p:txBody>
          <a:bodyPr/>
          <a:lstStyle/>
          <a:p>
            <a:fld id="{AE9A0E93-3C3A-4EFD-8771-40EFB653E409}" type="slidenum">
              <a:rPr lang="en-GB" smtClean="0"/>
              <a:t>6</a:t>
            </a:fld>
            <a:endParaRPr lang="en-GB"/>
          </a:p>
        </p:txBody>
      </p:sp>
    </p:spTree>
    <p:extLst>
      <p:ext uri="{BB962C8B-B14F-4D97-AF65-F5344CB8AC3E}">
        <p14:creationId xmlns:p14="http://schemas.microsoft.com/office/powerpoint/2010/main" val="5642889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Hard to know where to start process if you are not use it. In your academic work you are expected to refer to theories, models etc.</a:t>
            </a:r>
          </a:p>
          <a:p>
            <a:r>
              <a:rPr lang="en-GB" dirty="0"/>
              <a:t>Fortunately there are a number of models that you can use. </a:t>
            </a:r>
          </a:p>
          <a:p>
            <a:r>
              <a:rPr lang="en-GB" dirty="0"/>
              <a:t>Search internet for more details of each one</a:t>
            </a:r>
          </a:p>
          <a:p>
            <a:endParaRPr lang="en-GB" dirty="0"/>
          </a:p>
          <a:p>
            <a:pPr marL="228600" indent="-228600">
              <a:buAutoNum type="arabicPeriod"/>
            </a:pPr>
            <a:r>
              <a:rPr lang="en-GB" b="1" dirty="0"/>
              <a:t>ERA Cycle </a:t>
            </a:r>
            <a:r>
              <a:rPr lang="en-GB" dirty="0"/>
              <a:t>– most simple model – 3 stages  (</a:t>
            </a:r>
            <a:r>
              <a:rPr lang="en-GB" b="0" i="0" dirty="0">
                <a:solidFill>
                  <a:srgbClr val="333333"/>
                </a:solidFill>
                <a:effectLst/>
                <a:latin typeface="Arial" panose="020B0604020202020204" pitchFamily="34" charset="0"/>
              </a:rPr>
              <a:t>Jasper, M. (2013). Beginning Reflective Practice. Andover: Cengage Learning)</a:t>
            </a:r>
            <a:endParaRPr lang="en-GB" dirty="0"/>
          </a:p>
          <a:p>
            <a:pPr marL="0" indent="0">
              <a:buNone/>
            </a:pPr>
            <a:r>
              <a:rPr lang="en-GB" dirty="0"/>
              <a:t>EXPERIENCE – start with an experience work/personal, positive/negative, some thing new to us/been through before</a:t>
            </a:r>
          </a:p>
          <a:p>
            <a:pPr marL="0" indent="0">
              <a:buNone/>
            </a:pPr>
            <a:r>
              <a:rPr lang="en-GB" dirty="0"/>
              <a:t>REFLECTION – reflect on what happened – think through the experience, examine feelings, and decide on next step</a:t>
            </a:r>
          </a:p>
          <a:p>
            <a:pPr marL="0" indent="0">
              <a:buNone/>
            </a:pPr>
            <a:r>
              <a:rPr lang="en-GB" dirty="0"/>
              <a:t>ACTION – what we will do as a result of an experience will be different depending on the individual. This action will result in another experience and the cycle will continue.</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7</a:t>
            </a:fld>
            <a:endParaRPr lang="en-GB"/>
          </a:p>
        </p:txBody>
      </p:sp>
    </p:spTree>
    <p:extLst>
      <p:ext uri="{BB962C8B-B14F-4D97-AF65-F5344CB8AC3E}">
        <p14:creationId xmlns:p14="http://schemas.microsoft.com/office/powerpoint/2010/main" val="875412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Driscoll’s model</a:t>
            </a:r>
          </a:p>
          <a:p>
            <a:r>
              <a:rPr lang="en-GB" dirty="0"/>
              <a:t>Developed in mid 1990’s – based on 3 ‘what’s questions asked by Terry BORTON in 1970’s</a:t>
            </a:r>
          </a:p>
          <a:p>
            <a:r>
              <a:rPr lang="en-GB" dirty="0"/>
              <a:t>WHAT?</a:t>
            </a:r>
          </a:p>
          <a:p>
            <a:r>
              <a:rPr lang="en-GB" dirty="0"/>
              <a:t>SO WHAT?</a:t>
            </a:r>
          </a:p>
          <a:p>
            <a:r>
              <a:rPr lang="en-GB" dirty="0"/>
              <a:t>NOW WHAT?</a:t>
            </a:r>
          </a:p>
          <a:p>
            <a:endParaRPr lang="en-GB" dirty="0"/>
          </a:p>
          <a:p>
            <a:r>
              <a:rPr lang="en-GB" dirty="0"/>
              <a:t>By asking these 3 simple questions we can analyse and learn from our experiences.</a:t>
            </a:r>
          </a:p>
          <a:p>
            <a:r>
              <a:rPr lang="en-GB" dirty="0"/>
              <a:t>1</a:t>
            </a:r>
            <a:r>
              <a:rPr lang="en-GB" baseline="30000" dirty="0"/>
              <a:t>st</a:t>
            </a:r>
            <a:r>
              <a:rPr lang="en-GB" dirty="0"/>
              <a:t> describe the situation/experience – set in context</a:t>
            </a:r>
          </a:p>
          <a:p>
            <a:r>
              <a:rPr lang="en-GB" dirty="0"/>
              <a:t>2</a:t>
            </a:r>
            <a:r>
              <a:rPr lang="en-GB" baseline="30000" dirty="0"/>
              <a:t>nd</a:t>
            </a:r>
            <a:r>
              <a:rPr lang="en-GB" dirty="0"/>
              <a:t> Reflect on experience by asking ‘SO WHAT?’ – what did we learn as a result of the experience</a:t>
            </a:r>
          </a:p>
          <a:p>
            <a:r>
              <a:rPr lang="en-GB" dirty="0"/>
              <a:t>3</a:t>
            </a:r>
            <a:r>
              <a:rPr lang="en-GB" baseline="30000" dirty="0"/>
              <a:t>rd</a:t>
            </a:r>
            <a:r>
              <a:rPr lang="en-GB" dirty="0"/>
              <a:t> think of action we will take as a result of the reflection – will we change a behaviour, try something new or carry on as a we are</a:t>
            </a:r>
          </a:p>
          <a:p>
            <a:endParaRPr lang="en-GB" dirty="0"/>
          </a:p>
          <a:p>
            <a:r>
              <a:rPr lang="en-GB" dirty="0"/>
              <a:t>Don’t forget there may not be any changes as a result and we may feel it was ok and went well – this is equally as valid an outcome so don’t worry</a:t>
            </a:r>
          </a:p>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8</a:t>
            </a:fld>
            <a:endParaRPr lang="en-GB"/>
          </a:p>
        </p:txBody>
      </p:sp>
    </p:spTree>
    <p:extLst>
      <p:ext uri="{BB962C8B-B14F-4D97-AF65-F5344CB8AC3E}">
        <p14:creationId xmlns:p14="http://schemas.microsoft.com/office/powerpoint/2010/main" val="1304149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3. Kolb’s Experiential Learning Cycle</a:t>
            </a:r>
          </a:p>
          <a:p>
            <a:endParaRPr lang="en-GB" dirty="0"/>
          </a:p>
          <a:p>
            <a:r>
              <a:rPr lang="en-GB" dirty="0"/>
              <a:t>Kolb’s model 1984 takes things a step further. Based on theories about how people learn this model centres on the concept of developing understanding through actual experiences and contains 4 stages</a:t>
            </a:r>
          </a:p>
          <a:p>
            <a:pPr marL="228600" indent="-228600">
              <a:buAutoNum type="arabicPeriod"/>
            </a:pPr>
            <a:r>
              <a:rPr lang="en-GB" dirty="0"/>
              <a:t>Concrete experience</a:t>
            </a:r>
          </a:p>
          <a:p>
            <a:pPr marL="228600" indent="-228600">
              <a:buAutoNum type="arabicPeriod"/>
            </a:pPr>
            <a:r>
              <a:rPr lang="en-GB" dirty="0"/>
              <a:t>Reflective observation</a:t>
            </a:r>
          </a:p>
          <a:p>
            <a:pPr marL="228600" indent="-228600">
              <a:buAutoNum type="arabicPeriod"/>
            </a:pPr>
            <a:r>
              <a:rPr lang="en-GB" dirty="0"/>
              <a:t>Abstract conceptualization</a:t>
            </a:r>
          </a:p>
          <a:p>
            <a:pPr marL="228600" indent="-228600">
              <a:buAutoNum type="arabicPeriod"/>
            </a:pPr>
            <a:r>
              <a:rPr lang="en-GB" dirty="0"/>
              <a:t>Active experimentation</a:t>
            </a:r>
          </a:p>
          <a:p>
            <a:pPr marL="0" indent="0">
              <a:buNone/>
            </a:pPr>
            <a:endParaRPr lang="en-GB" dirty="0"/>
          </a:p>
          <a:p>
            <a:pPr marL="0" indent="0">
              <a:buNone/>
            </a:pPr>
            <a:r>
              <a:rPr lang="en-GB" dirty="0"/>
              <a:t>Kolb argues that we start with an experience, then we reflect on it and note anything about it which we haven’t come across before</a:t>
            </a:r>
          </a:p>
          <a:p>
            <a:pPr marL="0" indent="0">
              <a:buNone/>
            </a:pPr>
            <a:r>
              <a:rPr lang="en-GB" dirty="0"/>
              <a:t>Then we start develop new ideas as a result</a:t>
            </a:r>
          </a:p>
          <a:p>
            <a:pPr marL="0" indent="0">
              <a:buNone/>
            </a:pPr>
            <a:r>
              <a:rPr lang="en-GB" dirty="0"/>
              <a:t>Final stage involves us in applying our new ideas to different situations</a:t>
            </a:r>
          </a:p>
          <a:p>
            <a:pPr marL="0" indent="0">
              <a:buNone/>
            </a:pPr>
            <a:r>
              <a:rPr lang="en-GB" dirty="0"/>
              <a:t>This demonstrates learning as a direct result of our experiences and reflection</a:t>
            </a:r>
          </a:p>
          <a:p>
            <a:pPr marL="0" indent="0">
              <a:buNone/>
            </a:pPr>
            <a:endParaRPr lang="en-GB" dirty="0"/>
          </a:p>
          <a:p>
            <a:pPr marL="0" indent="0">
              <a:buNone/>
            </a:pPr>
            <a:r>
              <a:rPr lang="en-GB" b="0" i="1" dirty="0">
                <a:solidFill>
                  <a:srgbClr val="333333"/>
                </a:solidFill>
                <a:effectLst/>
                <a:latin typeface="Arial" panose="020B0604020202020204" pitchFamily="34" charset="0"/>
              </a:rPr>
              <a:t>Kolb, D. (1984) Experiential Learning: Experience as the Source of Learning and Development. Upper Saddle River: Prentice Hall</a:t>
            </a:r>
            <a:endParaRPr lang="en-GB" i="1" dirty="0"/>
          </a:p>
          <a:p>
            <a:pPr marL="0" indent="0">
              <a:buNone/>
            </a:pPr>
            <a:endParaRPr lang="en-GB" dirty="0"/>
          </a:p>
          <a:p>
            <a:pPr marL="0" indent="0">
              <a:buNone/>
            </a:pPr>
            <a:r>
              <a:rPr lang="en-GB" b="1" u="sng" dirty="0"/>
              <a:t>4. Gibbs Reflective Cycle</a:t>
            </a:r>
          </a:p>
          <a:p>
            <a:pPr marL="0" indent="0">
              <a:buNone/>
            </a:pPr>
            <a:r>
              <a:rPr lang="en-GB" dirty="0"/>
              <a:t>Builds on the other three models and adds more stages. It’s a more complex model but you may find having those extra stages may help you or guide you better.</a:t>
            </a:r>
          </a:p>
          <a:p>
            <a:pPr marL="0" indent="0">
              <a:buNone/>
            </a:pPr>
            <a:r>
              <a:rPr lang="en-GB" dirty="0"/>
              <a:t>6 stages:</a:t>
            </a:r>
          </a:p>
          <a:p>
            <a:pPr marL="685800" lvl="1" indent="-228600">
              <a:buFont typeface="+mj-lt"/>
              <a:buAutoNum type="arabicPeriod"/>
            </a:pPr>
            <a:r>
              <a:rPr lang="en-GB" dirty="0"/>
              <a:t>Description</a:t>
            </a:r>
          </a:p>
          <a:p>
            <a:pPr marL="685800" lvl="1" indent="-228600">
              <a:buFont typeface="+mj-lt"/>
              <a:buAutoNum type="arabicPeriod"/>
            </a:pPr>
            <a:r>
              <a:rPr lang="en-GB" dirty="0"/>
              <a:t>Feelings</a:t>
            </a:r>
          </a:p>
          <a:p>
            <a:pPr marL="685800" lvl="1" indent="-228600">
              <a:buFont typeface="+mj-lt"/>
              <a:buAutoNum type="arabicPeriod"/>
            </a:pPr>
            <a:r>
              <a:rPr lang="en-GB" dirty="0"/>
              <a:t>Evaluation</a:t>
            </a:r>
          </a:p>
          <a:p>
            <a:pPr marL="685800" lvl="1" indent="-228600">
              <a:buFont typeface="+mj-lt"/>
              <a:buAutoNum type="arabicPeriod"/>
            </a:pPr>
            <a:r>
              <a:rPr lang="en-GB" dirty="0"/>
              <a:t>Analysis</a:t>
            </a:r>
          </a:p>
          <a:p>
            <a:pPr marL="685800" lvl="1" indent="-228600">
              <a:buFont typeface="+mj-lt"/>
              <a:buAutoNum type="arabicPeriod"/>
            </a:pPr>
            <a:r>
              <a:rPr lang="en-GB" dirty="0"/>
              <a:t>Conclusion</a:t>
            </a:r>
          </a:p>
          <a:p>
            <a:pPr marL="685800" lvl="1" indent="-228600">
              <a:buFont typeface="+mj-lt"/>
              <a:buAutoNum type="arabicPeriod"/>
            </a:pPr>
            <a:r>
              <a:rPr lang="en-GB" dirty="0"/>
              <a:t>Action plan</a:t>
            </a:r>
          </a:p>
          <a:p>
            <a:pPr marL="0" indent="0">
              <a:buNone/>
            </a:pPr>
            <a:r>
              <a:rPr lang="en-GB" dirty="0"/>
              <a:t>Starts with the experience – then encourages us to focus on our feelings around the experience both during and after.</a:t>
            </a:r>
          </a:p>
          <a:p>
            <a:pPr marL="0" indent="0">
              <a:buNone/>
            </a:pPr>
            <a:r>
              <a:rPr lang="en-GB" dirty="0"/>
              <a:t>Next step is evaluating the experience – what was good/bad from our point of view</a:t>
            </a:r>
          </a:p>
          <a:p>
            <a:pPr marL="0" indent="0">
              <a:buNone/>
            </a:pPr>
            <a:r>
              <a:rPr lang="en-GB" dirty="0"/>
              <a:t>We can the use this evaluation to analyse the situation to make sense.</a:t>
            </a:r>
          </a:p>
          <a:p>
            <a:pPr marL="0" indent="0">
              <a:buNone/>
            </a:pPr>
            <a:r>
              <a:rPr lang="en-GB" dirty="0"/>
              <a:t>This analysis results in a conclusion about what other actions if any we would take to reach a different outcome.</a:t>
            </a:r>
          </a:p>
          <a:p>
            <a:pPr marL="0" indent="0">
              <a:buNone/>
            </a:pPr>
            <a:r>
              <a:rPr lang="en-GB" dirty="0"/>
              <a:t>Final stage involves building an action plan of steps to take next time we find ourselves in similar situation</a:t>
            </a:r>
          </a:p>
          <a:p>
            <a:pPr marL="0" indent="0">
              <a:buNone/>
            </a:pPr>
            <a:endParaRPr lang="en-GB" dirty="0"/>
          </a:p>
          <a:p>
            <a:pPr marL="0" indent="0">
              <a:buNone/>
            </a:pPr>
            <a:r>
              <a:rPr lang="en-GB" b="0" i="1" dirty="0">
                <a:solidFill>
                  <a:srgbClr val="333333"/>
                </a:solidFill>
                <a:effectLst/>
                <a:latin typeface="Arial" panose="020B0604020202020204" pitchFamily="34" charset="0"/>
              </a:rPr>
              <a:t>Gibbs, G. (1998) Learning by Doing: A Guide to Teaching and Learning Methods. Oxford: Further Education Unit, Oxford </a:t>
            </a:r>
            <a:r>
              <a:rPr lang="en-GB" b="0" i="1" dirty="0" err="1">
                <a:solidFill>
                  <a:srgbClr val="333333"/>
                </a:solidFill>
                <a:effectLst/>
                <a:latin typeface="Arial" panose="020B0604020202020204" pitchFamily="34" charset="0"/>
              </a:rPr>
              <a:t>Polytechic</a:t>
            </a:r>
            <a:endParaRPr lang="en-GB" i="1" dirty="0"/>
          </a:p>
          <a:p>
            <a:pPr marL="0" indent="0">
              <a:buNone/>
            </a:pPr>
            <a:endParaRPr lang="en-GB" dirty="0"/>
          </a:p>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9</a:t>
            </a:fld>
            <a:endParaRPr lang="en-GB"/>
          </a:p>
        </p:txBody>
      </p:sp>
    </p:spTree>
    <p:extLst>
      <p:ext uri="{BB962C8B-B14F-4D97-AF65-F5344CB8AC3E}">
        <p14:creationId xmlns:p14="http://schemas.microsoft.com/office/powerpoint/2010/main" val="30617928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University of Cambridge</a:t>
            </a:r>
          </a:p>
          <a:p>
            <a:endParaRPr lang="en-GB" dirty="0">
              <a:ea typeface="Calibri"/>
              <a:cs typeface="Calibri"/>
            </a:endParaRPr>
          </a:p>
          <a:p>
            <a:r>
              <a:rPr lang="en-GB" b="1" dirty="0">
                <a:ea typeface="Calibri"/>
                <a:cs typeface="Calibri"/>
              </a:rPr>
              <a:t>What do you think are the pros' &amp; con's or Advantages/disadvantages of using a RP Model?</a:t>
            </a:r>
          </a:p>
        </p:txBody>
      </p:sp>
      <p:sp>
        <p:nvSpPr>
          <p:cNvPr id="4" name="Slide Number Placeholder 3"/>
          <p:cNvSpPr>
            <a:spLocks noGrp="1"/>
          </p:cNvSpPr>
          <p:nvPr>
            <p:ph type="sldNum" sz="quarter" idx="5"/>
          </p:nvPr>
        </p:nvSpPr>
        <p:spPr/>
        <p:txBody>
          <a:bodyPr/>
          <a:lstStyle/>
          <a:p>
            <a:fld id="{AE9A0E93-3C3A-4EFD-8771-40EFB653E409}" type="slidenum">
              <a:rPr lang="en-GB" smtClean="0"/>
              <a:t>10</a:t>
            </a:fld>
            <a:endParaRPr lang="en-GB"/>
          </a:p>
        </p:txBody>
      </p:sp>
    </p:spTree>
    <p:extLst>
      <p:ext uri="{BB962C8B-B14F-4D97-AF65-F5344CB8AC3E}">
        <p14:creationId xmlns:p14="http://schemas.microsoft.com/office/powerpoint/2010/main" val="10638152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What barriers have you come across in order to allow you to undertake some RP?</a:t>
            </a:r>
            <a:endParaRPr lang="en-US" b="1" dirty="0">
              <a:ea typeface="Calibri"/>
              <a:cs typeface="Calibri"/>
            </a:endParaRPr>
          </a:p>
          <a:p>
            <a:r>
              <a:rPr lang="en-US" b="1" dirty="0">
                <a:ea typeface="Calibri"/>
                <a:cs typeface="Calibri"/>
              </a:rPr>
              <a:t>Or what barriers could there be?</a:t>
            </a:r>
          </a:p>
        </p:txBody>
      </p:sp>
      <p:sp>
        <p:nvSpPr>
          <p:cNvPr id="4" name="Slide Number Placeholder 3"/>
          <p:cNvSpPr>
            <a:spLocks noGrp="1"/>
          </p:cNvSpPr>
          <p:nvPr>
            <p:ph type="sldNum" sz="quarter" idx="5"/>
          </p:nvPr>
        </p:nvSpPr>
        <p:spPr/>
        <p:txBody>
          <a:bodyPr/>
          <a:lstStyle/>
          <a:p>
            <a:fld id="{AE9A0E93-3C3A-4EFD-8771-40EFB653E409}" type="slidenum">
              <a:rPr lang="en-GB" smtClean="0"/>
              <a:t>11</a:t>
            </a:fld>
            <a:endParaRPr lang="en-GB"/>
          </a:p>
        </p:txBody>
      </p:sp>
    </p:spTree>
    <p:extLst>
      <p:ext uri="{BB962C8B-B14F-4D97-AF65-F5344CB8AC3E}">
        <p14:creationId xmlns:p14="http://schemas.microsoft.com/office/powerpoint/2010/main" val="14502668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12</a:t>
            </a:fld>
            <a:endParaRPr lang="en-GB"/>
          </a:p>
        </p:txBody>
      </p:sp>
    </p:spTree>
    <p:extLst>
      <p:ext uri="{BB962C8B-B14F-4D97-AF65-F5344CB8AC3E}">
        <p14:creationId xmlns:p14="http://schemas.microsoft.com/office/powerpoint/2010/main" val="1860481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When we are effective at reflective practice – what do you think we have been doing right?</a:t>
            </a:r>
          </a:p>
        </p:txBody>
      </p:sp>
      <p:sp>
        <p:nvSpPr>
          <p:cNvPr id="4" name="Slide Number Placeholder 3"/>
          <p:cNvSpPr>
            <a:spLocks noGrp="1"/>
          </p:cNvSpPr>
          <p:nvPr>
            <p:ph type="sldNum" sz="quarter" idx="5"/>
          </p:nvPr>
        </p:nvSpPr>
        <p:spPr/>
        <p:txBody>
          <a:bodyPr/>
          <a:lstStyle/>
          <a:p>
            <a:fld id="{AE9A0E93-3C3A-4EFD-8771-40EFB653E409}" type="slidenum">
              <a:rPr lang="en-GB" smtClean="0"/>
              <a:t>14</a:t>
            </a:fld>
            <a:endParaRPr lang="en-GB"/>
          </a:p>
        </p:txBody>
      </p:sp>
    </p:spTree>
    <p:extLst>
      <p:ext uri="{BB962C8B-B14F-4D97-AF65-F5344CB8AC3E}">
        <p14:creationId xmlns:p14="http://schemas.microsoft.com/office/powerpoint/2010/main" val="40819080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get a draft done by the next lesson</a:t>
            </a:r>
          </a:p>
        </p:txBody>
      </p:sp>
      <p:sp>
        <p:nvSpPr>
          <p:cNvPr id="4" name="Slide Number Placeholder 3"/>
          <p:cNvSpPr>
            <a:spLocks noGrp="1"/>
          </p:cNvSpPr>
          <p:nvPr>
            <p:ph type="sldNum" sz="quarter" idx="5"/>
          </p:nvPr>
        </p:nvSpPr>
        <p:spPr/>
        <p:txBody>
          <a:bodyPr/>
          <a:lstStyle/>
          <a:p>
            <a:fld id="{AE9A0E93-3C3A-4EFD-8771-40EFB653E409}" type="slidenum">
              <a:rPr lang="en-GB" smtClean="0"/>
              <a:t>16</a:t>
            </a:fld>
            <a:endParaRPr lang="en-GB"/>
          </a:p>
        </p:txBody>
      </p:sp>
    </p:spTree>
    <p:extLst>
      <p:ext uri="{BB962C8B-B14F-4D97-AF65-F5344CB8AC3E}">
        <p14:creationId xmlns:p14="http://schemas.microsoft.com/office/powerpoint/2010/main" val="22236513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Think about what has happened within your career within the last 12 months?</a:t>
            </a:r>
          </a:p>
          <a:p>
            <a:endParaRPr lang="en-US" dirty="0">
              <a:ea typeface="Calibri"/>
              <a:cs typeface="Calibri"/>
            </a:endParaRPr>
          </a:p>
          <a:p>
            <a:r>
              <a:rPr lang="en-US" dirty="0">
                <a:ea typeface="Calibri"/>
                <a:cs typeface="Calibri"/>
              </a:rPr>
              <a:t>Anyone want to share any significant changes?</a:t>
            </a:r>
          </a:p>
        </p:txBody>
      </p:sp>
      <p:sp>
        <p:nvSpPr>
          <p:cNvPr id="4" name="Slide Number Placeholder 3"/>
          <p:cNvSpPr>
            <a:spLocks noGrp="1"/>
          </p:cNvSpPr>
          <p:nvPr>
            <p:ph type="sldNum" sz="quarter" idx="5"/>
          </p:nvPr>
        </p:nvSpPr>
        <p:spPr/>
        <p:txBody>
          <a:bodyPr/>
          <a:lstStyle/>
          <a:p>
            <a:fld id="{AE9A0E93-3C3A-4EFD-8771-40EFB653E409}" type="slidenum">
              <a:rPr lang="en-GB" smtClean="0"/>
              <a:t>19</a:t>
            </a:fld>
            <a:endParaRPr lang="en-GB"/>
          </a:p>
        </p:txBody>
      </p:sp>
    </p:spTree>
    <p:extLst>
      <p:ext uri="{BB962C8B-B14F-4D97-AF65-F5344CB8AC3E}">
        <p14:creationId xmlns:p14="http://schemas.microsoft.com/office/powerpoint/2010/main" val="2073921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29B98-F199-48B7-B23F-9B9EDFBEE6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85174C-C687-44B6-B8A4-7BF95B9C77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6BFDBEC-6ED3-46EA-9632-72B0324827B4}"/>
              </a:ext>
            </a:extLst>
          </p:cNvPr>
          <p:cNvSpPr>
            <a:spLocks noGrp="1"/>
          </p:cNvSpPr>
          <p:nvPr>
            <p:ph type="dt" sz="half" idx="10"/>
          </p:nvPr>
        </p:nvSpPr>
        <p:spPr/>
        <p:txBody>
          <a:bodyPr/>
          <a:lstStyle/>
          <a:p>
            <a:fld id="{D55FF29F-4459-422A-B2C6-4FB41BBD03D8}" type="datetimeFigureOut">
              <a:rPr lang="en-GB" smtClean="0"/>
              <a:t>05/10/2023</a:t>
            </a:fld>
            <a:endParaRPr lang="en-GB"/>
          </a:p>
        </p:txBody>
      </p:sp>
      <p:sp>
        <p:nvSpPr>
          <p:cNvPr id="5" name="Footer Placeholder 4">
            <a:extLst>
              <a:ext uri="{FF2B5EF4-FFF2-40B4-BE49-F238E27FC236}">
                <a16:creationId xmlns:a16="http://schemas.microsoft.com/office/drawing/2014/main" id="{AB6CAD35-A9AE-4273-BA17-9EA13214B5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7EF168-E0F8-4902-9B3A-FF53F948ED51}"/>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1979724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78528-13DE-4339-960A-67CDCA90DC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A9D78F-143D-4D2F-A83F-DBF959E0B9D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641B08-6E8F-4C43-958D-D4F27CE13F98}"/>
              </a:ext>
            </a:extLst>
          </p:cNvPr>
          <p:cNvSpPr>
            <a:spLocks noGrp="1"/>
          </p:cNvSpPr>
          <p:nvPr>
            <p:ph type="dt" sz="half" idx="10"/>
          </p:nvPr>
        </p:nvSpPr>
        <p:spPr/>
        <p:txBody>
          <a:bodyPr/>
          <a:lstStyle/>
          <a:p>
            <a:fld id="{D55FF29F-4459-422A-B2C6-4FB41BBD03D8}" type="datetimeFigureOut">
              <a:rPr lang="en-GB" smtClean="0"/>
              <a:t>05/10/2023</a:t>
            </a:fld>
            <a:endParaRPr lang="en-GB"/>
          </a:p>
        </p:txBody>
      </p:sp>
      <p:sp>
        <p:nvSpPr>
          <p:cNvPr id="5" name="Footer Placeholder 4">
            <a:extLst>
              <a:ext uri="{FF2B5EF4-FFF2-40B4-BE49-F238E27FC236}">
                <a16:creationId xmlns:a16="http://schemas.microsoft.com/office/drawing/2014/main" id="{BA6DE9ED-ABA0-4148-B8B6-2EC0CFF8B9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02171F-3704-4553-B6C1-28EB83381020}"/>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140597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487CF-C77D-4CB0-B357-0B0632E077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91D0FD-885B-4266-8273-B7579DF7BF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8F617B-017A-4654-920E-DE3C800E64AF}"/>
              </a:ext>
            </a:extLst>
          </p:cNvPr>
          <p:cNvSpPr>
            <a:spLocks noGrp="1"/>
          </p:cNvSpPr>
          <p:nvPr>
            <p:ph type="dt" sz="half" idx="10"/>
          </p:nvPr>
        </p:nvSpPr>
        <p:spPr/>
        <p:txBody>
          <a:bodyPr/>
          <a:lstStyle/>
          <a:p>
            <a:fld id="{D55FF29F-4459-422A-B2C6-4FB41BBD03D8}" type="datetimeFigureOut">
              <a:rPr lang="en-GB" smtClean="0"/>
              <a:t>05/10/2023</a:t>
            </a:fld>
            <a:endParaRPr lang="en-GB"/>
          </a:p>
        </p:txBody>
      </p:sp>
      <p:sp>
        <p:nvSpPr>
          <p:cNvPr id="5" name="Footer Placeholder 4">
            <a:extLst>
              <a:ext uri="{FF2B5EF4-FFF2-40B4-BE49-F238E27FC236}">
                <a16:creationId xmlns:a16="http://schemas.microsoft.com/office/drawing/2014/main" id="{7F9071AB-3908-4B31-A1ED-CB9DD07127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C4D466-979D-4314-8854-8C7A79F87056}"/>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3504927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F708E-0AEF-4F01-8791-52FBD7D564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E6119D-45E6-4352-9F0B-7C6C314945F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7A69005-F8FC-4F86-9D11-16DC6BB71B0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28B993-FC82-4BE2-89A9-0A43FFAFC140}"/>
              </a:ext>
            </a:extLst>
          </p:cNvPr>
          <p:cNvSpPr>
            <a:spLocks noGrp="1"/>
          </p:cNvSpPr>
          <p:nvPr>
            <p:ph type="dt" sz="half" idx="10"/>
          </p:nvPr>
        </p:nvSpPr>
        <p:spPr/>
        <p:txBody>
          <a:bodyPr/>
          <a:lstStyle/>
          <a:p>
            <a:fld id="{D55FF29F-4459-422A-B2C6-4FB41BBD03D8}" type="datetimeFigureOut">
              <a:rPr lang="en-GB" smtClean="0"/>
              <a:t>05/10/2023</a:t>
            </a:fld>
            <a:endParaRPr lang="en-GB"/>
          </a:p>
        </p:txBody>
      </p:sp>
      <p:sp>
        <p:nvSpPr>
          <p:cNvPr id="6" name="Footer Placeholder 5">
            <a:extLst>
              <a:ext uri="{FF2B5EF4-FFF2-40B4-BE49-F238E27FC236}">
                <a16:creationId xmlns:a16="http://schemas.microsoft.com/office/drawing/2014/main" id="{E13AD9B5-6C0B-4060-8235-2D30417DB4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0DBE6C-3AB6-4488-8EEF-9641BB88B99A}"/>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30214064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A2220-A96B-46EC-A8FD-AF4662D80C6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40D739-0622-4FCD-A9CF-90E15388B8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B60C233-6193-4743-95A0-322524D481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A1F543-4AC9-497A-8741-F7A8155A40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90D0D1-9FF0-49D6-B49B-699564F4CBB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CCCD075-40C8-4242-9366-3C349F802403}"/>
              </a:ext>
            </a:extLst>
          </p:cNvPr>
          <p:cNvSpPr>
            <a:spLocks noGrp="1"/>
          </p:cNvSpPr>
          <p:nvPr>
            <p:ph type="dt" sz="half" idx="10"/>
          </p:nvPr>
        </p:nvSpPr>
        <p:spPr/>
        <p:txBody>
          <a:bodyPr/>
          <a:lstStyle/>
          <a:p>
            <a:fld id="{D55FF29F-4459-422A-B2C6-4FB41BBD03D8}" type="datetimeFigureOut">
              <a:rPr lang="en-GB" smtClean="0"/>
              <a:t>05/10/2023</a:t>
            </a:fld>
            <a:endParaRPr lang="en-GB"/>
          </a:p>
        </p:txBody>
      </p:sp>
      <p:sp>
        <p:nvSpPr>
          <p:cNvPr id="8" name="Footer Placeholder 7">
            <a:extLst>
              <a:ext uri="{FF2B5EF4-FFF2-40B4-BE49-F238E27FC236}">
                <a16:creationId xmlns:a16="http://schemas.microsoft.com/office/drawing/2014/main" id="{14303715-28B6-418E-A664-43CFBA734E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93A709-9019-46E0-BC70-BB6B691EAC37}"/>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3135097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449F5-A7C6-483B-A17D-0575837E7A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FAE77A-33B0-483D-87A7-EA0C285C242B}"/>
              </a:ext>
            </a:extLst>
          </p:cNvPr>
          <p:cNvSpPr>
            <a:spLocks noGrp="1"/>
          </p:cNvSpPr>
          <p:nvPr>
            <p:ph type="dt" sz="half" idx="10"/>
          </p:nvPr>
        </p:nvSpPr>
        <p:spPr/>
        <p:txBody>
          <a:bodyPr/>
          <a:lstStyle/>
          <a:p>
            <a:fld id="{D55FF29F-4459-422A-B2C6-4FB41BBD03D8}" type="datetimeFigureOut">
              <a:rPr lang="en-GB" smtClean="0"/>
              <a:t>05/10/2023</a:t>
            </a:fld>
            <a:endParaRPr lang="en-GB"/>
          </a:p>
        </p:txBody>
      </p:sp>
      <p:sp>
        <p:nvSpPr>
          <p:cNvPr id="4" name="Footer Placeholder 3">
            <a:extLst>
              <a:ext uri="{FF2B5EF4-FFF2-40B4-BE49-F238E27FC236}">
                <a16:creationId xmlns:a16="http://schemas.microsoft.com/office/drawing/2014/main" id="{5367D811-CFB2-4C0E-8983-29A2717C19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E213A4-F781-4890-B24B-1FDE9C3D8231}"/>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1360105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298E0A-A406-4999-A423-25CC3A4F6A00}"/>
              </a:ext>
            </a:extLst>
          </p:cNvPr>
          <p:cNvSpPr>
            <a:spLocks noGrp="1"/>
          </p:cNvSpPr>
          <p:nvPr>
            <p:ph type="dt" sz="half" idx="10"/>
          </p:nvPr>
        </p:nvSpPr>
        <p:spPr/>
        <p:txBody>
          <a:bodyPr/>
          <a:lstStyle/>
          <a:p>
            <a:fld id="{D55FF29F-4459-422A-B2C6-4FB41BBD03D8}" type="datetimeFigureOut">
              <a:rPr lang="en-GB" smtClean="0"/>
              <a:t>05/10/2023</a:t>
            </a:fld>
            <a:endParaRPr lang="en-GB"/>
          </a:p>
        </p:txBody>
      </p:sp>
      <p:sp>
        <p:nvSpPr>
          <p:cNvPr id="3" name="Footer Placeholder 2">
            <a:extLst>
              <a:ext uri="{FF2B5EF4-FFF2-40B4-BE49-F238E27FC236}">
                <a16:creationId xmlns:a16="http://schemas.microsoft.com/office/drawing/2014/main" id="{F1D40714-10F4-406C-8894-5E698BF95A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82EF2F2-ABB3-4464-8471-F9F845C33786}"/>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25359742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B50D4-3E96-4276-982C-2808FA69D8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64491AB-DE8A-47D5-889E-FB33ED77F2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16A0F29-3F2A-44C6-AF87-F6B05B319C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ACF460-4046-4C61-A3E7-8B9714A7D957}"/>
              </a:ext>
            </a:extLst>
          </p:cNvPr>
          <p:cNvSpPr>
            <a:spLocks noGrp="1"/>
          </p:cNvSpPr>
          <p:nvPr>
            <p:ph type="dt" sz="half" idx="10"/>
          </p:nvPr>
        </p:nvSpPr>
        <p:spPr/>
        <p:txBody>
          <a:bodyPr/>
          <a:lstStyle/>
          <a:p>
            <a:fld id="{D55FF29F-4459-422A-B2C6-4FB41BBD03D8}" type="datetimeFigureOut">
              <a:rPr lang="en-GB" smtClean="0"/>
              <a:t>05/10/2023</a:t>
            </a:fld>
            <a:endParaRPr lang="en-GB"/>
          </a:p>
        </p:txBody>
      </p:sp>
      <p:sp>
        <p:nvSpPr>
          <p:cNvPr id="6" name="Footer Placeholder 5">
            <a:extLst>
              <a:ext uri="{FF2B5EF4-FFF2-40B4-BE49-F238E27FC236}">
                <a16:creationId xmlns:a16="http://schemas.microsoft.com/office/drawing/2014/main" id="{C586D084-4EA5-4FD2-BB12-6B465C2A37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1D18F5-F68C-4D65-8B85-48C72FF61581}"/>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3388022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59337-46BE-4F15-81FC-B88E5CA886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7A81CC9-F586-4281-ABA5-646B08BB51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AA91037-5F0A-4A26-A254-6C21BBF78E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5325A8-08D6-44BD-860D-D12160D5A1E3}"/>
              </a:ext>
            </a:extLst>
          </p:cNvPr>
          <p:cNvSpPr>
            <a:spLocks noGrp="1"/>
          </p:cNvSpPr>
          <p:nvPr>
            <p:ph type="dt" sz="half" idx="10"/>
          </p:nvPr>
        </p:nvSpPr>
        <p:spPr/>
        <p:txBody>
          <a:bodyPr/>
          <a:lstStyle/>
          <a:p>
            <a:fld id="{D55FF29F-4459-422A-B2C6-4FB41BBD03D8}" type="datetimeFigureOut">
              <a:rPr lang="en-GB" smtClean="0"/>
              <a:t>05/10/2023</a:t>
            </a:fld>
            <a:endParaRPr lang="en-GB"/>
          </a:p>
        </p:txBody>
      </p:sp>
      <p:sp>
        <p:nvSpPr>
          <p:cNvPr id="6" name="Footer Placeholder 5">
            <a:extLst>
              <a:ext uri="{FF2B5EF4-FFF2-40B4-BE49-F238E27FC236}">
                <a16:creationId xmlns:a16="http://schemas.microsoft.com/office/drawing/2014/main" id="{53C01664-F419-4F90-96D0-0BB157A6FB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19AEB8-7AC4-4F6A-A825-C9ACC5CD532A}"/>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3966816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68E2E-84BD-474F-8329-DCACD60AC5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C4957D-7112-4DAB-B2F6-4AD59533EB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CBEBA5-5943-4AAB-B22E-3A855F378449}"/>
              </a:ext>
            </a:extLst>
          </p:cNvPr>
          <p:cNvSpPr>
            <a:spLocks noGrp="1"/>
          </p:cNvSpPr>
          <p:nvPr>
            <p:ph type="dt" sz="half" idx="10"/>
          </p:nvPr>
        </p:nvSpPr>
        <p:spPr/>
        <p:txBody>
          <a:bodyPr/>
          <a:lstStyle/>
          <a:p>
            <a:fld id="{D55FF29F-4459-422A-B2C6-4FB41BBD03D8}" type="datetimeFigureOut">
              <a:rPr lang="en-GB" smtClean="0"/>
              <a:t>05/10/2023</a:t>
            </a:fld>
            <a:endParaRPr lang="en-GB"/>
          </a:p>
        </p:txBody>
      </p:sp>
      <p:sp>
        <p:nvSpPr>
          <p:cNvPr id="5" name="Footer Placeholder 4">
            <a:extLst>
              <a:ext uri="{FF2B5EF4-FFF2-40B4-BE49-F238E27FC236}">
                <a16:creationId xmlns:a16="http://schemas.microsoft.com/office/drawing/2014/main" id="{C40FB4DB-DF05-45AC-9149-9A128556CE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05DC33-66B2-4B1A-94E0-039D7FD18940}"/>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1229914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096A75-023A-4E30-A1EB-0DDFD4C158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691163-3DC2-468C-BD27-F0979F7244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3A937B-CB6B-4C2A-B78C-41668FBFF7EF}"/>
              </a:ext>
            </a:extLst>
          </p:cNvPr>
          <p:cNvSpPr>
            <a:spLocks noGrp="1"/>
          </p:cNvSpPr>
          <p:nvPr>
            <p:ph type="dt" sz="half" idx="10"/>
          </p:nvPr>
        </p:nvSpPr>
        <p:spPr/>
        <p:txBody>
          <a:bodyPr/>
          <a:lstStyle/>
          <a:p>
            <a:fld id="{D55FF29F-4459-422A-B2C6-4FB41BBD03D8}" type="datetimeFigureOut">
              <a:rPr lang="en-GB" smtClean="0"/>
              <a:t>05/10/2023</a:t>
            </a:fld>
            <a:endParaRPr lang="en-GB"/>
          </a:p>
        </p:txBody>
      </p:sp>
      <p:sp>
        <p:nvSpPr>
          <p:cNvPr id="5" name="Footer Placeholder 4">
            <a:extLst>
              <a:ext uri="{FF2B5EF4-FFF2-40B4-BE49-F238E27FC236}">
                <a16:creationId xmlns:a16="http://schemas.microsoft.com/office/drawing/2014/main" id="{C62A4579-CA7B-42CE-9F00-EA272C3328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1021B4-5D53-4EF7-BAAE-93750BB87925}"/>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29716225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05/10/2023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89673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718971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28300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0437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35003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058501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99419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511081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32143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12624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4405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0D8A47-3861-4104-96B5-E907780113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C1B140-5491-45E5-8EB5-81F3205C66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E26829-22AE-40B8-8C0F-3014905E4C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5FF29F-4459-422A-B2C6-4FB41BBD03D8}" type="datetimeFigureOut">
              <a:rPr lang="en-GB" smtClean="0"/>
              <a:t>05/10/2023</a:t>
            </a:fld>
            <a:endParaRPr lang="en-GB"/>
          </a:p>
        </p:txBody>
      </p:sp>
      <p:sp>
        <p:nvSpPr>
          <p:cNvPr id="5" name="Footer Placeholder 4">
            <a:extLst>
              <a:ext uri="{FF2B5EF4-FFF2-40B4-BE49-F238E27FC236}">
                <a16:creationId xmlns:a16="http://schemas.microsoft.com/office/drawing/2014/main" id="{D2CBE604-8367-4F93-8E47-05D432B415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F0BE3B1-8155-4E03-BF98-A9E0F9AE5F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F8543A-6403-4D80-A12A-3E8753A75EFA}" type="slidenum">
              <a:rPr lang="en-GB" smtClean="0"/>
              <a:t>‹#›</a:t>
            </a:fld>
            <a:endParaRPr lang="en-GB"/>
          </a:p>
        </p:txBody>
      </p:sp>
    </p:spTree>
    <p:extLst>
      <p:ext uri="{BB962C8B-B14F-4D97-AF65-F5344CB8AC3E}">
        <p14:creationId xmlns:p14="http://schemas.microsoft.com/office/powerpoint/2010/main" val="15893433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05/10/2023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64086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5.tmp"/><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8.tmp"/><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9.tmp"/></Relationships>
</file>

<file path=ppt/slides/_rels/slide10.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3.tmp"/><Relationship Id="rId2" Type="http://schemas.openxmlformats.org/officeDocument/2006/relationships/notesSlide" Target="../notesSlides/notesSlide11.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image" Target="../media/image14.tmp"/></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21.tmp"/><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3.xml"/><Relationship Id="rId5" Type="http://schemas.openxmlformats.org/officeDocument/2006/relationships/image" Target="../media/image25.png"/><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endParaRPr lang="en-GB" sz="3200" dirty="0">
              <a:solidFill>
                <a:prstClr val="white"/>
              </a:solidFill>
              <a:latin typeface="Myriad Pro"/>
            </a:endParaRPr>
          </a:p>
          <a:p>
            <a:endParaRPr lang="en-GB" dirty="0">
              <a:solidFill>
                <a:prstClr val="black"/>
              </a:solidFill>
              <a:latin typeface="Myriad Pro"/>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865242" y="2300568"/>
            <a:ext cx="4850247" cy="3179507"/>
          </a:xfrm>
        </p:spPr>
        <p:txBody>
          <a:bodyPr>
            <a:normAutofit fontScale="90000"/>
          </a:bodyPr>
          <a:lstStyle/>
          <a:p>
            <a:r>
              <a:rPr lang="en-GB" b="1" dirty="0">
                <a:solidFill>
                  <a:schemeClr val="bg1"/>
                </a:solidFill>
              </a:rPr>
              <a:t>Reflective Practice</a:t>
            </a:r>
            <a:br>
              <a:rPr lang="en-GB" b="1" dirty="0">
                <a:solidFill>
                  <a:schemeClr val="bg1"/>
                </a:solidFill>
              </a:rPr>
            </a:br>
            <a:r>
              <a:rPr lang="en-GB" b="1" dirty="0">
                <a:solidFill>
                  <a:schemeClr val="bg1"/>
                </a:solidFill>
              </a:rPr>
              <a:t>BSc Professional Investigation</a:t>
            </a:r>
            <a:br>
              <a:rPr lang="en-GB" b="1" dirty="0">
                <a:solidFill>
                  <a:schemeClr val="bg1"/>
                </a:solidFill>
              </a:rPr>
            </a:br>
            <a:r>
              <a:rPr lang="en-GB" b="1" dirty="0">
                <a:solidFill>
                  <a:schemeClr val="bg1"/>
                </a:solidFill>
              </a:rPr>
              <a:t>05.10.23</a:t>
            </a:r>
          </a:p>
        </p:txBody>
      </p:sp>
      <p:sp>
        <p:nvSpPr>
          <p:cNvPr id="2" name="TextBox 1">
            <a:extLst>
              <a:ext uri="{FF2B5EF4-FFF2-40B4-BE49-F238E27FC236}">
                <a16:creationId xmlns:a16="http://schemas.microsoft.com/office/drawing/2014/main" id="{E6AE1026-B7CC-C0DE-CDE1-00DFE1F485A4}"/>
              </a:ext>
            </a:extLst>
          </p:cNvPr>
          <p:cNvSpPr txBox="1"/>
          <p:nvPr/>
        </p:nvSpPr>
        <p:spPr>
          <a:xfrm>
            <a:off x="6280727" y="796636"/>
            <a:ext cx="5041609"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rgbClr val="002060"/>
                </a:solidFill>
              </a:rPr>
              <a:t>Arfer</a:t>
            </a:r>
            <a:r>
              <a:rPr lang="en-GB" sz="4000" b="1" dirty="0">
                <a:solidFill>
                  <a:srgbClr val="002060"/>
                </a:solidFill>
              </a:rPr>
              <a:t> </a:t>
            </a:r>
            <a:r>
              <a:rPr lang="en-GB" sz="4000" b="1" dirty="0" err="1">
                <a:solidFill>
                  <a:srgbClr val="002060"/>
                </a:solidFill>
              </a:rPr>
              <a:t>Adlewyrchol</a:t>
            </a:r>
            <a:endParaRPr lang="en-GB" sz="4000" b="1" dirty="0">
              <a:solidFill>
                <a:srgbClr val="002060"/>
              </a:solidFill>
            </a:endParaRPr>
          </a:p>
          <a:p>
            <a:pPr algn="ctr"/>
            <a:r>
              <a:rPr lang="en-GB" sz="4000" b="1" dirty="0">
                <a:solidFill>
                  <a:srgbClr val="002060"/>
                </a:solidFill>
              </a:rPr>
              <a:t>BSc </a:t>
            </a:r>
            <a:r>
              <a:rPr lang="en-GB" sz="4000" b="1" dirty="0" err="1">
                <a:solidFill>
                  <a:srgbClr val="002060"/>
                </a:solidFill>
              </a:rPr>
              <a:t>Ymchwil</a:t>
            </a:r>
            <a:r>
              <a:rPr lang="en-GB" sz="4000" b="1" dirty="0">
                <a:solidFill>
                  <a:srgbClr val="002060"/>
                </a:solidFill>
              </a:rPr>
              <a:t> </a:t>
            </a:r>
            <a:r>
              <a:rPr lang="en-GB" sz="4000" b="1" dirty="0" err="1">
                <a:solidFill>
                  <a:srgbClr val="002060"/>
                </a:solidFill>
              </a:rPr>
              <a:t>Proffesiynol</a:t>
            </a:r>
            <a:endParaRPr lang="en-GB" sz="4000" b="1" dirty="0">
              <a:solidFill>
                <a:srgbClr val="002060"/>
              </a:solidFill>
            </a:endParaRPr>
          </a:p>
          <a:p>
            <a:pPr algn="ctr"/>
            <a:r>
              <a:rPr lang="en-GB" sz="4000" b="1" dirty="0">
                <a:solidFill>
                  <a:srgbClr val="002060"/>
                </a:solidFill>
              </a:rPr>
              <a:t>05.10.23</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DA1F4-EEA3-5560-237A-D44A5F88F620}"/>
              </a:ext>
            </a:extLst>
          </p:cNvPr>
          <p:cNvSpPr>
            <a:spLocks noGrp="1"/>
          </p:cNvSpPr>
          <p:nvPr>
            <p:ph type="title"/>
          </p:nvPr>
        </p:nvSpPr>
        <p:spPr>
          <a:solidFill>
            <a:srgbClr val="002060"/>
          </a:solidFill>
        </p:spPr>
        <p:txBody>
          <a:bodyPr/>
          <a:lstStyle/>
          <a:p>
            <a:r>
              <a:rPr lang="en-US" dirty="0">
                <a:solidFill>
                  <a:schemeClr val="bg1"/>
                </a:solidFill>
              </a:rPr>
              <a:t>Learning Outcomes</a:t>
            </a:r>
          </a:p>
        </p:txBody>
      </p:sp>
      <p:sp>
        <p:nvSpPr>
          <p:cNvPr id="3" name="Content Placeholder 2">
            <a:extLst>
              <a:ext uri="{FF2B5EF4-FFF2-40B4-BE49-F238E27FC236}">
                <a16:creationId xmlns:a16="http://schemas.microsoft.com/office/drawing/2014/main" id="{6B04FCA9-2C56-7A60-79AD-1012FA65B872}"/>
              </a:ext>
            </a:extLst>
          </p:cNvPr>
          <p:cNvSpPr>
            <a:spLocks noGrp="1"/>
          </p:cNvSpPr>
          <p:nvPr>
            <p:ph sz="half" idx="1"/>
          </p:nvPr>
        </p:nvSpPr>
        <p:spPr/>
        <p:txBody>
          <a:bodyPr vert="horz" lIns="91440" tIns="45720" rIns="91440" bIns="45720" rtlCol="0" anchor="t">
            <a:normAutofit/>
          </a:bodyPr>
          <a:lstStyle/>
          <a:p>
            <a:r>
              <a:rPr lang="en-US" dirty="0"/>
              <a:t>Explore personal experiences of reflective practice</a:t>
            </a:r>
          </a:p>
          <a:p>
            <a:r>
              <a:rPr lang="en-US" dirty="0"/>
              <a:t>Discuss why we reflect and the advantages of doing so</a:t>
            </a:r>
          </a:p>
          <a:p>
            <a:r>
              <a:rPr lang="en-US" dirty="0"/>
              <a:t>Overview of some well-known reflective practices</a:t>
            </a:r>
          </a:p>
          <a:p>
            <a:r>
              <a:rPr lang="en-US" dirty="0"/>
              <a:t>Task 1 preparation</a:t>
            </a:r>
          </a:p>
          <a:p>
            <a:endParaRPr lang="en-US" dirty="0"/>
          </a:p>
        </p:txBody>
      </p:sp>
      <p:pic>
        <p:nvPicPr>
          <p:cNvPr id="5" name="Content Placeholder 4" descr="Learning Outcomes Images – Browse 38,818 Stock Photos, Vectors, and Video |  Adobe Stock">
            <a:extLst>
              <a:ext uri="{FF2B5EF4-FFF2-40B4-BE49-F238E27FC236}">
                <a16:creationId xmlns:a16="http://schemas.microsoft.com/office/drawing/2014/main" id="{1602B37D-F5D3-0C66-99B9-7C7E5204EFE9}"/>
              </a:ext>
            </a:extLst>
          </p:cNvPr>
          <p:cNvPicPr>
            <a:picLocks noGrp="1" noChangeAspect="1"/>
          </p:cNvPicPr>
          <p:nvPr>
            <p:ph sz="half" idx="2"/>
          </p:nvPr>
        </p:nvPicPr>
        <p:blipFill>
          <a:blip r:embed="rId2"/>
          <a:stretch>
            <a:fillRect/>
          </a:stretch>
        </p:blipFill>
        <p:spPr>
          <a:xfrm>
            <a:off x="7016312" y="2033356"/>
            <a:ext cx="4215375" cy="2799075"/>
          </a:xfrm>
        </p:spPr>
      </p:pic>
    </p:spTree>
    <p:extLst>
      <p:ext uri="{BB962C8B-B14F-4D97-AF65-F5344CB8AC3E}">
        <p14:creationId xmlns:p14="http://schemas.microsoft.com/office/powerpoint/2010/main" val="287268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4041E-5453-41D8-A87C-E5866D90CBA0}"/>
              </a:ext>
            </a:extLst>
          </p:cNvPr>
          <p:cNvSpPr>
            <a:spLocks noGrp="1"/>
          </p:cNvSpPr>
          <p:nvPr>
            <p:ph type="title"/>
          </p:nvPr>
        </p:nvSpPr>
        <p:spPr>
          <a:solidFill>
            <a:srgbClr val="002060"/>
          </a:solidFill>
        </p:spPr>
        <p:txBody>
          <a:bodyPr/>
          <a:lstStyle/>
          <a:p>
            <a:r>
              <a:rPr lang="en-GB" dirty="0">
                <a:solidFill>
                  <a:schemeClr val="bg1"/>
                </a:solidFill>
              </a:rPr>
              <a:t>Reflective</a:t>
            </a:r>
            <a:r>
              <a:rPr lang="en-GB" dirty="0"/>
              <a:t> </a:t>
            </a:r>
            <a:r>
              <a:rPr lang="en-GB" dirty="0">
                <a:solidFill>
                  <a:schemeClr val="bg1"/>
                </a:solidFill>
              </a:rPr>
              <a:t>Practice</a:t>
            </a:r>
          </a:p>
        </p:txBody>
      </p:sp>
      <p:sp>
        <p:nvSpPr>
          <p:cNvPr id="3" name="Content Placeholder 2">
            <a:extLst>
              <a:ext uri="{FF2B5EF4-FFF2-40B4-BE49-F238E27FC236}">
                <a16:creationId xmlns:a16="http://schemas.microsoft.com/office/drawing/2014/main" id="{E5BD3F19-8E9F-40CB-A61E-ADE2F090288F}"/>
              </a:ext>
            </a:extLst>
          </p:cNvPr>
          <p:cNvSpPr>
            <a:spLocks noGrp="1"/>
          </p:cNvSpPr>
          <p:nvPr>
            <p:ph sz="half" idx="1"/>
          </p:nvPr>
        </p:nvSpPr>
        <p:spPr/>
        <p:txBody>
          <a:bodyPr>
            <a:normAutofit/>
          </a:bodyPr>
          <a:lstStyle/>
          <a:p>
            <a:r>
              <a:rPr lang="en-GB" dirty="0"/>
              <a:t>Being able to reflect is a valuable skill</a:t>
            </a:r>
          </a:p>
          <a:p>
            <a:r>
              <a:rPr lang="en-GB" dirty="0"/>
              <a:t>Helps you think about:</a:t>
            </a:r>
          </a:p>
          <a:p>
            <a:pPr lvl="1">
              <a:buFont typeface="Wingdings" panose="05000000000000000000" pitchFamily="2" charset="2"/>
              <a:buChar char="q"/>
            </a:pPr>
            <a:r>
              <a:rPr lang="en-GB" dirty="0"/>
              <a:t> Your experiences</a:t>
            </a:r>
          </a:p>
          <a:p>
            <a:pPr lvl="1">
              <a:buFont typeface="Wingdings" panose="05000000000000000000" pitchFamily="2" charset="2"/>
              <a:buChar char="q"/>
            </a:pPr>
            <a:r>
              <a:rPr lang="en-GB" dirty="0"/>
              <a:t>Why things happened the way they did</a:t>
            </a:r>
          </a:p>
          <a:p>
            <a:pPr lvl="1">
              <a:buFont typeface="Wingdings" panose="05000000000000000000" pitchFamily="2" charset="2"/>
              <a:buChar char="q"/>
            </a:pPr>
            <a:r>
              <a:rPr lang="en-GB" dirty="0"/>
              <a:t>How you can improve on these experiences in future</a:t>
            </a:r>
          </a:p>
        </p:txBody>
      </p:sp>
      <p:sp>
        <p:nvSpPr>
          <p:cNvPr id="4" name="Content Placeholder 3">
            <a:extLst>
              <a:ext uri="{FF2B5EF4-FFF2-40B4-BE49-F238E27FC236}">
                <a16:creationId xmlns:a16="http://schemas.microsoft.com/office/drawing/2014/main" id="{59EE9E57-4FE3-483C-9ACE-4816F8613F77}"/>
              </a:ext>
            </a:extLst>
          </p:cNvPr>
          <p:cNvSpPr>
            <a:spLocks noGrp="1"/>
          </p:cNvSpPr>
          <p:nvPr>
            <p:ph sz="half" idx="2"/>
          </p:nvPr>
        </p:nvSpPr>
        <p:spPr>
          <a:xfrm>
            <a:off x="6197600" y="1600201"/>
            <a:ext cx="5384800" cy="1975756"/>
          </a:xfrm>
          <a:solidFill>
            <a:schemeClr val="accent5">
              <a:lumMod val="20000"/>
              <a:lumOff val="80000"/>
            </a:schemeClr>
          </a:solidFill>
        </p:spPr>
        <p:txBody>
          <a:bodyPr>
            <a:normAutofit/>
          </a:bodyPr>
          <a:lstStyle/>
          <a:p>
            <a:pPr marL="0" indent="0" algn="ctr">
              <a:buNone/>
            </a:pPr>
            <a:r>
              <a:rPr lang="en-GB" dirty="0"/>
              <a:t>What experience do you have of reflective practice?</a:t>
            </a:r>
          </a:p>
          <a:p>
            <a:pPr marL="0" indent="0" algn="ctr">
              <a:buNone/>
            </a:pPr>
            <a:endParaRPr lang="en-GB" dirty="0"/>
          </a:p>
          <a:p>
            <a:pPr marL="0" indent="0" algn="ctr">
              <a:buNone/>
            </a:pPr>
            <a:r>
              <a:rPr lang="en-GB" dirty="0"/>
              <a:t>How would you define it?</a:t>
            </a:r>
          </a:p>
        </p:txBody>
      </p:sp>
      <p:pic>
        <p:nvPicPr>
          <p:cNvPr id="6" name="Picture 5">
            <a:extLst>
              <a:ext uri="{FF2B5EF4-FFF2-40B4-BE49-F238E27FC236}">
                <a16:creationId xmlns:a16="http://schemas.microsoft.com/office/drawing/2014/main" id="{75933A76-F4F1-4FC8-B546-7B59F08C720C}"/>
              </a:ext>
            </a:extLst>
          </p:cNvPr>
          <p:cNvPicPr>
            <a:picLocks noChangeAspect="1"/>
          </p:cNvPicPr>
          <p:nvPr/>
        </p:nvPicPr>
        <p:blipFill>
          <a:blip r:embed="rId3"/>
          <a:stretch>
            <a:fillRect/>
          </a:stretch>
        </p:blipFill>
        <p:spPr>
          <a:xfrm>
            <a:off x="7918132" y="3594721"/>
            <a:ext cx="2390775" cy="1914525"/>
          </a:xfrm>
          <a:prstGeom prst="rect">
            <a:avLst/>
          </a:prstGeom>
        </p:spPr>
      </p:pic>
    </p:spTree>
    <p:extLst>
      <p:ext uri="{BB962C8B-B14F-4D97-AF65-F5344CB8AC3E}">
        <p14:creationId xmlns:p14="http://schemas.microsoft.com/office/powerpoint/2010/main" val="3876759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BAAF419-494B-4802-BA4A-29F445F49C12}"/>
              </a:ext>
            </a:extLst>
          </p:cNvPr>
          <p:cNvSpPr>
            <a:spLocks noGrp="1"/>
          </p:cNvSpPr>
          <p:nvPr>
            <p:ph type="title"/>
          </p:nvPr>
        </p:nvSpPr>
        <p:spPr>
          <a:solidFill>
            <a:srgbClr val="002060"/>
          </a:solidFill>
        </p:spPr>
        <p:txBody>
          <a:bodyPr/>
          <a:lstStyle/>
          <a:p>
            <a:pPr algn="ctr"/>
            <a:r>
              <a:rPr lang="en-GB" b="1" dirty="0">
                <a:solidFill>
                  <a:schemeClr val="bg1"/>
                </a:solidFill>
              </a:rPr>
              <a:t>What is reflective practice?</a:t>
            </a:r>
          </a:p>
        </p:txBody>
      </p:sp>
      <p:sp>
        <p:nvSpPr>
          <p:cNvPr id="5" name="Content Placeholder 4">
            <a:extLst>
              <a:ext uri="{FF2B5EF4-FFF2-40B4-BE49-F238E27FC236}">
                <a16:creationId xmlns:a16="http://schemas.microsoft.com/office/drawing/2014/main" id="{C947FB26-020C-42AA-A85D-C8D50D3D8E4E}"/>
              </a:ext>
            </a:extLst>
          </p:cNvPr>
          <p:cNvSpPr>
            <a:spLocks noGrp="1"/>
          </p:cNvSpPr>
          <p:nvPr>
            <p:ph sz="half" idx="1"/>
          </p:nvPr>
        </p:nvSpPr>
        <p:spPr>
          <a:xfrm>
            <a:off x="838200" y="1825625"/>
            <a:ext cx="5181600" cy="2256518"/>
          </a:xfrm>
          <a:solidFill>
            <a:schemeClr val="accent5">
              <a:lumMod val="20000"/>
              <a:lumOff val="80000"/>
            </a:schemeClr>
          </a:solidFill>
        </p:spPr>
        <p:txBody>
          <a:bodyPr/>
          <a:lstStyle/>
          <a:p>
            <a:pPr marL="0" indent="0" algn="ctr">
              <a:buNone/>
            </a:pPr>
            <a:endParaRPr lang="en-GB" dirty="0"/>
          </a:p>
          <a:p>
            <a:pPr marL="0" indent="0" algn="ctr">
              <a:buNone/>
            </a:pPr>
            <a:r>
              <a:rPr lang="en-GB" dirty="0"/>
              <a:t>‘learning through and from experience towards gaining new insights of self and practice’</a:t>
            </a:r>
          </a:p>
          <a:p>
            <a:pPr marL="0" indent="0" algn="r">
              <a:buNone/>
            </a:pPr>
            <a:r>
              <a:rPr lang="en-GB" sz="2000" dirty="0"/>
              <a:t>(Finlay, 2008)</a:t>
            </a:r>
          </a:p>
        </p:txBody>
      </p:sp>
      <p:sp>
        <p:nvSpPr>
          <p:cNvPr id="6" name="Content Placeholder 5">
            <a:extLst>
              <a:ext uri="{FF2B5EF4-FFF2-40B4-BE49-F238E27FC236}">
                <a16:creationId xmlns:a16="http://schemas.microsoft.com/office/drawing/2014/main" id="{58BDCF0F-A276-499E-8A00-14690186B0D8}"/>
              </a:ext>
            </a:extLst>
          </p:cNvPr>
          <p:cNvSpPr>
            <a:spLocks noGrp="1"/>
          </p:cNvSpPr>
          <p:nvPr>
            <p:ph sz="half" idx="2"/>
          </p:nvPr>
        </p:nvSpPr>
        <p:spPr>
          <a:solidFill>
            <a:schemeClr val="accent5">
              <a:lumMod val="40000"/>
              <a:lumOff val="60000"/>
            </a:schemeClr>
          </a:solidFill>
        </p:spPr>
        <p:txBody>
          <a:bodyPr/>
          <a:lstStyle/>
          <a:p>
            <a:pPr marL="0" indent="0">
              <a:buNone/>
            </a:pPr>
            <a:endParaRPr lang="en-GB" dirty="0"/>
          </a:p>
          <a:p>
            <a:pPr marL="0" indent="0">
              <a:buNone/>
            </a:pPr>
            <a:endParaRPr lang="en-GB" dirty="0"/>
          </a:p>
          <a:p>
            <a:pPr marL="0" indent="0">
              <a:buNone/>
            </a:pPr>
            <a:r>
              <a:rPr lang="en-GB" dirty="0"/>
              <a:t>‘Reflective practice is the ability to reflect on one’s actions so as to engage in a process of continuous learning’ </a:t>
            </a:r>
          </a:p>
          <a:p>
            <a:pPr marL="0" indent="0">
              <a:buNone/>
            </a:pPr>
            <a:r>
              <a:rPr lang="en-GB" sz="2000" dirty="0"/>
              <a:t>                               </a:t>
            </a:r>
            <a:r>
              <a:rPr lang="en-GB" sz="2000" i="1" dirty="0"/>
              <a:t>- Donald Schon</a:t>
            </a:r>
          </a:p>
        </p:txBody>
      </p:sp>
      <p:sp>
        <p:nvSpPr>
          <p:cNvPr id="7" name="Rectangle 6">
            <a:extLst>
              <a:ext uri="{FF2B5EF4-FFF2-40B4-BE49-F238E27FC236}">
                <a16:creationId xmlns:a16="http://schemas.microsoft.com/office/drawing/2014/main" id="{08F6AFD7-626E-4377-B3ED-0D9E97378252}"/>
              </a:ext>
            </a:extLst>
          </p:cNvPr>
          <p:cNvSpPr/>
          <p:nvPr/>
        </p:nvSpPr>
        <p:spPr>
          <a:xfrm>
            <a:off x="838201" y="4196443"/>
            <a:ext cx="5181600" cy="2514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‘In its simplest form, it is thinking about or reflecting on what you do’</a:t>
            </a:r>
          </a:p>
          <a:p>
            <a:pPr algn="r"/>
            <a:r>
              <a:rPr lang="en-GB" dirty="0"/>
              <a:t>(Skills you Need, 2021)</a:t>
            </a:r>
          </a:p>
        </p:txBody>
      </p:sp>
    </p:spTree>
    <p:extLst>
      <p:ext uri="{BB962C8B-B14F-4D97-AF65-F5344CB8AC3E}">
        <p14:creationId xmlns:p14="http://schemas.microsoft.com/office/powerpoint/2010/main" val="635699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BDF60-CD48-440C-854F-5BED602D2B4D}"/>
              </a:ext>
            </a:extLst>
          </p:cNvPr>
          <p:cNvSpPr>
            <a:spLocks noGrp="1"/>
          </p:cNvSpPr>
          <p:nvPr>
            <p:ph type="title"/>
          </p:nvPr>
        </p:nvSpPr>
        <p:spPr>
          <a:solidFill>
            <a:srgbClr val="002060"/>
          </a:solidFill>
        </p:spPr>
        <p:txBody>
          <a:bodyPr/>
          <a:lstStyle/>
          <a:p>
            <a:r>
              <a:rPr lang="en-GB" dirty="0">
                <a:solidFill>
                  <a:schemeClr val="bg1"/>
                </a:solidFill>
              </a:rPr>
              <a:t>Why do we reflect?</a:t>
            </a:r>
          </a:p>
        </p:txBody>
      </p:sp>
      <p:sp>
        <p:nvSpPr>
          <p:cNvPr id="3" name="Content Placeholder 2">
            <a:extLst>
              <a:ext uri="{FF2B5EF4-FFF2-40B4-BE49-F238E27FC236}">
                <a16:creationId xmlns:a16="http://schemas.microsoft.com/office/drawing/2014/main" id="{AFBB7712-F5C2-471C-B597-1F5CD6C994F9}"/>
              </a:ext>
            </a:extLst>
          </p:cNvPr>
          <p:cNvSpPr>
            <a:spLocks noGrp="1"/>
          </p:cNvSpPr>
          <p:nvPr>
            <p:ph sz="half" idx="1"/>
          </p:nvPr>
        </p:nvSpPr>
        <p:spPr/>
        <p:txBody>
          <a:bodyPr>
            <a:normAutofit fontScale="85000" lnSpcReduction="10000"/>
          </a:bodyPr>
          <a:lstStyle/>
          <a:p>
            <a:endParaRPr lang="en-GB" dirty="0"/>
          </a:p>
          <a:p>
            <a:r>
              <a:rPr lang="en-GB" dirty="0"/>
              <a:t>What are the benefits to reflection?</a:t>
            </a:r>
          </a:p>
        </p:txBody>
      </p:sp>
      <p:sp>
        <p:nvSpPr>
          <p:cNvPr id="4" name="Content Placeholder 3">
            <a:extLst>
              <a:ext uri="{FF2B5EF4-FFF2-40B4-BE49-F238E27FC236}">
                <a16:creationId xmlns:a16="http://schemas.microsoft.com/office/drawing/2014/main" id="{1EB99F27-0156-4BE7-99B3-F66568A8B669}"/>
              </a:ext>
            </a:extLst>
          </p:cNvPr>
          <p:cNvSpPr>
            <a:spLocks noGrp="1"/>
          </p:cNvSpPr>
          <p:nvPr>
            <p:ph sz="half" idx="2"/>
          </p:nvPr>
        </p:nvSpPr>
        <p:spPr/>
        <p:txBody>
          <a:bodyPr>
            <a:normAutofit fontScale="85000" lnSpcReduction="10000"/>
          </a:bodyPr>
          <a:lstStyle/>
          <a:p>
            <a:r>
              <a:rPr lang="en-GB" dirty="0"/>
              <a:t>Allows you to look at the bigger picture</a:t>
            </a:r>
          </a:p>
          <a:p>
            <a:r>
              <a:rPr lang="en-GB" dirty="0"/>
              <a:t>Identifies areas of improvement/development</a:t>
            </a:r>
          </a:p>
          <a:p>
            <a:r>
              <a:rPr lang="en-GB" dirty="0"/>
              <a:t>Be more creative and try new things</a:t>
            </a:r>
          </a:p>
          <a:p>
            <a:r>
              <a:rPr lang="en-GB" dirty="0"/>
              <a:t>Challenge some assumptions about people and situations</a:t>
            </a:r>
          </a:p>
          <a:p>
            <a:r>
              <a:rPr lang="en-GB" dirty="0"/>
              <a:t>Key part of emotional intelligence</a:t>
            </a:r>
          </a:p>
          <a:p>
            <a:r>
              <a:rPr lang="en-GB" dirty="0"/>
              <a:t>Helps maintain a healthy work/life balance</a:t>
            </a:r>
          </a:p>
        </p:txBody>
      </p:sp>
      <p:pic>
        <p:nvPicPr>
          <p:cNvPr id="5" name="Picture 4">
            <a:extLst>
              <a:ext uri="{FF2B5EF4-FFF2-40B4-BE49-F238E27FC236}">
                <a16:creationId xmlns:a16="http://schemas.microsoft.com/office/drawing/2014/main" id="{C6419FA6-86A4-46AC-BC2E-4977A98808DF}"/>
              </a:ext>
            </a:extLst>
          </p:cNvPr>
          <p:cNvPicPr>
            <a:picLocks noChangeAspect="1"/>
          </p:cNvPicPr>
          <p:nvPr/>
        </p:nvPicPr>
        <p:blipFill>
          <a:blip r:embed="rId3"/>
          <a:stretch>
            <a:fillRect/>
          </a:stretch>
        </p:blipFill>
        <p:spPr>
          <a:xfrm>
            <a:off x="2106612" y="2898457"/>
            <a:ext cx="2390775" cy="1914525"/>
          </a:xfrm>
          <a:prstGeom prst="rect">
            <a:avLst/>
          </a:prstGeom>
        </p:spPr>
      </p:pic>
    </p:spTree>
    <p:extLst>
      <p:ext uri="{BB962C8B-B14F-4D97-AF65-F5344CB8AC3E}">
        <p14:creationId xmlns:p14="http://schemas.microsoft.com/office/powerpoint/2010/main" val="1306759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8383-0070-43DD-A987-8D3E1D2406AE}"/>
              </a:ext>
            </a:extLst>
          </p:cNvPr>
          <p:cNvSpPr>
            <a:spLocks noGrp="1"/>
          </p:cNvSpPr>
          <p:nvPr>
            <p:ph type="title"/>
          </p:nvPr>
        </p:nvSpPr>
        <p:spPr>
          <a:solidFill>
            <a:srgbClr val="002060"/>
          </a:solidFill>
        </p:spPr>
        <p:txBody>
          <a:bodyPr/>
          <a:lstStyle/>
          <a:p>
            <a:r>
              <a:rPr lang="en-GB" dirty="0">
                <a:solidFill>
                  <a:schemeClr val="bg1"/>
                </a:solidFill>
              </a:rPr>
              <a:t>How to reflect</a:t>
            </a:r>
          </a:p>
        </p:txBody>
      </p:sp>
      <p:sp>
        <p:nvSpPr>
          <p:cNvPr id="3" name="Content Placeholder 2">
            <a:extLst>
              <a:ext uri="{FF2B5EF4-FFF2-40B4-BE49-F238E27FC236}">
                <a16:creationId xmlns:a16="http://schemas.microsoft.com/office/drawing/2014/main" id="{2E1EC5E1-5307-4893-9C6E-CEEE27AD8170}"/>
              </a:ext>
            </a:extLst>
          </p:cNvPr>
          <p:cNvSpPr>
            <a:spLocks noGrp="1"/>
          </p:cNvSpPr>
          <p:nvPr>
            <p:ph sz="half" idx="1"/>
          </p:nvPr>
        </p:nvSpPr>
        <p:spPr/>
        <p:txBody>
          <a:bodyPr vert="horz" lIns="91440" tIns="45720" rIns="91440" bIns="45720" rtlCol="0" anchor="t">
            <a:normAutofit/>
          </a:bodyPr>
          <a:lstStyle/>
          <a:p>
            <a:pPr marL="0" indent="0">
              <a:buNone/>
            </a:pPr>
            <a:endParaRPr lang="en-GB" dirty="0"/>
          </a:p>
          <a:p>
            <a:pPr marL="0" indent="0">
              <a:buNone/>
            </a:pPr>
            <a:endParaRPr lang="en-GB" dirty="0"/>
          </a:p>
          <a:p>
            <a:pPr marL="0" indent="0">
              <a:buNone/>
            </a:pPr>
            <a:endParaRPr lang="en-GB" dirty="0"/>
          </a:p>
          <a:p>
            <a:pPr marL="0" indent="0">
              <a:buNone/>
            </a:pPr>
            <a:r>
              <a:rPr lang="en-GB" dirty="0"/>
              <a:t>             ‘The Basics’</a:t>
            </a:r>
          </a:p>
        </p:txBody>
      </p:sp>
      <p:pic>
        <p:nvPicPr>
          <p:cNvPr id="6" name="Content Placeholder 5" descr="Diagram&#10;&#10;Description automatically generated">
            <a:extLst>
              <a:ext uri="{FF2B5EF4-FFF2-40B4-BE49-F238E27FC236}">
                <a16:creationId xmlns:a16="http://schemas.microsoft.com/office/drawing/2014/main" id="{5173AAC2-8E32-418E-A61B-3ED503BAB10E}"/>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97600" y="1917602"/>
            <a:ext cx="5384800" cy="3354584"/>
          </a:xfrm>
        </p:spPr>
      </p:pic>
    </p:spTree>
    <p:extLst>
      <p:ext uri="{BB962C8B-B14F-4D97-AF65-F5344CB8AC3E}">
        <p14:creationId xmlns:p14="http://schemas.microsoft.com/office/powerpoint/2010/main" val="10475461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7323F-C583-4705-A50A-3A04DC705C45}"/>
              </a:ext>
            </a:extLst>
          </p:cNvPr>
          <p:cNvSpPr>
            <a:spLocks noGrp="1"/>
          </p:cNvSpPr>
          <p:nvPr>
            <p:ph type="title"/>
          </p:nvPr>
        </p:nvSpPr>
        <p:spPr>
          <a:solidFill>
            <a:srgbClr val="002060"/>
          </a:solidFill>
        </p:spPr>
        <p:txBody>
          <a:bodyPr/>
          <a:lstStyle/>
          <a:p>
            <a:r>
              <a:rPr lang="en-GB" dirty="0">
                <a:solidFill>
                  <a:schemeClr val="bg1"/>
                </a:solidFill>
              </a:rPr>
              <a:t>Reflective Models</a:t>
            </a:r>
          </a:p>
        </p:txBody>
      </p:sp>
      <p:sp>
        <p:nvSpPr>
          <p:cNvPr id="3" name="Content Placeholder 2">
            <a:extLst>
              <a:ext uri="{FF2B5EF4-FFF2-40B4-BE49-F238E27FC236}">
                <a16:creationId xmlns:a16="http://schemas.microsoft.com/office/drawing/2014/main" id="{99AE55AD-3FE5-40CB-B02B-F1EF98FD7DCA}"/>
              </a:ext>
            </a:extLst>
          </p:cNvPr>
          <p:cNvSpPr>
            <a:spLocks noGrp="1"/>
          </p:cNvSpPr>
          <p:nvPr>
            <p:ph sz="half" idx="1"/>
          </p:nvPr>
        </p:nvSpPr>
        <p:spPr/>
        <p:txBody>
          <a:bodyPr/>
          <a:lstStyle/>
          <a:p>
            <a:pPr marL="514350" indent="-514350" algn="ctr">
              <a:buAutoNum type="arabicPeriod"/>
            </a:pPr>
            <a:r>
              <a:rPr lang="en-GB" b="1" dirty="0"/>
              <a:t>ERA Cycle  </a:t>
            </a:r>
          </a:p>
          <a:p>
            <a:pPr marL="228600" indent="-228600" algn="ctr">
              <a:buAutoNum type="arabicPeriod"/>
            </a:pPr>
            <a:endParaRPr lang="en-GB" sz="1200" b="1" dirty="0"/>
          </a:p>
          <a:p>
            <a:pPr marL="228600" indent="-228600" algn="ctr">
              <a:buAutoNum type="arabicPeriod"/>
            </a:pPr>
            <a:endParaRPr lang="en-GB" sz="1200" b="1" dirty="0"/>
          </a:p>
          <a:p>
            <a:pPr marL="228600" indent="-228600" algn="ctr">
              <a:buAutoNum type="arabicPeriod"/>
            </a:pPr>
            <a:endParaRPr lang="en-GB" sz="1200" b="1" dirty="0"/>
          </a:p>
          <a:p>
            <a:endParaRPr lang="en-GB" sz="1200" dirty="0"/>
          </a:p>
          <a:p>
            <a:pPr marL="0" indent="0">
              <a:buNone/>
            </a:pPr>
            <a:r>
              <a:rPr lang="en-GB" sz="1800" dirty="0"/>
              <a:t> Jasper, M. (2013). Beginning Reflective Practice. Andover: Cengage Learning.</a:t>
            </a:r>
          </a:p>
        </p:txBody>
      </p:sp>
      <p:pic>
        <p:nvPicPr>
          <p:cNvPr id="6" name="Content Placeholder 5" descr="Diagram&#10;&#10;Description automatically generated">
            <a:extLst>
              <a:ext uri="{FF2B5EF4-FFF2-40B4-BE49-F238E27FC236}">
                <a16:creationId xmlns:a16="http://schemas.microsoft.com/office/drawing/2014/main" id="{86FD2744-7FCC-4278-A25D-E391B5D78FA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552257" y="1892912"/>
            <a:ext cx="3929889" cy="3072175"/>
          </a:xfrm>
        </p:spPr>
      </p:pic>
    </p:spTree>
    <p:extLst>
      <p:ext uri="{BB962C8B-B14F-4D97-AF65-F5344CB8AC3E}">
        <p14:creationId xmlns:p14="http://schemas.microsoft.com/office/powerpoint/2010/main" val="2049392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735C1-D1B9-46D2-B427-844BC3EC51B0}"/>
              </a:ext>
            </a:extLst>
          </p:cNvPr>
          <p:cNvSpPr>
            <a:spLocks noGrp="1"/>
          </p:cNvSpPr>
          <p:nvPr>
            <p:ph type="title"/>
          </p:nvPr>
        </p:nvSpPr>
        <p:spPr>
          <a:solidFill>
            <a:srgbClr val="002060"/>
          </a:solidFill>
        </p:spPr>
        <p:txBody>
          <a:bodyPr/>
          <a:lstStyle/>
          <a:p>
            <a:r>
              <a:rPr lang="en-GB" dirty="0">
                <a:solidFill>
                  <a:schemeClr val="bg1"/>
                </a:solidFill>
              </a:rPr>
              <a:t>Reflective Models</a:t>
            </a:r>
          </a:p>
        </p:txBody>
      </p:sp>
      <p:sp>
        <p:nvSpPr>
          <p:cNvPr id="3" name="Content Placeholder 2">
            <a:extLst>
              <a:ext uri="{FF2B5EF4-FFF2-40B4-BE49-F238E27FC236}">
                <a16:creationId xmlns:a16="http://schemas.microsoft.com/office/drawing/2014/main" id="{7C916908-8990-4EE1-ABD6-8FEF33A38A58}"/>
              </a:ext>
            </a:extLst>
          </p:cNvPr>
          <p:cNvSpPr>
            <a:spLocks noGrp="1"/>
          </p:cNvSpPr>
          <p:nvPr>
            <p:ph sz="half" idx="1"/>
          </p:nvPr>
        </p:nvSpPr>
        <p:spPr/>
        <p:txBody>
          <a:bodyPr/>
          <a:lstStyle/>
          <a:p>
            <a:pPr marL="0" indent="0" algn="ctr">
              <a:buNone/>
            </a:pPr>
            <a:r>
              <a:rPr lang="en-GB" sz="2400" b="1" dirty="0"/>
              <a:t>2. Driscoll’s ‘What Model’</a:t>
            </a:r>
          </a:p>
          <a:p>
            <a:pPr marL="0" indent="0" algn="ctr">
              <a:buNone/>
            </a:pPr>
            <a:endParaRPr lang="en-GB" sz="2400" b="1" dirty="0"/>
          </a:p>
          <a:p>
            <a:pPr marL="0" indent="0" algn="ctr">
              <a:buNone/>
            </a:pPr>
            <a:endParaRPr lang="en-GB" b="1" dirty="0"/>
          </a:p>
          <a:p>
            <a:pPr marL="0" indent="0" algn="ctr">
              <a:buNone/>
            </a:pPr>
            <a:endParaRPr lang="en-GB" b="1" dirty="0"/>
          </a:p>
          <a:p>
            <a:pPr marL="0" indent="0" algn="ctr">
              <a:buNone/>
            </a:pPr>
            <a:endParaRPr lang="en-GB" b="1" dirty="0"/>
          </a:p>
          <a:p>
            <a:pPr marL="0" indent="0" algn="ctr">
              <a:buNone/>
            </a:pPr>
            <a:endParaRPr lang="en-GB" b="1" dirty="0"/>
          </a:p>
        </p:txBody>
      </p:sp>
      <p:pic>
        <p:nvPicPr>
          <p:cNvPr id="6" name="Content Placeholder 5" descr="Diagram&#10;&#10;Description automatically generated">
            <a:extLst>
              <a:ext uri="{FF2B5EF4-FFF2-40B4-BE49-F238E27FC236}">
                <a16:creationId xmlns:a16="http://schemas.microsoft.com/office/drawing/2014/main" id="{4ACB3D9B-2A13-4F0A-B53A-C4E925E4AC4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516566" y="2530302"/>
            <a:ext cx="3323063" cy="2229052"/>
          </a:xfrm>
        </p:spPr>
      </p:pic>
      <p:sp>
        <p:nvSpPr>
          <p:cNvPr id="8" name="TextBox 7">
            <a:extLst>
              <a:ext uri="{FF2B5EF4-FFF2-40B4-BE49-F238E27FC236}">
                <a16:creationId xmlns:a16="http://schemas.microsoft.com/office/drawing/2014/main" id="{A244053C-2600-4F6E-A5EA-762F736A58EE}"/>
              </a:ext>
            </a:extLst>
          </p:cNvPr>
          <p:cNvSpPr txBox="1"/>
          <p:nvPr/>
        </p:nvSpPr>
        <p:spPr>
          <a:xfrm>
            <a:off x="5994400" y="2406614"/>
            <a:ext cx="6099716" cy="1477328"/>
          </a:xfrm>
          <a:prstGeom prst="rect">
            <a:avLst/>
          </a:prstGeom>
          <a:noFill/>
        </p:spPr>
        <p:txBody>
          <a:bodyPr wrap="square">
            <a:spAutoFit/>
          </a:bodyPr>
          <a:lstStyle/>
          <a:p>
            <a:pPr algn="l"/>
            <a:r>
              <a:rPr lang="en-GB" b="0" i="0" dirty="0" err="1">
                <a:solidFill>
                  <a:srgbClr val="333333"/>
                </a:solidFill>
                <a:effectLst/>
                <a:latin typeface="Arial" panose="020B0604020202020204" pitchFamily="34" charset="0"/>
              </a:rPr>
              <a:t>Borton</a:t>
            </a:r>
            <a:r>
              <a:rPr lang="en-GB" b="0" i="0" dirty="0">
                <a:solidFill>
                  <a:srgbClr val="333333"/>
                </a:solidFill>
                <a:effectLst/>
                <a:latin typeface="Arial" panose="020B0604020202020204" pitchFamily="34" charset="0"/>
              </a:rPr>
              <a:t>, T. (1970) Reach, Touch and Teach. London: Hutchinson.</a:t>
            </a:r>
          </a:p>
          <a:p>
            <a:pPr algn="l"/>
            <a:r>
              <a:rPr lang="en-GB" b="0" i="0" dirty="0">
                <a:solidFill>
                  <a:srgbClr val="333333"/>
                </a:solidFill>
                <a:effectLst/>
                <a:latin typeface="Arial" panose="020B0604020202020204" pitchFamily="34" charset="0"/>
              </a:rPr>
              <a:t>Driscoll, J. (ed.) (2007) Practicing Clinical Supervision: A Reflective Approach for Healthcare Professionals. Edinburgh: </a:t>
            </a:r>
            <a:r>
              <a:rPr lang="en-GB" b="0" i="0" dirty="0" err="1">
                <a:solidFill>
                  <a:srgbClr val="333333"/>
                </a:solidFill>
                <a:effectLst/>
                <a:latin typeface="Arial" panose="020B0604020202020204" pitchFamily="34" charset="0"/>
              </a:rPr>
              <a:t>Elsevie</a:t>
            </a:r>
            <a:endParaRPr lang="en-GB" b="0" i="0" dirty="0">
              <a:solidFill>
                <a:srgbClr val="333333"/>
              </a:solidFill>
              <a:effectLst/>
              <a:latin typeface="Arial" panose="020B0604020202020204" pitchFamily="34" charset="0"/>
            </a:endParaRPr>
          </a:p>
        </p:txBody>
      </p:sp>
    </p:spTree>
    <p:extLst>
      <p:ext uri="{BB962C8B-B14F-4D97-AF65-F5344CB8AC3E}">
        <p14:creationId xmlns:p14="http://schemas.microsoft.com/office/powerpoint/2010/main" val="22396822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D2D70-1601-4506-88BC-4FFB6B5F8518}"/>
              </a:ext>
            </a:extLst>
          </p:cNvPr>
          <p:cNvSpPr>
            <a:spLocks noGrp="1"/>
          </p:cNvSpPr>
          <p:nvPr>
            <p:ph type="title"/>
          </p:nvPr>
        </p:nvSpPr>
        <p:spPr>
          <a:solidFill>
            <a:srgbClr val="002060"/>
          </a:solidFill>
        </p:spPr>
        <p:txBody>
          <a:bodyPr/>
          <a:lstStyle/>
          <a:p>
            <a:r>
              <a:rPr lang="en-GB" dirty="0">
                <a:solidFill>
                  <a:schemeClr val="bg1"/>
                </a:solidFill>
              </a:rPr>
              <a:t>Reflective Models</a:t>
            </a:r>
          </a:p>
        </p:txBody>
      </p:sp>
      <p:sp>
        <p:nvSpPr>
          <p:cNvPr id="3" name="Content Placeholder 2">
            <a:extLst>
              <a:ext uri="{FF2B5EF4-FFF2-40B4-BE49-F238E27FC236}">
                <a16:creationId xmlns:a16="http://schemas.microsoft.com/office/drawing/2014/main" id="{E5ACABB3-4451-4F5C-863F-F2CF2606B4EA}"/>
              </a:ext>
            </a:extLst>
          </p:cNvPr>
          <p:cNvSpPr>
            <a:spLocks noGrp="1"/>
          </p:cNvSpPr>
          <p:nvPr>
            <p:ph sz="half" idx="1"/>
          </p:nvPr>
        </p:nvSpPr>
        <p:spPr/>
        <p:txBody>
          <a:bodyPr vert="horz" lIns="91440" tIns="45720" rIns="91440" bIns="45720" rtlCol="0" anchor="t">
            <a:normAutofit/>
          </a:bodyPr>
          <a:lstStyle/>
          <a:p>
            <a:pPr marL="0" indent="0">
              <a:buNone/>
            </a:pPr>
            <a:r>
              <a:rPr lang="en-GB" sz="2400" b="1" dirty="0"/>
              <a:t>3. Kolb’s </a:t>
            </a:r>
            <a:endParaRPr lang="en-US"/>
          </a:p>
          <a:p>
            <a:pPr marL="0" indent="0">
              <a:buNone/>
            </a:pPr>
            <a:r>
              <a:rPr lang="en-GB" sz="2400" b="1" dirty="0"/>
              <a:t>Experiential Learning Cycle</a:t>
            </a:r>
          </a:p>
          <a:p>
            <a:pPr marL="0" indent="0" algn="ctr">
              <a:buNone/>
            </a:pPr>
            <a:endParaRPr lang="en-GB" sz="2400" b="1" dirty="0"/>
          </a:p>
          <a:p>
            <a:pPr marL="0" indent="0" algn="ctr">
              <a:buNone/>
            </a:pPr>
            <a:endParaRPr lang="en-GB" sz="2400" b="1" dirty="0"/>
          </a:p>
        </p:txBody>
      </p:sp>
      <p:sp>
        <p:nvSpPr>
          <p:cNvPr id="4" name="Content Placeholder 3">
            <a:extLst>
              <a:ext uri="{FF2B5EF4-FFF2-40B4-BE49-F238E27FC236}">
                <a16:creationId xmlns:a16="http://schemas.microsoft.com/office/drawing/2014/main" id="{ECBF34F5-CC78-4A12-8FE3-8F898A5ACEE3}"/>
              </a:ext>
            </a:extLst>
          </p:cNvPr>
          <p:cNvSpPr>
            <a:spLocks noGrp="1"/>
          </p:cNvSpPr>
          <p:nvPr>
            <p:ph sz="half" idx="2"/>
          </p:nvPr>
        </p:nvSpPr>
        <p:spPr/>
        <p:txBody>
          <a:bodyPr>
            <a:normAutofit/>
          </a:bodyPr>
          <a:lstStyle/>
          <a:p>
            <a:pPr marL="0" indent="0">
              <a:buNone/>
            </a:pPr>
            <a:r>
              <a:rPr lang="en-GB" sz="2400" b="1" dirty="0"/>
              <a:t>4. Gibbs Reflective Cycle</a:t>
            </a:r>
          </a:p>
          <a:p>
            <a:pPr marL="0" indent="0">
              <a:buNone/>
            </a:pPr>
            <a:endParaRPr lang="en-GB" sz="2400" b="1" dirty="0"/>
          </a:p>
          <a:p>
            <a:pPr marL="0" indent="0">
              <a:buNone/>
            </a:pPr>
            <a:endParaRPr lang="en-GB" sz="2400" b="1" dirty="0"/>
          </a:p>
        </p:txBody>
      </p:sp>
      <p:pic>
        <p:nvPicPr>
          <p:cNvPr id="6" name="Picture 5" descr="Diagram&#10;&#10;Description automatically generated">
            <a:extLst>
              <a:ext uri="{FF2B5EF4-FFF2-40B4-BE49-F238E27FC236}">
                <a16:creationId xmlns:a16="http://schemas.microsoft.com/office/drawing/2014/main" id="{C63D48D3-F033-4392-BB40-F7180D893E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601" y="2500444"/>
            <a:ext cx="3589866" cy="3071018"/>
          </a:xfrm>
          <a:prstGeom prst="rect">
            <a:avLst/>
          </a:prstGeom>
        </p:spPr>
      </p:pic>
      <p:pic>
        <p:nvPicPr>
          <p:cNvPr id="8" name="Picture 7" descr="Chart, bubble chart&#10;&#10;Description automatically generated">
            <a:extLst>
              <a:ext uri="{FF2B5EF4-FFF2-40B4-BE49-F238E27FC236}">
                <a16:creationId xmlns:a16="http://schemas.microsoft.com/office/drawing/2014/main" id="{68B731B7-0292-4062-A88A-D22E8A5EB4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68893" y="2032684"/>
            <a:ext cx="4054708" cy="3556558"/>
          </a:xfrm>
          <a:prstGeom prst="rect">
            <a:avLst/>
          </a:prstGeom>
        </p:spPr>
      </p:pic>
    </p:spTree>
    <p:extLst>
      <p:ext uri="{BB962C8B-B14F-4D97-AF65-F5344CB8AC3E}">
        <p14:creationId xmlns:p14="http://schemas.microsoft.com/office/powerpoint/2010/main" val="1794958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5CA6D-CBD0-40BD-8894-88191FA5361B}"/>
              </a:ext>
            </a:extLst>
          </p:cNvPr>
          <p:cNvSpPr>
            <a:spLocks noGrp="1"/>
          </p:cNvSpPr>
          <p:nvPr>
            <p:ph type="title"/>
          </p:nvPr>
        </p:nvSpPr>
        <p:spPr>
          <a:solidFill>
            <a:srgbClr val="002060"/>
          </a:solidFill>
        </p:spPr>
        <p:txBody>
          <a:bodyPr/>
          <a:lstStyle/>
          <a:p>
            <a:r>
              <a:rPr lang="en-GB" dirty="0">
                <a:solidFill>
                  <a:schemeClr val="bg1"/>
                </a:solidFill>
              </a:rPr>
              <a:t>Pro’s and Con’s of Reflective Models</a:t>
            </a:r>
          </a:p>
        </p:txBody>
      </p:sp>
      <p:pic>
        <p:nvPicPr>
          <p:cNvPr id="5" name="Content Placeholder 4" descr="Graphical user interface, text, application&#10;&#10;Description automatically generated">
            <a:extLst>
              <a:ext uri="{FF2B5EF4-FFF2-40B4-BE49-F238E27FC236}">
                <a16:creationId xmlns:a16="http://schemas.microsoft.com/office/drawing/2014/main" id="{C37D1D82-9E2B-46E7-AD47-91428636A00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06557" y="1470818"/>
            <a:ext cx="7818431" cy="3916363"/>
          </a:xfrm>
        </p:spPr>
      </p:pic>
      <p:pic>
        <p:nvPicPr>
          <p:cNvPr id="3" name="Picture 3" descr="A picture containing logo&#10;&#10;Description automatically generated">
            <a:extLst>
              <a:ext uri="{FF2B5EF4-FFF2-40B4-BE49-F238E27FC236}">
                <a16:creationId xmlns:a16="http://schemas.microsoft.com/office/drawing/2014/main" id="{A8468C7C-F6DA-FE52-1D44-3582129A592C}"/>
              </a:ext>
            </a:extLst>
          </p:cNvPr>
          <p:cNvPicPr>
            <a:picLocks noChangeAspect="1"/>
          </p:cNvPicPr>
          <p:nvPr/>
        </p:nvPicPr>
        <p:blipFill>
          <a:blip r:embed="rId4"/>
          <a:stretch>
            <a:fillRect/>
          </a:stretch>
        </p:blipFill>
        <p:spPr>
          <a:xfrm>
            <a:off x="8961582" y="1900204"/>
            <a:ext cx="2743200" cy="2157046"/>
          </a:xfrm>
          <a:prstGeom prst="rect">
            <a:avLst/>
          </a:prstGeom>
        </p:spPr>
      </p:pic>
    </p:spTree>
    <p:extLst>
      <p:ext uri="{BB962C8B-B14F-4D97-AF65-F5344CB8AC3E}">
        <p14:creationId xmlns:p14="http://schemas.microsoft.com/office/powerpoint/2010/main" val="235489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0760C4-4803-4DF4-99F5-CF8A0369BA48}"/>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chemeClr val="bg1"/>
                </a:solidFill>
              </a:rPr>
              <a:t>Barriers to Reflection?</a:t>
            </a:r>
          </a:p>
        </p:txBody>
      </p:sp>
      <p:sp>
        <p:nvSpPr>
          <p:cNvPr id="5" name="Content Placeholder 4">
            <a:extLst>
              <a:ext uri="{FF2B5EF4-FFF2-40B4-BE49-F238E27FC236}">
                <a16:creationId xmlns:a16="http://schemas.microsoft.com/office/drawing/2014/main" id="{84DE109C-A3CC-45B3-BFCF-D918E837ACBA}"/>
              </a:ext>
            </a:extLst>
          </p:cNvPr>
          <p:cNvSpPr>
            <a:spLocks noGrp="1"/>
          </p:cNvSpPr>
          <p:nvPr>
            <p:ph sz="half" idx="1"/>
          </p:nvPr>
        </p:nvSpPr>
        <p:spPr>
          <a:xfrm>
            <a:off x="609600" y="1600201"/>
            <a:ext cx="5384800" cy="3989040"/>
          </a:xfrm>
        </p:spPr>
        <p:txBody>
          <a:bodyPr>
            <a:normAutofit/>
          </a:bodyPr>
          <a:lstStyle/>
          <a:p>
            <a:r>
              <a:rPr lang="en-GB" dirty="0"/>
              <a:t>No time</a:t>
            </a:r>
          </a:p>
          <a:p>
            <a:r>
              <a:rPr lang="en-GB" dirty="0"/>
              <a:t>Organisational culture</a:t>
            </a:r>
          </a:p>
          <a:p>
            <a:r>
              <a:rPr lang="en-GB" dirty="0"/>
              <a:t>Lack of skill</a:t>
            </a:r>
          </a:p>
          <a:p>
            <a:r>
              <a:rPr lang="en-GB" dirty="0"/>
              <a:t>Environment</a:t>
            </a:r>
          </a:p>
          <a:p>
            <a:r>
              <a:rPr lang="en-GB" dirty="0"/>
              <a:t>Motivation</a:t>
            </a:r>
          </a:p>
          <a:p>
            <a:r>
              <a:rPr lang="en-GB" dirty="0"/>
              <a:t>Yourself</a:t>
            </a:r>
          </a:p>
        </p:txBody>
      </p:sp>
      <p:pic>
        <p:nvPicPr>
          <p:cNvPr id="2" name="Picture 2" descr="Logo&#10;&#10;Description automatically generated">
            <a:extLst>
              <a:ext uri="{FF2B5EF4-FFF2-40B4-BE49-F238E27FC236}">
                <a16:creationId xmlns:a16="http://schemas.microsoft.com/office/drawing/2014/main" id="{ED437BCC-2234-A95C-6D2B-CE6038341191}"/>
              </a:ext>
            </a:extLst>
          </p:cNvPr>
          <p:cNvPicPr>
            <a:picLocks noChangeAspect="1"/>
          </p:cNvPicPr>
          <p:nvPr/>
        </p:nvPicPr>
        <p:blipFill>
          <a:blip r:embed="rId3"/>
          <a:stretch>
            <a:fillRect/>
          </a:stretch>
        </p:blipFill>
        <p:spPr>
          <a:xfrm>
            <a:off x="6396850" y="1600201"/>
            <a:ext cx="4986300" cy="3989040"/>
          </a:xfrm>
          <a:prstGeom prst="rect">
            <a:avLst/>
          </a:prstGeom>
          <a:noFill/>
        </p:spPr>
      </p:pic>
    </p:spTree>
    <p:extLst>
      <p:ext uri="{BB962C8B-B14F-4D97-AF65-F5344CB8AC3E}">
        <p14:creationId xmlns:p14="http://schemas.microsoft.com/office/powerpoint/2010/main" val="3431296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9D7D7-7EE8-4782-8152-7CA5F63FB626}"/>
              </a:ext>
            </a:extLst>
          </p:cNvPr>
          <p:cNvSpPr>
            <a:spLocks noGrp="1"/>
          </p:cNvSpPr>
          <p:nvPr>
            <p:ph type="title"/>
          </p:nvPr>
        </p:nvSpPr>
        <p:spPr>
          <a:solidFill>
            <a:srgbClr val="002060"/>
          </a:solidFill>
        </p:spPr>
        <p:txBody>
          <a:bodyPr/>
          <a:lstStyle/>
          <a:p>
            <a:r>
              <a:rPr lang="en-GB" dirty="0">
                <a:solidFill>
                  <a:schemeClr val="bg1"/>
                </a:solidFill>
              </a:rPr>
              <a:t>Reflective Writing </a:t>
            </a:r>
          </a:p>
        </p:txBody>
      </p:sp>
      <p:pic>
        <p:nvPicPr>
          <p:cNvPr id="6" name="Content Placeholder 5" descr="Graphical user interface, text, application&#10;&#10;Description automatically generated">
            <a:extLst>
              <a:ext uri="{FF2B5EF4-FFF2-40B4-BE49-F238E27FC236}">
                <a16:creationId xmlns:a16="http://schemas.microsoft.com/office/drawing/2014/main" id="{2FD5E334-A136-47D3-9C80-2FF3159E191F}"/>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399889" y="1598612"/>
            <a:ext cx="4372585" cy="3115110"/>
          </a:xfrm>
        </p:spPr>
      </p:pic>
      <p:sp>
        <p:nvSpPr>
          <p:cNvPr id="4" name="Content Placeholder 3">
            <a:extLst>
              <a:ext uri="{FF2B5EF4-FFF2-40B4-BE49-F238E27FC236}">
                <a16:creationId xmlns:a16="http://schemas.microsoft.com/office/drawing/2014/main" id="{43F9070E-EB9E-47A9-83B9-869B4AB6B507}"/>
              </a:ext>
            </a:extLst>
          </p:cNvPr>
          <p:cNvSpPr>
            <a:spLocks noGrp="1"/>
          </p:cNvSpPr>
          <p:nvPr>
            <p:ph sz="half" idx="2"/>
          </p:nvPr>
        </p:nvSpPr>
        <p:spPr/>
        <p:txBody>
          <a:bodyPr/>
          <a:lstStyle/>
          <a:p>
            <a:pPr marL="0" indent="0">
              <a:buNone/>
            </a:pPr>
            <a:endParaRPr lang="en-GB" dirty="0"/>
          </a:p>
          <a:p>
            <a:pPr marL="0" indent="0">
              <a:buNone/>
            </a:pPr>
            <a:endParaRPr lang="en-GB" dirty="0"/>
          </a:p>
        </p:txBody>
      </p:sp>
      <p:pic>
        <p:nvPicPr>
          <p:cNvPr id="8" name="Picture 7" descr="Graphical user interface, text, application&#10;&#10;Description automatically generated">
            <a:extLst>
              <a:ext uri="{FF2B5EF4-FFF2-40B4-BE49-F238E27FC236}">
                <a16:creationId xmlns:a16="http://schemas.microsoft.com/office/drawing/2014/main" id="{95CB4DE9-FCB4-418B-A445-C34529B163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41633" y="1559937"/>
            <a:ext cx="4448796" cy="3096057"/>
          </a:xfrm>
          <a:prstGeom prst="rect">
            <a:avLst/>
          </a:prstGeom>
        </p:spPr>
      </p:pic>
      <p:pic>
        <p:nvPicPr>
          <p:cNvPr id="3" name="Picture 4" descr="A person writing on a piece of paper&#10;&#10;Description automatically generated">
            <a:extLst>
              <a:ext uri="{FF2B5EF4-FFF2-40B4-BE49-F238E27FC236}">
                <a16:creationId xmlns:a16="http://schemas.microsoft.com/office/drawing/2014/main" id="{46A0F628-FA42-B3D6-1C43-2E67460EF2FD}"/>
              </a:ext>
            </a:extLst>
          </p:cNvPr>
          <p:cNvPicPr>
            <a:picLocks noChangeAspect="1"/>
          </p:cNvPicPr>
          <p:nvPr/>
        </p:nvPicPr>
        <p:blipFill>
          <a:blip r:embed="rId5"/>
          <a:stretch>
            <a:fillRect/>
          </a:stretch>
        </p:blipFill>
        <p:spPr>
          <a:xfrm>
            <a:off x="4949536" y="3284516"/>
            <a:ext cx="2743200" cy="1974604"/>
          </a:xfrm>
          <a:prstGeom prst="rect">
            <a:avLst/>
          </a:prstGeom>
        </p:spPr>
      </p:pic>
    </p:spTree>
    <p:extLst>
      <p:ext uri="{BB962C8B-B14F-4D97-AF65-F5344CB8AC3E}">
        <p14:creationId xmlns:p14="http://schemas.microsoft.com/office/powerpoint/2010/main" val="2695891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75741-C0BB-294A-C311-325B3A5BDF9B}"/>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chemeClr val="bg1"/>
                </a:solidFill>
              </a:rPr>
              <a:t>Reflection is......</a:t>
            </a:r>
          </a:p>
        </p:txBody>
      </p:sp>
      <p:sp>
        <p:nvSpPr>
          <p:cNvPr id="3" name="Content Placeholder 2">
            <a:extLst>
              <a:ext uri="{FF2B5EF4-FFF2-40B4-BE49-F238E27FC236}">
                <a16:creationId xmlns:a16="http://schemas.microsoft.com/office/drawing/2014/main" id="{1F24B808-A920-8E1F-6B77-DD5B705F39D2}"/>
              </a:ext>
            </a:extLst>
          </p:cNvPr>
          <p:cNvSpPr>
            <a:spLocks noGrp="1"/>
          </p:cNvSpPr>
          <p:nvPr>
            <p:ph sz="half" idx="1"/>
          </p:nvPr>
        </p:nvSpPr>
        <p:spPr>
          <a:xfrm>
            <a:off x="609600" y="1600201"/>
            <a:ext cx="5384800" cy="3989040"/>
          </a:xfrm>
        </p:spPr>
        <p:txBody>
          <a:bodyPr vert="horz" lIns="91440" tIns="45720" rIns="91440" bIns="45720" rtlCol="0">
            <a:normAutofit/>
          </a:bodyPr>
          <a:lstStyle/>
          <a:p>
            <a:pPr>
              <a:lnSpc>
                <a:spcPct val="90000"/>
              </a:lnSpc>
            </a:pPr>
            <a:r>
              <a:rPr lang="en-GB" sz="2200" b="1"/>
              <a:t>Reflection is thinking for a purpose </a:t>
            </a:r>
            <a:r>
              <a:rPr lang="en-GB" sz="2200"/>
              <a:t>– wanting to become a more effective operator. </a:t>
            </a:r>
          </a:p>
          <a:p>
            <a:pPr>
              <a:lnSpc>
                <a:spcPct val="90000"/>
              </a:lnSpc>
            </a:pPr>
            <a:r>
              <a:rPr lang="en-GB" sz="2200" b="1"/>
              <a:t>Reflection is analysing how we learn </a:t>
            </a:r>
            <a:r>
              <a:rPr lang="en-GB" sz="2200"/>
              <a:t>– being prepared to critically take apart relevant circumstances.</a:t>
            </a:r>
          </a:p>
          <a:p>
            <a:pPr>
              <a:lnSpc>
                <a:spcPct val="90000"/>
              </a:lnSpc>
            </a:pPr>
            <a:r>
              <a:rPr lang="en-GB" sz="2200" b="1"/>
              <a:t>Reflection is evaluating how we learn </a:t>
            </a:r>
            <a:r>
              <a:rPr lang="en-GB" sz="2200"/>
              <a:t>– judging our own performance is often not comfortable.</a:t>
            </a:r>
          </a:p>
          <a:p>
            <a:pPr>
              <a:lnSpc>
                <a:spcPct val="90000"/>
              </a:lnSpc>
            </a:pPr>
            <a:r>
              <a:rPr lang="en-GB" sz="2200" b="1"/>
              <a:t>Reflection is being critical </a:t>
            </a:r>
            <a:r>
              <a:rPr lang="en-GB" sz="2200"/>
              <a:t>– not in a destructive way but in constructively probing what and how we learn.</a:t>
            </a:r>
          </a:p>
          <a:p>
            <a:pPr>
              <a:lnSpc>
                <a:spcPct val="90000"/>
              </a:lnSpc>
            </a:pPr>
            <a:endParaRPr lang="en-GB" sz="2200"/>
          </a:p>
        </p:txBody>
      </p:sp>
      <p:pic>
        <p:nvPicPr>
          <p:cNvPr id="4" name="Picture 4" descr="A picture containing chart&#10;&#10;Description automatically generated">
            <a:extLst>
              <a:ext uri="{FF2B5EF4-FFF2-40B4-BE49-F238E27FC236}">
                <a16:creationId xmlns:a16="http://schemas.microsoft.com/office/drawing/2014/main" id="{0BCFE67D-DB2C-B202-C606-295BA4733AA1}"/>
              </a:ext>
            </a:extLst>
          </p:cNvPr>
          <p:cNvPicPr>
            <a:picLocks noChangeAspect="1"/>
          </p:cNvPicPr>
          <p:nvPr/>
        </p:nvPicPr>
        <p:blipFill>
          <a:blip r:embed="rId2"/>
          <a:stretch>
            <a:fillRect/>
          </a:stretch>
        </p:blipFill>
        <p:spPr>
          <a:xfrm>
            <a:off x="6647985" y="1600201"/>
            <a:ext cx="4484030" cy="3989040"/>
          </a:xfrm>
          <a:prstGeom prst="rect">
            <a:avLst/>
          </a:prstGeom>
          <a:noFill/>
        </p:spPr>
      </p:pic>
    </p:spTree>
    <p:extLst>
      <p:ext uri="{BB962C8B-B14F-4D97-AF65-F5344CB8AC3E}">
        <p14:creationId xmlns:p14="http://schemas.microsoft.com/office/powerpoint/2010/main" val="4136121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71B4479-E600-BF9C-7B3E-A8B2028F4347}"/>
              </a:ext>
            </a:extLst>
          </p:cNvPr>
          <p:cNvSpPr>
            <a:spLocks noGrp="1"/>
          </p:cNvSpPr>
          <p:nvPr>
            <p:ph type="title"/>
          </p:nvPr>
        </p:nvSpPr>
        <p:spPr>
          <a:xfrm>
            <a:off x="609600" y="274638"/>
            <a:ext cx="10972800" cy="1143000"/>
          </a:xfrm>
          <a:solidFill>
            <a:srgbClr val="002060"/>
          </a:solidFill>
        </p:spPr>
        <p:txBody>
          <a:bodyPr/>
          <a:lstStyle/>
          <a:p>
            <a:r>
              <a:rPr lang="en-US" dirty="0">
                <a:solidFill>
                  <a:schemeClr val="bg1"/>
                </a:solidFill>
              </a:rPr>
              <a:t>Effective Reflection</a:t>
            </a:r>
          </a:p>
        </p:txBody>
      </p:sp>
      <p:sp>
        <p:nvSpPr>
          <p:cNvPr id="3" name="Content Placeholder 2">
            <a:extLst>
              <a:ext uri="{FF2B5EF4-FFF2-40B4-BE49-F238E27FC236}">
                <a16:creationId xmlns:a16="http://schemas.microsoft.com/office/drawing/2014/main" id="{6E94699B-A4BD-3002-E55D-44B24F185916}"/>
              </a:ext>
            </a:extLst>
          </p:cNvPr>
          <p:cNvSpPr>
            <a:spLocks noGrp="1"/>
          </p:cNvSpPr>
          <p:nvPr>
            <p:ph sz="half" idx="1"/>
          </p:nvPr>
        </p:nvSpPr>
        <p:spPr>
          <a:xfrm>
            <a:off x="609600" y="1600201"/>
            <a:ext cx="5384800" cy="3989040"/>
          </a:xfrm>
        </p:spPr>
        <p:txBody>
          <a:bodyPr vert="horz" lIns="91440" tIns="45720" rIns="91440" bIns="45720" rtlCol="0" anchor="t">
            <a:normAutofit/>
          </a:bodyPr>
          <a:lstStyle/>
          <a:p>
            <a:pPr marL="0" indent="0">
              <a:lnSpc>
                <a:spcPct val="90000"/>
              </a:lnSpc>
              <a:buNone/>
            </a:pPr>
            <a:r>
              <a:rPr lang="en-GB" sz="2200" dirty="0"/>
              <a:t>You effectively reflect when you actively:</a:t>
            </a:r>
            <a:endParaRPr lang="en-US" dirty="0"/>
          </a:p>
          <a:p>
            <a:pPr>
              <a:lnSpc>
                <a:spcPct val="90000"/>
              </a:lnSpc>
            </a:pPr>
            <a:r>
              <a:rPr lang="en-GB" sz="2200" b="1" i="1" dirty="0"/>
              <a:t>Examine</a:t>
            </a:r>
            <a:r>
              <a:rPr lang="en-GB" sz="2200" i="1" dirty="0"/>
              <a:t> and </a:t>
            </a:r>
            <a:r>
              <a:rPr lang="en-GB" sz="2200" b="1" i="1" dirty="0"/>
              <a:t>investigate</a:t>
            </a:r>
            <a:r>
              <a:rPr lang="en-GB" sz="2200" i="1" dirty="0"/>
              <a:t> your learning and working practices</a:t>
            </a:r>
            <a:endParaRPr lang="en-GB" sz="2200" dirty="0"/>
          </a:p>
          <a:p>
            <a:pPr>
              <a:lnSpc>
                <a:spcPct val="90000"/>
              </a:lnSpc>
            </a:pPr>
            <a:r>
              <a:rPr lang="en-GB" sz="2200" i="1" dirty="0"/>
              <a:t>Ask </a:t>
            </a:r>
            <a:r>
              <a:rPr lang="en-GB" sz="2200" b="1" i="1" dirty="0"/>
              <a:t>question</a:t>
            </a:r>
            <a:r>
              <a:rPr lang="en-GB" sz="2200" i="1" dirty="0"/>
              <a:t>s about your experience with a view to </a:t>
            </a:r>
            <a:r>
              <a:rPr lang="en-GB" sz="2200" b="1" i="1" dirty="0"/>
              <a:t>trying to understand </a:t>
            </a:r>
            <a:r>
              <a:rPr lang="en-GB" sz="2200" i="1" dirty="0"/>
              <a:t>it </a:t>
            </a:r>
            <a:endParaRPr lang="en-GB" sz="2200" dirty="0"/>
          </a:p>
          <a:p>
            <a:pPr>
              <a:lnSpc>
                <a:spcPct val="90000"/>
              </a:lnSpc>
            </a:pPr>
            <a:r>
              <a:rPr lang="en-GB" sz="2200" b="1" i="1" dirty="0"/>
              <a:t>Probe</a:t>
            </a:r>
            <a:r>
              <a:rPr lang="en-GB" sz="2200" i="1" dirty="0"/>
              <a:t> your assumptions and the values that underlie your behaviour </a:t>
            </a:r>
            <a:endParaRPr lang="en-GB" sz="2200" dirty="0"/>
          </a:p>
          <a:p>
            <a:pPr>
              <a:lnSpc>
                <a:spcPct val="90000"/>
              </a:lnSpc>
            </a:pPr>
            <a:r>
              <a:rPr lang="en-GB" sz="2200" b="1" i="1" dirty="0"/>
              <a:t>Formulate</a:t>
            </a:r>
            <a:r>
              <a:rPr lang="en-GB" sz="2200" i="1" dirty="0"/>
              <a:t> judgements and </a:t>
            </a:r>
            <a:r>
              <a:rPr lang="en-GB" sz="2200" b="1" i="1" dirty="0"/>
              <a:t>develop conclusions </a:t>
            </a:r>
            <a:r>
              <a:rPr lang="en-GB" sz="2200" i="1" dirty="0"/>
              <a:t>about your actions.</a:t>
            </a:r>
            <a:endParaRPr lang="en-GB" sz="2200" dirty="0"/>
          </a:p>
          <a:p>
            <a:pPr>
              <a:lnSpc>
                <a:spcPct val="90000"/>
              </a:lnSpc>
            </a:pPr>
            <a:endParaRPr lang="en-GB" sz="2200"/>
          </a:p>
        </p:txBody>
      </p:sp>
      <p:pic>
        <p:nvPicPr>
          <p:cNvPr id="4" name="Picture 4" descr="A picture containing vector graphics&#10;&#10;Description automatically generated">
            <a:extLst>
              <a:ext uri="{FF2B5EF4-FFF2-40B4-BE49-F238E27FC236}">
                <a16:creationId xmlns:a16="http://schemas.microsoft.com/office/drawing/2014/main" id="{99202C4D-A651-91D0-B6CD-9133F9196B06}"/>
              </a:ext>
            </a:extLst>
          </p:cNvPr>
          <p:cNvPicPr>
            <a:picLocks noChangeAspect="1"/>
          </p:cNvPicPr>
          <p:nvPr/>
        </p:nvPicPr>
        <p:blipFill>
          <a:blip r:embed="rId3"/>
          <a:stretch>
            <a:fillRect/>
          </a:stretch>
        </p:blipFill>
        <p:spPr>
          <a:xfrm>
            <a:off x="6895480" y="1600201"/>
            <a:ext cx="3989040" cy="3989040"/>
          </a:xfrm>
          <a:prstGeom prst="rect">
            <a:avLst/>
          </a:prstGeom>
          <a:noFill/>
        </p:spPr>
      </p:pic>
    </p:spTree>
    <p:extLst>
      <p:ext uri="{BB962C8B-B14F-4D97-AF65-F5344CB8AC3E}">
        <p14:creationId xmlns:p14="http://schemas.microsoft.com/office/powerpoint/2010/main" val="40456547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6C98B-C642-4D1B-B9C3-867BA75A425E}"/>
              </a:ext>
            </a:extLst>
          </p:cNvPr>
          <p:cNvSpPr>
            <a:spLocks noGrp="1"/>
          </p:cNvSpPr>
          <p:nvPr>
            <p:ph type="title"/>
          </p:nvPr>
        </p:nvSpPr>
        <p:spPr>
          <a:solidFill>
            <a:srgbClr val="002060"/>
          </a:solidFill>
        </p:spPr>
        <p:txBody>
          <a:bodyPr/>
          <a:lstStyle/>
          <a:p>
            <a:r>
              <a:rPr lang="en-GB" dirty="0">
                <a:solidFill>
                  <a:schemeClr val="bg1"/>
                </a:solidFill>
              </a:rPr>
              <a:t>Workbook 1</a:t>
            </a:r>
          </a:p>
        </p:txBody>
      </p:sp>
      <p:pic>
        <p:nvPicPr>
          <p:cNvPr id="15" name="Picture 15" descr="Text&#10;&#10;Description automatically generated">
            <a:extLst>
              <a:ext uri="{FF2B5EF4-FFF2-40B4-BE49-F238E27FC236}">
                <a16:creationId xmlns:a16="http://schemas.microsoft.com/office/drawing/2014/main" id="{ABE92B65-31E9-A4F9-308B-C727DC975658}"/>
              </a:ext>
            </a:extLst>
          </p:cNvPr>
          <p:cNvPicPr>
            <a:picLocks noGrp="1" noChangeAspect="1"/>
          </p:cNvPicPr>
          <p:nvPr>
            <p:ph idx="1"/>
          </p:nvPr>
        </p:nvPicPr>
        <p:blipFill>
          <a:blip r:embed="rId2"/>
          <a:stretch>
            <a:fillRect/>
          </a:stretch>
        </p:blipFill>
        <p:spPr>
          <a:xfrm>
            <a:off x="4905995" y="1481517"/>
            <a:ext cx="1810165" cy="728042"/>
          </a:xfrm>
        </p:spPr>
      </p:pic>
      <p:sp>
        <p:nvSpPr>
          <p:cNvPr id="17" name="TextBox 16">
            <a:extLst>
              <a:ext uri="{FF2B5EF4-FFF2-40B4-BE49-F238E27FC236}">
                <a16:creationId xmlns:a16="http://schemas.microsoft.com/office/drawing/2014/main" id="{C0CE2C71-2870-72F6-909C-FB366B9CAB6E}"/>
              </a:ext>
            </a:extLst>
          </p:cNvPr>
          <p:cNvSpPr txBox="1"/>
          <p:nvPr/>
        </p:nvSpPr>
        <p:spPr>
          <a:xfrm>
            <a:off x="3048000" y="2259497"/>
            <a:ext cx="581770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Arial"/>
                <a:cs typeface="Segoe UI"/>
              </a:rPr>
              <a:t>BSc Professional Investigation 2022/2023</a:t>
            </a:r>
            <a:r>
              <a:rPr lang="en-GB" sz="1400" dirty="0">
                <a:latin typeface="Arial"/>
                <a:cs typeface="Arial"/>
              </a:rPr>
              <a:t> </a:t>
            </a:r>
          </a:p>
          <a:p>
            <a:r>
              <a:rPr lang="en-GB" sz="1400" b="1" dirty="0">
                <a:latin typeface="Arial"/>
                <a:cs typeface="Segoe UI"/>
              </a:rPr>
              <a:t>LEVEL 6 - 40 Credits</a:t>
            </a:r>
            <a:r>
              <a:rPr lang="en-GB" sz="1400" dirty="0">
                <a:latin typeface="Arial"/>
                <a:cs typeface="Arial"/>
              </a:rPr>
              <a:t> </a:t>
            </a:r>
          </a:p>
          <a:p>
            <a:endParaRPr lang="en-GB" sz="1400">
              <a:latin typeface="Arial"/>
              <a:cs typeface="Arial"/>
            </a:endParaRPr>
          </a:p>
          <a:p>
            <a:endParaRPr lang="en-GB" sz="1400">
              <a:latin typeface="Arial"/>
              <a:cs typeface="Arial"/>
            </a:endParaRPr>
          </a:p>
          <a:p>
            <a:pPr algn="ctr"/>
            <a:r>
              <a:rPr lang="en-GB" sz="1400" b="1" dirty="0">
                <a:latin typeface="Arial"/>
                <a:cs typeface="Segoe UI"/>
              </a:rPr>
              <a:t>Workbook title: Competency Based Workbook 1</a:t>
            </a:r>
            <a:r>
              <a:rPr lang="en-GB" sz="1400" dirty="0">
                <a:latin typeface="Arial"/>
                <a:cs typeface="Arial"/>
              </a:rPr>
              <a:t> </a:t>
            </a:r>
          </a:p>
          <a:p>
            <a:pPr algn="ctr"/>
            <a:r>
              <a:rPr lang="en-GB" sz="1600" b="1" i="1" dirty="0">
                <a:solidFill>
                  <a:srgbClr val="0070C0"/>
                </a:solidFill>
                <a:latin typeface="Arial"/>
                <a:cs typeface="Segoe UI"/>
              </a:rPr>
              <a:t>Module BMPI6001D / BMPO60001D</a:t>
            </a:r>
            <a:endParaRPr lang="en-GB" sz="1600" dirty="0">
              <a:solidFill>
                <a:srgbClr val="0070C0"/>
              </a:solidFill>
              <a:latin typeface="Arial"/>
              <a:cs typeface="Arial"/>
            </a:endParaRPr>
          </a:p>
          <a:p>
            <a:endParaRPr lang="en-GB">
              <a:latin typeface="Arial"/>
              <a:cs typeface="Arial"/>
            </a:endParaRPr>
          </a:p>
          <a:p>
            <a:r>
              <a:rPr lang="en-GB" sz="1400" b="1" dirty="0">
                <a:latin typeface="Arial"/>
                <a:cs typeface="Segoe UI"/>
              </a:rPr>
              <a:t>Student name:</a:t>
            </a:r>
            <a:r>
              <a:rPr lang="en-GB" b="1" dirty="0">
                <a:latin typeface="Arial"/>
                <a:cs typeface="Segoe UI"/>
              </a:rPr>
              <a:t> ______________________________</a:t>
            </a:r>
            <a:r>
              <a:rPr lang="en-GB" dirty="0">
                <a:latin typeface="Arial"/>
                <a:cs typeface="Arial"/>
              </a:rPr>
              <a:t> </a:t>
            </a:r>
          </a:p>
          <a:p>
            <a:endParaRPr lang="en-GB">
              <a:latin typeface="Arial"/>
              <a:cs typeface="Arial"/>
            </a:endParaRPr>
          </a:p>
          <a:p>
            <a:r>
              <a:rPr lang="en-GB" sz="1400" b="1" dirty="0">
                <a:latin typeface="Arial"/>
                <a:cs typeface="Segoe UI"/>
              </a:rPr>
              <a:t>Student’s University Registration Number:</a:t>
            </a:r>
            <a:r>
              <a:rPr lang="en-GB" sz="1400" dirty="0">
                <a:latin typeface="Arial"/>
                <a:cs typeface="Arial"/>
              </a:rPr>
              <a:t> </a:t>
            </a:r>
          </a:p>
          <a:p>
            <a:r>
              <a:rPr lang="en-GB" b="1" dirty="0">
                <a:latin typeface="Arial"/>
                <a:cs typeface="Segoe UI"/>
              </a:rPr>
              <a:t>_______________________________</a:t>
            </a:r>
            <a:r>
              <a:rPr lang="en-GB" dirty="0">
                <a:latin typeface="Arial"/>
                <a:cs typeface="Arial"/>
              </a:rPr>
              <a:t> </a:t>
            </a:r>
          </a:p>
          <a:p>
            <a:endParaRPr lang="en-GB" sz="1600">
              <a:latin typeface="Arial"/>
              <a:cs typeface="Arial"/>
            </a:endParaRPr>
          </a:p>
          <a:p>
            <a:r>
              <a:rPr lang="en-GB" sz="1400" b="1" i="1" dirty="0">
                <a:latin typeface="Arial"/>
                <a:cs typeface="Segoe UI"/>
              </a:rPr>
              <a:t>Institute of Management &amp; Health.</a:t>
            </a:r>
            <a:r>
              <a:rPr lang="en-GB" sz="1400" dirty="0">
                <a:latin typeface="Arial"/>
                <a:cs typeface="Arial"/>
              </a:rPr>
              <a:t> </a:t>
            </a:r>
          </a:p>
          <a:p>
            <a:r>
              <a:rPr lang="en-GB" sz="1400" b="1" i="1" dirty="0">
                <a:latin typeface="Arial"/>
                <a:cs typeface="Segoe UI"/>
              </a:rPr>
              <a:t>Blue Light Academy</a:t>
            </a:r>
            <a:r>
              <a:rPr lang="en-GB" sz="1400" dirty="0">
                <a:latin typeface="Arial"/>
                <a:cs typeface="Arial"/>
              </a:rPr>
              <a:t> </a:t>
            </a:r>
          </a:p>
          <a:p>
            <a:endParaRPr lang="en-GB">
              <a:latin typeface="Arial"/>
              <a:cs typeface="Arial"/>
            </a:endParaRPr>
          </a:p>
        </p:txBody>
      </p:sp>
    </p:spTree>
    <p:extLst>
      <p:ext uri="{BB962C8B-B14F-4D97-AF65-F5344CB8AC3E}">
        <p14:creationId xmlns:p14="http://schemas.microsoft.com/office/powerpoint/2010/main" val="12350794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solidFill>
            <a:srgbClr val="002060"/>
          </a:solidFill>
        </p:spPr>
        <p:txBody>
          <a:bodyPr/>
          <a:lstStyle/>
          <a:p>
            <a:r>
              <a:rPr lang="en-GB" b="1" dirty="0">
                <a:solidFill>
                  <a:schemeClr val="bg1"/>
                </a:solidFill>
              </a:rPr>
              <a:t>Workbook 1 - Task 1</a:t>
            </a:r>
          </a:p>
        </p:txBody>
      </p:sp>
      <p:sp>
        <p:nvSpPr>
          <p:cNvPr id="3" name="Content Placeholder 2">
            <a:extLst>
              <a:ext uri="{FF2B5EF4-FFF2-40B4-BE49-F238E27FC236}">
                <a16:creationId xmlns:a16="http://schemas.microsoft.com/office/drawing/2014/main" id="{C769B17D-9702-4619-B7CD-F194D2777624}"/>
              </a:ext>
            </a:extLst>
          </p:cNvPr>
          <p:cNvSpPr>
            <a:spLocks noGrp="1"/>
          </p:cNvSpPr>
          <p:nvPr>
            <p:ph idx="1"/>
          </p:nvPr>
        </p:nvSpPr>
        <p:spPr/>
        <p:txBody>
          <a:bodyPr>
            <a:normAutofit/>
          </a:bodyPr>
          <a:lstStyle/>
          <a:p>
            <a:pPr marL="0" indent="0">
              <a:buNone/>
            </a:pPr>
            <a:r>
              <a:rPr lang="en-GB" sz="2400" dirty="0"/>
              <a:t>Focussing upon the last 12 months of your career, critically evaluate your own performance using principles of reflection ( e.g., skills development, academic achievements, CPD and training).</a:t>
            </a:r>
          </a:p>
          <a:p>
            <a:pPr marL="0" indent="0">
              <a:buNone/>
            </a:pPr>
            <a:endParaRPr lang="en-GB" sz="2400" dirty="0"/>
          </a:p>
          <a:p>
            <a:pPr marL="0" indent="0">
              <a:buNone/>
            </a:pPr>
            <a:r>
              <a:rPr lang="en-GB" sz="2400" dirty="0"/>
              <a:t>Analyse the importance of continuous personal and professional development in achieving organisation objectives and the use of reflective practice in personal and professional development.</a:t>
            </a:r>
          </a:p>
          <a:p>
            <a:pPr marL="0" indent="0">
              <a:buNone/>
            </a:pPr>
            <a:endParaRPr lang="en-GB" sz="2400" dirty="0"/>
          </a:p>
          <a:p>
            <a:pPr marL="0" indent="0">
              <a:buNone/>
            </a:pPr>
            <a:r>
              <a:rPr lang="en-GB" sz="2400" dirty="0"/>
              <a:t>2000 words (+/- 10% include your actual word count at the end of each section)</a:t>
            </a:r>
          </a:p>
          <a:p>
            <a:endParaRPr lang="en-GB" dirty="0"/>
          </a:p>
        </p:txBody>
      </p:sp>
    </p:spTree>
    <p:extLst>
      <p:ext uri="{BB962C8B-B14F-4D97-AF65-F5344CB8AC3E}">
        <p14:creationId xmlns:p14="http://schemas.microsoft.com/office/powerpoint/2010/main" val="26128220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E57E1-910F-FC49-85A0-16D2E89DB7B7}"/>
              </a:ext>
            </a:extLst>
          </p:cNvPr>
          <p:cNvSpPr>
            <a:spLocks noGrp="1"/>
          </p:cNvSpPr>
          <p:nvPr>
            <p:ph type="title"/>
          </p:nvPr>
        </p:nvSpPr>
        <p:spPr>
          <a:solidFill>
            <a:srgbClr val="002060"/>
          </a:solidFill>
        </p:spPr>
        <p:txBody>
          <a:bodyPr/>
          <a:lstStyle/>
          <a:p>
            <a:r>
              <a:rPr lang="en-US" dirty="0">
                <a:solidFill>
                  <a:schemeClr val="bg1"/>
                </a:solidFill>
              </a:rPr>
              <a:t>Understanding the requirements of Task 1</a:t>
            </a:r>
          </a:p>
        </p:txBody>
      </p:sp>
      <p:sp>
        <p:nvSpPr>
          <p:cNvPr id="211" name="Content Placeholder 210">
            <a:extLst>
              <a:ext uri="{FF2B5EF4-FFF2-40B4-BE49-F238E27FC236}">
                <a16:creationId xmlns:a16="http://schemas.microsoft.com/office/drawing/2014/main" id="{74A9CEBF-7ABA-B989-4E11-6E4A1B0C553C}"/>
              </a:ext>
            </a:extLst>
          </p:cNvPr>
          <p:cNvSpPr>
            <a:spLocks noGrp="1"/>
          </p:cNvSpPr>
          <p:nvPr>
            <p:ph idx="1"/>
          </p:nvPr>
        </p:nvSpPr>
        <p:spPr/>
        <p:txBody>
          <a:bodyPr vert="horz" lIns="91440" tIns="45720" rIns="91440" bIns="45720" rtlCol="0" anchor="t">
            <a:normAutofit/>
          </a:bodyPr>
          <a:lstStyle/>
          <a:p>
            <a:pPr marL="0" indent="0">
              <a:buNone/>
            </a:pPr>
            <a:r>
              <a:rPr lang="en-US" dirty="0"/>
              <a:t>3 key things to identify</a:t>
            </a:r>
          </a:p>
        </p:txBody>
      </p:sp>
      <p:sp>
        <p:nvSpPr>
          <p:cNvPr id="212" name="Rectangle 211">
            <a:extLst>
              <a:ext uri="{FF2B5EF4-FFF2-40B4-BE49-F238E27FC236}">
                <a16:creationId xmlns:a16="http://schemas.microsoft.com/office/drawing/2014/main" id="{F251F103-5766-4B0E-C9FF-28D4D62ACF52}"/>
              </a:ext>
            </a:extLst>
          </p:cNvPr>
          <p:cNvSpPr/>
          <p:nvPr/>
        </p:nvSpPr>
        <p:spPr>
          <a:xfrm>
            <a:off x="1656000" y="3108000"/>
            <a:ext cx="2136000" cy="1680000"/>
          </a:xfrm>
          <a:prstGeom prst="rect">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Directive Word</a:t>
            </a:r>
          </a:p>
        </p:txBody>
      </p:sp>
      <p:sp>
        <p:nvSpPr>
          <p:cNvPr id="213" name="Rectangle: Rounded Corners 212">
            <a:extLst>
              <a:ext uri="{FF2B5EF4-FFF2-40B4-BE49-F238E27FC236}">
                <a16:creationId xmlns:a16="http://schemas.microsoft.com/office/drawing/2014/main" id="{611CE180-F653-6E80-9523-CC5AF1C4AFA1}"/>
              </a:ext>
            </a:extLst>
          </p:cNvPr>
          <p:cNvSpPr/>
          <p:nvPr/>
        </p:nvSpPr>
        <p:spPr>
          <a:xfrm>
            <a:off x="5022000" y="2304000"/>
            <a:ext cx="2148000" cy="1722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Topic</a:t>
            </a:r>
          </a:p>
        </p:txBody>
      </p:sp>
      <p:sp>
        <p:nvSpPr>
          <p:cNvPr id="214" name="Rectangle 213">
            <a:extLst>
              <a:ext uri="{FF2B5EF4-FFF2-40B4-BE49-F238E27FC236}">
                <a16:creationId xmlns:a16="http://schemas.microsoft.com/office/drawing/2014/main" id="{A48C16C9-C9FB-CAFD-4581-25F72DFCD076}"/>
              </a:ext>
            </a:extLst>
          </p:cNvPr>
          <p:cNvSpPr/>
          <p:nvPr/>
        </p:nvSpPr>
        <p:spPr>
          <a:xfrm>
            <a:off x="8436000" y="3204000"/>
            <a:ext cx="1956000" cy="1644000"/>
          </a:xfrm>
          <a:prstGeom prst="rect">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Limitations</a:t>
            </a:r>
          </a:p>
        </p:txBody>
      </p:sp>
    </p:spTree>
    <p:extLst>
      <p:ext uri="{BB962C8B-B14F-4D97-AF65-F5344CB8AC3E}">
        <p14:creationId xmlns:p14="http://schemas.microsoft.com/office/powerpoint/2010/main" val="2097000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2"/>
                                        </p:tgtEl>
                                        <p:attrNameLst>
                                          <p:attrName>style.visibility</p:attrName>
                                        </p:attrNameLst>
                                      </p:cBhvr>
                                      <p:to>
                                        <p:strVal val="visible"/>
                                      </p:to>
                                    </p:set>
                                    <p:anim calcmode="lin" valueType="num">
                                      <p:cBhvr additive="base">
                                        <p:cTn id="7" dur="500" fill="hold"/>
                                        <p:tgtEl>
                                          <p:spTgt spid="212"/>
                                        </p:tgtEl>
                                        <p:attrNameLst>
                                          <p:attrName>ppt_x</p:attrName>
                                        </p:attrNameLst>
                                      </p:cBhvr>
                                      <p:tavLst>
                                        <p:tav tm="0">
                                          <p:val>
                                            <p:strVal val="#ppt_x"/>
                                          </p:val>
                                        </p:tav>
                                        <p:tav tm="100000">
                                          <p:val>
                                            <p:strVal val="#ppt_x"/>
                                          </p:val>
                                        </p:tav>
                                      </p:tavLst>
                                    </p:anim>
                                    <p:anim calcmode="lin" valueType="num">
                                      <p:cBhvr additive="base">
                                        <p:cTn id="8" dur="500" fill="hold"/>
                                        <p:tgtEl>
                                          <p:spTgt spid="2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3"/>
                                        </p:tgtEl>
                                        <p:attrNameLst>
                                          <p:attrName>style.visibility</p:attrName>
                                        </p:attrNameLst>
                                      </p:cBhvr>
                                      <p:to>
                                        <p:strVal val="visible"/>
                                      </p:to>
                                    </p:set>
                                    <p:anim calcmode="lin" valueType="num">
                                      <p:cBhvr additive="base">
                                        <p:cTn id="13" dur="500" fill="hold"/>
                                        <p:tgtEl>
                                          <p:spTgt spid="213"/>
                                        </p:tgtEl>
                                        <p:attrNameLst>
                                          <p:attrName>ppt_x</p:attrName>
                                        </p:attrNameLst>
                                      </p:cBhvr>
                                      <p:tavLst>
                                        <p:tav tm="0">
                                          <p:val>
                                            <p:strVal val="#ppt_x"/>
                                          </p:val>
                                        </p:tav>
                                        <p:tav tm="100000">
                                          <p:val>
                                            <p:strVal val="#ppt_x"/>
                                          </p:val>
                                        </p:tav>
                                      </p:tavLst>
                                    </p:anim>
                                    <p:anim calcmode="lin" valueType="num">
                                      <p:cBhvr additive="base">
                                        <p:cTn id="14" dur="500" fill="hold"/>
                                        <p:tgtEl>
                                          <p:spTgt spid="2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14"/>
                                        </p:tgtEl>
                                        <p:attrNameLst>
                                          <p:attrName>style.visibility</p:attrName>
                                        </p:attrNameLst>
                                      </p:cBhvr>
                                      <p:to>
                                        <p:strVal val="visible"/>
                                      </p:to>
                                    </p:set>
                                    <p:anim calcmode="lin" valueType="num">
                                      <p:cBhvr additive="base">
                                        <p:cTn id="19" dur="500" fill="hold"/>
                                        <p:tgtEl>
                                          <p:spTgt spid="214"/>
                                        </p:tgtEl>
                                        <p:attrNameLst>
                                          <p:attrName>ppt_x</p:attrName>
                                        </p:attrNameLst>
                                      </p:cBhvr>
                                      <p:tavLst>
                                        <p:tav tm="0">
                                          <p:val>
                                            <p:strVal val="#ppt_x"/>
                                          </p:val>
                                        </p:tav>
                                        <p:tav tm="100000">
                                          <p:val>
                                            <p:strVal val="#ppt_x"/>
                                          </p:val>
                                        </p:tav>
                                      </p:tavLst>
                                    </p:anim>
                                    <p:anim calcmode="lin" valueType="num">
                                      <p:cBhvr additive="base">
                                        <p:cTn id="20" dur="500" fill="hold"/>
                                        <p:tgtEl>
                                          <p:spTgt spid="2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 grpId="0" animBg="1"/>
      <p:bldP spid="213" grpId="0" animBg="1"/>
      <p:bldP spid="21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Part 1 – Task 1</a:t>
            </a:r>
          </a:p>
        </p:txBody>
      </p:sp>
      <p:sp>
        <p:nvSpPr>
          <p:cNvPr id="4" name="Content Placeholder 3">
            <a:extLst>
              <a:ext uri="{FF2B5EF4-FFF2-40B4-BE49-F238E27FC236}">
                <a16:creationId xmlns:a16="http://schemas.microsoft.com/office/drawing/2014/main" id="{05F6821B-D4B5-92BA-49DE-48A0FF3117C0}"/>
              </a:ext>
            </a:extLst>
          </p:cNvPr>
          <p:cNvSpPr>
            <a:spLocks noGrp="1"/>
          </p:cNvSpPr>
          <p:nvPr>
            <p:ph sz="half" idx="1"/>
          </p:nvPr>
        </p:nvSpPr>
        <p:spPr/>
        <p:txBody>
          <a:bodyPr vert="horz" lIns="91440" tIns="45720" rIns="91440" bIns="45720" rtlCol="0" anchor="t">
            <a:normAutofit/>
          </a:bodyPr>
          <a:lstStyle/>
          <a:p>
            <a:pPr marL="0" indent="0">
              <a:buNone/>
            </a:pPr>
            <a:r>
              <a:rPr lang="en-GB" sz="2800" dirty="0"/>
              <a:t>Focussing upon the last 12 months of your career, critically evaluate your own performance using principles of reflection ( e.g., skills development, academic achievements, CPD and training).</a:t>
            </a:r>
          </a:p>
          <a:p>
            <a:pPr marL="0" indent="0">
              <a:buNone/>
            </a:pPr>
            <a:r>
              <a:rPr lang="en-GB" sz="2000" i="1" dirty="0"/>
              <a:t>(2000 words +/-10%)</a:t>
            </a:r>
          </a:p>
          <a:p>
            <a:pPr marL="0" indent="0">
              <a:buNone/>
            </a:pPr>
            <a:endParaRPr lang="en-GB" dirty="0"/>
          </a:p>
        </p:txBody>
      </p:sp>
      <p:sp>
        <p:nvSpPr>
          <p:cNvPr id="5" name="Content Placeholder 4">
            <a:extLst>
              <a:ext uri="{FF2B5EF4-FFF2-40B4-BE49-F238E27FC236}">
                <a16:creationId xmlns:a16="http://schemas.microsoft.com/office/drawing/2014/main" id="{D628583F-D491-8F70-2F96-DD6331210286}"/>
              </a:ext>
            </a:extLst>
          </p:cNvPr>
          <p:cNvSpPr>
            <a:spLocks noGrp="1"/>
          </p:cNvSpPr>
          <p:nvPr>
            <p:ph sz="half" idx="2"/>
          </p:nvPr>
        </p:nvSpPr>
        <p:spPr/>
        <p:txBody>
          <a:bodyPr/>
          <a:lstStyle/>
          <a:p>
            <a:pPr algn="ctr"/>
            <a:endParaRPr lang="en-GB" b="1" dirty="0">
              <a:solidFill>
                <a:srgbClr val="FF0000"/>
              </a:solidFill>
            </a:endParaRPr>
          </a:p>
          <a:p>
            <a:pPr algn="ctr"/>
            <a:endParaRPr lang="en-GB" b="1" dirty="0">
              <a:solidFill>
                <a:srgbClr val="FF0000"/>
              </a:solidFill>
            </a:endParaRPr>
          </a:p>
          <a:p>
            <a:pPr algn="ctr"/>
            <a:r>
              <a:rPr lang="en-GB" b="1" dirty="0">
                <a:solidFill>
                  <a:srgbClr val="FF0000"/>
                </a:solidFill>
              </a:rPr>
              <a:t>Directive word</a:t>
            </a:r>
          </a:p>
          <a:p>
            <a:pPr algn="ctr"/>
            <a:r>
              <a:rPr lang="en-GB" b="1" dirty="0">
                <a:solidFill>
                  <a:srgbClr val="0070C0"/>
                </a:solidFill>
              </a:rPr>
              <a:t>Topic</a:t>
            </a:r>
          </a:p>
          <a:p>
            <a:pPr algn="ctr"/>
            <a:r>
              <a:rPr lang="en-GB" b="1" dirty="0">
                <a:solidFill>
                  <a:srgbClr val="00B050"/>
                </a:solidFill>
              </a:rPr>
              <a:t>Limitations</a:t>
            </a:r>
          </a:p>
        </p:txBody>
      </p:sp>
      <p:sp>
        <p:nvSpPr>
          <p:cNvPr id="6" name="Arrow: Right 5">
            <a:extLst>
              <a:ext uri="{FF2B5EF4-FFF2-40B4-BE49-F238E27FC236}">
                <a16:creationId xmlns:a16="http://schemas.microsoft.com/office/drawing/2014/main" id="{3C80CDA5-24D7-9BD9-D8ED-80A3C5ED4D93}"/>
              </a:ext>
            </a:extLst>
          </p:cNvPr>
          <p:cNvSpPr/>
          <p:nvPr/>
        </p:nvSpPr>
        <p:spPr>
          <a:xfrm rot="1853937">
            <a:off x="664605" y="1175322"/>
            <a:ext cx="978408" cy="484632"/>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8CB1EDA8-AAC8-8C72-AC1D-6A98B371B5BA}"/>
              </a:ext>
            </a:extLst>
          </p:cNvPr>
          <p:cNvSpPr/>
          <p:nvPr/>
        </p:nvSpPr>
        <p:spPr>
          <a:xfrm rot="2290063">
            <a:off x="5167769" y="1268758"/>
            <a:ext cx="484632" cy="978408"/>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23B1D8DB-06BD-AA2B-A313-AB4000EFD31D}"/>
              </a:ext>
            </a:extLst>
          </p:cNvPr>
          <p:cNvSpPr/>
          <p:nvPr/>
        </p:nvSpPr>
        <p:spPr>
          <a:xfrm rot="1465994">
            <a:off x="3358419" y="2147855"/>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66DFE55E-98DF-CC95-2B38-45E7CCA89581}"/>
              </a:ext>
            </a:extLst>
          </p:cNvPr>
          <p:cNvSpPr/>
          <p:nvPr/>
        </p:nvSpPr>
        <p:spPr>
          <a:xfrm rot="1982713">
            <a:off x="1751021" y="2531102"/>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9FCF9880-4C8A-25BB-9D79-CDDF22AE2359}"/>
              </a:ext>
            </a:extLst>
          </p:cNvPr>
          <p:cNvSpPr/>
          <p:nvPr/>
        </p:nvSpPr>
        <p:spPr>
          <a:xfrm rot="19048279">
            <a:off x="3951100" y="846138"/>
            <a:ext cx="484632" cy="978408"/>
          </a:xfrm>
          <a:prstGeom prst="down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rrow: Up 2">
            <a:extLst>
              <a:ext uri="{FF2B5EF4-FFF2-40B4-BE49-F238E27FC236}">
                <a16:creationId xmlns:a16="http://schemas.microsoft.com/office/drawing/2014/main" id="{1DAE6E6A-3D51-16CB-6B3D-B965B1649F04}"/>
              </a:ext>
            </a:extLst>
          </p:cNvPr>
          <p:cNvSpPr/>
          <p:nvPr/>
        </p:nvSpPr>
        <p:spPr>
          <a:xfrm rot="-2340000">
            <a:off x="2976113" y="4974566"/>
            <a:ext cx="481641" cy="977660"/>
          </a:xfrm>
          <a:prstGeom prst="upArrow">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1120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1000"/>
                                        <p:tgtEl>
                                          <p:spTgt spid="5">
                                            <p:txEl>
                                              <p:pRg st="2" end="2"/>
                                            </p:txEl>
                                          </p:spTgt>
                                        </p:tgtEl>
                                      </p:cBhvr>
                                    </p:animEffect>
                                    <p:anim calcmode="lin" valueType="num">
                                      <p:cBhvr>
                                        <p:cTn id="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3" end="3"/>
                                            </p:txEl>
                                          </p:spTgt>
                                        </p:tgtEl>
                                        <p:attrNameLst>
                                          <p:attrName>style.visibility</p:attrName>
                                        </p:attrNameLst>
                                      </p:cBhvr>
                                      <p:to>
                                        <p:strVal val="visible"/>
                                      </p:to>
                                    </p:set>
                                    <p:animEffect transition="in" filter="fade">
                                      <p:cBhvr>
                                        <p:cTn id="14" dur="1000"/>
                                        <p:tgtEl>
                                          <p:spTgt spid="5">
                                            <p:txEl>
                                              <p:pRg st="3" end="3"/>
                                            </p:txEl>
                                          </p:spTgt>
                                        </p:tgtEl>
                                      </p:cBhvr>
                                    </p:animEffect>
                                    <p:anim calcmode="lin" valueType="num">
                                      <p:cBhvr>
                                        <p:cTn id="1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fade">
                                      <p:cBhvr>
                                        <p:cTn id="21" dur="1000"/>
                                        <p:tgtEl>
                                          <p:spTgt spid="5">
                                            <p:txEl>
                                              <p:pRg st="4" end="4"/>
                                            </p:txEl>
                                          </p:spTgt>
                                        </p:tgtEl>
                                      </p:cBhvr>
                                    </p:animEffect>
                                    <p:anim calcmode="lin" valueType="num">
                                      <p:cBhvr>
                                        <p:cTn id="2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1000"/>
                                        <p:tgtEl>
                                          <p:spTgt spid="8"/>
                                        </p:tgtEl>
                                      </p:cBhvr>
                                    </p:animEffect>
                                    <p:anim calcmode="lin" valueType="num">
                                      <p:cBhvr>
                                        <p:cTn id="43" dur="1000" fill="hold"/>
                                        <p:tgtEl>
                                          <p:spTgt spid="8"/>
                                        </p:tgtEl>
                                        <p:attrNameLst>
                                          <p:attrName>ppt_x</p:attrName>
                                        </p:attrNameLst>
                                      </p:cBhvr>
                                      <p:tavLst>
                                        <p:tav tm="0">
                                          <p:val>
                                            <p:strVal val="#ppt_x"/>
                                          </p:val>
                                        </p:tav>
                                        <p:tav tm="100000">
                                          <p:val>
                                            <p:strVal val="#ppt_x"/>
                                          </p:val>
                                        </p:tav>
                                      </p:tavLst>
                                    </p:anim>
                                    <p:anim calcmode="lin" valueType="num">
                                      <p:cBhvr>
                                        <p:cTn id="4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animEffect transition="in" filter="fade">
                                      <p:cBhvr>
                                        <p:cTn id="49" dur="1000"/>
                                        <p:tgtEl>
                                          <p:spTgt spid="9"/>
                                        </p:tgtEl>
                                      </p:cBhvr>
                                    </p:animEffect>
                                    <p:anim calcmode="lin" valueType="num">
                                      <p:cBhvr>
                                        <p:cTn id="50" dur="1000" fill="hold"/>
                                        <p:tgtEl>
                                          <p:spTgt spid="9"/>
                                        </p:tgtEl>
                                        <p:attrNameLst>
                                          <p:attrName>ppt_x</p:attrName>
                                        </p:attrNameLst>
                                      </p:cBhvr>
                                      <p:tavLst>
                                        <p:tav tm="0">
                                          <p:val>
                                            <p:strVal val="#ppt_x"/>
                                          </p:val>
                                        </p:tav>
                                        <p:tav tm="100000">
                                          <p:val>
                                            <p:strVal val="#ppt_x"/>
                                          </p:val>
                                        </p:tav>
                                      </p:tavLst>
                                    </p:anim>
                                    <p:anim calcmode="lin" valueType="num">
                                      <p:cBhvr>
                                        <p:cTn id="5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0"/>
                                        </p:tgtEl>
                                        <p:attrNameLst>
                                          <p:attrName>style.visibility</p:attrName>
                                        </p:attrNameLst>
                                      </p:cBhvr>
                                      <p:to>
                                        <p:strVal val="visible"/>
                                      </p:to>
                                    </p:set>
                                    <p:animEffect transition="in" filter="fade">
                                      <p:cBhvr>
                                        <p:cTn id="56" dur="1000"/>
                                        <p:tgtEl>
                                          <p:spTgt spid="10"/>
                                        </p:tgtEl>
                                      </p:cBhvr>
                                    </p:animEffect>
                                    <p:anim calcmode="lin" valueType="num">
                                      <p:cBhvr>
                                        <p:cTn id="57" dur="1000" fill="hold"/>
                                        <p:tgtEl>
                                          <p:spTgt spid="10"/>
                                        </p:tgtEl>
                                        <p:attrNameLst>
                                          <p:attrName>ppt_x</p:attrName>
                                        </p:attrNameLst>
                                      </p:cBhvr>
                                      <p:tavLst>
                                        <p:tav tm="0">
                                          <p:val>
                                            <p:strVal val="#ppt_x"/>
                                          </p:val>
                                        </p:tav>
                                        <p:tav tm="100000">
                                          <p:val>
                                            <p:strVal val="#ppt_x"/>
                                          </p:val>
                                        </p:tav>
                                      </p:tavLst>
                                    </p:anim>
                                    <p:anim calcmode="lin" valueType="num">
                                      <p:cBhvr>
                                        <p:cTn id="58"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3"/>
                                        </p:tgtEl>
                                        <p:attrNameLst>
                                          <p:attrName>style.visibility</p:attrName>
                                        </p:attrNameLst>
                                      </p:cBhvr>
                                      <p:to>
                                        <p:strVal val="visible"/>
                                      </p:to>
                                    </p:set>
                                    <p:anim calcmode="lin" valueType="num">
                                      <p:cBhvr additive="base">
                                        <p:cTn id="63" dur="500" fill="hold"/>
                                        <p:tgtEl>
                                          <p:spTgt spid="3"/>
                                        </p:tgtEl>
                                        <p:attrNameLst>
                                          <p:attrName>ppt_x</p:attrName>
                                        </p:attrNameLst>
                                      </p:cBhvr>
                                      <p:tavLst>
                                        <p:tav tm="0">
                                          <p:val>
                                            <p:strVal val="#ppt_x"/>
                                          </p:val>
                                        </p:tav>
                                        <p:tav tm="100000">
                                          <p:val>
                                            <p:strVal val="#ppt_x"/>
                                          </p:val>
                                        </p:tav>
                                      </p:tavLst>
                                    </p:anim>
                                    <p:anim calcmode="lin" valueType="num">
                                      <p:cBhvr additive="base">
                                        <p:cTn id="6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animBg="1"/>
      <p:bldP spid="7" grpId="0" animBg="1"/>
      <p:bldP spid="8" grpId="0" animBg="1"/>
      <p:bldP spid="9" grpId="0" animBg="1"/>
      <p:bldP spid="10" grpId="0" animBg="1"/>
      <p:bldP spid="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a:t>
            </a:r>
            <a:r>
              <a:rPr lang="en-GB" i="1" dirty="0">
                <a:solidFill>
                  <a:schemeClr val="bg1"/>
                </a:solidFill>
              </a:rPr>
              <a:t>Last 12 months of your career</a:t>
            </a:r>
            <a:r>
              <a:rPr lang="en-GB" dirty="0">
                <a:solidFill>
                  <a:schemeClr val="bg1"/>
                </a:solidFill>
              </a:rPr>
              <a:t>”</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a:normAutofit fontScale="85000" lnSpcReduction="20000"/>
          </a:bodyPr>
          <a:lstStyle/>
          <a:p>
            <a:r>
              <a:rPr lang="en-GB" dirty="0"/>
              <a:t>Gained a specialist role</a:t>
            </a:r>
          </a:p>
          <a:p>
            <a:r>
              <a:rPr lang="en-GB" dirty="0"/>
              <a:t>Passed exams</a:t>
            </a:r>
          </a:p>
          <a:p>
            <a:r>
              <a:rPr lang="en-GB" dirty="0"/>
              <a:t>Promotion</a:t>
            </a:r>
          </a:p>
          <a:p>
            <a:r>
              <a:rPr lang="en-GB" dirty="0"/>
              <a:t>New skills</a:t>
            </a:r>
          </a:p>
          <a:p>
            <a:r>
              <a:rPr lang="en-GB" dirty="0"/>
              <a:t>Training course</a:t>
            </a:r>
          </a:p>
          <a:p>
            <a:r>
              <a:rPr lang="en-GB" dirty="0"/>
              <a:t>Investigation for first time</a:t>
            </a:r>
          </a:p>
          <a:p>
            <a:r>
              <a:rPr lang="en-GB" dirty="0"/>
              <a:t>New opportunities</a:t>
            </a:r>
          </a:p>
          <a:p>
            <a:r>
              <a:rPr lang="en-GB" dirty="0"/>
              <a:t>Challenges</a:t>
            </a:r>
          </a:p>
          <a:p>
            <a:r>
              <a:rPr lang="en-GB" dirty="0"/>
              <a:t>Etc.</a:t>
            </a:r>
          </a:p>
        </p:txBody>
      </p:sp>
      <p:pic>
        <p:nvPicPr>
          <p:cNvPr id="4" name="Picture 3">
            <a:extLst>
              <a:ext uri="{FF2B5EF4-FFF2-40B4-BE49-F238E27FC236}">
                <a16:creationId xmlns:a16="http://schemas.microsoft.com/office/drawing/2014/main" id="{65374ED1-2BF8-7EBB-1605-318678FE5861}"/>
              </a:ext>
            </a:extLst>
          </p:cNvPr>
          <p:cNvPicPr>
            <a:picLocks noChangeAspect="1"/>
          </p:cNvPicPr>
          <p:nvPr/>
        </p:nvPicPr>
        <p:blipFill>
          <a:blip r:embed="rId3"/>
          <a:stretch>
            <a:fillRect/>
          </a:stretch>
        </p:blipFill>
        <p:spPr>
          <a:xfrm>
            <a:off x="7415440" y="1920871"/>
            <a:ext cx="3769395" cy="2823407"/>
          </a:xfrm>
          <a:prstGeom prst="rect">
            <a:avLst/>
          </a:prstGeom>
        </p:spPr>
      </p:pic>
    </p:spTree>
    <p:extLst>
      <p:ext uri="{BB962C8B-B14F-4D97-AF65-F5344CB8AC3E}">
        <p14:creationId xmlns:p14="http://schemas.microsoft.com/office/powerpoint/2010/main" val="2386086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845D5-D6C8-8AB9-4A80-2825BB7354AA}"/>
              </a:ext>
            </a:extLst>
          </p:cNvPr>
          <p:cNvSpPr>
            <a:spLocks noGrp="1"/>
          </p:cNvSpPr>
          <p:nvPr>
            <p:ph type="title"/>
          </p:nvPr>
        </p:nvSpPr>
        <p:spPr>
          <a:solidFill>
            <a:srgbClr val="002060"/>
          </a:solidFill>
        </p:spPr>
        <p:txBody>
          <a:bodyPr/>
          <a:lstStyle/>
          <a:p>
            <a:r>
              <a:rPr lang="en-GB" i="1" dirty="0">
                <a:solidFill>
                  <a:schemeClr val="bg1"/>
                </a:solidFill>
              </a:rPr>
              <a:t>“Critically evaluate your performance..”</a:t>
            </a:r>
          </a:p>
        </p:txBody>
      </p:sp>
      <p:sp>
        <p:nvSpPr>
          <p:cNvPr id="3" name="Content Placeholder 2">
            <a:extLst>
              <a:ext uri="{FF2B5EF4-FFF2-40B4-BE49-F238E27FC236}">
                <a16:creationId xmlns:a16="http://schemas.microsoft.com/office/drawing/2014/main" id="{D70407BB-60AE-7F7A-71BD-2F058C2E882F}"/>
              </a:ext>
            </a:extLst>
          </p:cNvPr>
          <p:cNvSpPr>
            <a:spLocks noGrp="1"/>
          </p:cNvSpPr>
          <p:nvPr>
            <p:ph sz="half" idx="1"/>
          </p:nvPr>
        </p:nvSpPr>
        <p:spPr>
          <a:xfrm>
            <a:off x="609600" y="1417638"/>
            <a:ext cx="5384800" cy="4171603"/>
          </a:xfrm>
        </p:spPr>
        <p:txBody>
          <a:bodyPr>
            <a:normAutofit fontScale="92500" lnSpcReduction="20000"/>
          </a:bodyPr>
          <a:lstStyle/>
          <a:p>
            <a:pPr marL="0" indent="0" algn="ctr">
              <a:buNone/>
            </a:pPr>
            <a:endParaRPr lang="en-GB" b="1" dirty="0">
              <a:solidFill>
                <a:srgbClr val="FF0000"/>
              </a:solidFill>
            </a:endParaRPr>
          </a:p>
          <a:p>
            <a:pPr marL="0" indent="0" algn="ctr">
              <a:buNone/>
            </a:pPr>
            <a:r>
              <a:rPr lang="en-GB" b="1" dirty="0">
                <a:solidFill>
                  <a:srgbClr val="FF0000"/>
                </a:solidFill>
              </a:rPr>
              <a:t>‘Critically evaluate’ </a:t>
            </a:r>
          </a:p>
          <a:p>
            <a:pPr marL="0" indent="0" algn="ctr">
              <a:buNone/>
            </a:pPr>
            <a:endParaRPr lang="en-GB" b="1" dirty="0">
              <a:solidFill>
                <a:srgbClr val="FF0000"/>
              </a:solidFill>
            </a:endParaRPr>
          </a:p>
          <a:p>
            <a:pPr marL="0" indent="0">
              <a:buNone/>
            </a:pPr>
            <a:r>
              <a:rPr lang="en-GB" b="0" i="0" dirty="0">
                <a:solidFill>
                  <a:srgbClr val="101010"/>
                </a:solidFill>
                <a:effectLst/>
                <a:latin typeface="PT Sans" panose="020B0604020202020204" pitchFamily="34" charset="0"/>
              </a:rPr>
              <a:t>“</a:t>
            </a:r>
            <a:r>
              <a:rPr lang="en-GB" b="0" i="1" dirty="0">
                <a:solidFill>
                  <a:srgbClr val="101010"/>
                </a:solidFill>
                <a:effectLst/>
                <a:latin typeface="PT Sans" panose="020B0604020202020204" pitchFamily="34" charset="0"/>
              </a:rPr>
              <a:t>To think critically is to examine ideas, evaluate them against what you already know, and make decisions about their merit. The aim of critical thinking is to maintain an ‘objective’ position. When you think critically, you weigh up all sides of an argument by evaluating its strengths and weaknesses</a:t>
            </a:r>
            <a:r>
              <a:rPr lang="en-GB" b="0" i="0" dirty="0">
                <a:solidFill>
                  <a:srgbClr val="101010"/>
                </a:solidFill>
                <a:effectLst/>
                <a:latin typeface="PT Sans" panose="020B0604020202020204" pitchFamily="34" charset="0"/>
              </a:rPr>
              <a:t>” (Open University, 2018)</a:t>
            </a:r>
            <a:endParaRPr lang="en-GB" dirty="0"/>
          </a:p>
        </p:txBody>
      </p:sp>
      <p:pic>
        <p:nvPicPr>
          <p:cNvPr id="5" name="Content Placeholder 4">
            <a:extLst>
              <a:ext uri="{FF2B5EF4-FFF2-40B4-BE49-F238E27FC236}">
                <a16:creationId xmlns:a16="http://schemas.microsoft.com/office/drawing/2014/main" id="{B03374FA-8A3F-F2A3-C680-BBDF70DD752D}"/>
              </a:ext>
            </a:extLst>
          </p:cNvPr>
          <p:cNvPicPr>
            <a:picLocks noGrp="1" noChangeAspect="1"/>
          </p:cNvPicPr>
          <p:nvPr>
            <p:ph sz="half" idx="2"/>
          </p:nvPr>
        </p:nvPicPr>
        <p:blipFill>
          <a:blip r:embed="rId2"/>
          <a:stretch>
            <a:fillRect/>
          </a:stretch>
        </p:blipFill>
        <p:spPr>
          <a:xfrm>
            <a:off x="6167163" y="2385391"/>
            <a:ext cx="5141842" cy="2570921"/>
          </a:xfrm>
          <a:prstGeom prst="rect">
            <a:avLst/>
          </a:prstGeom>
        </p:spPr>
      </p:pic>
    </p:spTree>
    <p:extLst>
      <p:ext uri="{BB962C8B-B14F-4D97-AF65-F5344CB8AC3E}">
        <p14:creationId xmlns:p14="http://schemas.microsoft.com/office/powerpoint/2010/main" val="324082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8BB1C-8442-C2FC-8596-DFA93FB18C77}"/>
              </a:ext>
            </a:extLst>
          </p:cNvPr>
          <p:cNvSpPr>
            <a:spLocks noGrp="1"/>
          </p:cNvSpPr>
          <p:nvPr>
            <p:ph type="title"/>
          </p:nvPr>
        </p:nvSpPr>
        <p:spPr>
          <a:solidFill>
            <a:srgbClr val="002060"/>
          </a:solidFill>
        </p:spPr>
        <p:txBody>
          <a:bodyPr/>
          <a:lstStyle/>
          <a:p>
            <a:r>
              <a:rPr lang="en-GB" dirty="0">
                <a:solidFill>
                  <a:schemeClr val="bg1"/>
                </a:solidFill>
              </a:rPr>
              <a:t>Critical evaluation = asking questions</a:t>
            </a:r>
          </a:p>
        </p:txBody>
      </p:sp>
      <p:pic>
        <p:nvPicPr>
          <p:cNvPr id="5" name="Content Placeholder 4" descr="Graphical user interface, text, application, email&#10;&#10;Description automatically generated">
            <a:extLst>
              <a:ext uri="{FF2B5EF4-FFF2-40B4-BE49-F238E27FC236}">
                <a16:creationId xmlns:a16="http://schemas.microsoft.com/office/drawing/2014/main" id="{9E149E11-C9B3-89F8-A119-53FFE0F83FF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3031" y="1934818"/>
            <a:ext cx="11059426" cy="3233530"/>
          </a:xfrm>
        </p:spPr>
      </p:pic>
    </p:spTree>
    <p:extLst>
      <p:ext uri="{BB962C8B-B14F-4D97-AF65-F5344CB8AC3E}">
        <p14:creationId xmlns:p14="http://schemas.microsoft.com/office/powerpoint/2010/main" val="21605508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778C6-21E5-C65C-145B-DB6600D26E08}"/>
              </a:ext>
            </a:extLst>
          </p:cNvPr>
          <p:cNvSpPr>
            <a:spLocks noGrp="1"/>
          </p:cNvSpPr>
          <p:nvPr>
            <p:ph type="title"/>
          </p:nvPr>
        </p:nvSpPr>
        <p:spPr>
          <a:solidFill>
            <a:srgbClr val="002060"/>
          </a:solidFill>
        </p:spPr>
        <p:txBody>
          <a:bodyPr/>
          <a:lstStyle/>
          <a:p>
            <a:r>
              <a:rPr lang="en-GB" dirty="0">
                <a:solidFill>
                  <a:schemeClr val="bg1"/>
                </a:solidFill>
              </a:rPr>
              <a:t>Critical writing v Descriptive writing</a:t>
            </a:r>
          </a:p>
        </p:txBody>
      </p:sp>
      <p:sp>
        <p:nvSpPr>
          <p:cNvPr id="6" name="Text Placeholder 5">
            <a:extLst>
              <a:ext uri="{FF2B5EF4-FFF2-40B4-BE49-F238E27FC236}">
                <a16:creationId xmlns:a16="http://schemas.microsoft.com/office/drawing/2014/main" id="{9BD44FDF-8BBA-D6BB-2511-A6B4EB10FC29}"/>
              </a:ext>
            </a:extLst>
          </p:cNvPr>
          <p:cNvSpPr>
            <a:spLocks noGrp="1"/>
          </p:cNvSpPr>
          <p:nvPr>
            <p:ph type="body" idx="1"/>
          </p:nvPr>
        </p:nvSpPr>
        <p:spPr/>
        <p:txBody>
          <a:bodyPr/>
          <a:lstStyle/>
          <a:p>
            <a:pPr algn="r"/>
            <a:r>
              <a:rPr lang="en-GB" dirty="0"/>
              <a:t>Descriptive Writing    v </a:t>
            </a:r>
          </a:p>
        </p:txBody>
      </p:sp>
      <p:sp>
        <p:nvSpPr>
          <p:cNvPr id="7" name="Content Placeholder 6">
            <a:extLst>
              <a:ext uri="{FF2B5EF4-FFF2-40B4-BE49-F238E27FC236}">
                <a16:creationId xmlns:a16="http://schemas.microsoft.com/office/drawing/2014/main" id="{B914AC94-9003-3940-4394-7B6B3E766290}"/>
              </a:ext>
            </a:extLst>
          </p:cNvPr>
          <p:cNvSpPr>
            <a:spLocks noGrp="1"/>
          </p:cNvSpPr>
          <p:nvPr>
            <p:ph sz="half" idx="2"/>
          </p:nvPr>
        </p:nvSpPr>
        <p:spPr/>
        <p:txBody>
          <a:bodyPr/>
          <a:lstStyle/>
          <a:p>
            <a:r>
              <a:rPr lang="en-GB" dirty="0"/>
              <a:t>States what happened</a:t>
            </a:r>
          </a:p>
          <a:p>
            <a:r>
              <a:rPr lang="en-GB" dirty="0"/>
              <a:t>States what something is like</a:t>
            </a:r>
          </a:p>
          <a:p>
            <a:r>
              <a:rPr lang="en-GB" dirty="0"/>
              <a:t>Gives a story</a:t>
            </a:r>
          </a:p>
          <a:p>
            <a:r>
              <a:rPr lang="en-GB" dirty="0"/>
              <a:t>States the order in which things occurred</a:t>
            </a:r>
          </a:p>
          <a:p>
            <a:r>
              <a:rPr lang="en-GB" dirty="0"/>
              <a:t>Says how to do something</a:t>
            </a:r>
          </a:p>
          <a:p>
            <a:r>
              <a:rPr lang="en-GB" dirty="0"/>
              <a:t>Explains what a theory says</a:t>
            </a:r>
          </a:p>
          <a:p>
            <a:endParaRPr lang="en-GB" dirty="0"/>
          </a:p>
        </p:txBody>
      </p:sp>
      <p:sp>
        <p:nvSpPr>
          <p:cNvPr id="8" name="Text Placeholder 7">
            <a:extLst>
              <a:ext uri="{FF2B5EF4-FFF2-40B4-BE49-F238E27FC236}">
                <a16:creationId xmlns:a16="http://schemas.microsoft.com/office/drawing/2014/main" id="{EAAF4044-28C0-DA7C-E36A-359DD2F139FA}"/>
              </a:ext>
            </a:extLst>
          </p:cNvPr>
          <p:cNvSpPr>
            <a:spLocks noGrp="1"/>
          </p:cNvSpPr>
          <p:nvPr>
            <p:ph type="body" sz="quarter" idx="3"/>
          </p:nvPr>
        </p:nvSpPr>
        <p:spPr/>
        <p:txBody>
          <a:bodyPr/>
          <a:lstStyle/>
          <a:p>
            <a:r>
              <a:rPr lang="en-GB" dirty="0"/>
              <a:t>Critical writing</a:t>
            </a:r>
          </a:p>
        </p:txBody>
      </p:sp>
      <p:sp>
        <p:nvSpPr>
          <p:cNvPr id="9" name="Content Placeholder 8">
            <a:extLst>
              <a:ext uri="{FF2B5EF4-FFF2-40B4-BE49-F238E27FC236}">
                <a16:creationId xmlns:a16="http://schemas.microsoft.com/office/drawing/2014/main" id="{13A49A77-7B03-37BE-EB8C-D25A97C75024}"/>
              </a:ext>
            </a:extLst>
          </p:cNvPr>
          <p:cNvSpPr>
            <a:spLocks noGrp="1"/>
          </p:cNvSpPr>
          <p:nvPr>
            <p:ph sz="quarter" idx="4"/>
          </p:nvPr>
        </p:nvSpPr>
        <p:spPr/>
        <p:txBody>
          <a:bodyPr/>
          <a:lstStyle/>
          <a:p>
            <a:r>
              <a:rPr lang="en-GB" dirty="0"/>
              <a:t>Identifies the significance</a:t>
            </a:r>
          </a:p>
          <a:p>
            <a:r>
              <a:rPr lang="en-GB" dirty="0"/>
              <a:t>Evaluates strengths and weaknesses</a:t>
            </a:r>
          </a:p>
          <a:p>
            <a:r>
              <a:rPr lang="en-GB" dirty="0"/>
              <a:t>Weighs one piece of information against another</a:t>
            </a:r>
          </a:p>
          <a:p>
            <a:r>
              <a:rPr lang="en-GB" dirty="0"/>
              <a:t>Makes reasoned judgements</a:t>
            </a:r>
          </a:p>
          <a:p>
            <a:r>
              <a:rPr lang="en-GB" dirty="0"/>
              <a:t>Argues a case according to the evidence</a:t>
            </a:r>
          </a:p>
          <a:p>
            <a:r>
              <a:rPr lang="en-GB" dirty="0"/>
              <a:t>Shows why something is relevant</a:t>
            </a:r>
          </a:p>
          <a:p>
            <a:endParaRPr lang="en-GB" dirty="0"/>
          </a:p>
        </p:txBody>
      </p:sp>
    </p:spTree>
    <p:extLst>
      <p:ext uri="{BB962C8B-B14F-4D97-AF65-F5344CB8AC3E}">
        <p14:creationId xmlns:p14="http://schemas.microsoft.com/office/powerpoint/2010/main" val="2855393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 calcmode="lin" valueType="num">
                                      <p:cBhvr additive="base">
                                        <p:cTn id="31"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anim calcmode="lin" valueType="num">
                                      <p:cBhvr additive="base">
                                        <p:cTn id="37"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xEl>
                                              <p:pRg st="0" end="0"/>
                                            </p:txEl>
                                          </p:spTgt>
                                        </p:tgtEl>
                                        <p:attrNameLst>
                                          <p:attrName>style.visibility</p:attrName>
                                        </p:attrNameLst>
                                      </p:cBhvr>
                                      <p:to>
                                        <p:strVal val="visible"/>
                                      </p:to>
                                    </p:set>
                                    <p:anim calcmode="lin" valueType="num">
                                      <p:cBhvr additive="base">
                                        <p:cTn id="4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9">
                                            <p:txEl>
                                              <p:pRg st="1" end="1"/>
                                            </p:txEl>
                                          </p:spTgt>
                                        </p:tgtEl>
                                        <p:attrNameLst>
                                          <p:attrName>style.visibility</p:attrName>
                                        </p:attrNameLst>
                                      </p:cBhvr>
                                      <p:to>
                                        <p:strVal val="visible"/>
                                      </p:to>
                                    </p:set>
                                    <p:anim calcmode="lin" valueType="num">
                                      <p:cBhvr additive="base">
                                        <p:cTn id="49"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9">
                                            <p:txEl>
                                              <p:pRg st="2" end="2"/>
                                            </p:txEl>
                                          </p:spTgt>
                                        </p:tgtEl>
                                        <p:attrNameLst>
                                          <p:attrName>style.visibility</p:attrName>
                                        </p:attrNameLst>
                                      </p:cBhvr>
                                      <p:to>
                                        <p:strVal val="visible"/>
                                      </p:to>
                                    </p:set>
                                    <p:anim calcmode="lin" valueType="num">
                                      <p:cBhvr additive="base">
                                        <p:cTn id="55"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9">
                                            <p:txEl>
                                              <p:pRg st="3" end="3"/>
                                            </p:txEl>
                                          </p:spTgt>
                                        </p:tgtEl>
                                        <p:attrNameLst>
                                          <p:attrName>style.visibility</p:attrName>
                                        </p:attrNameLst>
                                      </p:cBhvr>
                                      <p:to>
                                        <p:strVal val="visible"/>
                                      </p:to>
                                    </p:set>
                                    <p:anim calcmode="lin" valueType="num">
                                      <p:cBhvr additive="base">
                                        <p:cTn id="61"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9">
                                            <p:txEl>
                                              <p:pRg st="4" end="4"/>
                                            </p:txEl>
                                          </p:spTgt>
                                        </p:tgtEl>
                                        <p:attrNameLst>
                                          <p:attrName>style.visibility</p:attrName>
                                        </p:attrNameLst>
                                      </p:cBhvr>
                                      <p:to>
                                        <p:strVal val="visible"/>
                                      </p:to>
                                    </p:set>
                                    <p:anim calcmode="lin" valueType="num">
                                      <p:cBhvr additive="base">
                                        <p:cTn id="67"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9">
                                            <p:txEl>
                                              <p:pRg st="5" end="5"/>
                                            </p:txEl>
                                          </p:spTgt>
                                        </p:tgtEl>
                                        <p:attrNameLst>
                                          <p:attrName>style.visibility</p:attrName>
                                        </p:attrNameLst>
                                      </p:cBhvr>
                                      <p:to>
                                        <p:strVal val="visible"/>
                                      </p:to>
                                    </p:set>
                                    <p:anim calcmode="lin" valueType="num">
                                      <p:cBhvr additive="base">
                                        <p:cTn id="73"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9"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Reflection Models</a:t>
            </a:r>
          </a:p>
        </p:txBody>
      </p:sp>
      <p:pic>
        <p:nvPicPr>
          <p:cNvPr id="4" name="Content Placeholder 3">
            <a:extLst>
              <a:ext uri="{FF2B5EF4-FFF2-40B4-BE49-F238E27FC236}">
                <a16:creationId xmlns:a16="http://schemas.microsoft.com/office/drawing/2014/main" id="{FCAD30AD-2AEE-D17F-FE0E-5678820FB313}"/>
              </a:ext>
            </a:extLst>
          </p:cNvPr>
          <p:cNvPicPr>
            <a:picLocks noGrp="1" noChangeAspect="1"/>
          </p:cNvPicPr>
          <p:nvPr>
            <p:ph idx="1"/>
          </p:nvPr>
        </p:nvPicPr>
        <p:blipFill>
          <a:blip r:embed="rId2"/>
          <a:stretch>
            <a:fillRect/>
          </a:stretch>
        </p:blipFill>
        <p:spPr>
          <a:xfrm>
            <a:off x="155631" y="1447315"/>
            <a:ext cx="2807522" cy="2189432"/>
          </a:xfrm>
          <a:prstGeom prst="rect">
            <a:avLst/>
          </a:prstGeom>
        </p:spPr>
      </p:pic>
      <p:pic>
        <p:nvPicPr>
          <p:cNvPr id="5" name="Picture 4">
            <a:extLst>
              <a:ext uri="{FF2B5EF4-FFF2-40B4-BE49-F238E27FC236}">
                <a16:creationId xmlns:a16="http://schemas.microsoft.com/office/drawing/2014/main" id="{7BE48DFC-A3E0-6E7F-AE7D-8D1BB55D773B}"/>
              </a:ext>
            </a:extLst>
          </p:cNvPr>
          <p:cNvPicPr>
            <a:picLocks noChangeAspect="1"/>
          </p:cNvPicPr>
          <p:nvPr/>
        </p:nvPicPr>
        <p:blipFill>
          <a:blip r:embed="rId3"/>
          <a:stretch>
            <a:fillRect/>
          </a:stretch>
        </p:blipFill>
        <p:spPr>
          <a:xfrm>
            <a:off x="2903135" y="3405808"/>
            <a:ext cx="2840375" cy="1907481"/>
          </a:xfrm>
          <a:prstGeom prst="rect">
            <a:avLst/>
          </a:prstGeom>
        </p:spPr>
      </p:pic>
      <p:pic>
        <p:nvPicPr>
          <p:cNvPr id="6" name="Picture 5">
            <a:extLst>
              <a:ext uri="{FF2B5EF4-FFF2-40B4-BE49-F238E27FC236}">
                <a16:creationId xmlns:a16="http://schemas.microsoft.com/office/drawing/2014/main" id="{9914637A-4E44-150B-E7F4-5B8ED12B5C62}"/>
              </a:ext>
            </a:extLst>
          </p:cNvPr>
          <p:cNvPicPr>
            <a:picLocks noChangeAspect="1"/>
          </p:cNvPicPr>
          <p:nvPr/>
        </p:nvPicPr>
        <p:blipFill>
          <a:blip r:embed="rId4"/>
          <a:stretch>
            <a:fillRect/>
          </a:stretch>
        </p:blipFill>
        <p:spPr>
          <a:xfrm>
            <a:off x="5915003" y="1642680"/>
            <a:ext cx="2844683" cy="2434160"/>
          </a:xfrm>
          <a:prstGeom prst="rect">
            <a:avLst/>
          </a:prstGeom>
        </p:spPr>
      </p:pic>
      <p:sp>
        <p:nvSpPr>
          <p:cNvPr id="7" name="Rectangle 6">
            <a:extLst>
              <a:ext uri="{FF2B5EF4-FFF2-40B4-BE49-F238E27FC236}">
                <a16:creationId xmlns:a16="http://schemas.microsoft.com/office/drawing/2014/main" id="{96D229C7-C1C4-7A69-D961-9714A82FB686}"/>
              </a:ext>
            </a:extLst>
          </p:cNvPr>
          <p:cNvSpPr/>
          <p:nvPr/>
        </p:nvSpPr>
        <p:spPr>
          <a:xfrm>
            <a:off x="544927" y="3666424"/>
            <a:ext cx="1515654" cy="490746"/>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ERA</a:t>
            </a:r>
          </a:p>
        </p:txBody>
      </p:sp>
      <p:sp>
        <p:nvSpPr>
          <p:cNvPr id="8" name="Rectangle 7">
            <a:extLst>
              <a:ext uri="{FF2B5EF4-FFF2-40B4-BE49-F238E27FC236}">
                <a16:creationId xmlns:a16="http://schemas.microsoft.com/office/drawing/2014/main" id="{18DCF8A3-E7CF-C152-4B0F-4B889D0CE174}"/>
              </a:ext>
            </a:extLst>
          </p:cNvPr>
          <p:cNvSpPr/>
          <p:nvPr/>
        </p:nvSpPr>
        <p:spPr>
          <a:xfrm>
            <a:off x="3651455" y="2893838"/>
            <a:ext cx="1258956" cy="477078"/>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t>Driscolls</a:t>
            </a:r>
            <a:endParaRPr lang="en-GB" dirty="0"/>
          </a:p>
        </p:txBody>
      </p:sp>
      <p:sp>
        <p:nvSpPr>
          <p:cNvPr id="9" name="Rectangle 8">
            <a:extLst>
              <a:ext uri="{FF2B5EF4-FFF2-40B4-BE49-F238E27FC236}">
                <a16:creationId xmlns:a16="http://schemas.microsoft.com/office/drawing/2014/main" id="{6F5B17CC-FCB8-7EFF-6ECB-E96028768AE2}"/>
              </a:ext>
            </a:extLst>
          </p:cNvPr>
          <p:cNvSpPr/>
          <p:nvPr/>
        </p:nvSpPr>
        <p:spPr>
          <a:xfrm>
            <a:off x="6941332" y="4120593"/>
            <a:ext cx="1189633" cy="4779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Kolb</a:t>
            </a:r>
          </a:p>
        </p:txBody>
      </p:sp>
      <p:pic>
        <p:nvPicPr>
          <p:cNvPr id="10" name="Picture 9">
            <a:extLst>
              <a:ext uri="{FF2B5EF4-FFF2-40B4-BE49-F238E27FC236}">
                <a16:creationId xmlns:a16="http://schemas.microsoft.com/office/drawing/2014/main" id="{0AFA50AE-0707-21E0-EC65-9690D5C7C88E}"/>
              </a:ext>
            </a:extLst>
          </p:cNvPr>
          <p:cNvPicPr>
            <a:picLocks noChangeAspect="1"/>
          </p:cNvPicPr>
          <p:nvPr/>
        </p:nvPicPr>
        <p:blipFill>
          <a:blip r:embed="rId5"/>
          <a:stretch>
            <a:fillRect/>
          </a:stretch>
        </p:blipFill>
        <p:spPr>
          <a:xfrm>
            <a:off x="9135814" y="2757183"/>
            <a:ext cx="2840374" cy="2494404"/>
          </a:xfrm>
          <a:prstGeom prst="rect">
            <a:avLst/>
          </a:prstGeom>
        </p:spPr>
      </p:pic>
      <p:sp>
        <p:nvSpPr>
          <p:cNvPr id="11" name="Rectangle 10">
            <a:extLst>
              <a:ext uri="{FF2B5EF4-FFF2-40B4-BE49-F238E27FC236}">
                <a16:creationId xmlns:a16="http://schemas.microsoft.com/office/drawing/2014/main" id="{C82EEE69-6A48-75E6-831C-1CAA851BEA95}"/>
              </a:ext>
            </a:extLst>
          </p:cNvPr>
          <p:cNvSpPr/>
          <p:nvPr/>
        </p:nvSpPr>
        <p:spPr>
          <a:xfrm>
            <a:off x="9847009" y="2248051"/>
            <a:ext cx="1417983" cy="5879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Gibbs</a:t>
            </a:r>
          </a:p>
        </p:txBody>
      </p:sp>
    </p:spTree>
    <p:extLst>
      <p:ext uri="{BB962C8B-B14F-4D97-AF65-F5344CB8AC3E}">
        <p14:creationId xmlns:p14="http://schemas.microsoft.com/office/powerpoint/2010/main" val="33064079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DB784B-5334-52FB-0E0E-9B2028A2E0F7}"/>
              </a:ext>
            </a:extLst>
          </p:cNvPr>
          <p:cNvSpPr>
            <a:spLocks noGrp="1"/>
          </p:cNvSpPr>
          <p:nvPr>
            <p:ph type="title"/>
          </p:nvPr>
        </p:nvSpPr>
        <p:spPr>
          <a:solidFill>
            <a:srgbClr val="002060"/>
          </a:solidFill>
        </p:spPr>
        <p:txBody>
          <a:bodyPr/>
          <a:lstStyle/>
          <a:p>
            <a:r>
              <a:rPr lang="en-GB" dirty="0">
                <a:solidFill>
                  <a:schemeClr val="bg1"/>
                </a:solidFill>
              </a:rPr>
              <a:t>Principles of Reflection</a:t>
            </a:r>
          </a:p>
        </p:txBody>
      </p:sp>
      <p:sp>
        <p:nvSpPr>
          <p:cNvPr id="5" name="Content Placeholder 4">
            <a:extLst>
              <a:ext uri="{FF2B5EF4-FFF2-40B4-BE49-F238E27FC236}">
                <a16:creationId xmlns:a16="http://schemas.microsoft.com/office/drawing/2014/main" id="{7A764ABD-CA04-A1CE-16D8-9EC3008E789A}"/>
              </a:ext>
            </a:extLst>
          </p:cNvPr>
          <p:cNvSpPr>
            <a:spLocks noGrp="1"/>
          </p:cNvSpPr>
          <p:nvPr>
            <p:ph idx="1"/>
          </p:nvPr>
        </p:nvSpPr>
        <p:spPr/>
        <p:txBody>
          <a:bodyPr vert="horz" lIns="91440" tIns="45720" rIns="91440" bIns="45720" rtlCol="0" anchor="t">
            <a:normAutofit/>
          </a:bodyPr>
          <a:lstStyle/>
          <a:p>
            <a:r>
              <a:rPr lang="en-GB" dirty="0"/>
              <a:t>Choose models ( 1+)</a:t>
            </a:r>
          </a:p>
          <a:p>
            <a:r>
              <a:rPr lang="en-GB" dirty="0"/>
              <a:t>Do you use different models for different situations?</a:t>
            </a:r>
          </a:p>
          <a:p>
            <a:r>
              <a:rPr lang="en-GB" dirty="0"/>
              <a:t>Why is reflection important, what do you gain by it?</a:t>
            </a:r>
          </a:p>
          <a:p>
            <a:r>
              <a:rPr lang="en-GB" dirty="0"/>
              <a:t>What have you learnt by ‘critically evaluating’ the last 12months?</a:t>
            </a:r>
          </a:p>
        </p:txBody>
      </p:sp>
    </p:spTree>
    <p:extLst>
      <p:ext uri="{BB962C8B-B14F-4D97-AF65-F5344CB8AC3E}">
        <p14:creationId xmlns:p14="http://schemas.microsoft.com/office/powerpoint/2010/main" val="27252954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CA8AE-4695-EC97-C42C-60CB0A42E825}"/>
              </a:ext>
            </a:extLst>
          </p:cNvPr>
          <p:cNvSpPr>
            <a:spLocks noGrp="1"/>
          </p:cNvSpPr>
          <p:nvPr>
            <p:ph type="title"/>
          </p:nvPr>
        </p:nvSpPr>
        <p:spPr>
          <a:solidFill>
            <a:srgbClr val="002060"/>
          </a:solidFill>
        </p:spPr>
        <p:txBody>
          <a:bodyPr/>
          <a:lstStyle/>
          <a:p>
            <a:r>
              <a:rPr lang="en-GB" dirty="0">
                <a:solidFill>
                  <a:schemeClr val="bg1"/>
                </a:solidFill>
              </a:rPr>
              <a:t>Examples of Reflective practice</a:t>
            </a:r>
          </a:p>
        </p:txBody>
      </p:sp>
      <p:pic>
        <p:nvPicPr>
          <p:cNvPr id="1026" name="Picture 2">
            <a:extLst>
              <a:ext uri="{FF2B5EF4-FFF2-40B4-BE49-F238E27FC236}">
                <a16:creationId xmlns:a16="http://schemas.microsoft.com/office/drawing/2014/main" id="{00BFAC31-7F7A-AD2A-FA57-9242846DE63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53565" y="2264499"/>
            <a:ext cx="5654330" cy="3176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36966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EA946-5A97-4378-A2F6-F6CE6132D793}"/>
              </a:ext>
            </a:extLst>
          </p:cNvPr>
          <p:cNvSpPr>
            <a:spLocks noGrp="1"/>
          </p:cNvSpPr>
          <p:nvPr>
            <p:ph type="title"/>
          </p:nvPr>
        </p:nvSpPr>
        <p:spPr>
          <a:xfrm>
            <a:off x="1133088" y="384105"/>
            <a:ext cx="10071595" cy="1047751"/>
          </a:xfrm>
          <a:solidFill>
            <a:srgbClr val="002060"/>
          </a:solidFill>
        </p:spPr>
        <p:txBody>
          <a:bodyPr anchor="t">
            <a:noAutofit/>
          </a:bodyPr>
          <a:lstStyle/>
          <a:p>
            <a:r>
              <a:rPr lang="en-GB" sz="3200" b="1" dirty="0">
                <a:solidFill>
                  <a:schemeClr val="bg1"/>
                </a:solidFill>
              </a:rPr>
              <a:t>Example 1 – Teaching profession – Reflection on first 6mths</a:t>
            </a:r>
          </a:p>
        </p:txBody>
      </p:sp>
      <p:sp>
        <p:nvSpPr>
          <p:cNvPr id="3" name="Content Placeholder 2">
            <a:extLst>
              <a:ext uri="{FF2B5EF4-FFF2-40B4-BE49-F238E27FC236}">
                <a16:creationId xmlns:a16="http://schemas.microsoft.com/office/drawing/2014/main" id="{8F0E172D-7913-4CCE-9C50-DFFF70FE67CF}"/>
              </a:ext>
            </a:extLst>
          </p:cNvPr>
          <p:cNvSpPr>
            <a:spLocks noGrp="1"/>
          </p:cNvSpPr>
          <p:nvPr>
            <p:ph idx="1"/>
          </p:nvPr>
        </p:nvSpPr>
        <p:spPr>
          <a:xfrm>
            <a:off x="245165" y="1739657"/>
            <a:ext cx="11701669" cy="3786499"/>
          </a:xfrm>
        </p:spPr>
        <p:txBody>
          <a:bodyPr vert="horz" lIns="91440" tIns="45720" rIns="91440" bIns="45720" rtlCol="0" anchor="t">
            <a:noAutofit/>
          </a:bodyPr>
          <a:lstStyle/>
          <a:p>
            <a:pPr algn="l" rtl="0" fontAlgn="base">
              <a:buFont typeface="Arial" panose="020B0604020202020204" pitchFamily="34" charset="0"/>
              <a:buChar char="•"/>
            </a:pPr>
            <a:r>
              <a:rPr lang="en-GB" sz="1200" b="0" i="0" u="none" strike="noStrike" dirty="0">
                <a:solidFill>
                  <a:srgbClr val="0D0D0D"/>
                </a:solidFill>
                <a:effectLst/>
                <a:latin typeface="Arial" panose="020B0604020202020204" pitchFamily="34" charset="0"/>
              </a:rPr>
              <a:t>Scales asserts that “</a:t>
            </a:r>
            <a:r>
              <a:rPr lang="en-GB" sz="1200" b="0" i="1" u="none" strike="noStrike" dirty="0">
                <a:solidFill>
                  <a:srgbClr val="0D0D0D"/>
                </a:solidFill>
                <a:effectLst/>
                <a:latin typeface="Arial" panose="020B0604020202020204" pitchFamily="34" charset="0"/>
              </a:rPr>
              <a:t>one quality above all that makes a good teacher (is) the ability to reflect on what we do, why and how we do things and to adapt and develop our practice within learners</a:t>
            </a:r>
            <a:r>
              <a:rPr lang="en-GB" sz="1200" b="0" i="0" u="none" strike="noStrike" dirty="0">
                <a:solidFill>
                  <a:srgbClr val="0D0D0D"/>
                </a:solidFill>
                <a:effectLst/>
                <a:latin typeface="Arial" panose="020B0604020202020204" pitchFamily="34" charset="0"/>
              </a:rPr>
              <a:t>” (2013, p.20). Reflection in its simplest form is an activity of purpose in which we analyse our experiences, our practices, skills and responses in order that we can learn and improve (Birmingham.ac.uk). As a student and lecturer, reflection translates as an opportunity to learn from my mistakes, to question my actions and to maintain my good work practices in order to empower myself. Undertaking reflecting practice is not an easy activity, I agonise over how to start, what to say and how to evaluate. However, as I research more into the topic and practice it, I have come to understand that the basis of all reflective practice is firstly a willingness to undertake the process and to recognise it as being integral for improvement and development – as Scales maintains “</a:t>
            </a:r>
            <a:r>
              <a:rPr lang="en-GB" sz="1200" b="0" i="1" u="none" strike="noStrike" dirty="0">
                <a:solidFill>
                  <a:srgbClr val="0D0D0D"/>
                </a:solidFill>
                <a:effectLst/>
                <a:latin typeface="Arial" panose="020B0604020202020204" pitchFamily="34" charset="0"/>
              </a:rPr>
              <a:t>It makes us take responsibility for our teaching and learning</a:t>
            </a:r>
            <a:r>
              <a:rPr lang="en-GB" sz="1200" b="0" i="0" u="none" strike="noStrike" dirty="0">
                <a:solidFill>
                  <a:srgbClr val="0D0D0D"/>
                </a:solidFill>
                <a:effectLst/>
                <a:latin typeface="Arial" panose="020B0604020202020204" pitchFamily="34" charset="0"/>
              </a:rPr>
              <a:t>” ( 2013, p.27).</a:t>
            </a:r>
            <a:r>
              <a:rPr lang="en-US" sz="12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sz="1200" b="0" i="0" u="none" strike="noStrike" dirty="0">
                <a:solidFill>
                  <a:srgbClr val="0D0D0D"/>
                </a:solidFill>
                <a:effectLst/>
                <a:latin typeface="Arial" panose="020B0604020202020204" pitchFamily="34" charset="0"/>
              </a:rPr>
              <a:t>Undertaking the new role of lecturer has presented me with a number of challenges not only within my teaching and learning practices, but also having to adjust to the Higher Education culture and environment. I have questioned my career choice on a number of occasions, as arguably most teachers do , especially when I have struggled to understand why I fail to get students to engage with the subject matter, or when methods I use fail to explain matters sufficiently, but utilising peer support and reading and understanding theory has led me to appreciate that teaching and learning are complicated processes and there is not one right approach. Although I am still relatively new to teaching, I have come to recognise, and acknowledge, that being open to reflecting on different approaches to teaching and reshaping or reforming the knowledge gleaned from past and current experiences can lead to improvement and development in my teaching practices (skillsyouneed.com).</a:t>
            </a:r>
            <a:r>
              <a:rPr lang="en-US" sz="12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sz="1200" b="0" i="0" u="none" strike="noStrike" dirty="0">
                <a:solidFill>
                  <a:srgbClr val="0D0D0D"/>
                </a:solidFill>
                <a:effectLst/>
                <a:latin typeface="Arial" panose="020B0604020202020204" pitchFamily="34" charset="0"/>
              </a:rPr>
              <a:t>Reflecting on the compilation of this piece of work as part of this module has again allowed me to revisit theory and caused me to re-assess and explore my thoughts, motives and actions and to utilise the experience of reflection as a developmental tool for continuous learning for myself. As Petty asserts, “</a:t>
            </a:r>
            <a:r>
              <a:rPr lang="en-GB" sz="1200" b="0" i="1" u="none" strike="noStrike" dirty="0">
                <a:solidFill>
                  <a:srgbClr val="0D0D0D"/>
                </a:solidFill>
                <a:effectLst/>
                <a:latin typeface="Arial" panose="020B0604020202020204" pitchFamily="34" charset="0"/>
              </a:rPr>
              <a:t>when teaching finishes, learning continues</a:t>
            </a:r>
            <a:r>
              <a:rPr lang="en-GB" sz="1200" b="0" i="0" u="none" strike="noStrike" dirty="0">
                <a:solidFill>
                  <a:srgbClr val="0D0D0D"/>
                </a:solidFill>
                <a:effectLst/>
                <a:latin typeface="Arial" panose="020B0604020202020204" pitchFamily="34" charset="0"/>
              </a:rPr>
              <a:t>” (2004, p.322).</a:t>
            </a:r>
            <a:endParaRPr lang="en-US" sz="1200" b="0" i="0" dirty="0">
              <a:solidFill>
                <a:srgbClr val="000000"/>
              </a:solidFill>
              <a:effectLst/>
              <a:latin typeface="Arial" panose="020B0604020202020204" pitchFamily="34" charset="0"/>
            </a:endParaRPr>
          </a:p>
          <a:p>
            <a:endParaRPr lang="en-GB" sz="1100" dirty="0">
              <a:solidFill>
                <a:schemeClr val="tx1">
                  <a:alpha val="60000"/>
                </a:schemeClr>
              </a:solidFill>
            </a:endParaRPr>
          </a:p>
        </p:txBody>
      </p:sp>
    </p:spTree>
    <p:extLst>
      <p:ext uri="{BB962C8B-B14F-4D97-AF65-F5344CB8AC3E}">
        <p14:creationId xmlns:p14="http://schemas.microsoft.com/office/powerpoint/2010/main" val="1987762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1C0BD07-70E4-6D06-DDBE-A6D940109BD9}"/>
              </a:ext>
            </a:extLst>
          </p:cNvPr>
          <p:cNvSpPr>
            <a:spLocks noGrp="1"/>
          </p:cNvSpPr>
          <p:nvPr>
            <p:ph type="title"/>
          </p:nvPr>
        </p:nvSpPr>
        <p:spPr>
          <a:solidFill>
            <a:srgbClr val="002060"/>
          </a:solidFill>
        </p:spPr>
        <p:txBody>
          <a:bodyPr>
            <a:normAutofit/>
          </a:bodyPr>
          <a:lstStyle/>
          <a:p>
            <a:r>
              <a:rPr lang="en-GB" sz="3600" b="1" dirty="0">
                <a:solidFill>
                  <a:schemeClr val="bg1"/>
                </a:solidFill>
                <a:latin typeface="Calibri Light" panose="020F0302020204030204" pitchFamily="34" charset="0"/>
              </a:rPr>
              <a:t>Example 2 – Health Professional Reflection </a:t>
            </a:r>
            <a:br>
              <a:rPr lang="en-GB" sz="2800" b="1" dirty="0">
                <a:solidFill>
                  <a:schemeClr val="bg1"/>
                </a:solidFill>
                <a:latin typeface="Calibri Light" panose="020F0302020204030204" pitchFamily="34" charset="0"/>
              </a:rPr>
            </a:br>
            <a:r>
              <a:rPr lang="en-GB" sz="1400" b="1" dirty="0">
                <a:solidFill>
                  <a:schemeClr val="bg1"/>
                </a:solidFill>
                <a:latin typeface="Calibri Light" panose="020F0302020204030204" pitchFamily="34" charset="0"/>
              </a:rPr>
              <a:t>( source; https//libguides.scu.ed.au/</a:t>
            </a:r>
            <a:r>
              <a:rPr lang="en-GB" sz="1400" b="1" dirty="0" err="1">
                <a:solidFill>
                  <a:schemeClr val="bg1"/>
                </a:solidFill>
                <a:latin typeface="Calibri Light" panose="020F0302020204030204" pitchFamily="34" charset="0"/>
              </a:rPr>
              <a:t>reflectivepractice</a:t>
            </a:r>
            <a:r>
              <a:rPr lang="en-GB" sz="1400" b="1" dirty="0">
                <a:solidFill>
                  <a:schemeClr val="bg1"/>
                </a:solidFill>
                <a:latin typeface="Calibri Light" panose="020F0302020204030204" pitchFamily="34" charset="0"/>
              </a:rPr>
              <a:t>/examples)</a:t>
            </a:r>
            <a:endParaRPr lang="en-GB" sz="1400" b="1" dirty="0">
              <a:solidFill>
                <a:schemeClr val="bg1"/>
              </a:solidFill>
            </a:endParaRPr>
          </a:p>
        </p:txBody>
      </p:sp>
      <p:sp>
        <p:nvSpPr>
          <p:cNvPr id="6" name="Content Placeholder 2">
            <a:extLst>
              <a:ext uri="{FF2B5EF4-FFF2-40B4-BE49-F238E27FC236}">
                <a16:creationId xmlns:a16="http://schemas.microsoft.com/office/drawing/2014/main" id="{56B2BB08-2744-DC29-8AC4-FD92C4C89839}"/>
              </a:ext>
            </a:extLst>
          </p:cNvPr>
          <p:cNvSpPr>
            <a:spLocks noGrp="1"/>
          </p:cNvSpPr>
          <p:nvPr>
            <p:ph idx="1"/>
          </p:nvPr>
        </p:nvSpPr>
        <p:spPr>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b="0" i="0" dirty="0">
                <a:solidFill>
                  <a:schemeClr val="tx1">
                    <a:alpha val="60000"/>
                  </a:schemeClr>
                </a:solidFill>
                <a:effectLst/>
                <a:latin typeface="Arial" panose="020B0604020202020204" pitchFamily="34" charset="0"/>
              </a:rPr>
              <a:t>I needed to understand more about what resilience actually is, and whether it is learnable or inherent in a person’s personality.  McDonald, Jackson, Wilkes, &amp; Vickers, (2013) define resilience as the capacity to deal with “significant disruption, change or adversity” (p.134) and that in the workplace, adversity relates to the difficult or challenging aspects of the role. The authors identify traits associated with resilience such as “hardiness, hope, self-confidence, resourcefulness, optimism flexibility and emotional intelligence” (McDonald et al., p.134) and discuss how training programs have been established within the workplace to teach people these skills.</a:t>
            </a:r>
          </a:p>
          <a:p>
            <a:r>
              <a:rPr lang="en-GB" sz="1600" b="1" i="0" dirty="0">
                <a:solidFill>
                  <a:schemeClr val="tx1">
                    <a:alpha val="60000"/>
                  </a:schemeClr>
                </a:solidFill>
                <a:effectLst/>
                <a:latin typeface="Arial" panose="020B0604020202020204" pitchFamily="34" charset="0"/>
              </a:rPr>
              <a:t>....</a:t>
            </a:r>
            <a:endParaRPr lang="en-GB" sz="1600" b="0" i="0" dirty="0">
              <a:solidFill>
                <a:schemeClr val="tx1">
                  <a:alpha val="60000"/>
                </a:schemeClr>
              </a:solidFill>
              <a:effectLst/>
              <a:latin typeface="Arial" panose="020B0604020202020204" pitchFamily="34" charset="0"/>
            </a:endParaRPr>
          </a:p>
          <a:p>
            <a:r>
              <a:rPr lang="en-GB" sz="1600" b="0" i="0" dirty="0">
                <a:solidFill>
                  <a:schemeClr val="tx1">
                    <a:alpha val="60000"/>
                  </a:schemeClr>
                </a:solidFill>
                <a:effectLst/>
                <a:latin typeface="Arial" panose="020B0604020202020204" pitchFamily="34" charset="0"/>
              </a:rPr>
              <a:t>A plan for building resilience for my future role as a midwife would need to start now in order that positive patterns are embedded in my practice and everyday life. This would include activities discussed above as well as attempting to engage in habits of mindfulness on a day to day basis (</a:t>
            </a:r>
            <a:r>
              <a:rPr lang="en-GB" sz="1600" b="0" i="0" dirty="0" err="1">
                <a:solidFill>
                  <a:schemeClr val="tx1">
                    <a:alpha val="60000"/>
                  </a:schemeClr>
                </a:solidFill>
                <a:effectLst/>
                <a:latin typeface="Arial" panose="020B0604020202020204" pitchFamily="34" charset="0"/>
              </a:rPr>
              <a:t>Foureur</a:t>
            </a:r>
            <a:r>
              <a:rPr lang="en-GB" sz="1600" b="0" i="0" dirty="0">
                <a:solidFill>
                  <a:schemeClr val="tx1">
                    <a:alpha val="60000"/>
                  </a:schemeClr>
                </a:solidFill>
                <a:effectLst/>
                <a:latin typeface="Arial" panose="020B0604020202020204" pitchFamily="34" charset="0"/>
              </a:rPr>
              <a:t>, </a:t>
            </a:r>
            <a:r>
              <a:rPr lang="en-GB" sz="1600" b="0" i="0" dirty="0" err="1">
                <a:solidFill>
                  <a:schemeClr val="tx1">
                    <a:alpha val="60000"/>
                  </a:schemeClr>
                </a:solidFill>
                <a:effectLst/>
                <a:latin typeface="Arial" panose="020B0604020202020204" pitchFamily="34" charset="0"/>
              </a:rPr>
              <a:t>Besley</a:t>
            </a:r>
            <a:r>
              <a:rPr lang="en-GB" sz="1600" b="0" i="0" dirty="0">
                <a:solidFill>
                  <a:schemeClr val="tx1">
                    <a:alpha val="60000"/>
                  </a:schemeClr>
                </a:solidFill>
                <a:effectLst/>
                <a:latin typeface="Arial" panose="020B0604020202020204" pitchFamily="34" charset="0"/>
              </a:rPr>
              <a:t>, Burton, Yu, &amp; Crisp, 2013).</a:t>
            </a:r>
          </a:p>
          <a:p>
            <a:endParaRPr lang="en-GB" sz="1600" dirty="0">
              <a:solidFill>
                <a:schemeClr val="tx1">
                  <a:alpha val="60000"/>
                </a:schemeClr>
              </a:solidFill>
            </a:endParaRPr>
          </a:p>
        </p:txBody>
      </p:sp>
    </p:spTree>
    <p:extLst>
      <p:ext uri="{BB962C8B-B14F-4D97-AF65-F5344CB8AC3E}">
        <p14:creationId xmlns:p14="http://schemas.microsoft.com/office/powerpoint/2010/main" val="14206672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AC625-7520-8740-27B2-56E569FA2476}"/>
              </a:ext>
            </a:extLst>
          </p:cNvPr>
          <p:cNvSpPr>
            <a:spLocks noGrp="1"/>
          </p:cNvSpPr>
          <p:nvPr>
            <p:ph type="title"/>
          </p:nvPr>
        </p:nvSpPr>
        <p:spPr>
          <a:solidFill>
            <a:srgbClr val="002060"/>
          </a:solidFill>
        </p:spPr>
        <p:txBody>
          <a:bodyPr/>
          <a:lstStyle/>
          <a:p>
            <a:r>
              <a:rPr lang="en-GB" dirty="0">
                <a:solidFill>
                  <a:schemeClr val="bg1"/>
                </a:solidFill>
              </a:rPr>
              <a:t>Example 3 - Policing</a:t>
            </a:r>
          </a:p>
        </p:txBody>
      </p:sp>
      <p:sp>
        <p:nvSpPr>
          <p:cNvPr id="3" name="Content Placeholder 2">
            <a:extLst>
              <a:ext uri="{FF2B5EF4-FFF2-40B4-BE49-F238E27FC236}">
                <a16:creationId xmlns:a16="http://schemas.microsoft.com/office/drawing/2014/main" id="{31EAC677-BD1A-240D-D4D3-1AAAA03734C9}"/>
              </a:ext>
            </a:extLst>
          </p:cNvPr>
          <p:cNvSpPr>
            <a:spLocks noGrp="1"/>
          </p:cNvSpPr>
          <p:nvPr>
            <p:ph idx="1"/>
          </p:nvPr>
        </p:nvSpPr>
        <p:spPr/>
        <p:txBody>
          <a:bodyPr>
            <a:normAutofit fontScale="47500" lnSpcReduction="20000"/>
          </a:bodyPr>
          <a:lstStyle/>
          <a:p>
            <a:pPr algn="l" rtl="0" fontAlgn="base">
              <a:buFont typeface="Arial" panose="020B0604020202020204" pitchFamily="34" charset="0"/>
              <a:buChar char="•"/>
            </a:pPr>
            <a:r>
              <a:rPr lang="en-US" sz="3400" b="0" i="0" u="none" strike="noStrike" dirty="0">
                <a:solidFill>
                  <a:srgbClr val="0D0D0D"/>
                </a:solidFill>
                <a:effectLst/>
                <a:latin typeface="Calibri" panose="020F0502020204030204" pitchFamily="34" charset="0"/>
              </a:rPr>
              <a:t>The College of Policing states that ‘Reflective Practice’ is the ‘ability to reflect on your actions or improve the way you work ‘(p2., n.d.). It further adds that to benefit fully practitioners must be motivated to assess their own professional practice and performance and to consider any new learning (College of Policing, n.d.). Reflection is therefore an action of purpose in which we explore our experiences, our practices, learnt skills and responses in order that we can develop and improve (Birmingham university, 2015); for police officers it also highlights increased self-awareness, emotional intelligence as well as improving decision making skills (College of Policing n.d.p2). </a:t>
            </a:r>
            <a:r>
              <a:rPr lang="en-US" sz="3400" b="0" i="0" dirty="0">
                <a:solidFill>
                  <a:srgbClr val="000000"/>
                </a:solidFill>
                <a:effectLst/>
                <a:latin typeface="Calibri" panose="020F0502020204030204" pitchFamily="34" charset="0"/>
              </a:rPr>
              <a:t>​</a:t>
            </a:r>
            <a:endParaRPr lang="en-US" sz="3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3400" b="0" i="0" u="none" strike="noStrike" dirty="0">
                <a:solidFill>
                  <a:srgbClr val="0D0D0D"/>
                </a:solidFill>
                <a:effectLst/>
                <a:latin typeface="Calibri" panose="020F0502020204030204" pitchFamily="34" charset="0"/>
              </a:rPr>
              <a:t>Several reflective models and theories exist to assist the practitioner. Having researched these models I have found that I move from one to another depending upon the area of my professional practice that I am considering, for example when considering operational decisions, I </a:t>
            </a:r>
            <a:r>
              <a:rPr lang="en-US" sz="3400" b="0" i="0" u="none" strike="noStrike" dirty="0" err="1">
                <a:solidFill>
                  <a:srgbClr val="0D0D0D"/>
                </a:solidFill>
                <a:effectLst/>
                <a:latin typeface="Calibri" panose="020F0502020204030204" pitchFamily="34" charset="0"/>
              </a:rPr>
              <a:t>favour</a:t>
            </a:r>
            <a:r>
              <a:rPr lang="en-US" sz="3400" b="0" i="0" u="none" strike="noStrike" dirty="0">
                <a:solidFill>
                  <a:srgbClr val="0D0D0D"/>
                </a:solidFill>
                <a:effectLst/>
                <a:latin typeface="Calibri" panose="020F0502020204030204" pitchFamily="34" charset="0"/>
              </a:rPr>
              <a:t> Gibbs (1998) model as the complex nature of the different stages align with the stages of operational decisions that I have to make. However, when considering staff development and discipline matters Kolb’s Experiential Learning Cycle (1984) offers the opportunity of developing a better understanding of staff’s motivations and decision making. </a:t>
            </a:r>
            <a:r>
              <a:rPr lang="en-US" sz="3400" b="0" i="0" dirty="0">
                <a:solidFill>
                  <a:srgbClr val="000000"/>
                </a:solidFill>
                <a:effectLst/>
                <a:latin typeface="Calibri" panose="020F0502020204030204" pitchFamily="34" charset="0"/>
              </a:rPr>
              <a:t>​</a:t>
            </a:r>
            <a:endParaRPr lang="en-US" sz="3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3400" b="0" i="0" u="none" strike="noStrike" dirty="0">
                <a:solidFill>
                  <a:srgbClr val="0D0D0D"/>
                </a:solidFill>
                <a:effectLst/>
                <a:latin typeface="Calibri" panose="020F0502020204030204" pitchFamily="34" charset="0"/>
              </a:rPr>
              <a:t>Upon reflecting on the last 12 months of my policing career I have identified both personal and professional challenges that have demonstrated my leadership skills and my personal and professional resilience but has also provided me opportunities to fulfil career ambitions. </a:t>
            </a:r>
            <a:r>
              <a:rPr lang="en-US" sz="3400" b="0" i="0" dirty="0">
                <a:solidFill>
                  <a:srgbClr val="000000"/>
                </a:solidFill>
                <a:effectLst/>
                <a:latin typeface="Calibri" panose="020F0502020204030204" pitchFamily="34" charset="0"/>
              </a:rPr>
              <a:t>​</a:t>
            </a:r>
            <a:endParaRPr lang="en-US" sz="3400" b="0" i="0" dirty="0">
              <a:solidFill>
                <a:srgbClr val="000000"/>
              </a:solidFill>
              <a:effectLst/>
              <a:latin typeface="Arial" panose="020B0604020202020204" pitchFamily="34" charset="0"/>
            </a:endParaRPr>
          </a:p>
          <a:p>
            <a:pPr marL="0" indent="0" algn="l" rtl="0" fontAlgn="base">
              <a:buNone/>
            </a:pP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dirty="0">
                <a:solidFill>
                  <a:srgbClr val="0D0D0D"/>
                </a:solidFill>
                <a:effectLst/>
                <a:latin typeface="Calibri" panose="020F0502020204030204" pitchFamily="34" charset="0"/>
              </a:rPr>
              <a:t>(241 words)</a:t>
            </a:r>
            <a:endParaRPr lang="en-US" b="0" i="0" dirty="0">
              <a:solidFill>
                <a:srgbClr val="00000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970307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7CDFE-7290-7D91-04EE-33594D2A5285}"/>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chemeClr val="bg1"/>
                </a:solidFill>
              </a:rPr>
              <a:t>Task by next lesson 19.10.23</a:t>
            </a:r>
          </a:p>
        </p:txBody>
      </p:sp>
      <p:pic>
        <p:nvPicPr>
          <p:cNvPr id="4" name="Picture 4" descr="Shape&#10;&#10;Description automatically generated">
            <a:extLst>
              <a:ext uri="{FF2B5EF4-FFF2-40B4-BE49-F238E27FC236}">
                <a16:creationId xmlns:a16="http://schemas.microsoft.com/office/drawing/2014/main" id="{B1E55DB0-B1AC-CD87-9BEE-2D17A556FADC}"/>
              </a:ext>
            </a:extLst>
          </p:cNvPr>
          <p:cNvPicPr>
            <a:picLocks noChangeAspect="1"/>
          </p:cNvPicPr>
          <p:nvPr/>
        </p:nvPicPr>
        <p:blipFill>
          <a:blip r:embed="rId2"/>
          <a:stretch>
            <a:fillRect/>
          </a:stretch>
        </p:blipFill>
        <p:spPr>
          <a:xfrm>
            <a:off x="1499466" y="1600201"/>
            <a:ext cx="3605068" cy="3989040"/>
          </a:xfrm>
          <a:prstGeom prst="rect">
            <a:avLst/>
          </a:prstGeom>
          <a:noFill/>
        </p:spPr>
      </p:pic>
      <p:sp>
        <p:nvSpPr>
          <p:cNvPr id="3" name="Content Placeholder 2">
            <a:extLst>
              <a:ext uri="{FF2B5EF4-FFF2-40B4-BE49-F238E27FC236}">
                <a16:creationId xmlns:a16="http://schemas.microsoft.com/office/drawing/2014/main" id="{B589BC89-AA7C-31B1-E450-ABF0826E844A}"/>
              </a:ext>
            </a:extLst>
          </p:cNvPr>
          <p:cNvSpPr>
            <a:spLocks noGrp="1"/>
          </p:cNvSpPr>
          <p:nvPr>
            <p:ph sz="half" idx="2"/>
          </p:nvPr>
        </p:nvSpPr>
        <p:spPr>
          <a:xfrm>
            <a:off x="6197600" y="1600201"/>
            <a:ext cx="5384800" cy="3989040"/>
          </a:xfrm>
        </p:spPr>
        <p:txBody>
          <a:bodyPr vert="horz" lIns="91440" tIns="45720" rIns="91440" bIns="45720" rtlCol="0" anchor="t">
            <a:normAutofit/>
          </a:bodyPr>
          <a:lstStyle/>
          <a:p>
            <a:pPr marL="0" indent="0">
              <a:buNone/>
            </a:pPr>
            <a:endParaRPr lang="en-GB" dirty="0"/>
          </a:p>
          <a:p>
            <a:r>
              <a:rPr lang="en-GB" dirty="0"/>
              <a:t>Spend some time looking at Task 1 and make some notes as to how you may approach the task</a:t>
            </a:r>
          </a:p>
          <a:p>
            <a:r>
              <a:rPr lang="en-GB" dirty="0"/>
              <a:t>Outline draft of response</a:t>
            </a:r>
          </a:p>
        </p:txBody>
      </p:sp>
    </p:spTree>
    <p:extLst>
      <p:ext uri="{BB962C8B-B14F-4D97-AF65-F5344CB8AC3E}">
        <p14:creationId xmlns:p14="http://schemas.microsoft.com/office/powerpoint/2010/main" val="6862913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E8EAB-72EF-433C-8E6C-9F176B662B08}"/>
              </a:ext>
            </a:extLst>
          </p:cNvPr>
          <p:cNvSpPr>
            <a:spLocks noGrp="1"/>
          </p:cNvSpPr>
          <p:nvPr>
            <p:ph type="title"/>
          </p:nvPr>
        </p:nvSpPr>
        <p:spPr>
          <a:solidFill>
            <a:srgbClr val="002060"/>
          </a:solidFill>
        </p:spPr>
        <p:txBody>
          <a:bodyPr/>
          <a:lstStyle/>
          <a:p>
            <a:r>
              <a:rPr lang="en-GB" dirty="0">
                <a:solidFill>
                  <a:schemeClr val="bg1"/>
                </a:solidFill>
              </a:rPr>
              <a:t>Any questions?</a:t>
            </a:r>
          </a:p>
        </p:txBody>
      </p:sp>
      <p:pic>
        <p:nvPicPr>
          <p:cNvPr id="4" name="Content Placeholder 3">
            <a:extLst>
              <a:ext uri="{FF2B5EF4-FFF2-40B4-BE49-F238E27FC236}">
                <a16:creationId xmlns:a16="http://schemas.microsoft.com/office/drawing/2014/main" id="{FB50110B-C019-43FB-B5CB-E726490F8929}"/>
              </a:ext>
            </a:extLst>
          </p:cNvPr>
          <p:cNvPicPr>
            <a:picLocks noGrp="1" noChangeAspect="1"/>
          </p:cNvPicPr>
          <p:nvPr>
            <p:ph idx="1"/>
          </p:nvPr>
        </p:nvPicPr>
        <p:blipFill>
          <a:blip r:embed="rId2"/>
          <a:stretch>
            <a:fillRect/>
          </a:stretch>
        </p:blipFill>
        <p:spPr>
          <a:xfrm>
            <a:off x="3519577" y="1618833"/>
            <a:ext cx="5296619" cy="3524659"/>
          </a:xfrm>
          <a:prstGeom prst="rect">
            <a:avLst/>
          </a:prstGeom>
        </p:spPr>
      </p:pic>
    </p:spTree>
    <p:extLst>
      <p:ext uri="{BB962C8B-B14F-4D97-AF65-F5344CB8AC3E}">
        <p14:creationId xmlns:p14="http://schemas.microsoft.com/office/powerpoint/2010/main" val="33856624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0F2E926444BD2459876A95BFCA12C43" ma:contentTypeVersion="4" ma:contentTypeDescription="Create a new document." ma:contentTypeScope="" ma:versionID="3e3a3bcaf4b20ff8499e86f8a9a3073a">
  <xsd:schema xmlns:xsd="http://www.w3.org/2001/XMLSchema" xmlns:xs="http://www.w3.org/2001/XMLSchema" xmlns:p="http://schemas.microsoft.com/office/2006/metadata/properties" xmlns:ns3="b2fc9981-ef01-4a0a-b284-2726949bd531" targetNamespace="http://schemas.microsoft.com/office/2006/metadata/properties" ma:root="true" ma:fieldsID="ecc918ae544567a91c873578b4c23f62" ns3:_="">
    <xsd:import namespace="b2fc9981-ef01-4a0a-b284-2726949bd531"/>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2fc9981-ef01-4a0a-b284-2726949bd53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74A780B-2A11-4ECA-BAAA-C59126810E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2fc9981-ef01-4a0a-b284-2726949bd53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CF2E613-5E6C-4430-B5E3-E0B65B90FBBF}">
  <ds:schemaRefs>
    <ds:schemaRef ds:uri="http://schemas.microsoft.com/sharepoint/v3/contenttype/forms"/>
  </ds:schemaRefs>
</ds:datastoreItem>
</file>

<file path=customXml/itemProps3.xml><?xml version="1.0" encoding="utf-8"?>
<ds:datastoreItem xmlns:ds="http://schemas.openxmlformats.org/officeDocument/2006/customXml" ds:itemID="{61E5148A-0C50-4870-9EAD-6E784C222E4E}">
  <ds:schemaRefs>
    <ds:schemaRef ds:uri="b2fc9981-ef01-4a0a-b284-2726949bd531"/>
    <ds:schemaRef ds:uri="http://purl.org/dc/terms/"/>
    <ds:schemaRef ds:uri="http://schemas.microsoft.com/office/2006/metadata/properties"/>
    <ds:schemaRef ds:uri="http://purl.org/dc/dcmitype/"/>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105</TotalTime>
  <Words>1464</Words>
  <Application>Microsoft Office PowerPoint</Application>
  <PresentationFormat>Widescreen</PresentationFormat>
  <Paragraphs>159</Paragraphs>
  <Slides>30</Slides>
  <Notes>14</Notes>
  <HiddenSlides>0</HiddenSlides>
  <MMClips>0</MMClips>
  <ScaleCrop>false</ScaleCrop>
  <HeadingPairs>
    <vt:vector size="4" baseType="variant">
      <vt:variant>
        <vt:lpstr>Theme</vt:lpstr>
      </vt:variant>
      <vt:variant>
        <vt:i4>2</vt:i4>
      </vt:variant>
      <vt:variant>
        <vt:lpstr>Slide Titles</vt:lpstr>
      </vt:variant>
      <vt:variant>
        <vt:i4>30</vt:i4>
      </vt:variant>
    </vt:vector>
  </HeadingPairs>
  <TitlesOfParts>
    <vt:vector size="32" baseType="lpstr">
      <vt:lpstr>Office Theme</vt:lpstr>
      <vt:lpstr>Theme1.thmx first page pp</vt:lpstr>
      <vt:lpstr>Reflective Practice BSc Professional Investigation 05.10.23</vt:lpstr>
      <vt:lpstr>Learning Outcomes</vt:lpstr>
      <vt:lpstr>Reflective Practice</vt:lpstr>
      <vt:lpstr>What is reflective practice?</vt:lpstr>
      <vt:lpstr>Why do we reflect?</vt:lpstr>
      <vt:lpstr>How to reflect</vt:lpstr>
      <vt:lpstr>Reflective Models</vt:lpstr>
      <vt:lpstr>Reflective Models</vt:lpstr>
      <vt:lpstr>Reflective Models</vt:lpstr>
      <vt:lpstr>Pro’s and Con’s of Reflective Models</vt:lpstr>
      <vt:lpstr>Barriers to Reflection?</vt:lpstr>
      <vt:lpstr>Reflective Writing </vt:lpstr>
      <vt:lpstr>Reflection is......</vt:lpstr>
      <vt:lpstr>Effective Reflection</vt:lpstr>
      <vt:lpstr>Workbook 1</vt:lpstr>
      <vt:lpstr>Workbook 1 - Task 1</vt:lpstr>
      <vt:lpstr>Understanding the requirements of Task 1</vt:lpstr>
      <vt:lpstr>Part 1 – Task 1</vt:lpstr>
      <vt:lpstr>“Last 12 months of your career”</vt:lpstr>
      <vt:lpstr>“Critically evaluate your performance..”</vt:lpstr>
      <vt:lpstr>Critical evaluation = asking questions</vt:lpstr>
      <vt:lpstr>Critical writing v Descriptive writing</vt:lpstr>
      <vt:lpstr>Reflection Models</vt:lpstr>
      <vt:lpstr>Principles of Reflection</vt:lpstr>
      <vt:lpstr>Examples of Reflective practice</vt:lpstr>
      <vt:lpstr>Example 1 – Teaching profession – Reflection on first 6mths</vt:lpstr>
      <vt:lpstr>Example 2 – Health Professional Reflection  ( source; https//libguides.scu.ed.au/reflectivepractice/examples)</vt:lpstr>
      <vt:lpstr>Example 3 - Policing</vt:lpstr>
      <vt:lpstr>Task by next lesson 19.10.23</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Practice BSc Professional Investigation 13.10.2021</dc:title>
  <dc:creator>Alison</dc:creator>
  <cp:lastModifiedBy>Alison Cooke</cp:lastModifiedBy>
  <cp:revision>335</cp:revision>
  <dcterms:created xsi:type="dcterms:W3CDTF">2021-10-13T06:11:11Z</dcterms:created>
  <dcterms:modified xsi:type="dcterms:W3CDTF">2023-10-05T12:41:12Z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0x010100F0F2E926444BD2459876A95BFCA12C43</vt:lpwstr>
  </property>
</Properties>
</file>