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embedTrueTypeFonts="1" saveSubsetFonts="1">
  <p:sldMasterIdLst>
    <p:sldMasterId id="2147483648" r:id="rId1"/>
  </p:sldMasterIdLst>
  <p:notesMasterIdLst>
    <p:notesMasterId r:id="rId17"/>
  </p:notesMasterIdLst>
  <p:sldIdLst>
    <p:sldId id="262" r:id="rId2"/>
    <p:sldId id="263" r:id="rId3"/>
    <p:sldId id="264" r:id="rId4"/>
    <p:sldId id="274" r:id="rId5"/>
    <p:sldId id="265" r:id="rId6"/>
    <p:sldId id="266" r:id="rId7"/>
    <p:sldId id="267" r:id="rId8"/>
    <p:sldId id="276" r:id="rId9"/>
    <p:sldId id="275" r:id="rId10"/>
    <p:sldId id="268" r:id="rId11"/>
    <p:sldId id="269" r:id="rId12"/>
    <p:sldId id="270" r:id="rId13"/>
    <p:sldId id="271" r:id="rId14"/>
    <p:sldId id="272" r:id="rId15"/>
    <p:sldId id="273" r:id="rId16"/>
  </p:sldIdLst>
  <p:sldSz cx="25199975" cy="13887450"/>
  <p:notesSz cx="6858000" cy="9144000"/>
  <p:defaultTextStyle>
    <a:defPPr>
      <a:defRPr lang="en-US"/>
    </a:defPPr>
    <a:lvl1pPr marL="0" algn="l" defTabSz="1250716" rtl="0" eaLnBrk="1" latinLnBrk="0" hangingPunct="1">
      <a:defRPr sz="2462" kern="1200">
        <a:solidFill>
          <a:schemeClr val="tx1"/>
        </a:solidFill>
        <a:latin typeface="+mn-lt"/>
        <a:ea typeface="+mn-ea"/>
        <a:cs typeface="+mn-cs"/>
      </a:defRPr>
    </a:lvl1pPr>
    <a:lvl2pPr marL="625358" algn="l" defTabSz="1250716" rtl="0" eaLnBrk="1" latinLnBrk="0" hangingPunct="1">
      <a:defRPr sz="2462" kern="1200">
        <a:solidFill>
          <a:schemeClr val="tx1"/>
        </a:solidFill>
        <a:latin typeface="+mn-lt"/>
        <a:ea typeface="+mn-ea"/>
        <a:cs typeface="+mn-cs"/>
      </a:defRPr>
    </a:lvl2pPr>
    <a:lvl3pPr marL="1250716" algn="l" defTabSz="1250716" rtl="0" eaLnBrk="1" latinLnBrk="0" hangingPunct="1">
      <a:defRPr sz="2462" kern="1200">
        <a:solidFill>
          <a:schemeClr val="tx1"/>
        </a:solidFill>
        <a:latin typeface="+mn-lt"/>
        <a:ea typeface="+mn-ea"/>
        <a:cs typeface="+mn-cs"/>
      </a:defRPr>
    </a:lvl3pPr>
    <a:lvl4pPr marL="1876074" algn="l" defTabSz="1250716" rtl="0" eaLnBrk="1" latinLnBrk="0" hangingPunct="1">
      <a:defRPr sz="2462" kern="1200">
        <a:solidFill>
          <a:schemeClr val="tx1"/>
        </a:solidFill>
        <a:latin typeface="+mn-lt"/>
        <a:ea typeface="+mn-ea"/>
        <a:cs typeface="+mn-cs"/>
      </a:defRPr>
    </a:lvl4pPr>
    <a:lvl5pPr marL="2501433" algn="l" defTabSz="1250716" rtl="0" eaLnBrk="1" latinLnBrk="0" hangingPunct="1">
      <a:defRPr sz="2462" kern="1200">
        <a:solidFill>
          <a:schemeClr val="tx1"/>
        </a:solidFill>
        <a:latin typeface="+mn-lt"/>
        <a:ea typeface="+mn-ea"/>
        <a:cs typeface="+mn-cs"/>
      </a:defRPr>
    </a:lvl5pPr>
    <a:lvl6pPr marL="3126791" algn="l" defTabSz="1250716" rtl="0" eaLnBrk="1" latinLnBrk="0" hangingPunct="1">
      <a:defRPr sz="2462" kern="1200">
        <a:solidFill>
          <a:schemeClr val="tx1"/>
        </a:solidFill>
        <a:latin typeface="+mn-lt"/>
        <a:ea typeface="+mn-ea"/>
        <a:cs typeface="+mn-cs"/>
      </a:defRPr>
    </a:lvl6pPr>
    <a:lvl7pPr marL="3752149" algn="l" defTabSz="1250716" rtl="0" eaLnBrk="1" latinLnBrk="0" hangingPunct="1">
      <a:defRPr sz="2462" kern="1200">
        <a:solidFill>
          <a:schemeClr val="tx1"/>
        </a:solidFill>
        <a:latin typeface="+mn-lt"/>
        <a:ea typeface="+mn-ea"/>
        <a:cs typeface="+mn-cs"/>
      </a:defRPr>
    </a:lvl7pPr>
    <a:lvl8pPr marL="4377507" algn="l" defTabSz="1250716" rtl="0" eaLnBrk="1" latinLnBrk="0" hangingPunct="1">
      <a:defRPr sz="2462" kern="1200">
        <a:solidFill>
          <a:schemeClr val="tx1"/>
        </a:solidFill>
        <a:latin typeface="+mn-lt"/>
        <a:ea typeface="+mn-ea"/>
        <a:cs typeface="+mn-cs"/>
      </a:defRPr>
    </a:lvl8pPr>
    <a:lvl9pPr marL="5002865" algn="l" defTabSz="1250716" rtl="0" eaLnBrk="1" latinLnBrk="0" hangingPunct="1">
      <a:defRPr sz="2462"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916" userDrawn="1">
          <p15:clr>
            <a:srgbClr val="A4A3A4"/>
          </p15:clr>
        </p15:guide>
        <p15:guide id="2" pos="3969"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87620" autoAdjust="0"/>
  </p:normalViewPr>
  <p:slideViewPr>
    <p:cSldViewPr>
      <p:cViewPr varScale="1">
        <p:scale>
          <a:sx n="34" d="100"/>
          <a:sy n="34" d="100"/>
        </p:scale>
        <p:origin x="1181" y="72"/>
      </p:cViewPr>
      <p:guideLst>
        <p:guide orient="horz" pos="2916"/>
        <p:guide pos="3969"/>
      </p:guideLst>
    </p:cSldViewPr>
  </p:slideViewPr>
  <p:outlineViewPr>
    <p:cViewPr>
      <p:scale>
        <a:sx n="33" d="100"/>
        <a:sy n="33" d="100"/>
      </p:scale>
      <p:origin x="0" y="0"/>
    </p:cViewPr>
  </p:outlineViewPr>
  <p:notesTextViewPr>
    <p:cViewPr>
      <p:scale>
        <a:sx n="100" d="100"/>
        <a:sy n="100" d="100"/>
      </p:scale>
      <p:origin x="0" y="-48"/>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DB11903-5A3B-4A4E-9A2C-1306FF013E77}" type="datetimeFigureOut">
              <a:rPr lang="en-IN" smtClean="0"/>
              <a:t>13-07-2026</a:t>
            </a:fld>
            <a:endParaRPr lang="en-IN"/>
          </a:p>
        </p:txBody>
      </p:sp>
      <p:sp>
        <p:nvSpPr>
          <p:cNvPr id="4" name="Slide Image Placeholder 3"/>
          <p:cNvSpPr>
            <a:spLocks noGrp="1" noRot="1" noChangeAspect="1"/>
          </p:cNvSpPr>
          <p:nvPr>
            <p:ph type="sldImg" idx="2"/>
          </p:nvPr>
        </p:nvSpPr>
        <p:spPr>
          <a:xfrm>
            <a:off x="630238" y="1143000"/>
            <a:ext cx="5597525"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B9BD56A-96B5-48CC-A400-0C92DE8247EF}" type="slidenum">
              <a:rPr lang="en-IN" smtClean="0"/>
              <a:t>‹#›</a:t>
            </a:fld>
            <a:endParaRPr lang="en-IN"/>
          </a:p>
        </p:txBody>
      </p:sp>
    </p:spTree>
    <p:extLst>
      <p:ext uri="{BB962C8B-B14F-4D97-AF65-F5344CB8AC3E}">
        <p14:creationId xmlns:p14="http://schemas.microsoft.com/office/powerpoint/2010/main" val="592618279"/>
      </p:ext>
    </p:extLst>
  </p:cSld>
  <p:clrMap bg1="lt1" tx1="dk1" bg2="lt2" tx2="dk2" accent1="accent1" accent2="accent2" accent3="accent3" accent4="accent4" accent5="accent5" accent6="accent6" hlink="hlink" folHlink="folHlink"/>
  <p:notesStyle>
    <a:lvl1pPr marL="0" algn="l" defTabSz="1250716" rtl="0" eaLnBrk="1" latinLnBrk="0" hangingPunct="1">
      <a:defRPr sz="1641" kern="1200">
        <a:solidFill>
          <a:schemeClr val="tx1"/>
        </a:solidFill>
        <a:latin typeface="+mn-lt"/>
        <a:ea typeface="+mn-ea"/>
        <a:cs typeface="+mn-cs"/>
      </a:defRPr>
    </a:lvl1pPr>
    <a:lvl2pPr marL="625358" algn="l" defTabSz="1250716" rtl="0" eaLnBrk="1" latinLnBrk="0" hangingPunct="1">
      <a:defRPr sz="1641" kern="1200">
        <a:solidFill>
          <a:schemeClr val="tx1"/>
        </a:solidFill>
        <a:latin typeface="+mn-lt"/>
        <a:ea typeface="+mn-ea"/>
        <a:cs typeface="+mn-cs"/>
      </a:defRPr>
    </a:lvl2pPr>
    <a:lvl3pPr marL="1250716" algn="l" defTabSz="1250716" rtl="0" eaLnBrk="1" latinLnBrk="0" hangingPunct="1">
      <a:defRPr sz="1641" kern="1200">
        <a:solidFill>
          <a:schemeClr val="tx1"/>
        </a:solidFill>
        <a:latin typeface="+mn-lt"/>
        <a:ea typeface="+mn-ea"/>
        <a:cs typeface="+mn-cs"/>
      </a:defRPr>
    </a:lvl3pPr>
    <a:lvl4pPr marL="1876074" algn="l" defTabSz="1250716" rtl="0" eaLnBrk="1" latinLnBrk="0" hangingPunct="1">
      <a:defRPr sz="1641" kern="1200">
        <a:solidFill>
          <a:schemeClr val="tx1"/>
        </a:solidFill>
        <a:latin typeface="+mn-lt"/>
        <a:ea typeface="+mn-ea"/>
        <a:cs typeface="+mn-cs"/>
      </a:defRPr>
    </a:lvl4pPr>
    <a:lvl5pPr marL="2501433" algn="l" defTabSz="1250716" rtl="0" eaLnBrk="1" latinLnBrk="0" hangingPunct="1">
      <a:defRPr sz="1641" kern="1200">
        <a:solidFill>
          <a:schemeClr val="tx1"/>
        </a:solidFill>
        <a:latin typeface="+mn-lt"/>
        <a:ea typeface="+mn-ea"/>
        <a:cs typeface="+mn-cs"/>
      </a:defRPr>
    </a:lvl5pPr>
    <a:lvl6pPr marL="3126791" algn="l" defTabSz="1250716" rtl="0" eaLnBrk="1" latinLnBrk="0" hangingPunct="1">
      <a:defRPr sz="1641" kern="1200">
        <a:solidFill>
          <a:schemeClr val="tx1"/>
        </a:solidFill>
        <a:latin typeface="+mn-lt"/>
        <a:ea typeface="+mn-ea"/>
        <a:cs typeface="+mn-cs"/>
      </a:defRPr>
    </a:lvl6pPr>
    <a:lvl7pPr marL="3752149" algn="l" defTabSz="1250716" rtl="0" eaLnBrk="1" latinLnBrk="0" hangingPunct="1">
      <a:defRPr sz="1641" kern="1200">
        <a:solidFill>
          <a:schemeClr val="tx1"/>
        </a:solidFill>
        <a:latin typeface="+mn-lt"/>
        <a:ea typeface="+mn-ea"/>
        <a:cs typeface="+mn-cs"/>
      </a:defRPr>
    </a:lvl7pPr>
    <a:lvl8pPr marL="4377507" algn="l" defTabSz="1250716" rtl="0" eaLnBrk="1" latinLnBrk="0" hangingPunct="1">
      <a:defRPr sz="1641" kern="1200">
        <a:solidFill>
          <a:schemeClr val="tx1"/>
        </a:solidFill>
        <a:latin typeface="+mn-lt"/>
        <a:ea typeface="+mn-ea"/>
        <a:cs typeface="+mn-cs"/>
      </a:defRPr>
    </a:lvl8pPr>
    <a:lvl9pPr marL="5002865" algn="l" defTabSz="1250716" rtl="0" eaLnBrk="1" latinLnBrk="0" hangingPunct="1">
      <a:defRPr sz="1641"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1250716" rtl="0" eaLnBrk="1" fontAlgn="auto" latinLnBrk="0" hangingPunct="1">
              <a:lnSpc>
                <a:spcPct val="100000"/>
              </a:lnSpc>
              <a:spcBef>
                <a:spcPts val="0"/>
              </a:spcBef>
              <a:spcAft>
                <a:spcPts val="0"/>
              </a:spcAft>
              <a:buClrTx/>
              <a:buSzTx/>
              <a:buFontTx/>
              <a:buNone/>
              <a:tabLst/>
              <a:defRPr/>
            </a:pPr>
            <a:r>
              <a:rPr lang="en-IN" sz="1641" kern="1200" dirty="0">
                <a:solidFill>
                  <a:schemeClr val="tx1"/>
                </a:solidFill>
                <a:effectLst/>
                <a:latin typeface="+mn-lt"/>
                <a:ea typeface="+mn-ea"/>
                <a:cs typeface="+mn-cs"/>
              </a:rPr>
              <a:t>Type 2 diabetes mellitus is one of the most severe health conditions globally. Almost 90% of diabetes cases are type two diabetes. In the UK as well, this is a severely alarming public health concern, with almost 5.8 million individuals suffering from it. Additionally, almost 1.3 million cases are undiagnosed, which shows the shortcomings in the industry. The lack of diagnosis also increases the chances of developing other health complications like kidney failure and cardiovascular disease. With the growing cases of obesity, increasing sedentary lifestyle and ageing population, it has become a more severe public health concern globally. This presentation offers a critical analysis of the role of community nurses to diagnosis, preventing, and supporting self-management of diabetes patients. </a:t>
            </a:r>
          </a:p>
          <a:p>
            <a:endParaRPr lang="en-IN" dirty="0"/>
          </a:p>
        </p:txBody>
      </p:sp>
      <p:sp>
        <p:nvSpPr>
          <p:cNvPr id="4" name="Slide Number Placeholder 3"/>
          <p:cNvSpPr>
            <a:spLocks noGrp="1"/>
          </p:cNvSpPr>
          <p:nvPr>
            <p:ph type="sldNum" sz="quarter" idx="5"/>
          </p:nvPr>
        </p:nvSpPr>
        <p:spPr/>
        <p:txBody>
          <a:bodyPr/>
          <a:lstStyle/>
          <a:p>
            <a:fld id="{3B9BD56A-96B5-48CC-A400-0C92DE8247EF}" type="slidenum">
              <a:rPr lang="en-IN" smtClean="0"/>
              <a:t>2</a:t>
            </a:fld>
            <a:endParaRPr lang="en-IN"/>
          </a:p>
        </p:txBody>
      </p:sp>
    </p:spTree>
    <p:extLst>
      <p:ext uri="{BB962C8B-B14F-4D97-AF65-F5344CB8AC3E}">
        <p14:creationId xmlns:p14="http://schemas.microsoft.com/office/powerpoint/2010/main" val="263354514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1250716" rtl="0" eaLnBrk="1" fontAlgn="auto" latinLnBrk="0" hangingPunct="1">
              <a:lnSpc>
                <a:spcPct val="100000"/>
              </a:lnSpc>
              <a:spcBef>
                <a:spcPts val="0"/>
              </a:spcBef>
              <a:spcAft>
                <a:spcPts val="0"/>
              </a:spcAft>
              <a:buClrTx/>
              <a:buSzTx/>
              <a:buFontTx/>
              <a:buNone/>
              <a:tabLst/>
              <a:defRPr/>
            </a:pPr>
            <a:r>
              <a:rPr lang="en-IN" sz="1641" kern="1200" dirty="0">
                <a:solidFill>
                  <a:schemeClr val="tx1"/>
                </a:solidFill>
                <a:effectLst/>
                <a:latin typeface="+mn-lt"/>
                <a:ea typeface="+mn-ea"/>
                <a:cs typeface="+mn-cs"/>
              </a:rPr>
              <a:t>Type 2 diabetes actually develops gradually among individuals via progressive insulin resistance and diminishing insulin secretion. Obesity and overweight are the most common modifiable factors related to type 2 diabetes. Almost 90% of cases of type 2 diabetes are related to overweight or obesity. Additionally, other factors like socioeconomic deprivation, family history, ethnicity, an ageing population, and a sedentary lifestyle largely contribute to this disease. For example, people from African Caribbean and South Asian countries are found to develop diabetes at a younger age compared to the white European population. </a:t>
            </a:r>
            <a:endParaRPr lang="en-IN" dirty="0"/>
          </a:p>
        </p:txBody>
      </p:sp>
      <p:sp>
        <p:nvSpPr>
          <p:cNvPr id="4" name="Slide Number Placeholder 3"/>
          <p:cNvSpPr>
            <a:spLocks noGrp="1"/>
          </p:cNvSpPr>
          <p:nvPr>
            <p:ph type="sldNum" sz="quarter" idx="5"/>
          </p:nvPr>
        </p:nvSpPr>
        <p:spPr/>
        <p:txBody>
          <a:bodyPr/>
          <a:lstStyle/>
          <a:p>
            <a:fld id="{3B9BD56A-96B5-48CC-A400-0C92DE8247EF}" type="slidenum">
              <a:rPr lang="en-IN" smtClean="0"/>
              <a:t>3</a:t>
            </a:fld>
            <a:endParaRPr lang="en-IN"/>
          </a:p>
        </p:txBody>
      </p:sp>
    </p:spTree>
    <p:extLst>
      <p:ext uri="{BB962C8B-B14F-4D97-AF65-F5344CB8AC3E}">
        <p14:creationId xmlns:p14="http://schemas.microsoft.com/office/powerpoint/2010/main" val="17404184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1250716" rtl="0" eaLnBrk="1" fontAlgn="auto" latinLnBrk="0" hangingPunct="1">
              <a:lnSpc>
                <a:spcPct val="100000"/>
              </a:lnSpc>
              <a:spcBef>
                <a:spcPts val="0"/>
              </a:spcBef>
              <a:spcAft>
                <a:spcPts val="0"/>
              </a:spcAft>
              <a:buClrTx/>
              <a:buSzTx/>
              <a:buFontTx/>
              <a:buNone/>
              <a:tabLst/>
              <a:defRPr/>
            </a:pPr>
            <a:r>
              <a:rPr lang="en-IN" sz="1641" kern="1200" dirty="0">
                <a:solidFill>
                  <a:schemeClr val="tx1"/>
                </a:solidFill>
                <a:effectLst/>
                <a:latin typeface="+mn-lt"/>
                <a:ea typeface="+mn-ea"/>
                <a:cs typeface="+mn-cs"/>
              </a:rPr>
              <a:t>The asymptomatic nature of the progression of the disease is another alarming cause for a large number of individuals to go undiagnosed. Therefore, community nurses have the role to contribute to promoting lifestyle modification and to recognise critical symptoms early.</a:t>
            </a:r>
          </a:p>
          <a:p>
            <a:endParaRPr lang="en-IN" dirty="0"/>
          </a:p>
        </p:txBody>
      </p:sp>
      <p:sp>
        <p:nvSpPr>
          <p:cNvPr id="4" name="Slide Number Placeholder 3"/>
          <p:cNvSpPr>
            <a:spLocks noGrp="1"/>
          </p:cNvSpPr>
          <p:nvPr>
            <p:ph type="sldNum" sz="quarter" idx="5"/>
          </p:nvPr>
        </p:nvSpPr>
        <p:spPr/>
        <p:txBody>
          <a:bodyPr/>
          <a:lstStyle/>
          <a:p>
            <a:fld id="{3B9BD56A-96B5-48CC-A400-0C92DE8247EF}" type="slidenum">
              <a:rPr lang="en-IN" smtClean="0"/>
              <a:t>4</a:t>
            </a:fld>
            <a:endParaRPr lang="en-IN"/>
          </a:p>
        </p:txBody>
      </p:sp>
    </p:spTree>
    <p:extLst>
      <p:ext uri="{BB962C8B-B14F-4D97-AF65-F5344CB8AC3E}">
        <p14:creationId xmlns:p14="http://schemas.microsoft.com/office/powerpoint/2010/main" val="345159105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1250716" rtl="0" eaLnBrk="1" fontAlgn="auto" latinLnBrk="0" hangingPunct="1">
              <a:lnSpc>
                <a:spcPct val="100000"/>
              </a:lnSpc>
              <a:spcBef>
                <a:spcPts val="0"/>
              </a:spcBef>
              <a:spcAft>
                <a:spcPts val="0"/>
              </a:spcAft>
              <a:buClrTx/>
              <a:buSzTx/>
              <a:buFontTx/>
              <a:buNone/>
              <a:tabLst/>
              <a:defRPr/>
            </a:pPr>
            <a:r>
              <a:rPr lang="en-IN" sz="1641" kern="1200" dirty="0">
                <a:solidFill>
                  <a:schemeClr val="tx1"/>
                </a:solidFill>
                <a:effectLst/>
                <a:latin typeface="+mn-lt"/>
                <a:ea typeface="+mn-ea"/>
                <a:cs typeface="+mn-cs"/>
              </a:rPr>
              <a:t>A dramatic increase has been identified in the global prevalence of diabetes in the last three decades. It has now become one of the major causes of mortality and morbidity globally. Presently, almost 589 million people suffer from diabetes, and 90% of these cases are type to diabetes. Additionally, the number is expected to exceed 850 million before 2050. In the UK, diabetes also has a high preference as almost one in 12 individuals suffering from diabetes. NHS spends almost 10% of its annual expenditure on diabetes management. These statistics show the high prevalence and the need to prioritise diabetes management.</a:t>
            </a:r>
          </a:p>
          <a:p>
            <a:endParaRPr lang="en-IN" dirty="0"/>
          </a:p>
        </p:txBody>
      </p:sp>
      <p:sp>
        <p:nvSpPr>
          <p:cNvPr id="4" name="Slide Number Placeholder 3"/>
          <p:cNvSpPr>
            <a:spLocks noGrp="1"/>
          </p:cNvSpPr>
          <p:nvPr>
            <p:ph type="sldNum" sz="quarter" idx="5"/>
          </p:nvPr>
        </p:nvSpPr>
        <p:spPr/>
        <p:txBody>
          <a:bodyPr/>
          <a:lstStyle/>
          <a:p>
            <a:fld id="{3B9BD56A-96B5-48CC-A400-0C92DE8247EF}" type="slidenum">
              <a:rPr lang="en-IN" smtClean="0"/>
              <a:t>5</a:t>
            </a:fld>
            <a:endParaRPr lang="en-IN"/>
          </a:p>
        </p:txBody>
      </p:sp>
    </p:spTree>
    <p:extLst>
      <p:ext uri="{BB962C8B-B14F-4D97-AF65-F5344CB8AC3E}">
        <p14:creationId xmlns:p14="http://schemas.microsoft.com/office/powerpoint/2010/main" val="236625300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1250716" rtl="0" eaLnBrk="1" fontAlgn="auto" latinLnBrk="0" hangingPunct="1">
              <a:lnSpc>
                <a:spcPct val="100000"/>
              </a:lnSpc>
              <a:spcBef>
                <a:spcPts val="0"/>
              </a:spcBef>
              <a:spcAft>
                <a:spcPts val="0"/>
              </a:spcAft>
              <a:buClrTx/>
              <a:buSzTx/>
              <a:buFontTx/>
              <a:buNone/>
              <a:tabLst/>
              <a:defRPr/>
            </a:pPr>
            <a:r>
              <a:rPr lang="en-IN" sz="1641" kern="1200" dirty="0">
                <a:solidFill>
                  <a:schemeClr val="tx1"/>
                </a:solidFill>
                <a:effectLst/>
                <a:latin typeface="+mn-lt"/>
                <a:ea typeface="+mn-ea"/>
                <a:cs typeface="+mn-cs"/>
              </a:rPr>
              <a:t>The burden of type 2 diabetes has been extended beyond only medical outcomes. It has put considerable strain on the financial resources of the NHS, as almost 10 billion GBP is spent annually in the country on diabetes management. In addition, diabetes also represents a larger negative impact on socially underserved people, which shows healthcare inequality. As a result of high prevalence of diabetes in the country, depression, anxiety, reduced productivity, diabetic distress, and lower limb amputation are common impacts on people. Therefore, community nurses have a critical role to address both psychological and clinical needs of people by offering person-centred care and following a holistic approach.</a:t>
            </a:r>
          </a:p>
          <a:p>
            <a:endParaRPr lang="en-IN" dirty="0"/>
          </a:p>
        </p:txBody>
      </p:sp>
      <p:sp>
        <p:nvSpPr>
          <p:cNvPr id="4" name="Slide Number Placeholder 3"/>
          <p:cNvSpPr>
            <a:spLocks noGrp="1"/>
          </p:cNvSpPr>
          <p:nvPr>
            <p:ph type="sldNum" sz="quarter" idx="5"/>
          </p:nvPr>
        </p:nvSpPr>
        <p:spPr/>
        <p:txBody>
          <a:bodyPr/>
          <a:lstStyle/>
          <a:p>
            <a:fld id="{3B9BD56A-96B5-48CC-A400-0C92DE8247EF}" type="slidenum">
              <a:rPr lang="en-IN" smtClean="0"/>
              <a:t>6</a:t>
            </a:fld>
            <a:endParaRPr lang="en-IN"/>
          </a:p>
        </p:txBody>
      </p:sp>
    </p:spTree>
    <p:extLst>
      <p:ext uri="{BB962C8B-B14F-4D97-AF65-F5344CB8AC3E}">
        <p14:creationId xmlns:p14="http://schemas.microsoft.com/office/powerpoint/2010/main" val="43272691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1250716" rtl="0" eaLnBrk="1" fontAlgn="auto" latinLnBrk="0" hangingPunct="1">
              <a:lnSpc>
                <a:spcPct val="100000"/>
              </a:lnSpc>
              <a:spcBef>
                <a:spcPts val="0"/>
              </a:spcBef>
              <a:spcAft>
                <a:spcPts val="0"/>
              </a:spcAft>
              <a:buClrTx/>
              <a:buSzTx/>
              <a:buFontTx/>
              <a:buNone/>
              <a:tabLst/>
              <a:defRPr/>
            </a:pPr>
            <a:r>
              <a:rPr lang="en-IN" sz="1641" kern="1200" dirty="0">
                <a:solidFill>
                  <a:schemeClr val="tx1"/>
                </a:solidFill>
                <a:effectLst/>
                <a:latin typeface="+mn-lt"/>
                <a:ea typeface="+mn-ea"/>
                <a:cs typeface="+mn-cs"/>
              </a:rPr>
              <a:t>The present guidelines of NICE to treat type two diabetes have gone beyond just medical intervention. It has extended the focus towards glycaemic control and lifestyle modification. Firstly, the guidelines recommend losing weight by up to 10% to improve insulin sensitivity. Additionally, performing at least 150 minutes of moderate physical exercise every week is also suggested. Through structured educational programs like DESMOND, NICE has guided control recommendations and also motivated self-management. Therefore, community nurses are responsible for facilitating these interventions through ongoing education, reinforcing behavioural change, and coordinating multidisciplinary care to involve pharmacists, dietitians, diabetes specialists, nurses, and general practitioners.</a:t>
            </a:r>
          </a:p>
          <a:p>
            <a:endParaRPr lang="en-IN" dirty="0"/>
          </a:p>
        </p:txBody>
      </p:sp>
      <p:sp>
        <p:nvSpPr>
          <p:cNvPr id="4" name="Slide Number Placeholder 3"/>
          <p:cNvSpPr>
            <a:spLocks noGrp="1"/>
          </p:cNvSpPr>
          <p:nvPr>
            <p:ph type="sldNum" sz="quarter" idx="5"/>
          </p:nvPr>
        </p:nvSpPr>
        <p:spPr/>
        <p:txBody>
          <a:bodyPr/>
          <a:lstStyle/>
          <a:p>
            <a:fld id="{3B9BD56A-96B5-48CC-A400-0C92DE8247EF}" type="slidenum">
              <a:rPr lang="en-IN" smtClean="0"/>
              <a:t>7</a:t>
            </a:fld>
            <a:endParaRPr lang="en-IN"/>
          </a:p>
        </p:txBody>
      </p:sp>
    </p:spTree>
    <p:extLst>
      <p:ext uri="{BB962C8B-B14F-4D97-AF65-F5344CB8AC3E}">
        <p14:creationId xmlns:p14="http://schemas.microsoft.com/office/powerpoint/2010/main" val="178199544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1250716" rtl="0" eaLnBrk="1" fontAlgn="auto" latinLnBrk="0" hangingPunct="1">
              <a:lnSpc>
                <a:spcPct val="100000"/>
              </a:lnSpc>
              <a:spcBef>
                <a:spcPts val="0"/>
              </a:spcBef>
              <a:spcAft>
                <a:spcPts val="0"/>
              </a:spcAft>
              <a:buClrTx/>
              <a:buSzTx/>
              <a:buFontTx/>
              <a:buNone/>
              <a:tabLst/>
              <a:defRPr/>
            </a:pPr>
            <a:r>
              <a:rPr lang="en-GB" sz="1641" kern="1200" dirty="0">
                <a:solidFill>
                  <a:schemeClr val="tx1"/>
                </a:solidFill>
                <a:effectLst/>
                <a:latin typeface="+mn-lt"/>
                <a:ea typeface="+mn-ea"/>
                <a:cs typeface="+mn-cs"/>
              </a:rPr>
              <a:t>Personalised care means that the treatment plan for diabetes is customised to the individual patient’s requirements. It is through the integration of the three main aspects of personalised care that are person-centred planning, shared decision making, and holism that community nurses are able to enable individuals to become actively involved in the management of their health conditions.</a:t>
            </a:r>
            <a:endParaRPr lang="en-IN" sz="1641" kern="1200">
              <a:solidFill>
                <a:schemeClr val="tx1"/>
              </a:solidFill>
              <a:effectLst/>
              <a:latin typeface="+mn-lt"/>
              <a:ea typeface="+mn-ea"/>
              <a:cs typeface="+mn-cs"/>
            </a:endParaRPr>
          </a:p>
          <a:p>
            <a:endParaRPr lang="en-IN"/>
          </a:p>
        </p:txBody>
      </p:sp>
      <p:sp>
        <p:nvSpPr>
          <p:cNvPr id="4" name="Slide Number Placeholder 3"/>
          <p:cNvSpPr>
            <a:spLocks noGrp="1"/>
          </p:cNvSpPr>
          <p:nvPr>
            <p:ph type="sldNum" sz="quarter" idx="5"/>
          </p:nvPr>
        </p:nvSpPr>
        <p:spPr/>
        <p:txBody>
          <a:bodyPr/>
          <a:lstStyle/>
          <a:p>
            <a:fld id="{3B9BD56A-96B5-48CC-A400-0C92DE8247EF}" type="slidenum">
              <a:rPr lang="en-IN" smtClean="0"/>
              <a:t>8</a:t>
            </a:fld>
            <a:endParaRPr lang="en-IN"/>
          </a:p>
        </p:txBody>
      </p:sp>
    </p:spTree>
    <p:extLst>
      <p:ext uri="{BB962C8B-B14F-4D97-AF65-F5344CB8AC3E}">
        <p14:creationId xmlns:p14="http://schemas.microsoft.com/office/powerpoint/2010/main" val="41641207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1250716" rtl="0" eaLnBrk="1" fontAlgn="auto" latinLnBrk="0" hangingPunct="1">
              <a:lnSpc>
                <a:spcPct val="100000"/>
              </a:lnSpc>
              <a:spcBef>
                <a:spcPts val="0"/>
              </a:spcBef>
              <a:spcAft>
                <a:spcPts val="0"/>
              </a:spcAft>
              <a:buClrTx/>
              <a:buSzTx/>
              <a:buFontTx/>
              <a:buNone/>
              <a:tabLst/>
              <a:defRPr/>
            </a:pPr>
            <a:r>
              <a:rPr lang="en-IN" sz="1641" kern="1200" dirty="0">
                <a:solidFill>
                  <a:schemeClr val="tx1"/>
                </a:solidFill>
                <a:effectLst/>
                <a:latin typeface="+mn-lt"/>
                <a:ea typeface="+mn-ea"/>
                <a:cs typeface="+mn-cs"/>
              </a:rPr>
              <a:t>In order to manage Type 2 Diabetes there is need for equilibrium in the Wellness Wheel. Physical well-being involves diet, exercises and glucose management. Emotional wellness assists in alleviating stress while social well-being prevents one from feeling lonely. Intellectual well-being will ensure informed decisions while occupational well-being maintains work life balance.</a:t>
            </a:r>
          </a:p>
          <a:p>
            <a:endParaRPr lang="en-IN" dirty="0"/>
          </a:p>
        </p:txBody>
      </p:sp>
      <p:sp>
        <p:nvSpPr>
          <p:cNvPr id="4" name="Slide Number Placeholder 3"/>
          <p:cNvSpPr>
            <a:spLocks noGrp="1"/>
          </p:cNvSpPr>
          <p:nvPr>
            <p:ph type="sldNum" sz="quarter" idx="5"/>
          </p:nvPr>
        </p:nvSpPr>
        <p:spPr/>
        <p:txBody>
          <a:bodyPr/>
          <a:lstStyle/>
          <a:p>
            <a:fld id="{3B9BD56A-96B5-48CC-A400-0C92DE8247EF}" type="slidenum">
              <a:rPr lang="en-IN" smtClean="0"/>
              <a:t>9</a:t>
            </a:fld>
            <a:endParaRPr lang="en-IN"/>
          </a:p>
        </p:txBody>
      </p:sp>
    </p:spTree>
    <p:extLst>
      <p:ext uri="{BB962C8B-B14F-4D97-AF65-F5344CB8AC3E}">
        <p14:creationId xmlns:p14="http://schemas.microsoft.com/office/powerpoint/2010/main" val="357848650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1250716" rtl="0" eaLnBrk="1" fontAlgn="auto" latinLnBrk="0" hangingPunct="1">
              <a:lnSpc>
                <a:spcPct val="100000"/>
              </a:lnSpc>
              <a:spcBef>
                <a:spcPts val="0"/>
              </a:spcBef>
              <a:spcAft>
                <a:spcPts val="0"/>
              </a:spcAft>
              <a:buClrTx/>
              <a:buSzTx/>
              <a:buFontTx/>
              <a:buNone/>
              <a:tabLst/>
              <a:defRPr/>
            </a:pPr>
            <a:r>
              <a:rPr lang="en-IN" sz="1641" kern="1200" dirty="0">
                <a:solidFill>
                  <a:schemeClr val="tx1"/>
                </a:solidFill>
                <a:effectLst/>
                <a:latin typeface="+mn-lt"/>
                <a:ea typeface="+mn-ea"/>
                <a:cs typeface="+mn-cs"/>
              </a:rPr>
              <a:t>Metformin has been the most preferred pharmacological treatment for type two diabetes in the UK. Additionally, for patients with other pre-existing diseases like cardiovascular disease, chronic kidney disease, and heart failure, SGLT2 inhibitor also suggested. It helps to reduce the chances of hospitalisation by almost 30%.</a:t>
            </a:r>
          </a:p>
          <a:p>
            <a:endParaRPr lang="en-IN" dirty="0"/>
          </a:p>
        </p:txBody>
      </p:sp>
      <p:sp>
        <p:nvSpPr>
          <p:cNvPr id="4" name="Slide Number Placeholder 3"/>
          <p:cNvSpPr>
            <a:spLocks noGrp="1"/>
          </p:cNvSpPr>
          <p:nvPr>
            <p:ph type="sldNum" sz="quarter" idx="5"/>
          </p:nvPr>
        </p:nvSpPr>
        <p:spPr/>
        <p:txBody>
          <a:bodyPr/>
          <a:lstStyle/>
          <a:p>
            <a:fld id="{3B9BD56A-96B5-48CC-A400-0C92DE8247EF}" type="slidenum">
              <a:rPr lang="en-IN" smtClean="0"/>
              <a:t>10</a:t>
            </a:fld>
            <a:endParaRPr lang="en-IN"/>
          </a:p>
        </p:txBody>
      </p:sp>
    </p:spTree>
    <p:extLst>
      <p:ext uri="{BB962C8B-B14F-4D97-AF65-F5344CB8AC3E}">
        <p14:creationId xmlns:p14="http://schemas.microsoft.com/office/powerpoint/2010/main" val="38649061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1250716" rtl="0" eaLnBrk="1" fontAlgn="auto" latinLnBrk="0" hangingPunct="1">
              <a:lnSpc>
                <a:spcPct val="100000"/>
              </a:lnSpc>
              <a:spcBef>
                <a:spcPts val="0"/>
              </a:spcBef>
              <a:spcAft>
                <a:spcPts val="0"/>
              </a:spcAft>
              <a:buClrTx/>
              <a:buSzTx/>
              <a:buFontTx/>
              <a:buNone/>
              <a:tabLst/>
              <a:defRPr/>
            </a:pPr>
            <a:r>
              <a:rPr lang="en-IN" sz="1641" kern="1200" dirty="0">
                <a:solidFill>
                  <a:schemeClr val="tx1"/>
                </a:solidFill>
                <a:effectLst/>
                <a:latin typeface="+mn-lt"/>
                <a:ea typeface="+mn-ea"/>
                <a:cs typeface="+mn-cs"/>
              </a:rPr>
              <a:t>Cardiovascular disease is the largest contributor to the mortality related to type 2 diabetes patients. The diabetes prevention program in the UK also found that comorbidities like chronic kidney disease, hypertension, depression, and obesity are common among people suffering from type 2 diabetes. However, the intervention program has been effective as it has reduced the progression of type to diabetes by at least 20%.</a:t>
            </a:r>
          </a:p>
          <a:p>
            <a:endParaRPr lang="en-IN" dirty="0"/>
          </a:p>
        </p:txBody>
      </p:sp>
      <p:sp>
        <p:nvSpPr>
          <p:cNvPr id="4" name="Slide Number Placeholder 3"/>
          <p:cNvSpPr>
            <a:spLocks noGrp="1"/>
          </p:cNvSpPr>
          <p:nvPr>
            <p:ph type="sldNum" sz="quarter" idx="5"/>
          </p:nvPr>
        </p:nvSpPr>
        <p:spPr/>
        <p:txBody>
          <a:bodyPr/>
          <a:lstStyle/>
          <a:p>
            <a:fld id="{3B9BD56A-96B5-48CC-A400-0C92DE8247EF}" type="slidenum">
              <a:rPr lang="en-IN" smtClean="0"/>
              <a:t>11</a:t>
            </a:fld>
            <a:endParaRPr lang="en-IN"/>
          </a:p>
        </p:txBody>
      </p:sp>
    </p:spTree>
    <p:extLst>
      <p:ext uri="{BB962C8B-B14F-4D97-AF65-F5344CB8AC3E}">
        <p14:creationId xmlns:p14="http://schemas.microsoft.com/office/powerpoint/2010/main" val="135569511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1250716" rtl="0" eaLnBrk="1" fontAlgn="auto" latinLnBrk="0" hangingPunct="1">
              <a:lnSpc>
                <a:spcPct val="100000"/>
              </a:lnSpc>
              <a:spcBef>
                <a:spcPts val="0"/>
              </a:spcBef>
              <a:spcAft>
                <a:spcPts val="0"/>
              </a:spcAft>
              <a:buClrTx/>
              <a:buSzTx/>
              <a:buFontTx/>
              <a:buNone/>
              <a:tabLst/>
              <a:defRPr/>
            </a:pPr>
            <a:r>
              <a:rPr lang="en-IN" sz="1641" kern="1200" dirty="0">
                <a:solidFill>
                  <a:schemeClr val="tx1"/>
                </a:solidFill>
                <a:effectLst/>
                <a:latin typeface="+mn-lt"/>
                <a:ea typeface="+mn-ea"/>
                <a:cs typeface="+mn-cs"/>
              </a:rPr>
              <a:t>Person-centred care delivery has been the fundamental value integrated in the diabetes management plan of the NHS. It guides the community nurses to promote self-management through education delivery and shared decision-making. Collaborative establishment of goals and regular monitoring also empower patients to improve confidence in lifestyle modification.</a:t>
            </a:r>
          </a:p>
          <a:p>
            <a:endParaRPr lang="en-IN" dirty="0"/>
          </a:p>
        </p:txBody>
      </p:sp>
      <p:sp>
        <p:nvSpPr>
          <p:cNvPr id="4" name="Slide Number Placeholder 3"/>
          <p:cNvSpPr>
            <a:spLocks noGrp="1"/>
          </p:cNvSpPr>
          <p:nvPr>
            <p:ph type="sldNum" sz="quarter" idx="5"/>
          </p:nvPr>
        </p:nvSpPr>
        <p:spPr/>
        <p:txBody>
          <a:bodyPr/>
          <a:lstStyle/>
          <a:p>
            <a:fld id="{3B9BD56A-96B5-48CC-A400-0C92DE8247EF}" type="slidenum">
              <a:rPr lang="en-IN" smtClean="0"/>
              <a:t>12</a:t>
            </a:fld>
            <a:endParaRPr lang="en-IN"/>
          </a:p>
        </p:txBody>
      </p:sp>
    </p:spTree>
    <p:extLst>
      <p:ext uri="{BB962C8B-B14F-4D97-AF65-F5344CB8AC3E}">
        <p14:creationId xmlns:p14="http://schemas.microsoft.com/office/powerpoint/2010/main" val="137550200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Slide Number Placeholder 3"/>
          <p:cNvSpPr>
            <a:spLocks noGrp="1"/>
          </p:cNvSpPr>
          <p:nvPr>
            <p:ph type="sldNum" sz="quarter" idx="5"/>
          </p:nvPr>
        </p:nvSpPr>
        <p:spPr/>
        <p:txBody>
          <a:bodyPr/>
          <a:lstStyle/>
          <a:p>
            <a:fld id="{3B9BD56A-96B5-48CC-A400-0C92DE8247EF}" type="slidenum">
              <a:rPr lang="en-IN" smtClean="0"/>
              <a:t>13</a:t>
            </a:fld>
            <a:endParaRPr lang="en-IN"/>
          </a:p>
        </p:txBody>
      </p:sp>
    </p:spTree>
    <p:extLst>
      <p:ext uri="{BB962C8B-B14F-4D97-AF65-F5344CB8AC3E}">
        <p14:creationId xmlns:p14="http://schemas.microsoft.com/office/powerpoint/2010/main" val="192942847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3B9BD56A-96B5-48CC-A400-0C92DE8247EF}" type="slidenum">
              <a:rPr lang="en-IN" smtClean="0"/>
              <a:t>14</a:t>
            </a:fld>
            <a:endParaRPr lang="en-IN"/>
          </a:p>
        </p:txBody>
      </p:sp>
    </p:spTree>
    <p:extLst>
      <p:ext uri="{BB962C8B-B14F-4D97-AF65-F5344CB8AC3E}">
        <p14:creationId xmlns:p14="http://schemas.microsoft.com/office/powerpoint/2010/main" val="35541884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44999" y="2876074"/>
            <a:ext cx="10709989" cy="1984534"/>
          </a:xfrm>
        </p:spPr>
        <p:txBody>
          <a:bodyPr/>
          <a:lstStyle/>
          <a:p>
            <a:r>
              <a:rPr lang="en-US"/>
              <a:t>Click to edit Master title style</a:t>
            </a:r>
          </a:p>
        </p:txBody>
      </p:sp>
      <p:sp>
        <p:nvSpPr>
          <p:cNvPr id="3" name="Subtitle 2"/>
          <p:cNvSpPr>
            <a:spLocks noGrp="1"/>
          </p:cNvSpPr>
          <p:nvPr>
            <p:ph type="subTitle" idx="1"/>
          </p:nvPr>
        </p:nvSpPr>
        <p:spPr>
          <a:xfrm>
            <a:off x="1889998" y="5246370"/>
            <a:ext cx="8819991" cy="236601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7/13/2026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95312" y="5949316"/>
            <a:ext cx="10709989" cy="1838801"/>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995312" y="3924063"/>
            <a:ext cx="10709989" cy="2025252"/>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7/13/2026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30000" y="2160271"/>
            <a:ext cx="5564994" cy="611005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404994" y="2160271"/>
            <a:ext cx="5564994" cy="611005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7/13/2026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29999" y="2072402"/>
            <a:ext cx="5567183" cy="863679"/>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999" y="2936081"/>
            <a:ext cx="5567183" cy="5334239"/>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400620" y="2072402"/>
            <a:ext cx="5569369" cy="863679"/>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00620" y="2936081"/>
            <a:ext cx="5569369" cy="5334239"/>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7/13/2026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7/13/2026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7/13/2026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000" y="368617"/>
            <a:ext cx="4145309" cy="1568768"/>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4926245" y="368618"/>
            <a:ext cx="7043743" cy="790170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30000" y="1937386"/>
            <a:ext cx="4145309" cy="633293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7/13/2026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469685" y="6480810"/>
            <a:ext cx="7559993" cy="765096"/>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2469685" y="827246"/>
            <a:ext cx="7559993" cy="555498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2469685" y="7245906"/>
            <a:ext cx="7559993" cy="1086564"/>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7/13/2026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34991" y="370762"/>
            <a:ext cx="2834997" cy="7899559"/>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29999" y="370762"/>
            <a:ext cx="8294992" cy="789955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9999" y="370761"/>
            <a:ext cx="11339989" cy="154305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29999" y="2160271"/>
            <a:ext cx="11339989" cy="61100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629999" y="8581073"/>
            <a:ext cx="2939997" cy="492919"/>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7/13/2026</a:t>
            </a:fld>
            <a:endParaRPr lang="en-US"/>
          </a:p>
        </p:txBody>
      </p:sp>
      <p:sp>
        <p:nvSpPr>
          <p:cNvPr id="5" name="Footer Placeholder 4"/>
          <p:cNvSpPr>
            <a:spLocks noGrp="1"/>
          </p:cNvSpPr>
          <p:nvPr>
            <p:ph type="ftr" sz="quarter" idx="3"/>
          </p:nvPr>
        </p:nvSpPr>
        <p:spPr>
          <a:xfrm>
            <a:off x="4304996" y="8581073"/>
            <a:ext cx="3989996" cy="492919"/>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9029991" y="8581073"/>
            <a:ext cx="2939997" cy="492919"/>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jpeg"/><Relationship Id="rId1" Type="http://schemas.openxmlformats.org/officeDocument/2006/relationships/slideLayout" Target="../slideLayouts/slideLayout7.xml"/><Relationship Id="rId4" Type="http://schemas.openxmlformats.org/officeDocument/2006/relationships/image" Target="../media/image3.svg"/></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4.png"/><Relationship Id="rId5" Type="http://schemas.openxmlformats.org/officeDocument/2006/relationships/image" Target="../media/image3.svg"/><Relationship Id="rId4" Type="http://schemas.openxmlformats.org/officeDocument/2006/relationships/image" Target="../media/image2.svg"/></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3.svg"/><Relationship Id="rId4" Type="http://schemas.openxmlformats.org/officeDocument/2006/relationships/image" Target="../media/image2.svg"/></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7.png"/><Relationship Id="rId5" Type="http://schemas.openxmlformats.org/officeDocument/2006/relationships/image" Target="../media/image3.svg"/><Relationship Id="rId4" Type="http://schemas.openxmlformats.org/officeDocument/2006/relationships/image" Target="../media/image2.svg"/></Relationships>
</file>

<file path=ppt/slides/_rels/slide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8.png"/><Relationship Id="rId5" Type="http://schemas.openxmlformats.org/officeDocument/2006/relationships/image" Target="../media/image3.svg"/><Relationship Id="rId4" Type="http://schemas.openxmlformats.org/officeDocument/2006/relationships/image" Target="../media/image2.svg"/></Relationships>
</file>

<file path=ppt/slides/_rels/slide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6.xml"/><Relationship Id="rId1" Type="http://schemas.openxmlformats.org/officeDocument/2006/relationships/slideLayout" Target="../slideLayouts/slideLayout7.xml"/><Relationship Id="rId5" Type="http://schemas.openxmlformats.org/officeDocument/2006/relationships/image" Target="../media/image9.png"/><Relationship Id="rId4" Type="http://schemas.openxmlformats.org/officeDocument/2006/relationships/image" Target="../media/image3.svg"/></Relationships>
</file>

<file path=ppt/slides/_rels/slide8.xml.rels><?xml version="1.0" encoding="UTF-8" standalone="yes"?>
<Relationships xmlns="http://schemas.openxmlformats.org/package/2006/relationships"><Relationship Id="rId8" Type="http://schemas.openxmlformats.org/officeDocument/2006/relationships/hyperlink" Target="ca://s/?q=Coordinated_care_in_healthcare" TargetMode="External"/><Relationship Id="rId3" Type="http://schemas.openxmlformats.org/officeDocument/2006/relationships/image" Target="../media/image10.png"/><Relationship Id="rId7" Type="http://schemas.openxmlformats.org/officeDocument/2006/relationships/hyperlink" Target="ca://s/?q=Holistic_care_in_diabetes" TargetMode="External"/><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hyperlink" Target="ca://s/?q=Choice_and_control_in_patient_care" TargetMode="External"/><Relationship Id="rId5" Type="http://schemas.openxmlformats.org/officeDocument/2006/relationships/hyperlink" Target="ca://s/?q=Shared_decision_making_in_healthcare" TargetMode="External"/><Relationship Id="rId4" Type="http://schemas.openxmlformats.org/officeDocument/2006/relationships/hyperlink" Target="ca://s/?q=Explain_person_centred_care" TargetMode="External"/><Relationship Id="rId9" Type="http://schemas.openxmlformats.org/officeDocument/2006/relationships/hyperlink" Target="ca://s/?q=Self_management_support_in_diabetes" TargetMode="External"/></Relationships>
</file>

<file path=ppt/slides/_rels/slide9.xml.rels><?xml version="1.0" encoding="UTF-8" standalone="yes"?>
<Relationships xmlns="http://schemas.openxmlformats.org/package/2006/relationships"><Relationship Id="rId8" Type="http://schemas.openxmlformats.org/officeDocument/2006/relationships/hyperlink" Target="ca://s/?q=Occupational_wellness_and_diabetes" TargetMode="External"/><Relationship Id="rId3" Type="http://schemas.openxmlformats.org/officeDocument/2006/relationships/hyperlink" Target="ca://s/?q=Explain_each_wellness_component" TargetMode="External"/><Relationship Id="rId7" Type="http://schemas.openxmlformats.org/officeDocument/2006/relationships/hyperlink" Target="ca://s/?q=Intellectual_wellness_and_diabetes" TargetMode="External"/><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hyperlink" Target="ca://s/?q=Social_wellness_and_diabetes" TargetMode="External"/><Relationship Id="rId5" Type="http://schemas.openxmlformats.org/officeDocument/2006/relationships/hyperlink" Target="ca://s/?q=Emotional_wellness_and_diabetes" TargetMode="External"/><Relationship Id="rId4" Type="http://schemas.openxmlformats.org/officeDocument/2006/relationships/hyperlink" Target="ca://s/?q=Physical_wellness_and_diabetes" TargetMode="External"/><Relationship Id="rId9" Type="http://schemas.openxmlformats.org/officeDocument/2006/relationships/hyperlink" Target="ca://s/?q=Spiritual_wellness_and_diabetes"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image" Target="../media/image11.png"/><Relationship Id="rId5" Type="http://schemas.openxmlformats.org/officeDocument/2006/relationships/image" Target="../media/image3.svg"/><Relationship Id="rId4" Type="http://schemas.openxmlformats.org/officeDocument/2006/relationships/image" Target="../media/image2.svg"/></Relationships>
</file>

<file path=ppt/slides/_rels/slide1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image" Target="../media/image12.png"/><Relationship Id="rId5" Type="http://schemas.openxmlformats.org/officeDocument/2006/relationships/image" Target="../media/image3.svg"/><Relationship Id="rId4" Type="http://schemas.openxmlformats.org/officeDocument/2006/relationships/image" Target="../media/image2.svg"/></Relationships>
</file>

<file path=ppt/slides/_rels/slide1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image" Target="../media/image13.png"/><Relationship Id="rId5" Type="http://schemas.openxmlformats.org/officeDocument/2006/relationships/image" Target="../media/image3.svg"/><Relationship Id="rId4" Type="http://schemas.openxmlformats.org/officeDocument/2006/relationships/image" Target="../media/image2.svg"/></Relationships>
</file>

<file path=ppt/slides/_rels/slide1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2.xml"/><Relationship Id="rId1" Type="http://schemas.openxmlformats.org/officeDocument/2006/relationships/slideLayout" Target="../slideLayouts/slideLayout7.xml"/><Relationship Id="rId5" Type="http://schemas.openxmlformats.org/officeDocument/2006/relationships/image" Target="../media/image3.svg"/><Relationship Id="rId4" Type="http://schemas.openxmlformats.org/officeDocument/2006/relationships/image" Target="../media/image2.svg"/></Relationships>
</file>

<file path=ppt/slides/_rels/slide14.xml.rels><?xml version="1.0" encoding="UTF-8" standalone="yes"?>
<Relationships xmlns="http://schemas.openxmlformats.org/package/2006/relationships"><Relationship Id="rId13" Type="http://schemas.openxmlformats.org/officeDocument/2006/relationships/hyperlink" Target="https://diabetesatlas.org/data-by-location/global/" TargetMode="External"/><Relationship Id="rId18" Type="http://schemas.openxmlformats.org/officeDocument/2006/relationships/hyperlink" Target="https://doi.org/10.1016/s2213-8587(23)00225-5" TargetMode="External"/><Relationship Id="rId26" Type="http://schemas.openxmlformats.org/officeDocument/2006/relationships/hyperlink" Target="https://doi.org/10.1002/edm2.70036" TargetMode="External"/><Relationship Id="rId3" Type="http://schemas.openxmlformats.org/officeDocument/2006/relationships/image" Target="../media/image1.jpeg"/><Relationship Id="rId21" Type="http://schemas.openxmlformats.org/officeDocument/2006/relationships/hyperlink" Target="https://www.nice.org.uk/guidance/ng28" TargetMode="External"/><Relationship Id="rId7" Type="http://schemas.openxmlformats.org/officeDocument/2006/relationships/hyperlink" Target="https://www.bhf.org.uk/informationsupport/risk-factors/diabetes" TargetMode="External"/><Relationship Id="rId12" Type="http://schemas.openxmlformats.org/officeDocument/2006/relationships/hyperlink" Target="https://doi.org/10.2337/dci23-0037" TargetMode="External"/><Relationship Id="rId17" Type="http://schemas.openxmlformats.org/officeDocument/2006/relationships/hyperlink" Target="https://doi.org/10.1186/s12933-022-01516-6" TargetMode="External"/><Relationship Id="rId25" Type="http://schemas.openxmlformats.org/officeDocument/2006/relationships/hyperlink" Target="https://doi.org/10.1111/dme.70037" TargetMode="External"/><Relationship Id="rId33" Type="http://schemas.openxmlformats.org/officeDocument/2006/relationships/hyperlink" Target="https://www.who.int/health-topics/cardiovascular-diseases" TargetMode="External"/><Relationship Id="rId2" Type="http://schemas.openxmlformats.org/officeDocument/2006/relationships/notesSlide" Target="../notesSlides/notesSlide13.xml"/><Relationship Id="rId16" Type="http://schemas.openxmlformats.org/officeDocument/2006/relationships/hyperlink" Target="https://doi.org/10.1038/s41392-024-01951-9" TargetMode="External"/><Relationship Id="rId20" Type="http://schemas.openxmlformats.org/officeDocument/2006/relationships/hyperlink" Target="https://www.england.nhs.uk/south/south-west-clinical-network/our-networks/cardiovascular-network/diabetes/" TargetMode="External"/><Relationship Id="rId29" Type="http://schemas.openxmlformats.org/officeDocument/2006/relationships/hyperlink" Target="https://doi.org/10.1038/s41586-024-07019-6" TargetMode="External"/><Relationship Id="rId1" Type="http://schemas.openxmlformats.org/officeDocument/2006/relationships/slideLayout" Target="../slideLayouts/slideLayout7.xml"/><Relationship Id="rId6" Type="http://schemas.openxmlformats.org/officeDocument/2006/relationships/hyperlink" Target="https://doi.org/10.1016/S0140-6736(22)01655-5" TargetMode="External"/><Relationship Id="rId11" Type="http://schemas.openxmlformats.org/officeDocument/2006/relationships/hyperlink" Target="https://www.diabetes.org.uk/about-us/about-the-charity/our-strategy/statistics" TargetMode="External"/><Relationship Id="rId24" Type="http://schemas.openxmlformats.org/officeDocument/2006/relationships/hyperlink" Target="https://doi.org/10.1007/s11897-021-00529-8" TargetMode="External"/><Relationship Id="rId32" Type="http://schemas.openxmlformats.org/officeDocument/2006/relationships/hyperlink" Target="https://www.york.ac.uk/news-and-events/news/2024/research/diabetes-cost-to-uk/" TargetMode="External"/><Relationship Id="rId5" Type="http://schemas.openxmlformats.org/officeDocument/2006/relationships/hyperlink" Target="https://doi.org/10.1056/nejmoa2410659" TargetMode="External"/><Relationship Id="rId15" Type="http://schemas.openxmlformats.org/officeDocument/2006/relationships/hyperlink" Target="https://kidneycareuk.org/news-from-kidney-care-uk/final-nice-guidance-recommending-new-drugs-for-ckd/" TargetMode="External"/><Relationship Id="rId23" Type="http://schemas.openxmlformats.org/officeDocument/2006/relationships/hyperlink" Target="https://www.ons.gov.uk/peoplepopulationandcommunity/healthandsocialcare/healthinequalities/bulletins/riskfactorsforprediabetesandundiagnosedtype2diabetesinengland/2013to2019" TargetMode="External"/><Relationship Id="rId28" Type="http://schemas.openxmlformats.org/officeDocument/2006/relationships/hyperlink" Target="https://www.ajmc.com/view/more-than-250-million-individuals-unaware-they-have-diabetes" TargetMode="External"/><Relationship Id="rId10" Type="http://schemas.openxmlformats.org/officeDocument/2006/relationships/hyperlink" Target="https://doi.org/10.1038/s41572-026-00687-w" TargetMode="External"/><Relationship Id="rId19" Type="http://schemas.openxmlformats.org/officeDocument/2006/relationships/hyperlink" Target="https://doi.org/10.3390/ijms26031094" TargetMode="External"/><Relationship Id="rId31" Type="http://schemas.openxmlformats.org/officeDocument/2006/relationships/hyperlink" Target="https://doi.org/10.1056/nejmoa2200433" TargetMode="External"/><Relationship Id="rId4" Type="http://schemas.openxmlformats.org/officeDocument/2006/relationships/image" Target="../media/image3.svg"/><Relationship Id="rId9" Type="http://schemas.openxmlformats.org/officeDocument/2006/relationships/hyperlink" Target="https://doi.org/10.3390/ijms25031882" TargetMode="External"/><Relationship Id="rId14" Type="http://schemas.openxmlformats.org/officeDocument/2006/relationships/hyperlink" Target="https://doi.org/10.1007/s00125-023-05891-x" TargetMode="External"/><Relationship Id="rId22" Type="http://schemas.openxmlformats.org/officeDocument/2006/relationships/hyperlink" Target="https://doi.org/10.1038/s41591-023-02278-8" TargetMode="External"/><Relationship Id="rId27" Type="http://schemas.openxmlformats.org/officeDocument/2006/relationships/hyperlink" Target="https://doi.org/10.1111/pedi.13409" TargetMode="External"/><Relationship Id="rId30" Type="http://schemas.openxmlformats.org/officeDocument/2006/relationships/hyperlink" Target="https://www.tandemclinicalresearch.com/blog/what-is-morbid-obesity/" TargetMode="External"/><Relationship Id="rId8" Type="http://schemas.openxmlformats.org/officeDocument/2006/relationships/hyperlink" Target="https://www.cdc.gov/diabetes/about/about-type-2-diabetes.html"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jpeg"/><Relationship Id="rId1" Type="http://schemas.openxmlformats.org/officeDocument/2006/relationships/slideLayout" Target="../slideLayouts/slideLayout7.xml"/><Relationship Id="rId4" Type="http://schemas.openxmlformats.org/officeDocument/2006/relationships/image" Target="../media/image3.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EE54BE1-F82B-4BF8-DD6E-A32B9B6421C6}"/>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B8A28C82-F587-A4AD-F896-E32A1AE5279C}"/>
              </a:ext>
            </a:extLst>
          </p:cNvPr>
          <p:cNvSpPr/>
          <p:nvPr/>
        </p:nvSpPr>
        <p:spPr>
          <a:xfrm>
            <a:off x="-66653" y="1"/>
            <a:ext cx="25199975" cy="13922138"/>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777" b="-777"/>
            </a:stretch>
          </a:blipFill>
        </p:spPr>
      </p:sp>
      <p:sp>
        <p:nvSpPr>
          <p:cNvPr id="3" name="Freeform 3">
            <a:extLst>
              <a:ext uri="{FF2B5EF4-FFF2-40B4-BE49-F238E27FC236}">
                <a16:creationId xmlns:a16="http://schemas.microsoft.com/office/drawing/2014/main" id="{6E386B8F-98CD-7168-AEEE-67216A149F98}"/>
              </a:ext>
            </a:extLst>
          </p:cNvPr>
          <p:cNvSpPr/>
          <p:nvPr/>
        </p:nvSpPr>
        <p:spPr>
          <a:xfrm flipH="1">
            <a:off x="15904770" y="8179551"/>
            <a:ext cx="9295205" cy="5948931"/>
          </a:xfrm>
          <a:custGeom>
            <a:avLst/>
            <a:gdLst/>
            <a:ahLst/>
            <a:cxnLst/>
            <a:rect l="l" t="t" r="r" b="b"/>
            <a:pathLst>
              <a:path w="9295205" h="5948931">
                <a:moveTo>
                  <a:pt x="9295205" y="0"/>
                </a:moveTo>
                <a:lnTo>
                  <a:pt x="0" y="0"/>
                </a:lnTo>
                <a:lnTo>
                  <a:pt x="0" y="5948932"/>
                </a:lnTo>
                <a:lnTo>
                  <a:pt x="9295205" y="5948932"/>
                </a:lnTo>
                <a:lnTo>
                  <a:pt x="9295205" y="0"/>
                </a:lnTo>
                <a:close/>
              </a:path>
            </a:pathLst>
          </a:custGeom>
          <a:blipFill>
            <a:blip>
              <a:extLst>
                <a:ext uri="{96DAC541-7B7A-43D3-8B79-37D633B846F1}">
                  <asvg:svgBlip xmlns:asvg="http://schemas.microsoft.com/office/drawing/2016/SVG/main" r:embed="rId3"/>
                </a:ext>
              </a:extLst>
            </a:blip>
            <a:stretch>
              <a:fillRect/>
            </a:stretch>
          </a:blipFill>
        </p:spPr>
      </p:sp>
      <p:sp>
        <p:nvSpPr>
          <p:cNvPr id="4" name="Freeform 4">
            <a:extLst>
              <a:ext uri="{FF2B5EF4-FFF2-40B4-BE49-F238E27FC236}">
                <a16:creationId xmlns:a16="http://schemas.microsoft.com/office/drawing/2014/main" id="{3ACDEEDD-44D5-DFAE-AB87-F64235546FA8}"/>
              </a:ext>
            </a:extLst>
          </p:cNvPr>
          <p:cNvSpPr/>
          <p:nvPr/>
        </p:nvSpPr>
        <p:spPr>
          <a:xfrm flipV="1">
            <a:off x="-7756" y="-206343"/>
            <a:ext cx="8645343" cy="5603242"/>
          </a:xfrm>
          <a:custGeom>
            <a:avLst/>
            <a:gdLst/>
            <a:ahLst/>
            <a:cxnLst/>
            <a:rect l="l" t="t" r="r" b="b"/>
            <a:pathLst>
              <a:path w="9295205" h="5948931">
                <a:moveTo>
                  <a:pt x="0" y="5948932"/>
                </a:moveTo>
                <a:lnTo>
                  <a:pt x="9295205" y="5948932"/>
                </a:lnTo>
                <a:lnTo>
                  <a:pt x="9295205" y="0"/>
                </a:lnTo>
                <a:lnTo>
                  <a:pt x="0" y="0"/>
                </a:lnTo>
                <a:lnTo>
                  <a:pt x="0" y="5948932"/>
                </a:lnTo>
                <a:close/>
              </a:path>
            </a:pathLst>
          </a:custGeom>
          <a:blipFill>
            <a:blip>
              <a:extLst>
                <a:ext uri="{96DAC541-7B7A-43D3-8B79-37D633B846F1}">
                  <asvg:svgBlip xmlns:asvg="http://schemas.microsoft.com/office/drawing/2016/SVG/main" r:embed="rId3"/>
                </a:ext>
              </a:extLst>
            </a:blip>
            <a:stretch>
              <a:fillRect/>
            </a:stretch>
          </a:blipFill>
        </p:spPr>
      </p:sp>
      <p:sp>
        <p:nvSpPr>
          <p:cNvPr id="5" name="Freeform 5">
            <a:extLst>
              <a:ext uri="{FF2B5EF4-FFF2-40B4-BE49-F238E27FC236}">
                <a16:creationId xmlns:a16="http://schemas.microsoft.com/office/drawing/2014/main" id="{00268372-645C-30F4-FFE0-15A12FA9B712}"/>
              </a:ext>
            </a:extLst>
          </p:cNvPr>
          <p:cNvSpPr/>
          <p:nvPr/>
        </p:nvSpPr>
        <p:spPr>
          <a:xfrm>
            <a:off x="18548955" y="15745"/>
            <a:ext cx="5568589" cy="7775011"/>
          </a:xfrm>
          <a:custGeom>
            <a:avLst/>
            <a:gdLst/>
            <a:ahLst/>
            <a:cxnLst/>
            <a:rect l="l" t="t" r="r" b="b"/>
            <a:pathLst>
              <a:path w="5568589" h="7775011">
                <a:moveTo>
                  <a:pt x="0" y="0"/>
                </a:moveTo>
                <a:lnTo>
                  <a:pt x="5568589" y="0"/>
                </a:lnTo>
                <a:lnTo>
                  <a:pt x="5568589" y="7775011"/>
                </a:lnTo>
                <a:lnTo>
                  <a:pt x="0" y="7775011"/>
                </a:lnTo>
                <a:lnTo>
                  <a:pt x="0" y="0"/>
                </a:lnTo>
                <a:close/>
              </a:path>
            </a:pathLst>
          </a:custGeom>
          <a:blipFill>
            <a:blip>
              <a:extLst>
                <a:ext uri="{96DAC541-7B7A-43D3-8B79-37D633B846F1}">
                  <asvg:svgBlip xmlns:asvg="http://schemas.microsoft.com/office/drawing/2016/SVG/main" r:embed="rId4"/>
                </a:ext>
              </a:extLst>
            </a:blip>
            <a:stretch>
              <a:fillRect/>
            </a:stretch>
          </a:blipFill>
        </p:spPr>
      </p:sp>
      <p:sp>
        <p:nvSpPr>
          <p:cNvPr id="6" name="Freeform 6">
            <a:extLst>
              <a:ext uri="{FF2B5EF4-FFF2-40B4-BE49-F238E27FC236}">
                <a16:creationId xmlns:a16="http://schemas.microsoft.com/office/drawing/2014/main" id="{5FDAFD86-3AF6-0604-0449-EDD893C84D06}"/>
              </a:ext>
            </a:extLst>
          </p:cNvPr>
          <p:cNvSpPr/>
          <p:nvPr/>
        </p:nvSpPr>
        <p:spPr>
          <a:xfrm>
            <a:off x="2809902" y="8199720"/>
            <a:ext cx="5568589" cy="7775011"/>
          </a:xfrm>
          <a:custGeom>
            <a:avLst/>
            <a:gdLst/>
            <a:ahLst/>
            <a:cxnLst/>
            <a:rect l="l" t="t" r="r" b="b"/>
            <a:pathLst>
              <a:path w="5568589" h="7775011">
                <a:moveTo>
                  <a:pt x="0" y="0"/>
                </a:moveTo>
                <a:lnTo>
                  <a:pt x="5568589" y="0"/>
                </a:lnTo>
                <a:lnTo>
                  <a:pt x="5568589" y="7775012"/>
                </a:lnTo>
                <a:lnTo>
                  <a:pt x="0" y="7775012"/>
                </a:lnTo>
                <a:lnTo>
                  <a:pt x="0" y="0"/>
                </a:lnTo>
                <a:close/>
              </a:path>
            </a:pathLst>
          </a:custGeom>
          <a:blipFill>
            <a:blip>
              <a:extLst>
                <a:ext uri="{96DAC541-7B7A-43D3-8B79-37D633B846F1}">
                  <asvg:svgBlip xmlns:asvg="http://schemas.microsoft.com/office/drawing/2016/SVG/main" r:embed="rId4"/>
                </a:ext>
              </a:extLst>
            </a:blip>
            <a:stretch>
              <a:fillRect/>
            </a:stretch>
          </a:blipFill>
        </p:spPr>
      </p:sp>
      <p:sp>
        <p:nvSpPr>
          <p:cNvPr id="10" name="TextBox 9">
            <a:extLst>
              <a:ext uri="{FF2B5EF4-FFF2-40B4-BE49-F238E27FC236}">
                <a16:creationId xmlns:a16="http://schemas.microsoft.com/office/drawing/2014/main" id="{3DFA19CE-12B5-7622-EFDD-B0756492F539}"/>
              </a:ext>
            </a:extLst>
          </p:cNvPr>
          <p:cNvSpPr txBox="1"/>
          <p:nvPr/>
        </p:nvSpPr>
        <p:spPr>
          <a:xfrm>
            <a:off x="5284787" y="241606"/>
            <a:ext cx="15655767" cy="7323287"/>
          </a:xfrm>
          <a:prstGeom prst="rect">
            <a:avLst/>
          </a:prstGeom>
          <a:noFill/>
        </p:spPr>
        <p:txBody>
          <a:bodyPr wrap="square">
            <a:spAutoFit/>
          </a:bodyPr>
          <a:lstStyle/>
          <a:p>
            <a:pPr algn="ctr">
              <a:lnSpc>
                <a:spcPct val="150000"/>
              </a:lnSpc>
              <a:spcAft>
                <a:spcPts val="200"/>
              </a:spcAft>
              <a:buNone/>
            </a:pPr>
            <a:r>
              <a:rPr lang="en-IN" sz="3200" b="1" kern="100" dirty="0">
                <a:effectLst/>
                <a:latin typeface="Arial" panose="020B0604020202020204" pitchFamily="34" charset="0"/>
                <a:ea typeface="Aptos" panose="020B0004020202020204" pitchFamily="34" charset="0"/>
                <a:cs typeface="Times New Roman" panose="02020603050405020304" pitchFamily="18" charset="0"/>
              </a:rPr>
              <a:t>Component 2</a:t>
            </a:r>
            <a:endParaRPr lang="en-IN" sz="3200" kern="100" dirty="0">
              <a:effectLst/>
              <a:latin typeface="Arial" panose="020B0604020202020204" pitchFamily="34" charset="0"/>
              <a:ea typeface="Aptos" panose="020B0004020202020204" pitchFamily="34" charset="0"/>
              <a:cs typeface="Times New Roman" panose="02020603050405020304" pitchFamily="18" charset="0"/>
            </a:endParaRPr>
          </a:p>
          <a:p>
            <a:pPr algn="ctr">
              <a:lnSpc>
                <a:spcPct val="150000"/>
              </a:lnSpc>
              <a:spcAft>
                <a:spcPts val="200"/>
              </a:spcAft>
              <a:buNone/>
            </a:pPr>
            <a:r>
              <a:rPr lang="en-IN" sz="2400" b="1" kern="100" dirty="0">
                <a:effectLst/>
                <a:latin typeface="Arial" panose="020B0604020202020204" pitchFamily="34" charset="0"/>
                <a:ea typeface="Aptos" panose="020B0004020202020204" pitchFamily="34" charset="0"/>
                <a:cs typeface="Times New Roman" panose="02020603050405020304" pitchFamily="18" charset="0"/>
              </a:rPr>
              <a:t>Individual Presentation</a:t>
            </a:r>
          </a:p>
          <a:p>
            <a:pPr algn="ctr">
              <a:lnSpc>
                <a:spcPct val="150000"/>
              </a:lnSpc>
              <a:spcAft>
                <a:spcPts val="200"/>
              </a:spcAft>
              <a:buNone/>
            </a:pPr>
            <a:endParaRPr lang="en-IN" sz="2000" kern="100" dirty="0">
              <a:effectLst/>
              <a:latin typeface="Arial" panose="020B0604020202020204" pitchFamily="34" charset="0"/>
              <a:ea typeface="Aptos" panose="020B0004020202020204" pitchFamily="34" charset="0"/>
              <a:cs typeface="Times New Roman" panose="02020603050405020304" pitchFamily="18" charset="0"/>
            </a:endParaRPr>
          </a:p>
          <a:p>
            <a:pPr algn="ctr">
              <a:lnSpc>
                <a:spcPct val="150000"/>
              </a:lnSpc>
              <a:spcAft>
                <a:spcPts val="200"/>
              </a:spcAft>
              <a:buNone/>
            </a:pPr>
            <a:r>
              <a:rPr lang="en-IN" sz="2400" b="1" kern="100" dirty="0">
                <a:effectLst/>
                <a:latin typeface="Arial" panose="020B0604020202020204" pitchFamily="34" charset="0"/>
                <a:ea typeface="Aptos" panose="020B0004020202020204" pitchFamily="34" charset="0"/>
                <a:cs typeface="Times New Roman" panose="02020603050405020304" pitchFamily="18" charset="0"/>
              </a:rPr>
              <a:t>Level 7 assignment- LCHS7003</a:t>
            </a:r>
            <a:endParaRPr lang="en-IN" sz="2000" b="1" kern="100" dirty="0">
              <a:effectLst/>
              <a:latin typeface="Arial" panose="020B0604020202020204" pitchFamily="34" charset="0"/>
              <a:ea typeface="Aptos" panose="020B0004020202020204" pitchFamily="34" charset="0"/>
              <a:cs typeface="Times New Roman" panose="02020603050405020304" pitchFamily="18" charset="0"/>
            </a:endParaRPr>
          </a:p>
          <a:p>
            <a:pPr algn="ctr">
              <a:lnSpc>
                <a:spcPct val="150000"/>
              </a:lnSpc>
              <a:spcAft>
                <a:spcPts val="200"/>
              </a:spcAft>
              <a:buNone/>
            </a:pPr>
            <a:r>
              <a:rPr lang="en-IN" sz="2000" kern="100" dirty="0">
                <a:latin typeface="Arial" panose="020B0604020202020204" pitchFamily="34" charset="0"/>
                <a:ea typeface="Aptos" panose="020B0004020202020204" pitchFamily="34" charset="0"/>
                <a:cs typeface="Times New Roman" panose="02020603050405020304" pitchFamily="18" charset="0"/>
              </a:rPr>
              <a:t>Programme: </a:t>
            </a:r>
            <a:r>
              <a:rPr lang="en-IN" sz="2000" kern="100" dirty="0">
                <a:effectLst/>
                <a:latin typeface="Arial" panose="020B0604020202020204" pitchFamily="34" charset="0"/>
                <a:ea typeface="Aptos" panose="020B0004020202020204" pitchFamily="34" charset="0"/>
                <a:cs typeface="Times New Roman" panose="02020603050405020304" pitchFamily="18" charset="0"/>
              </a:rPr>
              <a:t>MSc Public Health and Social Care in Practice</a:t>
            </a:r>
          </a:p>
          <a:p>
            <a:pPr algn="ctr">
              <a:lnSpc>
                <a:spcPct val="150000"/>
              </a:lnSpc>
              <a:spcAft>
                <a:spcPts val="200"/>
              </a:spcAft>
              <a:buNone/>
            </a:pPr>
            <a:r>
              <a:rPr lang="en-IN" sz="2000" kern="100" dirty="0">
                <a:latin typeface="Arial" panose="020B0604020202020204" pitchFamily="34" charset="0"/>
                <a:ea typeface="Aptos" panose="020B0004020202020204" pitchFamily="34" charset="0"/>
                <a:cs typeface="Times New Roman" panose="02020603050405020304" pitchFamily="18" charset="0"/>
              </a:rPr>
              <a:t>Module: </a:t>
            </a:r>
            <a:r>
              <a:rPr lang="en-IN" sz="2000" kern="100" dirty="0">
                <a:effectLst/>
                <a:latin typeface="Arial" panose="020B0604020202020204" pitchFamily="34" charset="0"/>
                <a:ea typeface="Aptos" panose="020B0004020202020204" pitchFamily="34" charset="0"/>
                <a:cs typeface="Times New Roman" panose="02020603050405020304" pitchFamily="18" charset="0"/>
              </a:rPr>
              <a:t>Community Care and Management of Longer-term Conditions</a:t>
            </a:r>
          </a:p>
          <a:p>
            <a:pPr algn="ctr">
              <a:lnSpc>
                <a:spcPct val="150000"/>
              </a:lnSpc>
              <a:spcAft>
                <a:spcPts val="200"/>
              </a:spcAft>
              <a:buNone/>
            </a:pPr>
            <a:r>
              <a:rPr lang="en-IN" sz="2000" kern="100" dirty="0">
                <a:effectLst/>
                <a:latin typeface="Arial" panose="020B0604020202020204" pitchFamily="34" charset="0"/>
                <a:ea typeface="Aptos" panose="020B0004020202020204" pitchFamily="34" charset="0"/>
                <a:cs typeface="Times New Roman" panose="02020603050405020304" pitchFamily="18" charset="0"/>
              </a:rPr>
              <a:t> </a:t>
            </a:r>
          </a:p>
          <a:p>
            <a:pPr algn="ctr">
              <a:lnSpc>
                <a:spcPct val="150000"/>
              </a:lnSpc>
              <a:spcAft>
                <a:spcPts val="200"/>
              </a:spcAft>
              <a:buNone/>
            </a:pPr>
            <a:r>
              <a:rPr lang="en-IN" sz="2400" dirty="0">
                <a:latin typeface="Arial" panose="020B0604020202020204" pitchFamily="34" charset="0"/>
                <a:cs typeface="Arial" panose="020B0604020202020204" pitchFamily="34" charset="0"/>
              </a:rPr>
              <a:t>Student name: Divyesh </a:t>
            </a:r>
            <a:r>
              <a:rPr lang="en-IN" sz="2400" dirty="0" err="1">
                <a:latin typeface="Arial" panose="020B0604020202020204" pitchFamily="34" charset="0"/>
                <a:cs typeface="Arial" panose="020B0604020202020204" pitchFamily="34" charset="0"/>
              </a:rPr>
              <a:t>Bhutiya</a:t>
            </a:r>
            <a:br>
              <a:rPr lang="en-IN" sz="3200" dirty="0">
                <a:latin typeface="Arial" panose="020B0604020202020204" pitchFamily="34" charset="0"/>
                <a:cs typeface="Arial" panose="020B0604020202020204" pitchFamily="34" charset="0"/>
              </a:rPr>
            </a:br>
            <a:r>
              <a:rPr lang="en-IN" sz="2400" dirty="0">
                <a:latin typeface="Arial" panose="020B0604020202020204" pitchFamily="34" charset="0"/>
                <a:cs typeface="Arial" panose="020B0604020202020204" pitchFamily="34" charset="0"/>
              </a:rPr>
              <a:t>Student ID:2536460</a:t>
            </a:r>
          </a:p>
          <a:p>
            <a:pPr algn="ctr">
              <a:lnSpc>
                <a:spcPct val="150000"/>
              </a:lnSpc>
              <a:spcAft>
                <a:spcPts val="200"/>
              </a:spcAft>
              <a:buNone/>
            </a:pPr>
            <a:endParaRPr lang="en-IN" sz="2400" b="1" i="1" kern="100" dirty="0">
              <a:latin typeface="Arial" panose="020B0604020202020204" pitchFamily="34" charset="0"/>
              <a:ea typeface="Aptos" panose="020B0004020202020204" pitchFamily="34" charset="0"/>
              <a:cs typeface="Times New Roman" panose="02020603050405020304" pitchFamily="18" charset="0"/>
            </a:endParaRPr>
          </a:p>
          <a:p>
            <a:pPr algn="ctr">
              <a:lnSpc>
                <a:spcPct val="150000"/>
              </a:lnSpc>
              <a:spcAft>
                <a:spcPts val="200"/>
              </a:spcAft>
              <a:buNone/>
            </a:pPr>
            <a:r>
              <a:rPr lang="en-IN" sz="2400" kern="100" dirty="0">
                <a:latin typeface="Arial" panose="020B0604020202020204" pitchFamily="34" charset="0"/>
                <a:ea typeface="Aptos" panose="020B0004020202020204" pitchFamily="34" charset="0"/>
                <a:cs typeface="Times New Roman" panose="02020603050405020304" pitchFamily="18" charset="0"/>
              </a:rPr>
              <a:t>Lecturer: Dr Aishat Bakre</a:t>
            </a:r>
          </a:p>
          <a:p>
            <a:pPr algn="ctr">
              <a:lnSpc>
                <a:spcPct val="150000"/>
              </a:lnSpc>
              <a:spcAft>
                <a:spcPts val="200"/>
              </a:spcAft>
              <a:buNone/>
            </a:pPr>
            <a:endParaRPr lang="en-IN" sz="2400" i="1" kern="100" dirty="0">
              <a:effectLst/>
              <a:latin typeface="Arial" panose="020B0604020202020204" pitchFamily="34" charset="0"/>
              <a:ea typeface="Aptos" panose="020B0004020202020204" pitchFamily="34" charset="0"/>
              <a:cs typeface="Times New Roman" panose="02020603050405020304" pitchFamily="18" charset="0"/>
            </a:endParaRPr>
          </a:p>
          <a:p>
            <a:pPr algn="ctr">
              <a:lnSpc>
                <a:spcPct val="150000"/>
              </a:lnSpc>
              <a:spcAft>
                <a:spcPts val="200"/>
              </a:spcAft>
              <a:buNone/>
            </a:pPr>
            <a:endParaRPr lang="en-IN" sz="2400" b="1" i="1" kern="100" dirty="0">
              <a:latin typeface="Arial" panose="020B0604020202020204" pitchFamily="34" charset="0"/>
              <a:ea typeface="Aptos" panose="020B0004020202020204" pitchFamily="34" charset="0"/>
              <a:cs typeface="Times New Roman" panose="02020603050405020304" pitchFamily="18" charset="0"/>
            </a:endParaRPr>
          </a:p>
        </p:txBody>
      </p:sp>
      <p:sp>
        <p:nvSpPr>
          <p:cNvPr id="7" name="TextBox 6">
            <a:extLst>
              <a:ext uri="{FF2B5EF4-FFF2-40B4-BE49-F238E27FC236}">
                <a16:creationId xmlns:a16="http://schemas.microsoft.com/office/drawing/2014/main" id="{D600F41B-5D03-83C9-F466-470FCD5798DE}"/>
              </a:ext>
            </a:extLst>
          </p:cNvPr>
          <p:cNvSpPr txBox="1"/>
          <p:nvPr/>
        </p:nvSpPr>
        <p:spPr>
          <a:xfrm>
            <a:off x="8866187" y="7564893"/>
            <a:ext cx="8610600" cy="3133487"/>
          </a:xfrm>
          <a:prstGeom prst="rect">
            <a:avLst/>
          </a:prstGeom>
          <a:noFill/>
        </p:spPr>
        <p:txBody>
          <a:bodyPr wrap="square" rtlCol="0">
            <a:spAutoFit/>
          </a:bodyPr>
          <a:lstStyle/>
          <a:p>
            <a:pPr algn="ctr">
              <a:lnSpc>
                <a:spcPct val="150000"/>
              </a:lnSpc>
              <a:spcAft>
                <a:spcPts val="200"/>
              </a:spcAft>
              <a:buNone/>
            </a:pPr>
            <a:r>
              <a:rPr lang="en-IN" sz="2800" i="1" kern="100" dirty="0">
                <a:latin typeface="Arial" panose="020B0604020202020204" pitchFamily="34" charset="0"/>
                <a:ea typeface="Aptos" panose="020B0004020202020204" pitchFamily="34" charset="0"/>
                <a:cs typeface="Times New Roman" panose="02020603050405020304" pitchFamily="18" charset="0"/>
              </a:rPr>
              <a:t>Selected long-term condition: Diabetes Mellitus (Type 2)</a:t>
            </a:r>
          </a:p>
          <a:p>
            <a:pPr algn="ctr">
              <a:lnSpc>
                <a:spcPct val="150000"/>
              </a:lnSpc>
              <a:spcAft>
                <a:spcPts val="200"/>
              </a:spcAft>
              <a:buNone/>
            </a:pPr>
            <a:r>
              <a:rPr lang="en-IN" sz="2800" i="1" kern="100" dirty="0">
                <a:latin typeface="Arial" panose="020B0604020202020204" pitchFamily="34" charset="0"/>
                <a:ea typeface="Aptos" panose="020B0004020202020204" pitchFamily="34" charset="0"/>
                <a:cs typeface="Times New Roman" panose="02020603050405020304" pitchFamily="18" charset="0"/>
              </a:rPr>
              <a:t>Diagnosis, management, and treatment </a:t>
            </a:r>
          </a:p>
          <a:p>
            <a:pPr algn="ctr">
              <a:lnSpc>
                <a:spcPct val="150000"/>
              </a:lnSpc>
              <a:spcAft>
                <a:spcPts val="200"/>
              </a:spcAft>
              <a:buNone/>
            </a:pPr>
            <a:r>
              <a:rPr lang="en-IN" sz="2800" i="1" kern="100" dirty="0">
                <a:latin typeface="Arial" panose="020B0604020202020204" pitchFamily="34" charset="0"/>
                <a:ea typeface="Aptos" panose="020B0004020202020204" pitchFamily="34" charset="0"/>
                <a:cs typeface="Times New Roman" panose="02020603050405020304" pitchFamily="18" charset="0"/>
              </a:rPr>
              <a:t>Target audience: community nurses </a:t>
            </a:r>
          </a:p>
          <a:p>
            <a:endParaRPr lang="en-IN" dirty="0"/>
          </a:p>
        </p:txBody>
      </p:sp>
    </p:spTree>
    <p:extLst>
      <p:ext uri="{BB962C8B-B14F-4D97-AF65-F5344CB8AC3E}">
        <p14:creationId xmlns:p14="http://schemas.microsoft.com/office/powerpoint/2010/main" val="16164369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B09D81B-F309-BDEE-5779-AD83A0C6CCD9}"/>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A100E235-C6FB-6C70-747B-19B0A19E2E1D}"/>
              </a:ext>
            </a:extLst>
          </p:cNvPr>
          <p:cNvSpPr/>
          <p:nvPr/>
        </p:nvSpPr>
        <p:spPr>
          <a:xfrm>
            <a:off x="-66653" y="1"/>
            <a:ext cx="25199975" cy="13922138"/>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777" b="-777"/>
            </a:stretch>
          </a:blipFill>
        </p:spPr>
      </p:sp>
      <p:sp>
        <p:nvSpPr>
          <p:cNvPr id="3" name="Freeform 3">
            <a:extLst>
              <a:ext uri="{FF2B5EF4-FFF2-40B4-BE49-F238E27FC236}">
                <a16:creationId xmlns:a16="http://schemas.microsoft.com/office/drawing/2014/main" id="{C1C4BF10-0105-A9BB-0C71-AF7286876B99}"/>
              </a:ext>
            </a:extLst>
          </p:cNvPr>
          <p:cNvSpPr/>
          <p:nvPr/>
        </p:nvSpPr>
        <p:spPr>
          <a:xfrm flipH="1">
            <a:off x="15904770" y="8179551"/>
            <a:ext cx="9295205" cy="5948931"/>
          </a:xfrm>
          <a:custGeom>
            <a:avLst/>
            <a:gdLst/>
            <a:ahLst/>
            <a:cxnLst/>
            <a:rect l="l" t="t" r="r" b="b"/>
            <a:pathLst>
              <a:path w="9295205" h="5948931">
                <a:moveTo>
                  <a:pt x="9295205" y="0"/>
                </a:moveTo>
                <a:lnTo>
                  <a:pt x="0" y="0"/>
                </a:lnTo>
                <a:lnTo>
                  <a:pt x="0" y="5948932"/>
                </a:lnTo>
                <a:lnTo>
                  <a:pt x="9295205" y="5948932"/>
                </a:lnTo>
                <a:lnTo>
                  <a:pt x="9295205" y="0"/>
                </a:lnTo>
                <a:close/>
              </a:path>
            </a:pathLst>
          </a:custGeom>
          <a:blipFill>
            <a:blip>
              <a:extLst>
                <a:ext uri="{96DAC541-7B7A-43D3-8B79-37D633B846F1}">
                  <asvg:svgBlip xmlns:asvg="http://schemas.microsoft.com/office/drawing/2016/SVG/main" r:embed="rId4"/>
                </a:ext>
              </a:extLst>
            </a:blip>
            <a:stretch>
              <a:fillRect/>
            </a:stretch>
          </a:blipFill>
        </p:spPr>
      </p:sp>
      <p:sp>
        <p:nvSpPr>
          <p:cNvPr id="4" name="Freeform 4">
            <a:extLst>
              <a:ext uri="{FF2B5EF4-FFF2-40B4-BE49-F238E27FC236}">
                <a16:creationId xmlns:a16="http://schemas.microsoft.com/office/drawing/2014/main" id="{E3A60C49-854D-C8F8-4D40-B52910DED78F}"/>
              </a:ext>
            </a:extLst>
          </p:cNvPr>
          <p:cNvSpPr/>
          <p:nvPr/>
        </p:nvSpPr>
        <p:spPr>
          <a:xfrm flipV="1">
            <a:off x="-7756" y="-206343"/>
            <a:ext cx="8645343" cy="5603242"/>
          </a:xfrm>
          <a:custGeom>
            <a:avLst/>
            <a:gdLst/>
            <a:ahLst/>
            <a:cxnLst/>
            <a:rect l="l" t="t" r="r" b="b"/>
            <a:pathLst>
              <a:path w="9295205" h="5948931">
                <a:moveTo>
                  <a:pt x="0" y="5948932"/>
                </a:moveTo>
                <a:lnTo>
                  <a:pt x="9295205" y="5948932"/>
                </a:lnTo>
                <a:lnTo>
                  <a:pt x="9295205" y="0"/>
                </a:lnTo>
                <a:lnTo>
                  <a:pt x="0" y="0"/>
                </a:lnTo>
                <a:lnTo>
                  <a:pt x="0" y="5948932"/>
                </a:lnTo>
                <a:close/>
              </a:path>
            </a:pathLst>
          </a:custGeom>
          <a:blipFill>
            <a:blip>
              <a:extLst>
                <a:ext uri="{96DAC541-7B7A-43D3-8B79-37D633B846F1}">
                  <asvg:svgBlip xmlns:asvg="http://schemas.microsoft.com/office/drawing/2016/SVG/main" r:embed="rId4"/>
                </a:ext>
              </a:extLst>
            </a:blip>
            <a:stretch>
              <a:fillRect/>
            </a:stretch>
          </a:blipFill>
        </p:spPr>
      </p:sp>
      <p:sp>
        <p:nvSpPr>
          <p:cNvPr id="5" name="Freeform 5">
            <a:extLst>
              <a:ext uri="{FF2B5EF4-FFF2-40B4-BE49-F238E27FC236}">
                <a16:creationId xmlns:a16="http://schemas.microsoft.com/office/drawing/2014/main" id="{B21AB352-8A48-9609-D8E0-860EC41ADC48}"/>
              </a:ext>
            </a:extLst>
          </p:cNvPr>
          <p:cNvSpPr/>
          <p:nvPr/>
        </p:nvSpPr>
        <p:spPr>
          <a:xfrm>
            <a:off x="18548955" y="15745"/>
            <a:ext cx="5568589" cy="7775011"/>
          </a:xfrm>
          <a:custGeom>
            <a:avLst/>
            <a:gdLst/>
            <a:ahLst/>
            <a:cxnLst/>
            <a:rect l="l" t="t" r="r" b="b"/>
            <a:pathLst>
              <a:path w="5568589" h="7775011">
                <a:moveTo>
                  <a:pt x="0" y="0"/>
                </a:moveTo>
                <a:lnTo>
                  <a:pt x="5568589" y="0"/>
                </a:lnTo>
                <a:lnTo>
                  <a:pt x="5568589" y="7775011"/>
                </a:lnTo>
                <a:lnTo>
                  <a:pt x="0" y="7775011"/>
                </a:lnTo>
                <a:lnTo>
                  <a:pt x="0" y="0"/>
                </a:lnTo>
                <a:close/>
              </a:path>
            </a:pathLst>
          </a:custGeom>
          <a:blipFill>
            <a:blip>
              <a:extLst>
                <a:ext uri="{96DAC541-7B7A-43D3-8B79-37D633B846F1}">
                  <asvg:svgBlip xmlns:asvg="http://schemas.microsoft.com/office/drawing/2016/SVG/main" r:embed="rId5"/>
                </a:ext>
              </a:extLst>
            </a:blip>
            <a:stretch>
              <a:fillRect/>
            </a:stretch>
          </a:blipFill>
        </p:spPr>
      </p:sp>
      <p:sp>
        <p:nvSpPr>
          <p:cNvPr id="6" name="Freeform 6">
            <a:extLst>
              <a:ext uri="{FF2B5EF4-FFF2-40B4-BE49-F238E27FC236}">
                <a16:creationId xmlns:a16="http://schemas.microsoft.com/office/drawing/2014/main" id="{E94621E9-1614-D272-0388-99A9EEFAB6F9}"/>
              </a:ext>
            </a:extLst>
          </p:cNvPr>
          <p:cNvSpPr/>
          <p:nvPr/>
        </p:nvSpPr>
        <p:spPr>
          <a:xfrm>
            <a:off x="2809902" y="8199720"/>
            <a:ext cx="5568589" cy="7775011"/>
          </a:xfrm>
          <a:custGeom>
            <a:avLst/>
            <a:gdLst/>
            <a:ahLst/>
            <a:cxnLst/>
            <a:rect l="l" t="t" r="r" b="b"/>
            <a:pathLst>
              <a:path w="5568589" h="7775011">
                <a:moveTo>
                  <a:pt x="0" y="0"/>
                </a:moveTo>
                <a:lnTo>
                  <a:pt x="5568589" y="0"/>
                </a:lnTo>
                <a:lnTo>
                  <a:pt x="5568589" y="7775012"/>
                </a:lnTo>
                <a:lnTo>
                  <a:pt x="0" y="7775012"/>
                </a:lnTo>
                <a:lnTo>
                  <a:pt x="0" y="0"/>
                </a:lnTo>
                <a:close/>
              </a:path>
            </a:pathLst>
          </a:custGeom>
          <a:blipFill>
            <a:blip>
              <a:extLst>
                <a:ext uri="{96DAC541-7B7A-43D3-8B79-37D633B846F1}">
                  <asvg:svgBlip xmlns:asvg="http://schemas.microsoft.com/office/drawing/2016/SVG/main" r:embed="rId5"/>
                </a:ext>
              </a:extLst>
            </a:blip>
            <a:stretch>
              <a:fillRect/>
            </a:stretch>
          </a:blipFill>
        </p:spPr>
      </p:sp>
      <p:pic>
        <p:nvPicPr>
          <p:cNvPr id="7" name="Picture 6">
            <a:extLst>
              <a:ext uri="{FF2B5EF4-FFF2-40B4-BE49-F238E27FC236}">
                <a16:creationId xmlns:a16="http://schemas.microsoft.com/office/drawing/2014/main" id="{9F8298CD-2F9D-D160-AA9A-34D8298800BD}"/>
              </a:ext>
            </a:extLst>
          </p:cNvPr>
          <p:cNvPicPr>
            <a:picLocks noChangeAspect="1"/>
          </p:cNvPicPr>
          <p:nvPr/>
        </p:nvPicPr>
        <p:blipFill>
          <a:blip r:embed="rId6"/>
          <a:stretch>
            <a:fillRect/>
          </a:stretch>
        </p:blipFill>
        <p:spPr>
          <a:xfrm>
            <a:off x="2057396" y="5341375"/>
            <a:ext cx="4789170" cy="4898762"/>
          </a:xfrm>
          <a:prstGeom prst="rect">
            <a:avLst/>
          </a:prstGeom>
        </p:spPr>
      </p:pic>
      <p:sp>
        <p:nvSpPr>
          <p:cNvPr id="9" name="TextBox 8">
            <a:extLst>
              <a:ext uri="{FF2B5EF4-FFF2-40B4-BE49-F238E27FC236}">
                <a16:creationId xmlns:a16="http://schemas.microsoft.com/office/drawing/2014/main" id="{E2E6E549-8183-018A-989F-B97D2DD96270}"/>
              </a:ext>
            </a:extLst>
          </p:cNvPr>
          <p:cNvSpPr txBox="1"/>
          <p:nvPr/>
        </p:nvSpPr>
        <p:spPr>
          <a:xfrm>
            <a:off x="10237787" y="890946"/>
            <a:ext cx="12635344" cy="8848576"/>
          </a:xfrm>
          <a:prstGeom prst="rect">
            <a:avLst/>
          </a:prstGeom>
          <a:noFill/>
        </p:spPr>
        <p:txBody>
          <a:bodyPr wrap="square">
            <a:spAutoFit/>
          </a:bodyPr>
          <a:lstStyle/>
          <a:p>
            <a:pPr algn="ctr">
              <a:lnSpc>
                <a:spcPct val="150000"/>
              </a:lnSpc>
              <a:spcBef>
                <a:spcPts val="600"/>
              </a:spcBef>
              <a:buNone/>
            </a:pPr>
            <a:r>
              <a:rPr lang="en-IN" sz="3600" b="1" kern="100" dirty="0">
                <a:solidFill>
                  <a:srgbClr val="0F4761"/>
                </a:solidFill>
                <a:effectLst/>
                <a:latin typeface="Arial" panose="020B0604020202020204" pitchFamily="34" charset="0"/>
                <a:ea typeface="Times New Roman" panose="02020603050405020304" pitchFamily="18" charset="0"/>
                <a:cs typeface="Arial" panose="020B0604020202020204" pitchFamily="34" charset="0"/>
              </a:rPr>
              <a:t>Introduction</a:t>
            </a:r>
            <a:endParaRPr lang="en-IN" sz="3200" b="1" kern="100" dirty="0">
              <a:solidFill>
                <a:srgbClr val="0F4761"/>
              </a:solidFill>
              <a:effectLst/>
              <a:latin typeface="Arial" panose="020B0604020202020204" pitchFamily="34" charset="0"/>
              <a:ea typeface="Times New Roman" panose="02020603050405020304" pitchFamily="18" charset="0"/>
              <a:cs typeface="Arial" panose="020B0604020202020204" pitchFamily="34" charset="0"/>
            </a:endParaRPr>
          </a:p>
          <a:p>
            <a:pPr algn="ctr">
              <a:lnSpc>
                <a:spcPct val="150000"/>
              </a:lnSpc>
              <a:spcBef>
                <a:spcPts val="600"/>
              </a:spcBef>
              <a:buNone/>
            </a:pPr>
            <a:endParaRPr lang="en-IN" sz="3200" b="1" kern="100" dirty="0">
              <a:solidFill>
                <a:srgbClr val="0F4761"/>
              </a:solidFill>
              <a:effectLst/>
              <a:latin typeface="Arial" panose="020B0604020202020204" pitchFamily="34" charset="0"/>
              <a:ea typeface="Times New Roman" panose="02020603050405020304" pitchFamily="18" charset="0"/>
              <a:cs typeface="Arial" panose="020B0604020202020204" pitchFamily="34" charset="0"/>
            </a:endParaRPr>
          </a:p>
          <a:p>
            <a:pPr marL="342900" lvl="0" indent="-342900" algn="just">
              <a:lnSpc>
                <a:spcPct val="150000"/>
              </a:lnSpc>
              <a:buFont typeface="Symbol" panose="05050102010706020507" pitchFamily="18" charset="2"/>
              <a:buChar char=""/>
            </a:pPr>
            <a:r>
              <a:rPr lang="en-IN" sz="2800" kern="100" dirty="0">
                <a:effectLst/>
                <a:latin typeface="Arial" panose="020B0604020202020204" pitchFamily="34" charset="0"/>
                <a:ea typeface="Aptos" panose="020B0004020202020204" pitchFamily="34" charset="0"/>
                <a:cs typeface="Times New Roman" panose="02020603050405020304" pitchFamily="18" charset="0"/>
              </a:rPr>
              <a:t>Type 2 diabetes mellitus (T2DM) is one of the severe public health concerns, with one of the fastest-growing long-term conditions globally (Davies et al., 2026)</a:t>
            </a:r>
          </a:p>
          <a:p>
            <a:pPr marL="342900" lvl="0" indent="-342900" algn="just">
              <a:lnSpc>
                <a:spcPct val="150000"/>
              </a:lnSpc>
              <a:buFont typeface="Symbol" panose="05050102010706020507" pitchFamily="18" charset="2"/>
              <a:buChar char=""/>
            </a:pPr>
            <a:r>
              <a:rPr lang="en-IN" sz="2800" kern="100" dirty="0">
                <a:effectLst/>
                <a:latin typeface="Arial" panose="020B0604020202020204" pitchFamily="34" charset="0"/>
                <a:ea typeface="Aptos" panose="020B0004020202020204" pitchFamily="34" charset="0"/>
                <a:cs typeface="Times New Roman" panose="02020603050405020304" pitchFamily="18" charset="0"/>
              </a:rPr>
              <a:t>It represents almost 90% of the world's diabetes cases (Chandrasekaran and </a:t>
            </a:r>
            <a:r>
              <a:rPr lang="en-IN" sz="2800" kern="100" dirty="0" err="1">
                <a:effectLst/>
                <a:latin typeface="Arial" panose="020B0604020202020204" pitchFamily="34" charset="0"/>
                <a:ea typeface="Aptos" panose="020B0004020202020204" pitchFamily="34" charset="0"/>
                <a:cs typeface="Times New Roman" panose="02020603050405020304" pitchFamily="18" charset="0"/>
              </a:rPr>
              <a:t>Weiskirchen</a:t>
            </a:r>
            <a:r>
              <a:rPr lang="en-IN" sz="2800" kern="100" dirty="0">
                <a:effectLst/>
                <a:latin typeface="Arial" panose="020B0604020202020204" pitchFamily="34" charset="0"/>
                <a:ea typeface="Aptos" panose="020B0004020202020204" pitchFamily="34" charset="0"/>
                <a:cs typeface="Times New Roman" panose="02020603050405020304" pitchFamily="18" charset="0"/>
              </a:rPr>
              <a:t>, 2024)</a:t>
            </a:r>
          </a:p>
          <a:p>
            <a:pPr marL="342900" lvl="0" indent="-342900" algn="just">
              <a:lnSpc>
                <a:spcPct val="150000"/>
              </a:lnSpc>
              <a:buFont typeface="Symbol" panose="05050102010706020507" pitchFamily="18" charset="2"/>
              <a:buChar char=""/>
            </a:pPr>
            <a:r>
              <a:rPr lang="en-IN" sz="2800" kern="100" dirty="0">
                <a:effectLst/>
                <a:latin typeface="Arial" panose="020B0604020202020204" pitchFamily="34" charset="0"/>
                <a:ea typeface="Aptos" panose="020B0004020202020204" pitchFamily="34" charset="0"/>
                <a:cs typeface="Times New Roman" panose="02020603050405020304" pitchFamily="18" charset="0"/>
              </a:rPr>
              <a:t>Almost 5.8 million people live with diabetes in the UK, including approximately 1.3 million undiagnosed cases (Stoney, 2025)</a:t>
            </a:r>
          </a:p>
          <a:p>
            <a:pPr marL="342900" lvl="0" indent="-342900" algn="just">
              <a:lnSpc>
                <a:spcPct val="150000"/>
              </a:lnSpc>
              <a:buFont typeface="Symbol" panose="05050102010706020507" pitchFamily="18" charset="2"/>
              <a:buChar char=""/>
            </a:pPr>
            <a:r>
              <a:rPr lang="en-IN" sz="2800" kern="100" dirty="0">
                <a:effectLst/>
                <a:latin typeface="Arial" panose="020B0604020202020204" pitchFamily="34" charset="0"/>
                <a:ea typeface="Aptos" panose="020B0004020202020204" pitchFamily="34" charset="0"/>
                <a:cs typeface="Times New Roman" panose="02020603050405020304" pitchFamily="18" charset="0"/>
              </a:rPr>
              <a:t>Community nurses have a vital role in early diagnosis, personalised care, delivery, diabetes prevention, and support in self-management</a:t>
            </a:r>
          </a:p>
          <a:p>
            <a:pPr marL="342900" lvl="0" indent="-342900" algn="just">
              <a:lnSpc>
                <a:spcPct val="150000"/>
              </a:lnSpc>
              <a:spcAft>
                <a:spcPts val="200"/>
              </a:spcAft>
              <a:buFont typeface="Symbol" panose="05050102010706020507" pitchFamily="18" charset="2"/>
              <a:buChar char=""/>
            </a:pPr>
            <a:r>
              <a:rPr lang="en-IN" sz="2800" kern="100" dirty="0">
                <a:effectLst/>
                <a:latin typeface="Arial" panose="020B0604020202020204" pitchFamily="34" charset="0"/>
                <a:ea typeface="Aptos" panose="020B0004020202020204" pitchFamily="34" charset="0"/>
                <a:cs typeface="Times New Roman" panose="02020603050405020304" pitchFamily="18" charset="0"/>
              </a:rPr>
              <a:t>This presentation offers a critical evaluation of the current evidence, best practices, and guidance to improve patient outcomes.</a:t>
            </a:r>
          </a:p>
        </p:txBody>
      </p:sp>
    </p:spTree>
    <p:extLst>
      <p:ext uri="{BB962C8B-B14F-4D97-AF65-F5344CB8AC3E}">
        <p14:creationId xmlns:p14="http://schemas.microsoft.com/office/powerpoint/2010/main" val="37832402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DD839CC-4D06-CB9E-7FFC-F3B42BF0537C}"/>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B2FEC79C-716C-1699-0A86-698CF20AF16A}"/>
              </a:ext>
            </a:extLst>
          </p:cNvPr>
          <p:cNvSpPr/>
          <p:nvPr/>
        </p:nvSpPr>
        <p:spPr>
          <a:xfrm>
            <a:off x="-66653" y="1"/>
            <a:ext cx="25199975" cy="13922138"/>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777" b="-777"/>
            </a:stretch>
          </a:blipFill>
        </p:spPr>
      </p:sp>
      <p:sp>
        <p:nvSpPr>
          <p:cNvPr id="3" name="Freeform 3">
            <a:extLst>
              <a:ext uri="{FF2B5EF4-FFF2-40B4-BE49-F238E27FC236}">
                <a16:creationId xmlns:a16="http://schemas.microsoft.com/office/drawing/2014/main" id="{5455D9BF-2964-A185-7C94-0715EE8C46A2}"/>
              </a:ext>
            </a:extLst>
          </p:cNvPr>
          <p:cNvSpPr/>
          <p:nvPr/>
        </p:nvSpPr>
        <p:spPr>
          <a:xfrm flipH="1">
            <a:off x="15904770" y="8179551"/>
            <a:ext cx="9295205" cy="5948931"/>
          </a:xfrm>
          <a:custGeom>
            <a:avLst/>
            <a:gdLst/>
            <a:ahLst/>
            <a:cxnLst/>
            <a:rect l="l" t="t" r="r" b="b"/>
            <a:pathLst>
              <a:path w="9295205" h="5948931">
                <a:moveTo>
                  <a:pt x="9295205" y="0"/>
                </a:moveTo>
                <a:lnTo>
                  <a:pt x="0" y="0"/>
                </a:lnTo>
                <a:lnTo>
                  <a:pt x="0" y="5948932"/>
                </a:lnTo>
                <a:lnTo>
                  <a:pt x="9295205" y="5948932"/>
                </a:lnTo>
                <a:lnTo>
                  <a:pt x="9295205" y="0"/>
                </a:lnTo>
                <a:close/>
              </a:path>
            </a:pathLst>
          </a:custGeom>
          <a:blipFill>
            <a:blip>
              <a:extLst>
                <a:ext uri="{96DAC541-7B7A-43D3-8B79-37D633B846F1}">
                  <asvg:svgBlip xmlns:asvg="http://schemas.microsoft.com/office/drawing/2016/SVG/main" r:embed="rId4"/>
                </a:ext>
              </a:extLst>
            </a:blip>
            <a:stretch>
              <a:fillRect/>
            </a:stretch>
          </a:blipFill>
        </p:spPr>
      </p:sp>
      <p:sp>
        <p:nvSpPr>
          <p:cNvPr id="4" name="Freeform 4">
            <a:extLst>
              <a:ext uri="{FF2B5EF4-FFF2-40B4-BE49-F238E27FC236}">
                <a16:creationId xmlns:a16="http://schemas.microsoft.com/office/drawing/2014/main" id="{5E81FE54-3427-8F35-CEAD-C24B242209E3}"/>
              </a:ext>
            </a:extLst>
          </p:cNvPr>
          <p:cNvSpPr/>
          <p:nvPr/>
        </p:nvSpPr>
        <p:spPr>
          <a:xfrm flipV="1">
            <a:off x="-7756" y="-206343"/>
            <a:ext cx="8645343" cy="5603242"/>
          </a:xfrm>
          <a:custGeom>
            <a:avLst/>
            <a:gdLst/>
            <a:ahLst/>
            <a:cxnLst/>
            <a:rect l="l" t="t" r="r" b="b"/>
            <a:pathLst>
              <a:path w="9295205" h="5948931">
                <a:moveTo>
                  <a:pt x="0" y="5948932"/>
                </a:moveTo>
                <a:lnTo>
                  <a:pt x="9295205" y="5948932"/>
                </a:lnTo>
                <a:lnTo>
                  <a:pt x="9295205" y="0"/>
                </a:lnTo>
                <a:lnTo>
                  <a:pt x="0" y="0"/>
                </a:lnTo>
                <a:lnTo>
                  <a:pt x="0" y="5948932"/>
                </a:lnTo>
                <a:close/>
              </a:path>
            </a:pathLst>
          </a:custGeom>
          <a:blipFill>
            <a:blip>
              <a:extLst>
                <a:ext uri="{96DAC541-7B7A-43D3-8B79-37D633B846F1}">
                  <asvg:svgBlip xmlns:asvg="http://schemas.microsoft.com/office/drawing/2016/SVG/main" r:embed="rId4"/>
                </a:ext>
              </a:extLst>
            </a:blip>
            <a:stretch>
              <a:fillRect/>
            </a:stretch>
          </a:blipFill>
        </p:spPr>
      </p:sp>
      <p:sp>
        <p:nvSpPr>
          <p:cNvPr id="5" name="Freeform 5">
            <a:extLst>
              <a:ext uri="{FF2B5EF4-FFF2-40B4-BE49-F238E27FC236}">
                <a16:creationId xmlns:a16="http://schemas.microsoft.com/office/drawing/2014/main" id="{F1C9DBE4-BA9F-CD13-1402-04D3F19E3855}"/>
              </a:ext>
            </a:extLst>
          </p:cNvPr>
          <p:cNvSpPr/>
          <p:nvPr/>
        </p:nvSpPr>
        <p:spPr>
          <a:xfrm>
            <a:off x="18548955" y="15745"/>
            <a:ext cx="5568589" cy="7775011"/>
          </a:xfrm>
          <a:custGeom>
            <a:avLst/>
            <a:gdLst/>
            <a:ahLst/>
            <a:cxnLst/>
            <a:rect l="l" t="t" r="r" b="b"/>
            <a:pathLst>
              <a:path w="5568589" h="7775011">
                <a:moveTo>
                  <a:pt x="0" y="0"/>
                </a:moveTo>
                <a:lnTo>
                  <a:pt x="5568589" y="0"/>
                </a:lnTo>
                <a:lnTo>
                  <a:pt x="5568589" y="7775011"/>
                </a:lnTo>
                <a:lnTo>
                  <a:pt x="0" y="7775011"/>
                </a:lnTo>
                <a:lnTo>
                  <a:pt x="0" y="0"/>
                </a:lnTo>
                <a:close/>
              </a:path>
            </a:pathLst>
          </a:custGeom>
          <a:blipFill>
            <a:blip>
              <a:extLst>
                <a:ext uri="{96DAC541-7B7A-43D3-8B79-37D633B846F1}">
                  <asvg:svgBlip xmlns:asvg="http://schemas.microsoft.com/office/drawing/2016/SVG/main" r:embed="rId5"/>
                </a:ext>
              </a:extLst>
            </a:blip>
            <a:stretch>
              <a:fillRect/>
            </a:stretch>
          </a:blipFill>
        </p:spPr>
      </p:sp>
      <p:sp>
        <p:nvSpPr>
          <p:cNvPr id="6" name="Freeform 6">
            <a:extLst>
              <a:ext uri="{FF2B5EF4-FFF2-40B4-BE49-F238E27FC236}">
                <a16:creationId xmlns:a16="http://schemas.microsoft.com/office/drawing/2014/main" id="{A56FD149-5220-F44D-6CC8-BFE161A08EF7}"/>
              </a:ext>
            </a:extLst>
          </p:cNvPr>
          <p:cNvSpPr/>
          <p:nvPr/>
        </p:nvSpPr>
        <p:spPr>
          <a:xfrm>
            <a:off x="2809902" y="8199720"/>
            <a:ext cx="5568589" cy="7775011"/>
          </a:xfrm>
          <a:custGeom>
            <a:avLst/>
            <a:gdLst/>
            <a:ahLst/>
            <a:cxnLst/>
            <a:rect l="l" t="t" r="r" b="b"/>
            <a:pathLst>
              <a:path w="5568589" h="7775011">
                <a:moveTo>
                  <a:pt x="0" y="0"/>
                </a:moveTo>
                <a:lnTo>
                  <a:pt x="5568589" y="0"/>
                </a:lnTo>
                <a:lnTo>
                  <a:pt x="5568589" y="7775012"/>
                </a:lnTo>
                <a:lnTo>
                  <a:pt x="0" y="7775012"/>
                </a:lnTo>
                <a:lnTo>
                  <a:pt x="0" y="0"/>
                </a:lnTo>
                <a:close/>
              </a:path>
            </a:pathLst>
          </a:custGeom>
          <a:blipFill>
            <a:blip>
              <a:extLst>
                <a:ext uri="{96DAC541-7B7A-43D3-8B79-37D633B846F1}">
                  <asvg:svgBlip xmlns:asvg="http://schemas.microsoft.com/office/drawing/2016/SVG/main" r:embed="rId5"/>
                </a:ext>
              </a:extLst>
            </a:blip>
            <a:stretch>
              <a:fillRect/>
            </a:stretch>
          </a:blipFill>
        </p:spPr>
      </p:sp>
      <p:sp>
        <p:nvSpPr>
          <p:cNvPr id="8" name="TextBox 7">
            <a:extLst>
              <a:ext uri="{FF2B5EF4-FFF2-40B4-BE49-F238E27FC236}">
                <a16:creationId xmlns:a16="http://schemas.microsoft.com/office/drawing/2014/main" id="{506CFB13-E0C8-203B-1126-BEA44B50B93B}"/>
              </a:ext>
            </a:extLst>
          </p:cNvPr>
          <p:cNvSpPr txBox="1"/>
          <p:nvPr/>
        </p:nvSpPr>
        <p:spPr>
          <a:xfrm>
            <a:off x="6688195" y="1381125"/>
            <a:ext cx="12635344" cy="820674"/>
          </a:xfrm>
          <a:prstGeom prst="rect">
            <a:avLst/>
          </a:prstGeom>
          <a:noFill/>
        </p:spPr>
        <p:txBody>
          <a:bodyPr wrap="square">
            <a:spAutoFit/>
          </a:bodyPr>
          <a:lstStyle/>
          <a:p>
            <a:pPr algn="ctr">
              <a:lnSpc>
                <a:spcPct val="150000"/>
              </a:lnSpc>
              <a:spcBef>
                <a:spcPts val="600"/>
              </a:spcBef>
              <a:buNone/>
            </a:pPr>
            <a:r>
              <a:rPr lang="en-IN" sz="3600" b="1" kern="100" dirty="0">
                <a:solidFill>
                  <a:srgbClr val="0F4761"/>
                </a:solidFill>
                <a:effectLst/>
                <a:latin typeface="Arial" panose="020B0604020202020204" pitchFamily="34" charset="0"/>
                <a:ea typeface="Times New Roman" panose="02020603050405020304" pitchFamily="18" charset="0"/>
                <a:cs typeface="Arial" panose="020B0604020202020204" pitchFamily="34" charset="0"/>
              </a:rPr>
              <a:t>Definition, aetiology</a:t>
            </a:r>
          </a:p>
        </p:txBody>
      </p:sp>
      <p:sp>
        <p:nvSpPr>
          <p:cNvPr id="10" name="TextBox 9">
            <a:extLst>
              <a:ext uri="{FF2B5EF4-FFF2-40B4-BE49-F238E27FC236}">
                <a16:creationId xmlns:a16="http://schemas.microsoft.com/office/drawing/2014/main" id="{098988DA-6E4A-C709-FF10-566F1156871F}"/>
              </a:ext>
            </a:extLst>
          </p:cNvPr>
          <p:cNvSpPr txBox="1"/>
          <p:nvPr/>
        </p:nvSpPr>
        <p:spPr>
          <a:xfrm>
            <a:off x="12026922" y="3331985"/>
            <a:ext cx="9829800" cy="5641865"/>
          </a:xfrm>
          <a:prstGeom prst="rect">
            <a:avLst/>
          </a:prstGeom>
          <a:noFill/>
        </p:spPr>
        <p:txBody>
          <a:bodyPr wrap="square" rtlCol="0">
            <a:spAutoFit/>
          </a:bodyPr>
          <a:lstStyle/>
          <a:p>
            <a:pPr marL="457200" lvl="0" indent="-457200" algn="ctr">
              <a:buFont typeface="Arial" panose="020B0604020202020204" pitchFamily="34" charset="0"/>
              <a:buChar char="•"/>
            </a:pPr>
            <a:r>
              <a:rPr lang="en-IN" sz="2800" dirty="0">
                <a:latin typeface="Arial" panose="020B0604020202020204" pitchFamily="34" charset="0"/>
                <a:cs typeface="Arial" panose="020B0604020202020204" pitchFamily="34" charset="0"/>
              </a:rPr>
              <a:t>T2DM is considered a metabolic disorder that progresses continuously and is characterised by diminishing pancreatic β-cells function and insulin resistance, resulting in continuous hyperglycaemia (Kautzky-Willer, Leutner and </a:t>
            </a:r>
            <a:r>
              <a:rPr lang="en-IN" sz="2800" dirty="0" err="1">
                <a:latin typeface="Arial" panose="020B0604020202020204" pitchFamily="34" charset="0"/>
                <a:cs typeface="Arial" panose="020B0604020202020204" pitchFamily="34" charset="0"/>
              </a:rPr>
              <a:t>Harreiter</a:t>
            </a:r>
            <a:r>
              <a:rPr lang="en-IN" sz="2800" dirty="0">
                <a:latin typeface="Arial" panose="020B0604020202020204" pitchFamily="34" charset="0"/>
                <a:cs typeface="Arial" panose="020B0604020202020204" pitchFamily="34" charset="0"/>
              </a:rPr>
              <a:t>, 2023)</a:t>
            </a:r>
          </a:p>
          <a:p>
            <a:pPr marL="457200" lvl="0" indent="-457200" algn="ctr">
              <a:buFont typeface="Arial" panose="020B0604020202020204" pitchFamily="34" charset="0"/>
              <a:buChar char="•"/>
            </a:pPr>
            <a:endParaRPr lang="en-IN" sz="2800" dirty="0">
              <a:latin typeface="Arial" panose="020B0604020202020204" pitchFamily="34" charset="0"/>
              <a:cs typeface="Arial" panose="020B0604020202020204" pitchFamily="34" charset="0"/>
            </a:endParaRPr>
          </a:p>
          <a:p>
            <a:pPr marL="457200" lvl="0" indent="-457200" algn="ctr">
              <a:buFont typeface="Arial" panose="020B0604020202020204" pitchFamily="34" charset="0"/>
              <a:buChar char="•"/>
            </a:pPr>
            <a:r>
              <a:rPr lang="en-IN" sz="2800" dirty="0">
                <a:latin typeface="Arial" panose="020B0604020202020204" pitchFamily="34" charset="0"/>
                <a:cs typeface="Arial" panose="020B0604020202020204" pitchFamily="34" charset="0"/>
              </a:rPr>
              <a:t>Almost 80 to 90% of cases of type 2 diabetes are related to obesity or overweight.</a:t>
            </a:r>
          </a:p>
          <a:p>
            <a:pPr marL="457200" lvl="0" indent="-457200" algn="ctr">
              <a:buFont typeface="Arial" panose="020B0604020202020204" pitchFamily="34" charset="0"/>
              <a:buChar char="•"/>
            </a:pPr>
            <a:endParaRPr lang="en-IN" sz="2800" dirty="0">
              <a:latin typeface="Arial" panose="020B0604020202020204" pitchFamily="34" charset="0"/>
              <a:cs typeface="Arial" panose="020B0604020202020204" pitchFamily="34" charset="0"/>
            </a:endParaRPr>
          </a:p>
          <a:p>
            <a:pPr marL="457200" lvl="0" indent="-457200" algn="ctr">
              <a:buFont typeface="Arial" panose="020B0604020202020204" pitchFamily="34" charset="0"/>
              <a:buChar char="•"/>
            </a:pPr>
            <a:r>
              <a:rPr lang="en-IN" sz="2800" dirty="0">
                <a:latin typeface="Arial" panose="020B0604020202020204" pitchFamily="34" charset="0"/>
                <a:cs typeface="Arial" panose="020B0604020202020204" pitchFamily="34" charset="0"/>
              </a:rPr>
              <a:t>Related hazards include ethnicity, growing age, sedentary lifestyle, family history, and social and economic deprivation (Tandem Clinic, 2024)</a:t>
            </a:r>
          </a:p>
          <a:p>
            <a:pPr algn="ctr"/>
            <a:endParaRPr lang="en-IN" dirty="0">
              <a:latin typeface="Arial" panose="020B0604020202020204" pitchFamily="34" charset="0"/>
              <a:cs typeface="Arial" panose="020B0604020202020204" pitchFamily="34" charset="0"/>
            </a:endParaRPr>
          </a:p>
        </p:txBody>
      </p:sp>
      <p:pic>
        <p:nvPicPr>
          <p:cNvPr id="11" name="Picture 10">
            <a:extLst>
              <a:ext uri="{FF2B5EF4-FFF2-40B4-BE49-F238E27FC236}">
                <a16:creationId xmlns:a16="http://schemas.microsoft.com/office/drawing/2014/main" id="{17E80A59-80AF-083A-0BC3-9D8C7C89E9AA}"/>
              </a:ext>
            </a:extLst>
          </p:cNvPr>
          <p:cNvPicPr>
            <a:picLocks noChangeAspect="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2883623" y="4087341"/>
            <a:ext cx="7133168" cy="5349876"/>
          </a:xfrm>
          <a:prstGeom prst="rect">
            <a:avLst/>
          </a:prstGeom>
          <a:noFill/>
        </p:spPr>
      </p:pic>
    </p:spTree>
    <p:extLst>
      <p:ext uri="{BB962C8B-B14F-4D97-AF65-F5344CB8AC3E}">
        <p14:creationId xmlns:p14="http://schemas.microsoft.com/office/powerpoint/2010/main" val="350079770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A985BB9-F030-3510-EAF2-E9B1EEE5D72C}"/>
              </a:ext>
            </a:extLst>
          </p:cNvPr>
          <p:cNvSpPr txBox="1"/>
          <p:nvPr/>
        </p:nvSpPr>
        <p:spPr>
          <a:xfrm>
            <a:off x="2389187" y="2086332"/>
            <a:ext cx="12604172" cy="707886"/>
          </a:xfrm>
          <a:prstGeom prst="rect">
            <a:avLst/>
          </a:prstGeom>
          <a:noFill/>
        </p:spPr>
        <p:txBody>
          <a:bodyPr wrap="square">
            <a:spAutoFit/>
          </a:bodyPr>
          <a:lstStyle/>
          <a:p>
            <a:pPr algn="ctr"/>
            <a:r>
              <a:rPr lang="en-IN" sz="4000" b="1" kern="100" dirty="0">
                <a:solidFill>
                  <a:srgbClr val="0F4761"/>
                </a:solidFill>
                <a:effectLst/>
                <a:latin typeface="Arial" panose="020B0604020202020204" pitchFamily="34" charset="0"/>
                <a:ea typeface="Times New Roman" panose="02020603050405020304" pitchFamily="18" charset="0"/>
                <a:cs typeface="Arial" panose="020B0604020202020204" pitchFamily="34" charset="0"/>
              </a:rPr>
              <a:t>Clinical presentation</a:t>
            </a:r>
            <a:endParaRPr lang="en-IN" sz="3600" dirty="0"/>
          </a:p>
        </p:txBody>
      </p:sp>
      <p:sp>
        <p:nvSpPr>
          <p:cNvPr id="5" name="TextBox 4">
            <a:extLst>
              <a:ext uri="{FF2B5EF4-FFF2-40B4-BE49-F238E27FC236}">
                <a16:creationId xmlns:a16="http://schemas.microsoft.com/office/drawing/2014/main" id="{4880C138-6896-467A-9F6F-242902C40349}"/>
              </a:ext>
            </a:extLst>
          </p:cNvPr>
          <p:cNvSpPr txBox="1"/>
          <p:nvPr/>
        </p:nvSpPr>
        <p:spPr>
          <a:xfrm>
            <a:off x="1703387" y="4352925"/>
            <a:ext cx="10668000" cy="6740307"/>
          </a:xfrm>
          <a:prstGeom prst="rect">
            <a:avLst/>
          </a:prstGeom>
          <a:noFill/>
        </p:spPr>
        <p:txBody>
          <a:bodyPr wrap="square">
            <a:spAutoFit/>
          </a:bodyPr>
          <a:lstStyle/>
          <a:p>
            <a:pPr marL="571500" lvl="0" indent="-571500" algn="ctr">
              <a:buFont typeface="Arial" panose="020B0604020202020204" pitchFamily="34" charset="0"/>
              <a:buChar char="•"/>
            </a:pPr>
            <a:r>
              <a:rPr lang="en-IN" sz="3600" dirty="0">
                <a:latin typeface="Arial" panose="020B0604020202020204" pitchFamily="34" charset="0"/>
                <a:cs typeface="Arial" panose="020B0604020202020204" pitchFamily="34" charset="0"/>
              </a:rPr>
              <a:t>Clinical symptoms related to type 2 diabetes include polydipsia, polyuria, poor wound healing, blurred vision, and fatigue.</a:t>
            </a:r>
          </a:p>
          <a:p>
            <a:pPr marL="571500" lvl="0" indent="-571500" algn="ctr">
              <a:buFont typeface="Arial" panose="020B0604020202020204" pitchFamily="34" charset="0"/>
              <a:buChar char="•"/>
            </a:pPr>
            <a:endParaRPr lang="en-IN" sz="3600" dirty="0">
              <a:latin typeface="Arial" panose="020B0604020202020204" pitchFamily="34" charset="0"/>
              <a:cs typeface="Arial" panose="020B0604020202020204" pitchFamily="34" charset="0"/>
            </a:endParaRPr>
          </a:p>
          <a:p>
            <a:pPr marL="571500" lvl="0" indent="-571500" algn="ctr">
              <a:buFont typeface="Arial" panose="020B0604020202020204" pitchFamily="34" charset="0"/>
              <a:buChar char="•"/>
            </a:pPr>
            <a:r>
              <a:rPr lang="en-IN" sz="3600" dirty="0">
                <a:latin typeface="Arial" panose="020B0604020202020204" pitchFamily="34" charset="0"/>
                <a:cs typeface="Arial" panose="020B0604020202020204" pitchFamily="34" charset="0"/>
              </a:rPr>
              <a:t>Progression of type 2 diabetes is mostly asymptomatic, which increases the chance of a delay in diagnosis and increasing complication (Ahmad et al., 2022)</a:t>
            </a:r>
          </a:p>
          <a:p>
            <a:pPr marL="571500" lvl="0" indent="-571500" algn="ctr">
              <a:buFont typeface="Arial" panose="020B0604020202020204" pitchFamily="34" charset="0"/>
              <a:buChar char="•"/>
            </a:pPr>
            <a:endParaRPr lang="en-IN" sz="3600" dirty="0">
              <a:latin typeface="Arial" panose="020B0604020202020204" pitchFamily="34" charset="0"/>
              <a:cs typeface="Arial" panose="020B0604020202020204" pitchFamily="34" charset="0"/>
            </a:endParaRPr>
          </a:p>
          <a:p>
            <a:pPr marL="571500" lvl="0" indent="-571500" algn="ctr">
              <a:buFont typeface="Arial" panose="020B0604020202020204" pitchFamily="34" charset="0"/>
              <a:buChar char="•"/>
            </a:pPr>
            <a:r>
              <a:rPr lang="en-IN" sz="3600" dirty="0">
                <a:latin typeface="Arial" panose="020B0604020202020204" pitchFamily="34" charset="0"/>
                <a:cs typeface="Arial" panose="020B0604020202020204" pitchFamily="34" charset="0"/>
              </a:rPr>
              <a:t>Such an asymptomatic nature creates higher issues related to late diagnosis, increasing risk factors like blindness and cardiovascular disease </a:t>
            </a:r>
          </a:p>
        </p:txBody>
      </p:sp>
      <p:pic>
        <p:nvPicPr>
          <p:cNvPr id="7" name="Picture 6">
            <a:extLst>
              <a:ext uri="{FF2B5EF4-FFF2-40B4-BE49-F238E27FC236}">
                <a16:creationId xmlns:a16="http://schemas.microsoft.com/office/drawing/2014/main" id="{9E58EB12-2A20-5266-ACF2-6F9D79AC93C5}"/>
              </a:ext>
            </a:extLst>
          </p:cNvPr>
          <p:cNvPicPr>
            <a:picLocks noChangeAspect="1"/>
          </p:cNvPicPr>
          <p:nvPr/>
        </p:nvPicPr>
        <p:blipFill>
          <a:blip r:embed="rId3"/>
          <a:srcRect b="6875"/>
          <a:stretch>
            <a:fillRect/>
          </a:stretch>
        </p:blipFill>
        <p:spPr>
          <a:xfrm>
            <a:off x="15841230" y="1000125"/>
            <a:ext cx="7620000" cy="11353800"/>
          </a:xfrm>
          <a:prstGeom prst="rect">
            <a:avLst/>
          </a:prstGeom>
        </p:spPr>
      </p:pic>
    </p:spTree>
    <p:extLst>
      <p:ext uri="{BB962C8B-B14F-4D97-AF65-F5344CB8AC3E}">
        <p14:creationId xmlns:p14="http://schemas.microsoft.com/office/powerpoint/2010/main" val="23159083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247AB05-1660-7ECE-CAEE-F30E08159065}"/>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6590E1FD-0A27-6B06-7656-6A670B347FBD}"/>
              </a:ext>
            </a:extLst>
          </p:cNvPr>
          <p:cNvSpPr/>
          <p:nvPr/>
        </p:nvSpPr>
        <p:spPr>
          <a:xfrm>
            <a:off x="-66653" y="1"/>
            <a:ext cx="25199975" cy="13922138"/>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777" b="-777"/>
            </a:stretch>
          </a:blipFill>
        </p:spPr>
      </p:sp>
      <p:sp>
        <p:nvSpPr>
          <p:cNvPr id="4" name="Freeform 4">
            <a:extLst>
              <a:ext uri="{FF2B5EF4-FFF2-40B4-BE49-F238E27FC236}">
                <a16:creationId xmlns:a16="http://schemas.microsoft.com/office/drawing/2014/main" id="{8CB26CDD-C4D9-A18D-5D01-BFA78F11BADA}"/>
              </a:ext>
            </a:extLst>
          </p:cNvPr>
          <p:cNvSpPr/>
          <p:nvPr/>
        </p:nvSpPr>
        <p:spPr>
          <a:xfrm flipV="1">
            <a:off x="-7756" y="-206343"/>
            <a:ext cx="8645343" cy="5603242"/>
          </a:xfrm>
          <a:custGeom>
            <a:avLst/>
            <a:gdLst/>
            <a:ahLst/>
            <a:cxnLst/>
            <a:rect l="l" t="t" r="r" b="b"/>
            <a:pathLst>
              <a:path w="9295205" h="5948931">
                <a:moveTo>
                  <a:pt x="0" y="5948932"/>
                </a:moveTo>
                <a:lnTo>
                  <a:pt x="9295205" y="5948932"/>
                </a:lnTo>
                <a:lnTo>
                  <a:pt x="9295205" y="0"/>
                </a:lnTo>
                <a:lnTo>
                  <a:pt x="0" y="0"/>
                </a:lnTo>
                <a:lnTo>
                  <a:pt x="0" y="5948932"/>
                </a:lnTo>
                <a:close/>
              </a:path>
            </a:pathLst>
          </a:custGeom>
          <a:blipFill>
            <a:blip>
              <a:extLst>
                <a:ext uri="{96DAC541-7B7A-43D3-8B79-37D633B846F1}">
                  <asvg:svgBlip xmlns:asvg="http://schemas.microsoft.com/office/drawing/2016/SVG/main" r:embed="rId4"/>
                </a:ext>
              </a:extLst>
            </a:blip>
            <a:stretch>
              <a:fillRect/>
            </a:stretch>
          </a:blipFill>
        </p:spPr>
      </p:sp>
      <p:sp>
        <p:nvSpPr>
          <p:cNvPr id="5" name="Freeform 5">
            <a:extLst>
              <a:ext uri="{FF2B5EF4-FFF2-40B4-BE49-F238E27FC236}">
                <a16:creationId xmlns:a16="http://schemas.microsoft.com/office/drawing/2014/main" id="{13AFC2E6-EE4A-0D39-8E8A-608115F3142E}"/>
              </a:ext>
            </a:extLst>
          </p:cNvPr>
          <p:cNvSpPr/>
          <p:nvPr/>
        </p:nvSpPr>
        <p:spPr>
          <a:xfrm>
            <a:off x="18548955" y="15745"/>
            <a:ext cx="5568589" cy="7775011"/>
          </a:xfrm>
          <a:custGeom>
            <a:avLst/>
            <a:gdLst/>
            <a:ahLst/>
            <a:cxnLst/>
            <a:rect l="l" t="t" r="r" b="b"/>
            <a:pathLst>
              <a:path w="5568589" h="7775011">
                <a:moveTo>
                  <a:pt x="0" y="0"/>
                </a:moveTo>
                <a:lnTo>
                  <a:pt x="5568589" y="0"/>
                </a:lnTo>
                <a:lnTo>
                  <a:pt x="5568589" y="7775011"/>
                </a:lnTo>
                <a:lnTo>
                  <a:pt x="0" y="7775011"/>
                </a:lnTo>
                <a:lnTo>
                  <a:pt x="0" y="0"/>
                </a:lnTo>
                <a:close/>
              </a:path>
            </a:pathLst>
          </a:custGeom>
          <a:blipFill>
            <a:blip>
              <a:extLst>
                <a:ext uri="{96DAC541-7B7A-43D3-8B79-37D633B846F1}">
                  <asvg:svgBlip xmlns:asvg="http://schemas.microsoft.com/office/drawing/2016/SVG/main" r:embed="rId5"/>
                </a:ext>
              </a:extLst>
            </a:blip>
            <a:stretch>
              <a:fillRect/>
            </a:stretch>
          </a:blipFill>
        </p:spPr>
      </p:sp>
      <p:sp>
        <p:nvSpPr>
          <p:cNvPr id="6" name="Freeform 6">
            <a:extLst>
              <a:ext uri="{FF2B5EF4-FFF2-40B4-BE49-F238E27FC236}">
                <a16:creationId xmlns:a16="http://schemas.microsoft.com/office/drawing/2014/main" id="{B41091F7-134F-DF8B-218B-C6E8F3420047}"/>
              </a:ext>
            </a:extLst>
          </p:cNvPr>
          <p:cNvSpPr/>
          <p:nvPr/>
        </p:nvSpPr>
        <p:spPr>
          <a:xfrm>
            <a:off x="2809902" y="8199720"/>
            <a:ext cx="5568589" cy="7775011"/>
          </a:xfrm>
          <a:custGeom>
            <a:avLst/>
            <a:gdLst/>
            <a:ahLst/>
            <a:cxnLst/>
            <a:rect l="l" t="t" r="r" b="b"/>
            <a:pathLst>
              <a:path w="5568589" h="7775011">
                <a:moveTo>
                  <a:pt x="0" y="0"/>
                </a:moveTo>
                <a:lnTo>
                  <a:pt x="5568589" y="0"/>
                </a:lnTo>
                <a:lnTo>
                  <a:pt x="5568589" y="7775012"/>
                </a:lnTo>
                <a:lnTo>
                  <a:pt x="0" y="7775012"/>
                </a:lnTo>
                <a:lnTo>
                  <a:pt x="0" y="0"/>
                </a:lnTo>
                <a:close/>
              </a:path>
            </a:pathLst>
          </a:custGeom>
          <a:blipFill>
            <a:blip>
              <a:extLst>
                <a:ext uri="{96DAC541-7B7A-43D3-8B79-37D633B846F1}">
                  <asvg:svgBlip xmlns:asvg="http://schemas.microsoft.com/office/drawing/2016/SVG/main" r:embed="rId5"/>
                </a:ext>
              </a:extLst>
            </a:blip>
            <a:stretch>
              <a:fillRect/>
            </a:stretch>
          </a:blipFill>
        </p:spPr>
      </p:sp>
      <p:sp>
        <p:nvSpPr>
          <p:cNvPr id="8" name="TextBox 7">
            <a:extLst>
              <a:ext uri="{FF2B5EF4-FFF2-40B4-BE49-F238E27FC236}">
                <a16:creationId xmlns:a16="http://schemas.microsoft.com/office/drawing/2014/main" id="{9248E2A9-84C8-B899-691A-F09C22CEB073}"/>
              </a:ext>
            </a:extLst>
          </p:cNvPr>
          <p:cNvSpPr txBox="1"/>
          <p:nvPr/>
        </p:nvSpPr>
        <p:spPr>
          <a:xfrm>
            <a:off x="6427787" y="1457325"/>
            <a:ext cx="12635344" cy="820674"/>
          </a:xfrm>
          <a:prstGeom prst="rect">
            <a:avLst/>
          </a:prstGeom>
          <a:noFill/>
        </p:spPr>
        <p:txBody>
          <a:bodyPr wrap="square">
            <a:spAutoFit/>
          </a:bodyPr>
          <a:lstStyle/>
          <a:p>
            <a:pPr algn="ctr">
              <a:lnSpc>
                <a:spcPct val="150000"/>
              </a:lnSpc>
              <a:spcBef>
                <a:spcPts val="600"/>
              </a:spcBef>
              <a:buNone/>
            </a:pPr>
            <a:r>
              <a:rPr lang="en-IN" sz="3600" b="1" kern="100" dirty="0">
                <a:solidFill>
                  <a:srgbClr val="0F4761"/>
                </a:solidFill>
                <a:effectLst/>
                <a:latin typeface="Arial" panose="020B0604020202020204" pitchFamily="34" charset="0"/>
                <a:ea typeface="Times New Roman" panose="02020603050405020304" pitchFamily="18" charset="0"/>
                <a:cs typeface="Arial" panose="020B0604020202020204" pitchFamily="34" charset="0"/>
              </a:rPr>
              <a:t>Prevalence of type 2 diabetes, and its burden</a:t>
            </a:r>
          </a:p>
        </p:txBody>
      </p:sp>
      <p:pic>
        <p:nvPicPr>
          <p:cNvPr id="9" name="Picture 8">
            <a:extLst>
              <a:ext uri="{FF2B5EF4-FFF2-40B4-BE49-F238E27FC236}">
                <a16:creationId xmlns:a16="http://schemas.microsoft.com/office/drawing/2014/main" id="{A2157DC6-821F-0D2D-3F1E-AC7DCC65E54F}"/>
              </a:ext>
            </a:extLst>
          </p:cNvPr>
          <p:cNvPicPr>
            <a:picLocks noChangeAspect="1"/>
          </p:cNvPicPr>
          <p:nvPr/>
        </p:nvPicPr>
        <p:blipFill>
          <a:blip r:embed="rId6"/>
          <a:stretch>
            <a:fillRect/>
          </a:stretch>
        </p:blipFill>
        <p:spPr>
          <a:xfrm>
            <a:off x="1081709" y="5396899"/>
            <a:ext cx="10474673" cy="4073355"/>
          </a:xfrm>
          <a:prstGeom prst="rect">
            <a:avLst/>
          </a:prstGeom>
        </p:spPr>
      </p:pic>
      <p:sp>
        <p:nvSpPr>
          <p:cNvPr id="10" name="TextBox 9">
            <a:extLst>
              <a:ext uri="{FF2B5EF4-FFF2-40B4-BE49-F238E27FC236}">
                <a16:creationId xmlns:a16="http://schemas.microsoft.com/office/drawing/2014/main" id="{DA207FA3-AF27-E81A-A7DB-1CC54AA018AC}"/>
              </a:ext>
            </a:extLst>
          </p:cNvPr>
          <p:cNvSpPr txBox="1"/>
          <p:nvPr/>
        </p:nvSpPr>
        <p:spPr>
          <a:xfrm>
            <a:off x="12726879" y="2924581"/>
            <a:ext cx="11430000" cy="8463855"/>
          </a:xfrm>
          <a:prstGeom prst="rect">
            <a:avLst/>
          </a:prstGeom>
          <a:noFill/>
        </p:spPr>
        <p:txBody>
          <a:bodyPr wrap="square" rtlCol="0">
            <a:spAutoFit/>
          </a:bodyPr>
          <a:lstStyle/>
          <a:p>
            <a:pPr marL="457200" lvl="0" indent="-457200" algn="ctr">
              <a:buFont typeface="Arial" panose="020B0604020202020204" pitchFamily="34" charset="0"/>
              <a:buChar char="•"/>
            </a:pPr>
            <a:r>
              <a:rPr lang="en-IN" sz="3200" dirty="0">
                <a:latin typeface="Arial" panose="020B0604020202020204" pitchFamily="34" charset="0"/>
                <a:cs typeface="Arial" panose="020B0604020202020204" pitchFamily="34" charset="0"/>
              </a:rPr>
              <a:t>Almost 589 million individuals are presently living with diabetes globally (</a:t>
            </a:r>
            <a:r>
              <a:rPr lang="en-IN" sz="3200" dirty="0" err="1">
                <a:latin typeface="Arial" panose="020B0604020202020204" pitchFamily="34" charset="0"/>
                <a:cs typeface="Arial" panose="020B0604020202020204" pitchFamily="34" charset="0"/>
              </a:rPr>
              <a:t>Steinzor</a:t>
            </a:r>
            <a:r>
              <a:rPr lang="en-IN" sz="3200" dirty="0">
                <a:latin typeface="Arial" panose="020B0604020202020204" pitchFamily="34" charset="0"/>
                <a:cs typeface="Arial" panose="020B0604020202020204" pitchFamily="34" charset="0"/>
              </a:rPr>
              <a:t>, 2025)</a:t>
            </a:r>
          </a:p>
          <a:p>
            <a:pPr marL="457200" lvl="0" indent="-457200" algn="ctr">
              <a:buFont typeface="Arial" panose="020B0604020202020204" pitchFamily="34" charset="0"/>
              <a:buChar char="•"/>
            </a:pPr>
            <a:endParaRPr lang="en-IN" sz="3200" dirty="0">
              <a:latin typeface="Arial" panose="020B0604020202020204" pitchFamily="34" charset="0"/>
              <a:cs typeface="Arial" panose="020B0604020202020204" pitchFamily="34" charset="0"/>
            </a:endParaRPr>
          </a:p>
          <a:p>
            <a:pPr marL="457200" lvl="0" indent="-457200" algn="ctr">
              <a:buFont typeface="Arial" panose="020B0604020202020204" pitchFamily="34" charset="0"/>
              <a:buChar char="•"/>
            </a:pPr>
            <a:r>
              <a:rPr lang="en-IN" sz="3200" dirty="0">
                <a:latin typeface="Arial" panose="020B0604020202020204" pitchFamily="34" charset="0"/>
                <a:cs typeface="Arial" panose="020B0604020202020204" pitchFamily="34" charset="0"/>
              </a:rPr>
              <a:t>Additionally, it is expected to surpass 850 million before 2050 (International Diabetes Federation, 2025)</a:t>
            </a:r>
          </a:p>
          <a:p>
            <a:pPr marL="457200" lvl="0" indent="-457200" algn="ctr">
              <a:buFont typeface="Arial" panose="020B0604020202020204" pitchFamily="34" charset="0"/>
              <a:buChar char="•"/>
            </a:pPr>
            <a:endParaRPr lang="en-IN" sz="3200" dirty="0">
              <a:latin typeface="Arial" panose="020B0604020202020204" pitchFamily="34" charset="0"/>
              <a:cs typeface="Arial" panose="020B0604020202020204" pitchFamily="34" charset="0"/>
            </a:endParaRPr>
          </a:p>
          <a:p>
            <a:pPr marL="457200" lvl="0" indent="-457200" algn="ctr">
              <a:buFont typeface="Arial" panose="020B0604020202020204" pitchFamily="34" charset="0"/>
              <a:buChar char="•"/>
            </a:pPr>
            <a:r>
              <a:rPr lang="en-IN" sz="3200" dirty="0">
                <a:latin typeface="Arial" panose="020B0604020202020204" pitchFamily="34" charset="0"/>
                <a:cs typeface="Arial" panose="020B0604020202020204" pitchFamily="34" charset="0"/>
              </a:rPr>
              <a:t>Around 90 to 95% of diabetes patients suffer from type 2 diabetes (Centres for Disease Control and Prevention, 2024)</a:t>
            </a:r>
          </a:p>
          <a:p>
            <a:pPr marL="457200" lvl="0" indent="-457200" algn="ctr">
              <a:buFont typeface="Arial" panose="020B0604020202020204" pitchFamily="34" charset="0"/>
              <a:buChar char="•"/>
            </a:pPr>
            <a:endParaRPr lang="en-IN" sz="3200" dirty="0">
              <a:latin typeface="Arial" panose="020B0604020202020204" pitchFamily="34" charset="0"/>
              <a:cs typeface="Arial" panose="020B0604020202020204" pitchFamily="34" charset="0"/>
            </a:endParaRPr>
          </a:p>
          <a:p>
            <a:pPr marL="457200" lvl="0" indent="-457200" algn="ctr">
              <a:buFont typeface="Arial" panose="020B0604020202020204" pitchFamily="34" charset="0"/>
              <a:buChar char="•"/>
            </a:pPr>
            <a:r>
              <a:rPr lang="en-IN" sz="3200" dirty="0">
                <a:latin typeface="Arial" panose="020B0604020202020204" pitchFamily="34" charset="0"/>
                <a:cs typeface="Arial" panose="020B0604020202020204" pitchFamily="34" charset="0"/>
              </a:rPr>
              <a:t>In the UK, the prevalence of diabetes is also very high, with approximately one individual in every 12 adults affected by diabetes (Diabetes UK, 2023)</a:t>
            </a:r>
          </a:p>
          <a:p>
            <a:pPr marL="457200" lvl="0" indent="-457200" algn="ctr">
              <a:buFont typeface="Arial" panose="020B0604020202020204" pitchFamily="34" charset="0"/>
              <a:buChar char="•"/>
            </a:pPr>
            <a:endParaRPr lang="en-IN" sz="3200" dirty="0">
              <a:latin typeface="Arial" panose="020B0604020202020204" pitchFamily="34" charset="0"/>
              <a:cs typeface="Arial" panose="020B0604020202020204" pitchFamily="34" charset="0"/>
            </a:endParaRPr>
          </a:p>
          <a:p>
            <a:pPr marL="457200" lvl="0" indent="-457200" algn="ctr">
              <a:buFont typeface="Arial" panose="020B0604020202020204" pitchFamily="34" charset="0"/>
              <a:buChar char="•"/>
            </a:pPr>
            <a:r>
              <a:rPr lang="en-IN" sz="3200" dirty="0">
                <a:latin typeface="Arial" panose="020B0604020202020204" pitchFamily="34" charset="0"/>
                <a:cs typeface="Arial" panose="020B0604020202020204" pitchFamily="34" charset="0"/>
              </a:rPr>
              <a:t>Almost 10% of the annual budget of the NHS is spent on diabetic management (NHS, 2026)</a:t>
            </a:r>
          </a:p>
          <a:p>
            <a:pPr algn="ctr"/>
            <a:endParaRPr lang="en-IN" sz="3200" dirty="0">
              <a:latin typeface="Arial" panose="020B0604020202020204" pitchFamily="34" charset="0"/>
              <a:cs typeface="Arial" panose="020B0604020202020204" pitchFamily="34" charset="0"/>
            </a:endParaRPr>
          </a:p>
        </p:txBody>
      </p:sp>
      <p:sp>
        <p:nvSpPr>
          <p:cNvPr id="11" name="Half Frame 10">
            <a:extLst>
              <a:ext uri="{FF2B5EF4-FFF2-40B4-BE49-F238E27FC236}">
                <a16:creationId xmlns:a16="http://schemas.microsoft.com/office/drawing/2014/main" id="{1F79946D-201F-F161-C859-1AE3FA5E9A63}"/>
              </a:ext>
            </a:extLst>
          </p:cNvPr>
          <p:cNvSpPr/>
          <p:nvPr/>
        </p:nvSpPr>
        <p:spPr>
          <a:xfrm>
            <a:off x="12337956" y="2499014"/>
            <a:ext cx="815005" cy="1981200"/>
          </a:xfrm>
          <a:prstGeom prst="halfFram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solidFill>
                <a:schemeClr val="tx1"/>
              </a:solidFill>
            </a:endParaRPr>
          </a:p>
        </p:txBody>
      </p:sp>
      <p:sp>
        <p:nvSpPr>
          <p:cNvPr id="12" name="Half Frame 11">
            <a:extLst>
              <a:ext uri="{FF2B5EF4-FFF2-40B4-BE49-F238E27FC236}">
                <a16:creationId xmlns:a16="http://schemas.microsoft.com/office/drawing/2014/main" id="{60766C00-3A21-25EF-D8B7-5F86C3BE4D7D}"/>
              </a:ext>
            </a:extLst>
          </p:cNvPr>
          <p:cNvSpPr/>
          <p:nvPr/>
        </p:nvSpPr>
        <p:spPr>
          <a:xfrm rot="10800000">
            <a:off x="23502585" y="9588692"/>
            <a:ext cx="815005" cy="1981200"/>
          </a:xfrm>
          <a:prstGeom prst="halfFram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solidFill>
                <a:schemeClr val="tx1"/>
              </a:solidFill>
            </a:endParaRPr>
          </a:p>
        </p:txBody>
      </p:sp>
    </p:spTree>
    <p:extLst>
      <p:ext uri="{BB962C8B-B14F-4D97-AF65-F5344CB8AC3E}">
        <p14:creationId xmlns:p14="http://schemas.microsoft.com/office/powerpoint/2010/main" val="41742620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64C4E22-0B0D-1C6F-7920-93A479D83765}"/>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2A47FC27-169F-3CDA-D7F6-1AB1819AC8FA}"/>
              </a:ext>
            </a:extLst>
          </p:cNvPr>
          <p:cNvSpPr/>
          <p:nvPr/>
        </p:nvSpPr>
        <p:spPr>
          <a:xfrm>
            <a:off x="-66653" y="1"/>
            <a:ext cx="25199975" cy="13922138"/>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777" b="-777"/>
            </a:stretch>
          </a:blipFill>
        </p:spPr>
      </p:sp>
      <p:sp>
        <p:nvSpPr>
          <p:cNvPr id="3" name="Freeform 3">
            <a:extLst>
              <a:ext uri="{FF2B5EF4-FFF2-40B4-BE49-F238E27FC236}">
                <a16:creationId xmlns:a16="http://schemas.microsoft.com/office/drawing/2014/main" id="{8CFF2546-6482-B8D1-A1E4-68B582D2FFAB}"/>
              </a:ext>
            </a:extLst>
          </p:cNvPr>
          <p:cNvSpPr/>
          <p:nvPr/>
        </p:nvSpPr>
        <p:spPr>
          <a:xfrm flipH="1">
            <a:off x="15904770" y="8179551"/>
            <a:ext cx="9295205" cy="5948931"/>
          </a:xfrm>
          <a:custGeom>
            <a:avLst/>
            <a:gdLst/>
            <a:ahLst/>
            <a:cxnLst/>
            <a:rect l="l" t="t" r="r" b="b"/>
            <a:pathLst>
              <a:path w="9295205" h="5948931">
                <a:moveTo>
                  <a:pt x="9295205" y="0"/>
                </a:moveTo>
                <a:lnTo>
                  <a:pt x="0" y="0"/>
                </a:lnTo>
                <a:lnTo>
                  <a:pt x="0" y="5948932"/>
                </a:lnTo>
                <a:lnTo>
                  <a:pt x="9295205" y="5948932"/>
                </a:lnTo>
                <a:lnTo>
                  <a:pt x="9295205" y="0"/>
                </a:lnTo>
                <a:close/>
              </a:path>
            </a:pathLst>
          </a:custGeom>
          <a:blipFill>
            <a:blip>
              <a:extLst>
                <a:ext uri="{96DAC541-7B7A-43D3-8B79-37D633B846F1}">
                  <asvg:svgBlip xmlns:asvg="http://schemas.microsoft.com/office/drawing/2016/SVG/main" r:embed="rId4"/>
                </a:ext>
              </a:extLst>
            </a:blip>
            <a:stretch>
              <a:fillRect/>
            </a:stretch>
          </a:blipFill>
        </p:spPr>
      </p:sp>
      <p:sp>
        <p:nvSpPr>
          <p:cNvPr id="4" name="Freeform 4">
            <a:extLst>
              <a:ext uri="{FF2B5EF4-FFF2-40B4-BE49-F238E27FC236}">
                <a16:creationId xmlns:a16="http://schemas.microsoft.com/office/drawing/2014/main" id="{18718B6C-78B0-C579-8D58-408DBF373074}"/>
              </a:ext>
            </a:extLst>
          </p:cNvPr>
          <p:cNvSpPr/>
          <p:nvPr/>
        </p:nvSpPr>
        <p:spPr>
          <a:xfrm flipV="1">
            <a:off x="-7756" y="-206343"/>
            <a:ext cx="8645343" cy="5603242"/>
          </a:xfrm>
          <a:custGeom>
            <a:avLst/>
            <a:gdLst/>
            <a:ahLst/>
            <a:cxnLst/>
            <a:rect l="l" t="t" r="r" b="b"/>
            <a:pathLst>
              <a:path w="9295205" h="5948931">
                <a:moveTo>
                  <a:pt x="0" y="5948932"/>
                </a:moveTo>
                <a:lnTo>
                  <a:pt x="9295205" y="5948932"/>
                </a:lnTo>
                <a:lnTo>
                  <a:pt x="9295205" y="0"/>
                </a:lnTo>
                <a:lnTo>
                  <a:pt x="0" y="0"/>
                </a:lnTo>
                <a:lnTo>
                  <a:pt x="0" y="5948932"/>
                </a:lnTo>
                <a:close/>
              </a:path>
            </a:pathLst>
          </a:custGeom>
          <a:blipFill>
            <a:blip>
              <a:extLst>
                <a:ext uri="{96DAC541-7B7A-43D3-8B79-37D633B846F1}">
                  <asvg:svgBlip xmlns:asvg="http://schemas.microsoft.com/office/drawing/2016/SVG/main" r:embed="rId4"/>
                </a:ext>
              </a:extLst>
            </a:blip>
            <a:stretch>
              <a:fillRect/>
            </a:stretch>
          </a:blipFill>
        </p:spPr>
      </p:sp>
      <p:sp>
        <p:nvSpPr>
          <p:cNvPr id="5" name="Freeform 5">
            <a:extLst>
              <a:ext uri="{FF2B5EF4-FFF2-40B4-BE49-F238E27FC236}">
                <a16:creationId xmlns:a16="http://schemas.microsoft.com/office/drawing/2014/main" id="{80CE4478-E196-E057-BD3C-C9EF68BAE669}"/>
              </a:ext>
            </a:extLst>
          </p:cNvPr>
          <p:cNvSpPr/>
          <p:nvPr/>
        </p:nvSpPr>
        <p:spPr>
          <a:xfrm>
            <a:off x="18548955" y="15745"/>
            <a:ext cx="5568589" cy="7775011"/>
          </a:xfrm>
          <a:custGeom>
            <a:avLst/>
            <a:gdLst/>
            <a:ahLst/>
            <a:cxnLst/>
            <a:rect l="l" t="t" r="r" b="b"/>
            <a:pathLst>
              <a:path w="5568589" h="7775011">
                <a:moveTo>
                  <a:pt x="0" y="0"/>
                </a:moveTo>
                <a:lnTo>
                  <a:pt x="5568589" y="0"/>
                </a:lnTo>
                <a:lnTo>
                  <a:pt x="5568589" y="7775011"/>
                </a:lnTo>
                <a:lnTo>
                  <a:pt x="0" y="7775011"/>
                </a:lnTo>
                <a:lnTo>
                  <a:pt x="0" y="0"/>
                </a:lnTo>
                <a:close/>
              </a:path>
            </a:pathLst>
          </a:custGeom>
          <a:blipFill>
            <a:blip>
              <a:extLst>
                <a:ext uri="{96DAC541-7B7A-43D3-8B79-37D633B846F1}">
                  <asvg:svgBlip xmlns:asvg="http://schemas.microsoft.com/office/drawing/2016/SVG/main" r:embed="rId5"/>
                </a:ext>
              </a:extLst>
            </a:blip>
            <a:stretch>
              <a:fillRect/>
            </a:stretch>
          </a:blipFill>
        </p:spPr>
      </p:sp>
      <p:sp>
        <p:nvSpPr>
          <p:cNvPr id="6" name="Freeform 6">
            <a:extLst>
              <a:ext uri="{FF2B5EF4-FFF2-40B4-BE49-F238E27FC236}">
                <a16:creationId xmlns:a16="http://schemas.microsoft.com/office/drawing/2014/main" id="{5A55F5CE-53C0-1054-572C-910EEBF68E42}"/>
              </a:ext>
            </a:extLst>
          </p:cNvPr>
          <p:cNvSpPr/>
          <p:nvPr/>
        </p:nvSpPr>
        <p:spPr>
          <a:xfrm>
            <a:off x="2809902" y="8199720"/>
            <a:ext cx="5568589" cy="7775011"/>
          </a:xfrm>
          <a:custGeom>
            <a:avLst/>
            <a:gdLst/>
            <a:ahLst/>
            <a:cxnLst/>
            <a:rect l="l" t="t" r="r" b="b"/>
            <a:pathLst>
              <a:path w="5568589" h="7775011">
                <a:moveTo>
                  <a:pt x="0" y="0"/>
                </a:moveTo>
                <a:lnTo>
                  <a:pt x="5568589" y="0"/>
                </a:lnTo>
                <a:lnTo>
                  <a:pt x="5568589" y="7775012"/>
                </a:lnTo>
                <a:lnTo>
                  <a:pt x="0" y="7775012"/>
                </a:lnTo>
                <a:lnTo>
                  <a:pt x="0" y="0"/>
                </a:lnTo>
                <a:close/>
              </a:path>
            </a:pathLst>
          </a:custGeom>
          <a:blipFill>
            <a:blip>
              <a:extLst>
                <a:ext uri="{96DAC541-7B7A-43D3-8B79-37D633B846F1}">
                  <asvg:svgBlip xmlns:asvg="http://schemas.microsoft.com/office/drawing/2016/SVG/main" r:embed="rId5"/>
                </a:ext>
              </a:extLst>
            </a:blip>
            <a:stretch>
              <a:fillRect/>
            </a:stretch>
          </a:blipFill>
        </p:spPr>
      </p:sp>
      <p:sp>
        <p:nvSpPr>
          <p:cNvPr id="8" name="TextBox 7">
            <a:extLst>
              <a:ext uri="{FF2B5EF4-FFF2-40B4-BE49-F238E27FC236}">
                <a16:creationId xmlns:a16="http://schemas.microsoft.com/office/drawing/2014/main" id="{C4E3E0CC-A6FB-6DE1-635F-EEEDF3F5001E}"/>
              </a:ext>
            </a:extLst>
          </p:cNvPr>
          <p:cNvSpPr txBox="1"/>
          <p:nvPr/>
        </p:nvSpPr>
        <p:spPr>
          <a:xfrm>
            <a:off x="6884987" y="923925"/>
            <a:ext cx="12635344" cy="820674"/>
          </a:xfrm>
          <a:prstGeom prst="rect">
            <a:avLst/>
          </a:prstGeom>
          <a:noFill/>
        </p:spPr>
        <p:txBody>
          <a:bodyPr wrap="square">
            <a:spAutoFit/>
          </a:bodyPr>
          <a:lstStyle/>
          <a:p>
            <a:pPr algn="ctr">
              <a:lnSpc>
                <a:spcPct val="150000"/>
              </a:lnSpc>
              <a:spcBef>
                <a:spcPts val="600"/>
              </a:spcBef>
              <a:buNone/>
            </a:pPr>
            <a:r>
              <a:rPr lang="en-IN" sz="3600" b="1" kern="100" dirty="0">
                <a:solidFill>
                  <a:srgbClr val="0F4761"/>
                </a:solidFill>
                <a:effectLst/>
                <a:latin typeface="Arial" panose="020B0604020202020204" pitchFamily="34" charset="0"/>
                <a:ea typeface="Times New Roman" panose="02020603050405020304" pitchFamily="18" charset="0"/>
                <a:cs typeface="Times New Roman" panose="02020603050405020304" pitchFamily="18" charset="0"/>
              </a:rPr>
              <a:t>Social</a:t>
            </a:r>
            <a:r>
              <a:rPr lang="en-IN" sz="3600" b="1" kern="100" dirty="0">
                <a:solidFill>
                  <a:srgbClr val="0F4761"/>
                </a:solidFill>
                <a:latin typeface="Arial" panose="020B0604020202020204" pitchFamily="34" charset="0"/>
                <a:ea typeface="Times New Roman" panose="02020603050405020304" pitchFamily="18" charset="0"/>
                <a:cs typeface="Times New Roman" panose="02020603050405020304" pitchFamily="18" charset="0"/>
              </a:rPr>
              <a:t> and</a:t>
            </a:r>
            <a:r>
              <a:rPr lang="en-IN" sz="3600" b="1" kern="100" dirty="0">
                <a:solidFill>
                  <a:srgbClr val="0F4761"/>
                </a:solidFill>
                <a:effectLst/>
                <a:latin typeface="Arial" panose="020B0604020202020204" pitchFamily="34" charset="0"/>
                <a:ea typeface="Times New Roman" panose="02020603050405020304" pitchFamily="18" charset="0"/>
                <a:cs typeface="Times New Roman" panose="02020603050405020304" pitchFamily="18" charset="0"/>
              </a:rPr>
              <a:t> economic burden</a:t>
            </a:r>
          </a:p>
        </p:txBody>
      </p:sp>
      <p:pic>
        <p:nvPicPr>
          <p:cNvPr id="9" name="Picture 8">
            <a:extLst>
              <a:ext uri="{FF2B5EF4-FFF2-40B4-BE49-F238E27FC236}">
                <a16:creationId xmlns:a16="http://schemas.microsoft.com/office/drawing/2014/main" id="{B7DEF535-C780-99A0-886F-B5C6846107C9}"/>
              </a:ext>
            </a:extLst>
          </p:cNvPr>
          <p:cNvPicPr>
            <a:picLocks noChangeAspect="1"/>
          </p:cNvPicPr>
          <p:nvPr/>
        </p:nvPicPr>
        <p:blipFill rotWithShape="1">
          <a:blip r:embed="rId6">
            <a:extLst>
              <a:ext uri="{28A0092B-C50C-407E-A947-70E740481C1C}">
                <a14:useLocalDpi xmlns:a14="http://schemas.microsoft.com/office/drawing/2010/main" val="0"/>
              </a:ext>
            </a:extLst>
          </a:blip>
          <a:srcRect l="1479" t="16905" r="1175" b="6905"/>
          <a:stretch>
            <a:fillRect/>
          </a:stretch>
        </p:blipFill>
        <p:spPr bwMode="auto">
          <a:xfrm>
            <a:off x="-99392" y="8694593"/>
            <a:ext cx="11723370" cy="5181600"/>
          </a:xfrm>
          <a:prstGeom prst="rect">
            <a:avLst/>
          </a:prstGeom>
          <a:noFill/>
          <a:ln>
            <a:noFill/>
          </a:ln>
          <a:extLst>
            <a:ext uri="{53640926-AAD7-44D8-BBD7-CCE9431645EC}">
              <a14:shadowObscured xmlns:a14="http://schemas.microsoft.com/office/drawing/2010/main"/>
            </a:ext>
          </a:extLst>
        </p:spPr>
      </p:pic>
      <p:sp>
        <p:nvSpPr>
          <p:cNvPr id="10" name="TextBox 9">
            <a:extLst>
              <a:ext uri="{FF2B5EF4-FFF2-40B4-BE49-F238E27FC236}">
                <a16:creationId xmlns:a16="http://schemas.microsoft.com/office/drawing/2014/main" id="{048B1619-E80B-CFC6-F580-31FDD975382A}"/>
              </a:ext>
            </a:extLst>
          </p:cNvPr>
          <p:cNvSpPr txBox="1"/>
          <p:nvPr/>
        </p:nvSpPr>
        <p:spPr>
          <a:xfrm>
            <a:off x="3591674" y="2377810"/>
            <a:ext cx="20345400" cy="6494085"/>
          </a:xfrm>
          <a:prstGeom prst="rect">
            <a:avLst/>
          </a:prstGeom>
          <a:noFill/>
        </p:spPr>
        <p:txBody>
          <a:bodyPr wrap="square" rtlCol="0">
            <a:spAutoFit/>
          </a:bodyPr>
          <a:lstStyle/>
          <a:p>
            <a:pPr marL="457200" indent="-457200" algn="just">
              <a:buFont typeface="Arial" panose="020B0604020202020204" pitchFamily="34" charset="0"/>
              <a:buChar char="•"/>
            </a:pPr>
            <a:r>
              <a:rPr lang="en-IN" sz="3200" dirty="0">
                <a:latin typeface="Arial" panose="020B0604020202020204" pitchFamily="34" charset="0"/>
                <a:cs typeface="Arial" panose="020B0604020202020204" pitchFamily="34" charset="0"/>
              </a:rPr>
              <a:t>Almost 10 billion GBP is spent on diabetes management in the UK (University of York, 2024)</a:t>
            </a:r>
          </a:p>
          <a:p>
            <a:pPr marL="457200" indent="-457200" algn="just">
              <a:buFont typeface="Arial" panose="020B0604020202020204" pitchFamily="34" charset="0"/>
              <a:buChar char="•"/>
            </a:pPr>
            <a:endParaRPr lang="en-IN" sz="3200" dirty="0">
              <a:latin typeface="Arial" panose="020B0604020202020204" pitchFamily="34" charset="0"/>
              <a:cs typeface="Arial" panose="020B0604020202020204" pitchFamily="34" charset="0"/>
            </a:endParaRPr>
          </a:p>
          <a:p>
            <a:pPr marL="457200" indent="-457200" algn="just">
              <a:buFont typeface="Arial" panose="020B0604020202020204" pitchFamily="34" charset="0"/>
              <a:buChar char="•"/>
            </a:pPr>
            <a:r>
              <a:rPr lang="en-IN" sz="3200" dirty="0">
                <a:latin typeface="Arial" panose="020B0604020202020204" pitchFamily="34" charset="0"/>
                <a:cs typeface="Arial" panose="020B0604020202020204" pitchFamily="34" charset="0"/>
              </a:rPr>
              <a:t>More than 180 lower-limb amputations occur in the UK due to diabetes (British Heart Foundation, 2021)</a:t>
            </a:r>
          </a:p>
          <a:p>
            <a:pPr marL="457200" indent="-457200" algn="just">
              <a:buFont typeface="Arial" panose="020B0604020202020204" pitchFamily="34" charset="0"/>
              <a:buChar char="•"/>
            </a:pPr>
            <a:endParaRPr lang="en-IN" sz="3200" dirty="0">
              <a:latin typeface="Arial" panose="020B0604020202020204" pitchFamily="34" charset="0"/>
              <a:cs typeface="Arial" panose="020B0604020202020204" pitchFamily="34" charset="0"/>
            </a:endParaRPr>
          </a:p>
          <a:p>
            <a:pPr marL="457200" indent="-457200" algn="just">
              <a:buFont typeface="Arial" panose="020B0604020202020204" pitchFamily="34" charset="0"/>
              <a:buChar char="•"/>
            </a:pPr>
            <a:r>
              <a:rPr lang="en-IN" sz="3200" dirty="0">
                <a:latin typeface="Arial" panose="020B0604020202020204" pitchFamily="34" charset="0"/>
                <a:cs typeface="Arial" panose="020B0604020202020204" pitchFamily="34" charset="0"/>
              </a:rPr>
              <a:t>Anxiety, depression, reduced quality of life and diabetes. Distress is a frequently experienced factor in the UK (</a:t>
            </a:r>
            <a:r>
              <a:rPr lang="en-IN" sz="3200" dirty="0" err="1">
                <a:latin typeface="Arial" panose="020B0604020202020204" pitchFamily="34" charset="0"/>
                <a:cs typeface="Arial" panose="020B0604020202020204" pitchFamily="34" charset="0"/>
              </a:rPr>
              <a:t>Młynarska</a:t>
            </a:r>
            <a:r>
              <a:rPr lang="en-IN" sz="3200" dirty="0">
                <a:latin typeface="Arial" panose="020B0604020202020204" pitchFamily="34" charset="0"/>
                <a:cs typeface="Arial" panose="020B0604020202020204" pitchFamily="34" charset="0"/>
              </a:rPr>
              <a:t> et al., 2025)</a:t>
            </a:r>
          </a:p>
          <a:p>
            <a:pPr marL="457200" indent="-457200" algn="just">
              <a:buFont typeface="Arial" panose="020B0604020202020204" pitchFamily="34" charset="0"/>
              <a:buChar char="•"/>
            </a:pPr>
            <a:endParaRPr lang="en-IN" sz="3200" dirty="0">
              <a:latin typeface="Arial" panose="020B0604020202020204" pitchFamily="34" charset="0"/>
              <a:cs typeface="Arial" panose="020B0604020202020204" pitchFamily="34" charset="0"/>
            </a:endParaRPr>
          </a:p>
          <a:p>
            <a:pPr marL="457200" indent="-457200" algn="just">
              <a:buFont typeface="Arial" panose="020B0604020202020204" pitchFamily="34" charset="0"/>
              <a:buChar char="•"/>
            </a:pPr>
            <a:r>
              <a:rPr lang="en-IN" sz="3200" dirty="0">
                <a:latin typeface="Arial" panose="020B0604020202020204" pitchFamily="34" charset="0"/>
                <a:cs typeface="Arial" panose="020B0604020202020204" pitchFamily="34" charset="0"/>
              </a:rPr>
              <a:t>Deprived communities are disproportionately affected by diabetes due to health inequalities (Suzuki et al., 2024)</a:t>
            </a:r>
          </a:p>
          <a:p>
            <a:pPr marL="457200" indent="-457200" algn="just">
              <a:buFont typeface="Arial" panose="020B0604020202020204" pitchFamily="34" charset="0"/>
              <a:buChar char="•"/>
            </a:pPr>
            <a:endParaRPr lang="en-IN" sz="3200" dirty="0">
              <a:latin typeface="Arial" panose="020B0604020202020204" pitchFamily="34" charset="0"/>
              <a:cs typeface="Arial" panose="020B0604020202020204" pitchFamily="34" charset="0"/>
            </a:endParaRPr>
          </a:p>
          <a:p>
            <a:pPr marL="457200" indent="-457200" algn="just">
              <a:buFont typeface="Arial" panose="020B0604020202020204" pitchFamily="34" charset="0"/>
              <a:buChar char="•"/>
            </a:pPr>
            <a:r>
              <a:rPr lang="en-IN" sz="3200" dirty="0">
                <a:latin typeface="Arial" panose="020B0604020202020204" pitchFamily="34" charset="0"/>
                <a:cs typeface="Arial" panose="020B0604020202020204" pitchFamily="34" charset="0"/>
              </a:rPr>
              <a:t>Increased burden on caregivers, unemployment, and decreased productivity are other aspects related to type 2 diabetes (Lu et al., 2024)</a:t>
            </a:r>
          </a:p>
          <a:p>
            <a:pPr marL="457200" indent="-457200" algn="just">
              <a:buFont typeface="Arial" panose="020B0604020202020204" pitchFamily="34" charset="0"/>
              <a:buChar char="•"/>
            </a:pPr>
            <a:endParaRPr lang="en-IN" sz="3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214820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9EAFFE5-A78E-8501-A15F-0C560AC97198}"/>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94B1BF81-7C6E-C51E-8D7E-B1EE985A3C38}"/>
              </a:ext>
            </a:extLst>
          </p:cNvPr>
          <p:cNvSpPr/>
          <p:nvPr/>
        </p:nvSpPr>
        <p:spPr>
          <a:xfrm>
            <a:off x="-66653" y="1"/>
            <a:ext cx="25199975" cy="13922138"/>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777" b="-777"/>
            </a:stretch>
          </a:blipFill>
        </p:spPr>
      </p:sp>
      <p:sp>
        <p:nvSpPr>
          <p:cNvPr id="5" name="Freeform 5">
            <a:extLst>
              <a:ext uri="{FF2B5EF4-FFF2-40B4-BE49-F238E27FC236}">
                <a16:creationId xmlns:a16="http://schemas.microsoft.com/office/drawing/2014/main" id="{C3A2499B-A2DD-B482-9F09-E30FE1945414}"/>
              </a:ext>
            </a:extLst>
          </p:cNvPr>
          <p:cNvSpPr/>
          <p:nvPr/>
        </p:nvSpPr>
        <p:spPr>
          <a:xfrm>
            <a:off x="18548955" y="15745"/>
            <a:ext cx="5568589" cy="7775011"/>
          </a:xfrm>
          <a:custGeom>
            <a:avLst/>
            <a:gdLst/>
            <a:ahLst/>
            <a:cxnLst/>
            <a:rect l="l" t="t" r="r" b="b"/>
            <a:pathLst>
              <a:path w="5568589" h="7775011">
                <a:moveTo>
                  <a:pt x="0" y="0"/>
                </a:moveTo>
                <a:lnTo>
                  <a:pt x="5568589" y="0"/>
                </a:lnTo>
                <a:lnTo>
                  <a:pt x="5568589" y="7775011"/>
                </a:lnTo>
                <a:lnTo>
                  <a:pt x="0" y="7775011"/>
                </a:lnTo>
                <a:lnTo>
                  <a:pt x="0" y="0"/>
                </a:lnTo>
                <a:close/>
              </a:path>
            </a:pathLst>
          </a:custGeom>
          <a:blipFill>
            <a:blip>
              <a:extLst>
                <a:ext uri="{96DAC541-7B7A-43D3-8B79-37D633B846F1}">
                  <asvg:svgBlip xmlns:asvg="http://schemas.microsoft.com/office/drawing/2016/SVG/main" r:embed="rId4"/>
                </a:ext>
              </a:extLst>
            </a:blip>
            <a:stretch>
              <a:fillRect/>
            </a:stretch>
          </a:blipFill>
        </p:spPr>
      </p:sp>
      <p:sp>
        <p:nvSpPr>
          <p:cNvPr id="6" name="Freeform 6">
            <a:extLst>
              <a:ext uri="{FF2B5EF4-FFF2-40B4-BE49-F238E27FC236}">
                <a16:creationId xmlns:a16="http://schemas.microsoft.com/office/drawing/2014/main" id="{A510F28C-DE3B-21CE-2130-2F56A40E750D}"/>
              </a:ext>
            </a:extLst>
          </p:cNvPr>
          <p:cNvSpPr/>
          <p:nvPr/>
        </p:nvSpPr>
        <p:spPr>
          <a:xfrm>
            <a:off x="2647954" y="8141548"/>
            <a:ext cx="5568589" cy="7775011"/>
          </a:xfrm>
          <a:custGeom>
            <a:avLst/>
            <a:gdLst/>
            <a:ahLst/>
            <a:cxnLst/>
            <a:rect l="l" t="t" r="r" b="b"/>
            <a:pathLst>
              <a:path w="5568589" h="7775011">
                <a:moveTo>
                  <a:pt x="0" y="0"/>
                </a:moveTo>
                <a:lnTo>
                  <a:pt x="5568589" y="0"/>
                </a:lnTo>
                <a:lnTo>
                  <a:pt x="5568589" y="7775012"/>
                </a:lnTo>
                <a:lnTo>
                  <a:pt x="0" y="7775012"/>
                </a:lnTo>
                <a:lnTo>
                  <a:pt x="0" y="0"/>
                </a:lnTo>
                <a:close/>
              </a:path>
            </a:pathLst>
          </a:custGeom>
          <a:blipFill>
            <a:blip>
              <a:extLst>
                <a:ext uri="{96DAC541-7B7A-43D3-8B79-37D633B846F1}">
                  <asvg:svgBlip xmlns:asvg="http://schemas.microsoft.com/office/drawing/2016/SVG/main" r:embed="rId4"/>
                </a:ext>
              </a:extLst>
            </a:blip>
            <a:stretch>
              <a:fillRect/>
            </a:stretch>
          </a:blipFill>
        </p:spPr>
      </p:sp>
      <p:pic>
        <p:nvPicPr>
          <p:cNvPr id="7" name="Picture 6">
            <a:extLst>
              <a:ext uri="{FF2B5EF4-FFF2-40B4-BE49-F238E27FC236}">
                <a16:creationId xmlns:a16="http://schemas.microsoft.com/office/drawing/2014/main" id="{32AABC67-807D-33C2-4800-1DC25062E44C}"/>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2087488" y="3871211"/>
            <a:ext cx="4769109" cy="8540675"/>
          </a:xfrm>
          <a:prstGeom prst="rect">
            <a:avLst/>
          </a:prstGeom>
          <a:noFill/>
        </p:spPr>
      </p:pic>
      <p:sp>
        <p:nvSpPr>
          <p:cNvPr id="8" name="Frame 7">
            <a:extLst>
              <a:ext uri="{FF2B5EF4-FFF2-40B4-BE49-F238E27FC236}">
                <a16:creationId xmlns:a16="http://schemas.microsoft.com/office/drawing/2014/main" id="{2242DB8A-8AC5-C443-4371-A8616E24F489}"/>
              </a:ext>
            </a:extLst>
          </p:cNvPr>
          <p:cNvSpPr/>
          <p:nvPr/>
        </p:nvSpPr>
        <p:spPr>
          <a:xfrm>
            <a:off x="8777009" y="879882"/>
            <a:ext cx="16040100" cy="13144283"/>
          </a:xfrm>
          <a:prstGeom prst="fram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solidFill>
                <a:schemeClr val="tx1"/>
              </a:solidFill>
            </a:endParaRPr>
          </a:p>
        </p:txBody>
      </p:sp>
      <p:sp>
        <p:nvSpPr>
          <p:cNvPr id="9" name="TextBox 8">
            <a:extLst>
              <a:ext uri="{FF2B5EF4-FFF2-40B4-BE49-F238E27FC236}">
                <a16:creationId xmlns:a16="http://schemas.microsoft.com/office/drawing/2014/main" id="{E3DFB501-3AA0-DF15-6C19-19407F47DE81}"/>
              </a:ext>
            </a:extLst>
          </p:cNvPr>
          <p:cNvSpPr txBox="1"/>
          <p:nvPr/>
        </p:nvSpPr>
        <p:spPr>
          <a:xfrm>
            <a:off x="10163451" y="2573943"/>
            <a:ext cx="12949036" cy="10433625"/>
          </a:xfrm>
          <a:prstGeom prst="rect">
            <a:avLst/>
          </a:prstGeom>
          <a:noFill/>
        </p:spPr>
        <p:txBody>
          <a:bodyPr wrap="square" rtlCol="0">
            <a:spAutoFit/>
          </a:bodyPr>
          <a:lstStyle/>
          <a:p>
            <a:pPr marL="457200" lvl="0" indent="-457200" algn="ctr">
              <a:buFont typeface="Arial" panose="020B0604020202020204" pitchFamily="34" charset="0"/>
              <a:buChar char="•"/>
            </a:pPr>
            <a:r>
              <a:rPr lang="en-IN" sz="3200" dirty="0">
                <a:latin typeface="Arial" panose="020B0604020202020204" pitchFamily="34" charset="0"/>
                <a:cs typeface="Arial" panose="020B0604020202020204" pitchFamily="34" charset="0"/>
              </a:rPr>
              <a:t>National Institute of Health Care Excellence Guidelines NG 28 suggest a person-centred approach to type 2 diabetes management (NICE, 2022)</a:t>
            </a:r>
          </a:p>
          <a:p>
            <a:pPr marL="457200" lvl="0" indent="-457200" algn="ctr">
              <a:buFont typeface="Arial" panose="020B0604020202020204" pitchFamily="34" charset="0"/>
              <a:buChar char="•"/>
            </a:pPr>
            <a:endParaRPr lang="en-IN" sz="3200" dirty="0">
              <a:latin typeface="Arial" panose="020B0604020202020204" pitchFamily="34" charset="0"/>
              <a:cs typeface="Arial" panose="020B0604020202020204" pitchFamily="34" charset="0"/>
            </a:endParaRPr>
          </a:p>
          <a:p>
            <a:pPr marL="457200" lvl="0" indent="-457200" algn="ctr">
              <a:buFont typeface="Arial" panose="020B0604020202020204" pitchFamily="34" charset="0"/>
              <a:buChar char="•"/>
            </a:pPr>
            <a:r>
              <a:rPr lang="en-IN" sz="3200" dirty="0">
                <a:latin typeface="Arial" panose="020B0604020202020204" pitchFamily="34" charset="0"/>
                <a:cs typeface="Arial" panose="020B0604020202020204" pitchFamily="34" charset="0"/>
              </a:rPr>
              <a:t>Modification of lifestyle, including up to 10% weight loss, a nutritious diet, and at least 150 minutes of moderate physical activity each week, has been guided as the foundation of the intervention (Office for National Statistics, 2024)</a:t>
            </a:r>
          </a:p>
          <a:p>
            <a:pPr marL="457200" lvl="0" indent="-457200" algn="ctr">
              <a:buFont typeface="Arial" panose="020B0604020202020204" pitchFamily="34" charset="0"/>
              <a:buChar char="•"/>
            </a:pPr>
            <a:endParaRPr lang="en-IN" sz="3200" dirty="0">
              <a:latin typeface="Arial" panose="020B0604020202020204" pitchFamily="34" charset="0"/>
              <a:cs typeface="Arial" panose="020B0604020202020204" pitchFamily="34" charset="0"/>
            </a:endParaRPr>
          </a:p>
          <a:p>
            <a:pPr marL="457200" lvl="0" indent="-457200" algn="ctr">
              <a:buFont typeface="Arial" panose="020B0604020202020204" pitchFamily="34" charset="0"/>
              <a:buChar char="•"/>
            </a:pPr>
            <a:r>
              <a:rPr lang="en-IN" sz="3200" dirty="0">
                <a:latin typeface="Arial" panose="020B0604020202020204" pitchFamily="34" charset="0"/>
                <a:cs typeface="Arial" panose="020B0604020202020204" pitchFamily="34" charset="0"/>
              </a:rPr>
              <a:t>Organised educational programmes like DESMOND have been integrated to improve glycaemic control and self-management (Scannell, O’Neill and Griffin, 2025)</a:t>
            </a:r>
          </a:p>
          <a:p>
            <a:pPr marL="457200" lvl="0" indent="-457200" algn="ctr">
              <a:buFont typeface="Arial" panose="020B0604020202020204" pitchFamily="34" charset="0"/>
              <a:buChar char="•"/>
            </a:pPr>
            <a:endParaRPr lang="en-IN" sz="3200" dirty="0">
              <a:latin typeface="Arial" panose="020B0604020202020204" pitchFamily="34" charset="0"/>
              <a:cs typeface="Arial" panose="020B0604020202020204" pitchFamily="34" charset="0"/>
            </a:endParaRPr>
          </a:p>
          <a:p>
            <a:pPr marL="457200" lvl="0" indent="-457200" algn="ctr">
              <a:buFont typeface="Arial" panose="020B0604020202020204" pitchFamily="34" charset="0"/>
              <a:buChar char="•"/>
            </a:pPr>
            <a:r>
              <a:rPr lang="en-IN" sz="3200" dirty="0">
                <a:latin typeface="Arial" panose="020B0604020202020204" pitchFamily="34" charset="0"/>
                <a:cs typeface="Arial" panose="020B0604020202020204" pitchFamily="34" charset="0"/>
              </a:rPr>
              <a:t>Multidisciplinary collaboration, shared decision-making, optimised long-term clinical results and satisfaction among patients have also been suggested (Misra et al., 2023)</a:t>
            </a:r>
          </a:p>
          <a:p>
            <a:pPr marL="457200" lvl="0" indent="-457200" algn="ctr">
              <a:buFont typeface="Arial" panose="020B0604020202020204" pitchFamily="34" charset="0"/>
              <a:buChar char="•"/>
            </a:pPr>
            <a:endParaRPr lang="en-IN" sz="3200" dirty="0">
              <a:latin typeface="Arial" panose="020B0604020202020204" pitchFamily="34" charset="0"/>
              <a:cs typeface="Arial" panose="020B0604020202020204" pitchFamily="34" charset="0"/>
            </a:endParaRPr>
          </a:p>
          <a:p>
            <a:pPr marL="457200" lvl="0" indent="-457200" algn="ctr">
              <a:buFont typeface="Arial" panose="020B0604020202020204" pitchFamily="34" charset="0"/>
              <a:buChar char="•"/>
            </a:pPr>
            <a:r>
              <a:rPr lang="en-IN" sz="3200" dirty="0">
                <a:latin typeface="Arial" panose="020B0604020202020204" pitchFamily="34" charset="0"/>
                <a:cs typeface="Arial" panose="020B0604020202020204" pitchFamily="34" charset="0"/>
              </a:rPr>
              <a:t>Regular monitoring of HbA1c, renal function, blood pressure and cardiovascular hazard decreases the impact of disease and complications.</a:t>
            </a:r>
          </a:p>
          <a:p>
            <a:pPr marL="457200" indent="-457200" algn="ctr">
              <a:buFont typeface="Arial" panose="020B0604020202020204" pitchFamily="34" charset="0"/>
              <a:buChar char="•"/>
            </a:pPr>
            <a:endParaRPr lang="en-IN" sz="3200" dirty="0">
              <a:latin typeface="Arial" panose="020B0604020202020204" pitchFamily="34" charset="0"/>
              <a:cs typeface="Arial" panose="020B0604020202020204" pitchFamily="34" charset="0"/>
            </a:endParaRPr>
          </a:p>
        </p:txBody>
      </p:sp>
      <p:sp>
        <p:nvSpPr>
          <p:cNvPr id="10" name="TextBox 9">
            <a:extLst>
              <a:ext uri="{FF2B5EF4-FFF2-40B4-BE49-F238E27FC236}">
                <a16:creationId xmlns:a16="http://schemas.microsoft.com/office/drawing/2014/main" id="{E6E8AF7E-462C-C952-FE94-10B038C78C4B}"/>
              </a:ext>
            </a:extLst>
          </p:cNvPr>
          <p:cNvSpPr txBox="1"/>
          <p:nvPr/>
        </p:nvSpPr>
        <p:spPr>
          <a:xfrm>
            <a:off x="1551710" y="1038442"/>
            <a:ext cx="5897134" cy="2431435"/>
          </a:xfrm>
          <a:prstGeom prst="rect">
            <a:avLst/>
          </a:prstGeom>
          <a:noFill/>
        </p:spPr>
        <p:txBody>
          <a:bodyPr wrap="square" rtlCol="0">
            <a:spAutoFit/>
          </a:bodyPr>
          <a:lstStyle/>
          <a:p>
            <a:pPr algn="ctr"/>
            <a:r>
              <a:rPr lang="en-IN" sz="4000" b="1" dirty="0"/>
              <a:t>Evidence-based management of type two diabetes</a:t>
            </a:r>
          </a:p>
          <a:p>
            <a:endParaRPr lang="en-IN" sz="3200" dirty="0"/>
          </a:p>
        </p:txBody>
      </p:sp>
    </p:spTree>
    <p:extLst>
      <p:ext uri="{BB962C8B-B14F-4D97-AF65-F5344CB8AC3E}">
        <p14:creationId xmlns:p14="http://schemas.microsoft.com/office/powerpoint/2010/main" val="37621901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A2A69F5-6B17-2ECB-01A2-5299026D97FB}"/>
              </a:ext>
            </a:extLst>
          </p:cNvPr>
          <p:cNvSpPr txBox="1"/>
          <p:nvPr/>
        </p:nvSpPr>
        <p:spPr>
          <a:xfrm>
            <a:off x="5741987" y="390525"/>
            <a:ext cx="12595860" cy="1200329"/>
          </a:xfrm>
          <a:prstGeom prst="rect">
            <a:avLst/>
          </a:prstGeom>
          <a:noFill/>
        </p:spPr>
        <p:txBody>
          <a:bodyPr wrap="square">
            <a:spAutoFit/>
          </a:bodyPr>
          <a:lstStyle/>
          <a:p>
            <a:pPr algn="ctr"/>
            <a:r>
              <a:rPr lang="en-IN" sz="3600" dirty="0">
                <a:latin typeface="Arial" panose="020B0604020202020204" pitchFamily="34" charset="0"/>
                <a:cs typeface="Arial" panose="020B0604020202020204" pitchFamily="34" charset="0"/>
              </a:rPr>
              <a:t>Personalised Care in Type 2 Diabetes- Comprehensive model</a:t>
            </a:r>
          </a:p>
        </p:txBody>
      </p:sp>
      <p:pic>
        <p:nvPicPr>
          <p:cNvPr id="5" name="Picture 4">
            <a:extLst>
              <a:ext uri="{FF2B5EF4-FFF2-40B4-BE49-F238E27FC236}">
                <a16:creationId xmlns:a16="http://schemas.microsoft.com/office/drawing/2014/main" id="{7474E5F0-7753-8101-44B3-5A459A681058}"/>
              </a:ext>
            </a:extLst>
          </p:cNvPr>
          <p:cNvPicPr>
            <a:picLocks noChangeAspect="1"/>
          </p:cNvPicPr>
          <p:nvPr/>
        </p:nvPicPr>
        <p:blipFill>
          <a:blip r:embed="rId3"/>
          <a:stretch>
            <a:fillRect/>
          </a:stretch>
        </p:blipFill>
        <p:spPr>
          <a:xfrm>
            <a:off x="16486187" y="4281487"/>
            <a:ext cx="8096250" cy="5324475"/>
          </a:xfrm>
          <a:prstGeom prst="rect">
            <a:avLst/>
          </a:prstGeom>
        </p:spPr>
      </p:pic>
      <p:graphicFrame>
        <p:nvGraphicFramePr>
          <p:cNvPr id="8" name="Table 7">
            <a:extLst>
              <a:ext uri="{FF2B5EF4-FFF2-40B4-BE49-F238E27FC236}">
                <a16:creationId xmlns:a16="http://schemas.microsoft.com/office/drawing/2014/main" id="{15CCB910-93CF-41E5-8B93-C94B16ED9A49}"/>
              </a:ext>
            </a:extLst>
          </p:cNvPr>
          <p:cNvGraphicFramePr>
            <a:graphicFrameLocks noGrp="1"/>
          </p:cNvGraphicFramePr>
          <p:nvPr>
            <p:extLst>
              <p:ext uri="{D42A27DB-BD31-4B8C-83A1-F6EECF244321}">
                <p14:modId xmlns:p14="http://schemas.microsoft.com/office/powerpoint/2010/main" val="2996763532"/>
              </p:ext>
            </p:extLst>
          </p:nvPr>
        </p:nvGraphicFramePr>
        <p:xfrm>
          <a:off x="1703387" y="3209925"/>
          <a:ext cx="12801599" cy="8162478"/>
        </p:xfrm>
        <a:graphic>
          <a:graphicData uri="http://schemas.openxmlformats.org/drawingml/2006/table">
            <a:tbl>
              <a:tblPr firstRow="1" firstCol="1" bandRow="1">
                <a:tableStyleId>{5C22544A-7EE6-4342-B048-85BDC9FD1C3A}</a:tableStyleId>
              </a:tblPr>
              <a:tblGrid>
                <a:gridCol w="3213179">
                  <a:extLst>
                    <a:ext uri="{9D8B030D-6E8A-4147-A177-3AD203B41FA5}">
                      <a16:colId xmlns:a16="http://schemas.microsoft.com/office/drawing/2014/main" val="2003405243"/>
                    </a:ext>
                  </a:extLst>
                </a:gridCol>
                <a:gridCol w="9588420">
                  <a:extLst>
                    <a:ext uri="{9D8B030D-6E8A-4147-A177-3AD203B41FA5}">
                      <a16:colId xmlns:a16="http://schemas.microsoft.com/office/drawing/2014/main" val="3629545391"/>
                    </a:ext>
                  </a:extLst>
                </a:gridCol>
              </a:tblGrid>
              <a:tr h="522356">
                <a:tc>
                  <a:txBody>
                    <a:bodyPr/>
                    <a:lstStyle/>
                    <a:p>
                      <a:pPr algn="ctr">
                        <a:lnSpc>
                          <a:spcPct val="107000"/>
                        </a:lnSpc>
                        <a:spcAft>
                          <a:spcPts val="800"/>
                        </a:spcAft>
                        <a:buNone/>
                      </a:pPr>
                      <a:r>
                        <a:rPr lang="en-IN" sz="2800" kern="0" dirty="0">
                          <a:solidFill>
                            <a:schemeClr val="tx1"/>
                          </a:solidFill>
                          <a:effectLst/>
                          <a:latin typeface="Arial" panose="020B0604020202020204" pitchFamily="34" charset="0"/>
                          <a:cs typeface="Arial" panose="020B0604020202020204" pitchFamily="34" charset="0"/>
                        </a:rPr>
                        <a:t>Principle</a:t>
                      </a:r>
                      <a:endParaRPr lang="en-IN" sz="2400" kern="100" dirty="0">
                        <a:solidFill>
                          <a:schemeClr val="tx1"/>
                        </a:solidFill>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nchor="ctr">
                    <a:solidFill>
                      <a:schemeClr val="accent1">
                        <a:lumMod val="20000"/>
                        <a:lumOff val="80000"/>
                      </a:schemeClr>
                    </a:solidFill>
                  </a:tcPr>
                </a:tc>
                <a:tc>
                  <a:txBody>
                    <a:bodyPr/>
                    <a:lstStyle/>
                    <a:p>
                      <a:pPr algn="ctr">
                        <a:lnSpc>
                          <a:spcPct val="107000"/>
                        </a:lnSpc>
                        <a:spcAft>
                          <a:spcPts val="800"/>
                        </a:spcAft>
                        <a:buNone/>
                      </a:pPr>
                      <a:r>
                        <a:rPr lang="en-IN" sz="2800" kern="0" dirty="0">
                          <a:solidFill>
                            <a:schemeClr val="tx1"/>
                          </a:solidFill>
                          <a:effectLst/>
                          <a:latin typeface="Arial" panose="020B0604020202020204" pitchFamily="34" charset="0"/>
                          <a:cs typeface="Arial" panose="020B0604020202020204" pitchFamily="34" charset="0"/>
                        </a:rPr>
                        <a:t>Application in Diabetes Care</a:t>
                      </a:r>
                      <a:endParaRPr lang="en-IN" sz="2400" kern="100" dirty="0">
                        <a:solidFill>
                          <a:schemeClr val="tx1"/>
                        </a:solidFill>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nchor="ctr">
                    <a:solidFill>
                      <a:schemeClr val="accent1">
                        <a:lumMod val="20000"/>
                        <a:lumOff val="80000"/>
                      </a:schemeClr>
                    </a:solidFill>
                  </a:tcPr>
                </a:tc>
                <a:extLst>
                  <a:ext uri="{0D108BD9-81ED-4DB2-BD59-A6C34878D82A}">
                    <a16:rowId xmlns:a16="http://schemas.microsoft.com/office/drawing/2014/main" val="2391133718"/>
                  </a:ext>
                </a:extLst>
              </a:tr>
              <a:tr h="1085604">
                <a:tc>
                  <a:txBody>
                    <a:bodyPr/>
                    <a:lstStyle/>
                    <a:p>
                      <a:pPr>
                        <a:lnSpc>
                          <a:spcPct val="107000"/>
                        </a:lnSpc>
                        <a:spcAft>
                          <a:spcPts val="800"/>
                        </a:spcAft>
                        <a:buNone/>
                      </a:pPr>
                      <a:r>
                        <a:rPr lang="en-IN" sz="2800" b="0" i="1" u="sng" kern="0">
                          <a:solidFill>
                            <a:schemeClr val="tx1"/>
                          </a:solidFill>
                          <a:effectLst/>
                          <a:latin typeface="Arial" panose="020B0604020202020204" pitchFamily="34" charset="0"/>
                          <a:cs typeface="Arial" panose="020B0604020202020204" pitchFamily="34" charset="0"/>
                          <a:hlinkClick r:id="rId4" action="ppaction://hlinkfile">
                            <a:extLst>
                              <a:ext uri="{A12FA001-AC4F-418D-AE19-62706E023703}">
                                <ahyp:hlinkClr xmlns:ahyp="http://schemas.microsoft.com/office/drawing/2018/hyperlinkcolor" val="tx"/>
                              </a:ext>
                            </a:extLst>
                          </a:hlinkClick>
                        </a:rPr>
                        <a:t>Person‑centred</a:t>
                      </a:r>
                      <a:endParaRPr lang="en-IN" sz="2400" b="0" i="1" u="sng" kern="100">
                        <a:solidFill>
                          <a:schemeClr val="tx1"/>
                        </a:solidFill>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nchor="ctr">
                    <a:solidFill>
                      <a:schemeClr val="accent1">
                        <a:lumMod val="20000"/>
                        <a:lumOff val="80000"/>
                      </a:schemeClr>
                    </a:solidFill>
                  </a:tcPr>
                </a:tc>
                <a:tc>
                  <a:txBody>
                    <a:bodyPr/>
                    <a:lstStyle/>
                    <a:p>
                      <a:pPr>
                        <a:lnSpc>
                          <a:spcPct val="107000"/>
                        </a:lnSpc>
                        <a:spcAft>
                          <a:spcPts val="800"/>
                        </a:spcAft>
                        <a:buNone/>
                      </a:pPr>
                      <a:r>
                        <a:rPr lang="en-IN" sz="2800" kern="0" dirty="0">
                          <a:solidFill>
                            <a:schemeClr val="tx1"/>
                          </a:solidFill>
                          <a:effectLst/>
                          <a:latin typeface="Arial" panose="020B0604020202020204" pitchFamily="34" charset="0"/>
                          <a:cs typeface="Arial" panose="020B0604020202020204" pitchFamily="34" charset="0"/>
                        </a:rPr>
                        <a:t>Focus on the individual’s lifestyle, culture, and preferences rather than only the disease.</a:t>
                      </a:r>
                      <a:endParaRPr lang="en-IN" sz="2400" kern="100" dirty="0">
                        <a:solidFill>
                          <a:schemeClr val="tx1"/>
                        </a:solidFill>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nchor="ctr">
                    <a:solidFill>
                      <a:schemeClr val="accent1">
                        <a:lumMod val="20000"/>
                        <a:lumOff val="80000"/>
                      </a:schemeClr>
                    </a:solidFill>
                  </a:tcPr>
                </a:tc>
                <a:extLst>
                  <a:ext uri="{0D108BD9-81ED-4DB2-BD59-A6C34878D82A}">
                    <a16:rowId xmlns:a16="http://schemas.microsoft.com/office/drawing/2014/main" val="3373777375"/>
                  </a:ext>
                </a:extLst>
              </a:tr>
              <a:tr h="1648853">
                <a:tc>
                  <a:txBody>
                    <a:bodyPr/>
                    <a:lstStyle/>
                    <a:p>
                      <a:pPr>
                        <a:lnSpc>
                          <a:spcPct val="107000"/>
                        </a:lnSpc>
                        <a:spcAft>
                          <a:spcPts val="800"/>
                        </a:spcAft>
                        <a:buNone/>
                      </a:pPr>
                      <a:r>
                        <a:rPr lang="en-IN" sz="2800" b="0" i="1" u="sng" kern="0" dirty="0">
                          <a:solidFill>
                            <a:schemeClr val="tx1"/>
                          </a:solidFill>
                          <a:effectLst/>
                          <a:latin typeface="Arial" panose="020B0604020202020204" pitchFamily="34" charset="0"/>
                          <a:cs typeface="Arial" panose="020B0604020202020204" pitchFamily="34" charset="0"/>
                          <a:hlinkClick r:id="rId5" action="ppaction://hlinkfile">
                            <a:extLst>
                              <a:ext uri="{A12FA001-AC4F-418D-AE19-62706E023703}">
                                <ahyp:hlinkClr xmlns:ahyp="http://schemas.microsoft.com/office/drawing/2018/hyperlinkcolor" val="tx"/>
                              </a:ext>
                            </a:extLst>
                          </a:hlinkClick>
                        </a:rPr>
                        <a:t>Shared decision‑making</a:t>
                      </a:r>
                      <a:endParaRPr lang="en-IN" sz="2400" b="0" i="1" u="sng" kern="100" dirty="0">
                        <a:solidFill>
                          <a:schemeClr val="tx1"/>
                        </a:solidFill>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nchor="ctr">
                    <a:solidFill>
                      <a:schemeClr val="accent1">
                        <a:lumMod val="20000"/>
                        <a:lumOff val="80000"/>
                      </a:schemeClr>
                    </a:solidFill>
                  </a:tcPr>
                </a:tc>
                <a:tc>
                  <a:txBody>
                    <a:bodyPr/>
                    <a:lstStyle/>
                    <a:p>
                      <a:pPr>
                        <a:lnSpc>
                          <a:spcPct val="107000"/>
                        </a:lnSpc>
                        <a:spcAft>
                          <a:spcPts val="800"/>
                        </a:spcAft>
                        <a:buNone/>
                      </a:pPr>
                      <a:r>
                        <a:rPr lang="en-IN" sz="2800" kern="0" dirty="0">
                          <a:solidFill>
                            <a:schemeClr val="tx1"/>
                          </a:solidFill>
                          <a:effectLst/>
                          <a:latin typeface="Arial" panose="020B0604020202020204" pitchFamily="34" charset="0"/>
                          <a:cs typeface="Arial" panose="020B0604020202020204" pitchFamily="34" charset="0"/>
                        </a:rPr>
                        <a:t>Nurses and patients collaborate on treatment choices, e.g., diet plans or medication options.</a:t>
                      </a:r>
                      <a:endParaRPr lang="en-IN" sz="2400" kern="100" dirty="0">
                        <a:solidFill>
                          <a:schemeClr val="tx1"/>
                        </a:solidFill>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nchor="ctr">
                    <a:solidFill>
                      <a:schemeClr val="accent1">
                        <a:lumMod val="20000"/>
                        <a:lumOff val="80000"/>
                      </a:schemeClr>
                    </a:solidFill>
                  </a:tcPr>
                </a:tc>
                <a:extLst>
                  <a:ext uri="{0D108BD9-81ED-4DB2-BD59-A6C34878D82A}">
                    <a16:rowId xmlns:a16="http://schemas.microsoft.com/office/drawing/2014/main" val="3420887420"/>
                  </a:ext>
                </a:extLst>
              </a:tr>
              <a:tr h="1085604">
                <a:tc>
                  <a:txBody>
                    <a:bodyPr/>
                    <a:lstStyle/>
                    <a:p>
                      <a:pPr>
                        <a:lnSpc>
                          <a:spcPct val="107000"/>
                        </a:lnSpc>
                        <a:spcAft>
                          <a:spcPts val="800"/>
                        </a:spcAft>
                        <a:buNone/>
                      </a:pPr>
                      <a:r>
                        <a:rPr lang="en-IN" sz="2800" b="0" i="1" u="sng" kern="0">
                          <a:solidFill>
                            <a:schemeClr val="tx1"/>
                          </a:solidFill>
                          <a:effectLst/>
                          <a:latin typeface="Arial" panose="020B0604020202020204" pitchFamily="34" charset="0"/>
                          <a:cs typeface="Arial" panose="020B0604020202020204" pitchFamily="34" charset="0"/>
                          <a:hlinkClick r:id="rId6" action="ppaction://hlinkfile">
                            <a:extLst>
                              <a:ext uri="{A12FA001-AC4F-418D-AE19-62706E023703}">
                                <ahyp:hlinkClr xmlns:ahyp="http://schemas.microsoft.com/office/drawing/2018/hyperlinkcolor" val="tx"/>
                              </a:ext>
                            </a:extLst>
                          </a:hlinkClick>
                        </a:rPr>
                        <a:t>Choice and control</a:t>
                      </a:r>
                      <a:endParaRPr lang="en-IN" sz="2400" b="0" i="1" u="sng" kern="100">
                        <a:solidFill>
                          <a:schemeClr val="tx1"/>
                        </a:solidFill>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nchor="ctr">
                    <a:solidFill>
                      <a:schemeClr val="accent1">
                        <a:lumMod val="20000"/>
                        <a:lumOff val="80000"/>
                      </a:schemeClr>
                    </a:solidFill>
                  </a:tcPr>
                </a:tc>
                <a:tc>
                  <a:txBody>
                    <a:bodyPr/>
                    <a:lstStyle/>
                    <a:p>
                      <a:pPr>
                        <a:lnSpc>
                          <a:spcPct val="107000"/>
                        </a:lnSpc>
                        <a:spcAft>
                          <a:spcPts val="800"/>
                        </a:spcAft>
                        <a:buNone/>
                      </a:pPr>
                      <a:r>
                        <a:rPr lang="en-IN" sz="2800" kern="0" dirty="0">
                          <a:solidFill>
                            <a:schemeClr val="tx1"/>
                          </a:solidFill>
                          <a:effectLst/>
                          <a:latin typeface="Arial" panose="020B0604020202020204" pitchFamily="34" charset="0"/>
                          <a:cs typeface="Arial" panose="020B0604020202020204" pitchFamily="34" charset="0"/>
                        </a:rPr>
                        <a:t>Patients select suitable interventions, supported by education and guidance.</a:t>
                      </a:r>
                      <a:endParaRPr lang="en-IN" sz="2400" kern="100" dirty="0">
                        <a:solidFill>
                          <a:schemeClr val="tx1"/>
                        </a:solidFill>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nchor="ctr">
                    <a:solidFill>
                      <a:schemeClr val="accent1">
                        <a:lumMod val="20000"/>
                        <a:lumOff val="80000"/>
                      </a:schemeClr>
                    </a:solidFill>
                  </a:tcPr>
                </a:tc>
                <a:extLst>
                  <a:ext uri="{0D108BD9-81ED-4DB2-BD59-A6C34878D82A}">
                    <a16:rowId xmlns:a16="http://schemas.microsoft.com/office/drawing/2014/main" val="2219545236"/>
                  </a:ext>
                </a:extLst>
              </a:tr>
              <a:tr h="1085604">
                <a:tc>
                  <a:txBody>
                    <a:bodyPr/>
                    <a:lstStyle/>
                    <a:p>
                      <a:pPr>
                        <a:lnSpc>
                          <a:spcPct val="107000"/>
                        </a:lnSpc>
                        <a:spcAft>
                          <a:spcPts val="800"/>
                        </a:spcAft>
                        <a:buNone/>
                      </a:pPr>
                      <a:r>
                        <a:rPr lang="en-IN" sz="2800" b="0" i="1" u="sng" kern="0">
                          <a:solidFill>
                            <a:schemeClr val="tx1"/>
                          </a:solidFill>
                          <a:effectLst/>
                          <a:latin typeface="Arial" panose="020B0604020202020204" pitchFamily="34" charset="0"/>
                          <a:cs typeface="Arial" panose="020B0604020202020204" pitchFamily="34" charset="0"/>
                          <a:hlinkClick r:id="rId7" action="ppaction://hlinkfile">
                            <a:extLst>
                              <a:ext uri="{A12FA001-AC4F-418D-AE19-62706E023703}">
                                <ahyp:hlinkClr xmlns:ahyp="http://schemas.microsoft.com/office/drawing/2018/hyperlinkcolor" val="tx"/>
                              </a:ext>
                            </a:extLst>
                          </a:hlinkClick>
                        </a:rPr>
                        <a:t>Holistic care</a:t>
                      </a:r>
                      <a:endParaRPr lang="en-IN" sz="2400" b="0" i="1" u="sng" kern="100">
                        <a:solidFill>
                          <a:schemeClr val="tx1"/>
                        </a:solidFill>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nchor="ctr">
                    <a:solidFill>
                      <a:schemeClr val="accent1">
                        <a:lumMod val="20000"/>
                        <a:lumOff val="80000"/>
                      </a:schemeClr>
                    </a:solidFill>
                  </a:tcPr>
                </a:tc>
                <a:tc>
                  <a:txBody>
                    <a:bodyPr/>
                    <a:lstStyle/>
                    <a:p>
                      <a:pPr>
                        <a:lnSpc>
                          <a:spcPct val="107000"/>
                        </a:lnSpc>
                        <a:spcAft>
                          <a:spcPts val="800"/>
                        </a:spcAft>
                        <a:buNone/>
                      </a:pPr>
                      <a:r>
                        <a:rPr lang="en-IN" sz="2800" kern="0">
                          <a:solidFill>
                            <a:schemeClr val="tx1"/>
                          </a:solidFill>
                          <a:effectLst/>
                          <a:latin typeface="Arial" panose="020B0604020202020204" pitchFamily="34" charset="0"/>
                          <a:cs typeface="Arial" panose="020B0604020202020204" pitchFamily="34" charset="0"/>
                        </a:rPr>
                        <a:t>Addresses physical, emotional, social, and spiritual wellbeing.</a:t>
                      </a:r>
                      <a:endParaRPr lang="en-IN" sz="2400" kern="100">
                        <a:solidFill>
                          <a:schemeClr val="tx1"/>
                        </a:solidFill>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nchor="ctr">
                    <a:solidFill>
                      <a:schemeClr val="accent1">
                        <a:lumMod val="20000"/>
                        <a:lumOff val="80000"/>
                      </a:schemeClr>
                    </a:solidFill>
                  </a:tcPr>
                </a:tc>
                <a:extLst>
                  <a:ext uri="{0D108BD9-81ED-4DB2-BD59-A6C34878D82A}">
                    <a16:rowId xmlns:a16="http://schemas.microsoft.com/office/drawing/2014/main" val="4063951395"/>
                  </a:ext>
                </a:extLst>
              </a:tr>
              <a:tr h="1085604">
                <a:tc>
                  <a:txBody>
                    <a:bodyPr/>
                    <a:lstStyle/>
                    <a:p>
                      <a:pPr>
                        <a:lnSpc>
                          <a:spcPct val="107000"/>
                        </a:lnSpc>
                        <a:spcAft>
                          <a:spcPts val="800"/>
                        </a:spcAft>
                        <a:buNone/>
                      </a:pPr>
                      <a:r>
                        <a:rPr lang="en-IN" sz="2800" b="0" i="1" u="sng" kern="0" dirty="0">
                          <a:solidFill>
                            <a:schemeClr val="tx1"/>
                          </a:solidFill>
                          <a:effectLst/>
                          <a:latin typeface="Arial" panose="020B0604020202020204" pitchFamily="34" charset="0"/>
                          <a:cs typeface="Arial" panose="020B0604020202020204" pitchFamily="34" charset="0"/>
                          <a:hlinkClick r:id="rId8" action="ppaction://hlinkfile">
                            <a:extLst>
                              <a:ext uri="{A12FA001-AC4F-418D-AE19-62706E023703}">
                                <ahyp:hlinkClr xmlns:ahyp="http://schemas.microsoft.com/office/drawing/2018/hyperlinkcolor" val="tx"/>
                              </a:ext>
                            </a:extLst>
                          </a:hlinkClick>
                        </a:rPr>
                        <a:t>Coordinated care</a:t>
                      </a:r>
                      <a:endParaRPr lang="en-IN" sz="2400" b="0" i="1" u="sng" kern="100" dirty="0">
                        <a:solidFill>
                          <a:schemeClr val="tx1"/>
                        </a:solidFill>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nchor="ctr">
                    <a:solidFill>
                      <a:schemeClr val="accent1">
                        <a:lumMod val="20000"/>
                        <a:lumOff val="80000"/>
                      </a:schemeClr>
                    </a:solidFill>
                  </a:tcPr>
                </a:tc>
                <a:tc>
                  <a:txBody>
                    <a:bodyPr/>
                    <a:lstStyle/>
                    <a:p>
                      <a:pPr>
                        <a:lnSpc>
                          <a:spcPct val="107000"/>
                        </a:lnSpc>
                        <a:spcAft>
                          <a:spcPts val="800"/>
                        </a:spcAft>
                        <a:buNone/>
                      </a:pPr>
                      <a:r>
                        <a:rPr lang="en-IN" sz="2800" kern="0" dirty="0">
                          <a:solidFill>
                            <a:schemeClr val="tx1"/>
                          </a:solidFill>
                          <a:effectLst/>
                          <a:latin typeface="Arial" panose="020B0604020202020204" pitchFamily="34" charset="0"/>
                          <a:cs typeface="Arial" panose="020B0604020202020204" pitchFamily="34" charset="0"/>
                        </a:rPr>
                        <a:t>Multidisciplinary teams ensure seamless management across services.</a:t>
                      </a:r>
                      <a:endParaRPr lang="en-IN" sz="2400" kern="100" dirty="0">
                        <a:solidFill>
                          <a:schemeClr val="tx1"/>
                        </a:solidFill>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nchor="ctr">
                    <a:solidFill>
                      <a:schemeClr val="accent1">
                        <a:lumMod val="20000"/>
                        <a:lumOff val="80000"/>
                      </a:schemeClr>
                    </a:solidFill>
                  </a:tcPr>
                </a:tc>
                <a:extLst>
                  <a:ext uri="{0D108BD9-81ED-4DB2-BD59-A6C34878D82A}">
                    <a16:rowId xmlns:a16="http://schemas.microsoft.com/office/drawing/2014/main" val="3139966566"/>
                  </a:ext>
                </a:extLst>
              </a:tr>
              <a:tr h="1648853">
                <a:tc>
                  <a:txBody>
                    <a:bodyPr/>
                    <a:lstStyle/>
                    <a:p>
                      <a:pPr>
                        <a:lnSpc>
                          <a:spcPct val="107000"/>
                        </a:lnSpc>
                        <a:spcAft>
                          <a:spcPts val="800"/>
                        </a:spcAft>
                        <a:buNone/>
                      </a:pPr>
                      <a:r>
                        <a:rPr lang="en-IN" sz="2800" b="0" i="1" u="sng" kern="0" dirty="0">
                          <a:solidFill>
                            <a:schemeClr val="tx1"/>
                          </a:solidFill>
                          <a:effectLst/>
                          <a:latin typeface="Arial" panose="020B0604020202020204" pitchFamily="34" charset="0"/>
                          <a:cs typeface="Arial" panose="020B0604020202020204" pitchFamily="34" charset="0"/>
                          <a:hlinkClick r:id="rId9" action="ppaction://hlinkfile">
                            <a:extLst>
                              <a:ext uri="{A12FA001-AC4F-418D-AE19-62706E023703}">
                                <ahyp:hlinkClr xmlns:ahyp="http://schemas.microsoft.com/office/drawing/2018/hyperlinkcolor" val="tx"/>
                              </a:ext>
                            </a:extLst>
                          </a:hlinkClick>
                        </a:rPr>
                        <a:t>Support for self‑management</a:t>
                      </a:r>
                      <a:endParaRPr lang="en-IN" sz="2400" b="0" i="1" u="sng" kern="100" dirty="0">
                        <a:solidFill>
                          <a:schemeClr val="tx1"/>
                        </a:solidFill>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nchor="ctr">
                    <a:solidFill>
                      <a:schemeClr val="accent1">
                        <a:lumMod val="20000"/>
                        <a:lumOff val="80000"/>
                      </a:schemeClr>
                    </a:solidFill>
                  </a:tcPr>
                </a:tc>
                <a:tc>
                  <a:txBody>
                    <a:bodyPr/>
                    <a:lstStyle/>
                    <a:p>
                      <a:pPr>
                        <a:lnSpc>
                          <a:spcPct val="107000"/>
                        </a:lnSpc>
                        <a:spcAft>
                          <a:spcPts val="800"/>
                        </a:spcAft>
                        <a:buNone/>
                      </a:pPr>
                      <a:r>
                        <a:rPr lang="en-IN" sz="2800" kern="0" dirty="0">
                          <a:solidFill>
                            <a:schemeClr val="tx1"/>
                          </a:solidFill>
                          <a:effectLst/>
                          <a:latin typeface="Arial" panose="020B0604020202020204" pitchFamily="34" charset="0"/>
                          <a:cs typeface="Arial" panose="020B0604020202020204" pitchFamily="34" charset="0"/>
                        </a:rPr>
                        <a:t>Education programmes (e.g., DESMOND) empower patients to monitor and manage their condition.</a:t>
                      </a:r>
                      <a:endParaRPr lang="en-IN" sz="2400" kern="100" dirty="0">
                        <a:solidFill>
                          <a:schemeClr val="tx1"/>
                        </a:solidFill>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nchor="ctr">
                    <a:solidFill>
                      <a:schemeClr val="accent1">
                        <a:lumMod val="20000"/>
                        <a:lumOff val="80000"/>
                      </a:schemeClr>
                    </a:solidFill>
                  </a:tcPr>
                </a:tc>
                <a:extLst>
                  <a:ext uri="{0D108BD9-81ED-4DB2-BD59-A6C34878D82A}">
                    <a16:rowId xmlns:a16="http://schemas.microsoft.com/office/drawing/2014/main" val="3470051519"/>
                  </a:ext>
                </a:extLst>
              </a:tr>
            </a:tbl>
          </a:graphicData>
        </a:graphic>
      </p:graphicFrame>
    </p:spTree>
    <p:extLst>
      <p:ext uri="{BB962C8B-B14F-4D97-AF65-F5344CB8AC3E}">
        <p14:creationId xmlns:p14="http://schemas.microsoft.com/office/powerpoint/2010/main" val="17876353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09A37BDD-C995-0101-5AAF-649B5D522139}"/>
              </a:ext>
            </a:extLst>
          </p:cNvPr>
          <p:cNvGraphicFramePr>
            <a:graphicFrameLocks noGrp="1"/>
          </p:cNvGraphicFramePr>
          <p:nvPr>
            <p:extLst>
              <p:ext uri="{D42A27DB-BD31-4B8C-83A1-F6EECF244321}">
                <p14:modId xmlns:p14="http://schemas.microsoft.com/office/powerpoint/2010/main" val="294186239"/>
              </p:ext>
            </p:extLst>
          </p:nvPr>
        </p:nvGraphicFramePr>
        <p:xfrm>
          <a:off x="4522787" y="2676525"/>
          <a:ext cx="15773400" cy="8498250"/>
        </p:xfrm>
        <a:graphic>
          <a:graphicData uri="http://schemas.openxmlformats.org/drawingml/2006/table">
            <a:tbl>
              <a:tblPr/>
              <a:tblGrid>
                <a:gridCol w="3076353">
                  <a:extLst>
                    <a:ext uri="{9D8B030D-6E8A-4147-A177-3AD203B41FA5}">
                      <a16:colId xmlns:a16="http://schemas.microsoft.com/office/drawing/2014/main" val="3409244949"/>
                    </a:ext>
                  </a:extLst>
                </a:gridCol>
                <a:gridCol w="7439247">
                  <a:extLst>
                    <a:ext uri="{9D8B030D-6E8A-4147-A177-3AD203B41FA5}">
                      <a16:colId xmlns:a16="http://schemas.microsoft.com/office/drawing/2014/main" val="3237864774"/>
                    </a:ext>
                  </a:extLst>
                </a:gridCol>
                <a:gridCol w="5257800">
                  <a:extLst>
                    <a:ext uri="{9D8B030D-6E8A-4147-A177-3AD203B41FA5}">
                      <a16:colId xmlns:a16="http://schemas.microsoft.com/office/drawing/2014/main" val="1978523745"/>
                    </a:ext>
                  </a:extLst>
                </a:gridCol>
              </a:tblGrid>
              <a:tr h="446453">
                <a:tc>
                  <a:txBody>
                    <a:bodyPr/>
                    <a:lstStyle/>
                    <a:p>
                      <a:pPr algn="ctr">
                        <a:buNone/>
                      </a:pPr>
                      <a:r>
                        <a:rPr lang="en-IN" sz="3200" b="1" dirty="0">
                          <a:solidFill>
                            <a:schemeClr val="tx1"/>
                          </a:solidFill>
                          <a:latin typeface="Arial" panose="020B0604020202020204" pitchFamily="34" charset="0"/>
                          <a:cs typeface="Arial" panose="020B0604020202020204" pitchFamily="34" charset="0"/>
                          <a:hlinkClick r:id="rId3" action="ppaction://hlinkfile">
                            <a:extLst>
                              <a:ext uri="{A12FA001-AC4F-418D-AE19-62706E023703}">
                                <ahyp:hlinkClr xmlns:ahyp="http://schemas.microsoft.com/office/drawing/2018/hyperlinkcolor" val="tx"/>
                              </a:ext>
                            </a:extLst>
                          </a:hlinkClick>
                        </a:rPr>
                        <a:t>Component</a:t>
                      </a:r>
                      <a:endParaRPr lang="en-IN" sz="3200" b="1" dirty="0">
                        <a:solidFill>
                          <a:schemeClr val="tx1"/>
                        </a:solidFill>
                        <a:latin typeface="Arial" panose="020B0604020202020204" pitchFamily="34" charset="0"/>
                        <a:cs typeface="Arial" panose="020B0604020202020204" pitchFamily="34" charset="0"/>
                      </a:endParaRPr>
                    </a:p>
                  </a:txBody>
                  <a:tcPr marL="87290" marR="87290" marT="43645" marB="43645" anchor="ctr">
                    <a:lnL>
                      <a:noFill/>
                    </a:lnL>
                    <a:lnR>
                      <a:noFill/>
                    </a:lnR>
                    <a:lnT>
                      <a:noFill/>
                    </a:lnT>
                    <a:lnB>
                      <a:noFill/>
                    </a:lnB>
                    <a:solidFill>
                      <a:schemeClr val="accent3">
                        <a:lumMod val="20000"/>
                        <a:lumOff val="80000"/>
                      </a:schemeClr>
                    </a:solidFill>
                  </a:tcPr>
                </a:tc>
                <a:tc>
                  <a:txBody>
                    <a:bodyPr/>
                    <a:lstStyle/>
                    <a:p>
                      <a:pPr algn="ctr">
                        <a:buNone/>
                      </a:pPr>
                      <a:r>
                        <a:rPr lang="en-IN" sz="3200" b="1" dirty="0">
                          <a:solidFill>
                            <a:schemeClr val="tx1"/>
                          </a:solidFill>
                          <a:latin typeface="Arial" panose="020B0604020202020204" pitchFamily="34" charset="0"/>
                          <a:cs typeface="Arial" panose="020B0604020202020204" pitchFamily="34" charset="0"/>
                        </a:rPr>
                        <a:t>Impact of Type 2 Diabetes</a:t>
                      </a:r>
                    </a:p>
                  </a:txBody>
                  <a:tcPr marL="87290" marR="87290" marT="43645" marB="43645" anchor="ctr">
                    <a:lnL>
                      <a:noFill/>
                    </a:lnL>
                    <a:lnR>
                      <a:noFill/>
                    </a:lnR>
                    <a:lnT>
                      <a:noFill/>
                    </a:lnT>
                    <a:lnB>
                      <a:noFill/>
                    </a:lnB>
                    <a:solidFill>
                      <a:schemeClr val="accent3">
                        <a:lumMod val="20000"/>
                        <a:lumOff val="80000"/>
                      </a:schemeClr>
                    </a:solidFill>
                  </a:tcPr>
                </a:tc>
                <a:tc>
                  <a:txBody>
                    <a:bodyPr/>
                    <a:lstStyle/>
                    <a:p>
                      <a:pPr algn="ctr">
                        <a:buNone/>
                      </a:pPr>
                      <a:r>
                        <a:rPr lang="en-IN" sz="3200" b="1" dirty="0">
                          <a:solidFill>
                            <a:schemeClr val="tx1"/>
                          </a:solidFill>
                          <a:latin typeface="Arial" panose="020B0604020202020204" pitchFamily="34" charset="0"/>
                          <a:cs typeface="Arial" panose="020B0604020202020204" pitchFamily="34" charset="0"/>
                        </a:rPr>
                        <a:t>Management Strategies</a:t>
                      </a:r>
                    </a:p>
                  </a:txBody>
                  <a:tcPr marL="87290" marR="87290" marT="43645" marB="43645" anchor="ctr">
                    <a:lnL>
                      <a:noFill/>
                    </a:lnL>
                    <a:lnR>
                      <a:noFill/>
                    </a:lnR>
                    <a:lnT>
                      <a:noFill/>
                    </a:lnT>
                    <a:lnB>
                      <a:noFill/>
                    </a:lnB>
                    <a:solidFill>
                      <a:schemeClr val="accent3">
                        <a:lumMod val="20000"/>
                        <a:lumOff val="80000"/>
                      </a:schemeClr>
                    </a:solidFill>
                  </a:tcPr>
                </a:tc>
                <a:extLst>
                  <a:ext uri="{0D108BD9-81ED-4DB2-BD59-A6C34878D82A}">
                    <a16:rowId xmlns:a16="http://schemas.microsoft.com/office/drawing/2014/main" val="1068178495"/>
                  </a:ext>
                </a:extLst>
              </a:tr>
              <a:tr h="1450973">
                <a:tc>
                  <a:txBody>
                    <a:bodyPr/>
                    <a:lstStyle/>
                    <a:p>
                      <a:pPr>
                        <a:buNone/>
                      </a:pPr>
                      <a:r>
                        <a:rPr lang="en-IN" sz="2400" b="1" i="1" dirty="0">
                          <a:solidFill>
                            <a:schemeClr val="tx1"/>
                          </a:solidFill>
                          <a:latin typeface="Arial" panose="020B0604020202020204" pitchFamily="34" charset="0"/>
                          <a:cs typeface="Arial" panose="020B0604020202020204" pitchFamily="34" charset="0"/>
                          <a:hlinkClick r:id="rId4" action="ppaction://hlinkfile">
                            <a:extLst>
                              <a:ext uri="{A12FA001-AC4F-418D-AE19-62706E023703}">
                                <ahyp:hlinkClr xmlns:ahyp="http://schemas.microsoft.com/office/drawing/2018/hyperlinkcolor" val="tx"/>
                              </a:ext>
                            </a:extLst>
                          </a:hlinkClick>
                        </a:rPr>
                        <a:t>Physical</a:t>
                      </a:r>
                      <a:endParaRPr lang="en-IN" sz="2400" i="1" dirty="0">
                        <a:solidFill>
                          <a:schemeClr val="tx1"/>
                        </a:solidFill>
                        <a:latin typeface="Arial" panose="020B0604020202020204" pitchFamily="34" charset="0"/>
                        <a:cs typeface="Arial" panose="020B0604020202020204" pitchFamily="34" charset="0"/>
                      </a:endParaRPr>
                    </a:p>
                  </a:txBody>
                  <a:tcPr marL="87290" marR="87290" marT="43645" marB="43645" anchor="ctr">
                    <a:lnL>
                      <a:noFill/>
                    </a:lnL>
                    <a:lnR>
                      <a:noFill/>
                    </a:lnR>
                    <a:lnT>
                      <a:noFill/>
                    </a:lnT>
                    <a:lnB>
                      <a:noFill/>
                    </a:lnB>
                    <a:solidFill>
                      <a:schemeClr val="accent3">
                        <a:lumMod val="20000"/>
                        <a:lumOff val="80000"/>
                      </a:schemeClr>
                    </a:solidFill>
                  </a:tcPr>
                </a:tc>
                <a:tc>
                  <a:txBody>
                    <a:bodyPr/>
                    <a:lstStyle/>
                    <a:p>
                      <a:pPr>
                        <a:buNone/>
                      </a:pPr>
                      <a:r>
                        <a:rPr lang="en-IN" sz="2400" dirty="0">
                          <a:solidFill>
                            <a:schemeClr val="tx1"/>
                          </a:solidFill>
                          <a:latin typeface="Arial" panose="020B0604020202020204" pitchFamily="34" charset="0"/>
                          <a:cs typeface="Arial" panose="020B0604020202020204" pitchFamily="34" charset="0"/>
                        </a:rPr>
                        <a:t>High blood sugar damages organs (heart, kidneys, eyes, nerves). Fatigue, slow healing, and risk of complications are common.</a:t>
                      </a:r>
                    </a:p>
                  </a:txBody>
                  <a:tcPr marL="87290" marR="87290" marT="43645" marB="43645" anchor="ctr">
                    <a:lnL>
                      <a:noFill/>
                    </a:lnL>
                    <a:lnR>
                      <a:noFill/>
                    </a:lnR>
                    <a:lnT>
                      <a:noFill/>
                    </a:lnT>
                    <a:lnB>
                      <a:noFill/>
                    </a:lnB>
                    <a:solidFill>
                      <a:schemeClr val="accent3">
                        <a:lumMod val="20000"/>
                        <a:lumOff val="80000"/>
                      </a:schemeClr>
                    </a:solidFill>
                  </a:tcPr>
                </a:tc>
                <a:tc>
                  <a:txBody>
                    <a:bodyPr/>
                    <a:lstStyle/>
                    <a:p>
                      <a:pPr>
                        <a:buNone/>
                      </a:pPr>
                      <a:r>
                        <a:rPr lang="en-IN" sz="2400" dirty="0">
                          <a:solidFill>
                            <a:schemeClr val="tx1"/>
                          </a:solidFill>
                          <a:latin typeface="Arial" panose="020B0604020202020204" pitchFamily="34" charset="0"/>
                          <a:cs typeface="Arial" panose="020B0604020202020204" pitchFamily="34" charset="0"/>
                        </a:rPr>
                        <a:t>Regular exercise, balanced diet, weight management, glucose monitoring, medications/insulin.</a:t>
                      </a:r>
                    </a:p>
                  </a:txBody>
                  <a:tcPr marL="87290" marR="87290" marT="43645" marB="43645" anchor="ctr">
                    <a:lnL>
                      <a:noFill/>
                    </a:lnL>
                    <a:lnR>
                      <a:noFill/>
                    </a:lnR>
                    <a:lnT>
                      <a:noFill/>
                    </a:lnT>
                    <a:lnB>
                      <a:noFill/>
                    </a:lnB>
                    <a:solidFill>
                      <a:schemeClr val="accent3">
                        <a:lumMod val="20000"/>
                        <a:lumOff val="80000"/>
                      </a:schemeClr>
                    </a:solidFill>
                  </a:tcPr>
                </a:tc>
                <a:extLst>
                  <a:ext uri="{0D108BD9-81ED-4DB2-BD59-A6C34878D82A}">
                    <a16:rowId xmlns:a16="http://schemas.microsoft.com/office/drawing/2014/main" val="175646896"/>
                  </a:ext>
                </a:extLst>
              </a:tr>
              <a:tr h="1116132">
                <a:tc>
                  <a:txBody>
                    <a:bodyPr/>
                    <a:lstStyle/>
                    <a:p>
                      <a:pPr>
                        <a:buNone/>
                      </a:pPr>
                      <a:r>
                        <a:rPr lang="en-IN" sz="2400" b="1" i="1" dirty="0">
                          <a:solidFill>
                            <a:schemeClr val="tx1"/>
                          </a:solidFill>
                          <a:latin typeface="Arial" panose="020B0604020202020204" pitchFamily="34" charset="0"/>
                          <a:cs typeface="Arial" panose="020B0604020202020204" pitchFamily="34" charset="0"/>
                          <a:hlinkClick r:id="rId5" action="ppaction://hlinkfile">
                            <a:extLst>
                              <a:ext uri="{A12FA001-AC4F-418D-AE19-62706E023703}">
                                <ahyp:hlinkClr xmlns:ahyp="http://schemas.microsoft.com/office/drawing/2018/hyperlinkcolor" val="tx"/>
                              </a:ext>
                            </a:extLst>
                          </a:hlinkClick>
                        </a:rPr>
                        <a:t>Emotional</a:t>
                      </a:r>
                      <a:endParaRPr lang="en-IN" sz="2400" i="1" dirty="0">
                        <a:solidFill>
                          <a:schemeClr val="tx1"/>
                        </a:solidFill>
                        <a:latin typeface="Arial" panose="020B0604020202020204" pitchFamily="34" charset="0"/>
                        <a:cs typeface="Arial" panose="020B0604020202020204" pitchFamily="34" charset="0"/>
                      </a:endParaRPr>
                    </a:p>
                  </a:txBody>
                  <a:tcPr marL="87290" marR="87290" marT="43645" marB="43645" anchor="ctr">
                    <a:lnL>
                      <a:noFill/>
                    </a:lnL>
                    <a:lnR>
                      <a:noFill/>
                    </a:lnR>
                    <a:lnT>
                      <a:noFill/>
                    </a:lnT>
                    <a:lnB>
                      <a:noFill/>
                    </a:lnB>
                    <a:solidFill>
                      <a:schemeClr val="accent3">
                        <a:lumMod val="20000"/>
                        <a:lumOff val="80000"/>
                      </a:schemeClr>
                    </a:solidFill>
                  </a:tcPr>
                </a:tc>
                <a:tc>
                  <a:txBody>
                    <a:bodyPr/>
                    <a:lstStyle/>
                    <a:p>
                      <a:pPr>
                        <a:buNone/>
                      </a:pPr>
                      <a:r>
                        <a:rPr lang="en-IN" sz="2400" dirty="0">
                          <a:solidFill>
                            <a:schemeClr val="tx1"/>
                          </a:solidFill>
                          <a:latin typeface="Arial" panose="020B0604020202020204" pitchFamily="34" charset="0"/>
                          <a:cs typeface="Arial" panose="020B0604020202020204" pitchFamily="34" charset="0"/>
                        </a:rPr>
                        <a:t>Stress, anxiety, or depression often arise from chronic illness management.</a:t>
                      </a:r>
                    </a:p>
                  </a:txBody>
                  <a:tcPr marL="87290" marR="87290" marT="43645" marB="43645" anchor="ctr">
                    <a:lnL>
                      <a:noFill/>
                    </a:lnL>
                    <a:lnR>
                      <a:noFill/>
                    </a:lnR>
                    <a:lnT>
                      <a:noFill/>
                    </a:lnT>
                    <a:lnB>
                      <a:noFill/>
                    </a:lnB>
                    <a:solidFill>
                      <a:schemeClr val="accent3">
                        <a:lumMod val="20000"/>
                        <a:lumOff val="80000"/>
                      </a:schemeClr>
                    </a:solidFill>
                  </a:tcPr>
                </a:tc>
                <a:tc>
                  <a:txBody>
                    <a:bodyPr/>
                    <a:lstStyle/>
                    <a:p>
                      <a:pPr>
                        <a:buNone/>
                      </a:pPr>
                      <a:r>
                        <a:rPr lang="en-IN" sz="2400" dirty="0" err="1">
                          <a:solidFill>
                            <a:schemeClr val="tx1"/>
                          </a:solidFill>
                          <a:latin typeface="Arial" panose="020B0604020202020204" pitchFamily="34" charset="0"/>
                          <a:cs typeface="Arial" panose="020B0604020202020204" pitchFamily="34" charset="0"/>
                        </a:rPr>
                        <a:t>Counseling</a:t>
                      </a:r>
                      <a:r>
                        <a:rPr lang="en-IN" sz="2400" dirty="0">
                          <a:solidFill>
                            <a:schemeClr val="tx1"/>
                          </a:solidFill>
                          <a:latin typeface="Arial" panose="020B0604020202020204" pitchFamily="34" charset="0"/>
                          <a:cs typeface="Arial" panose="020B0604020202020204" pitchFamily="34" charset="0"/>
                        </a:rPr>
                        <a:t>, mindfulness, support groups, stress-reduction practices.</a:t>
                      </a:r>
                    </a:p>
                  </a:txBody>
                  <a:tcPr marL="87290" marR="87290" marT="43645" marB="43645" anchor="ctr">
                    <a:lnL>
                      <a:noFill/>
                    </a:lnL>
                    <a:lnR>
                      <a:noFill/>
                    </a:lnR>
                    <a:lnT>
                      <a:noFill/>
                    </a:lnT>
                    <a:lnB>
                      <a:noFill/>
                    </a:lnB>
                    <a:solidFill>
                      <a:schemeClr val="accent3">
                        <a:lumMod val="20000"/>
                        <a:lumOff val="80000"/>
                      </a:schemeClr>
                    </a:solidFill>
                  </a:tcPr>
                </a:tc>
                <a:extLst>
                  <a:ext uri="{0D108BD9-81ED-4DB2-BD59-A6C34878D82A}">
                    <a16:rowId xmlns:a16="http://schemas.microsoft.com/office/drawing/2014/main" val="1853225468"/>
                  </a:ext>
                </a:extLst>
              </a:tr>
              <a:tr h="1436705">
                <a:tc>
                  <a:txBody>
                    <a:bodyPr/>
                    <a:lstStyle/>
                    <a:p>
                      <a:pPr>
                        <a:buNone/>
                      </a:pPr>
                      <a:r>
                        <a:rPr lang="en-IN" sz="2400" b="1" i="1" dirty="0">
                          <a:solidFill>
                            <a:schemeClr val="tx1"/>
                          </a:solidFill>
                          <a:latin typeface="Arial" panose="020B0604020202020204" pitchFamily="34" charset="0"/>
                          <a:cs typeface="Arial" panose="020B0604020202020204" pitchFamily="34" charset="0"/>
                          <a:hlinkClick r:id="rId6" action="ppaction://hlinkfile">
                            <a:extLst>
                              <a:ext uri="{A12FA001-AC4F-418D-AE19-62706E023703}">
                                <ahyp:hlinkClr xmlns:ahyp="http://schemas.microsoft.com/office/drawing/2018/hyperlinkcolor" val="tx"/>
                              </a:ext>
                            </a:extLst>
                          </a:hlinkClick>
                        </a:rPr>
                        <a:t>Social</a:t>
                      </a:r>
                      <a:endParaRPr lang="en-IN" sz="2400" i="1" dirty="0">
                        <a:solidFill>
                          <a:schemeClr val="tx1"/>
                        </a:solidFill>
                        <a:latin typeface="Arial" panose="020B0604020202020204" pitchFamily="34" charset="0"/>
                        <a:cs typeface="Arial" panose="020B0604020202020204" pitchFamily="34" charset="0"/>
                      </a:endParaRPr>
                    </a:p>
                  </a:txBody>
                  <a:tcPr marL="87290" marR="87290" marT="43645" marB="43645" anchor="ctr">
                    <a:lnL>
                      <a:noFill/>
                    </a:lnL>
                    <a:lnR>
                      <a:noFill/>
                    </a:lnR>
                    <a:lnT>
                      <a:noFill/>
                    </a:lnT>
                    <a:lnB>
                      <a:noFill/>
                    </a:lnB>
                    <a:solidFill>
                      <a:schemeClr val="accent3">
                        <a:lumMod val="20000"/>
                        <a:lumOff val="80000"/>
                      </a:schemeClr>
                    </a:solidFill>
                  </a:tcPr>
                </a:tc>
                <a:tc>
                  <a:txBody>
                    <a:bodyPr/>
                    <a:lstStyle/>
                    <a:p>
                      <a:pPr>
                        <a:buNone/>
                      </a:pPr>
                      <a:r>
                        <a:rPr lang="en-IN" sz="2400" dirty="0">
                          <a:solidFill>
                            <a:schemeClr val="tx1"/>
                          </a:solidFill>
                          <a:latin typeface="Arial" panose="020B0604020202020204" pitchFamily="34" charset="0"/>
                          <a:cs typeface="Arial" panose="020B0604020202020204" pitchFamily="34" charset="0"/>
                        </a:rPr>
                        <a:t>Isolation may occur due to lifestyle restrictions or stigma. Family support is crucial.</a:t>
                      </a:r>
                    </a:p>
                  </a:txBody>
                  <a:tcPr marL="87290" marR="87290" marT="43645" marB="43645" anchor="ctr">
                    <a:lnL>
                      <a:noFill/>
                    </a:lnL>
                    <a:lnR>
                      <a:noFill/>
                    </a:lnR>
                    <a:lnT>
                      <a:noFill/>
                    </a:lnT>
                    <a:lnB>
                      <a:noFill/>
                    </a:lnB>
                    <a:solidFill>
                      <a:schemeClr val="accent3">
                        <a:lumMod val="20000"/>
                        <a:lumOff val="80000"/>
                      </a:schemeClr>
                    </a:solidFill>
                  </a:tcPr>
                </a:tc>
                <a:tc>
                  <a:txBody>
                    <a:bodyPr/>
                    <a:lstStyle/>
                    <a:p>
                      <a:pPr>
                        <a:buNone/>
                      </a:pPr>
                      <a:r>
                        <a:rPr lang="en-IN" sz="2400" dirty="0">
                          <a:solidFill>
                            <a:schemeClr val="tx1"/>
                          </a:solidFill>
                          <a:latin typeface="Arial" panose="020B0604020202020204" pitchFamily="34" charset="0"/>
                          <a:cs typeface="Arial" panose="020B0604020202020204" pitchFamily="34" charset="0"/>
                        </a:rPr>
                        <a:t>Build strong support networks, join diabetes communities, communicate openly with loved ones.</a:t>
                      </a:r>
                    </a:p>
                  </a:txBody>
                  <a:tcPr marL="87290" marR="87290" marT="43645" marB="43645" anchor="ctr">
                    <a:lnL>
                      <a:noFill/>
                    </a:lnL>
                    <a:lnR>
                      <a:noFill/>
                    </a:lnR>
                    <a:lnT>
                      <a:noFill/>
                    </a:lnT>
                    <a:lnB>
                      <a:noFill/>
                    </a:lnB>
                    <a:solidFill>
                      <a:schemeClr val="accent3">
                        <a:lumMod val="20000"/>
                        <a:lumOff val="80000"/>
                      </a:schemeClr>
                    </a:solidFill>
                  </a:tcPr>
                </a:tc>
                <a:extLst>
                  <a:ext uri="{0D108BD9-81ED-4DB2-BD59-A6C34878D82A}">
                    <a16:rowId xmlns:a16="http://schemas.microsoft.com/office/drawing/2014/main" val="2168394104"/>
                  </a:ext>
                </a:extLst>
              </a:tr>
              <a:tr h="1116132">
                <a:tc>
                  <a:txBody>
                    <a:bodyPr/>
                    <a:lstStyle/>
                    <a:p>
                      <a:pPr>
                        <a:buNone/>
                      </a:pPr>
                      <a:r>
                        <a:rPr lang="en-IN" sz="2400" b="1" i="1" dirty="0">
                          <a:solidFill>
                            <a:schemeClr val="tx1"/>
                          </a:solidFill>
                          <a:latin typeface="Arial" panose="020B0604020202020204" pitchFamily="34" charset="0"/>
                          <a:cs typeface="Arial" panose="020B0604020202020204" pitchFamily="34" charset="0"/>
                          <a:hlinkClick r:id="rId7" action="ppaction://hlinkfile">
                            <a:extLst>
                              <a:ext uri="{A12FA001-AC4F-418D-AE19-62706E023703}">
                                <ahyp:hlinkClr xmlns:ahyp="http://schemas.microsoft.com/office/drawing/2018/hyperlinkcolor" val="tx"/>
                              </a:ext>
                            </a:extLst>
                          </a:hlinkClick>
                        </a:rPr>
                        <a:t>Intellectual</a:t>
                      </a:r>
                      <a:endParaRPr lang="en-IN" sz="2400" i="1" dirty="0">
                        <a:solidFill>
                          <a:schemeClr val="tx1"/>
                        </a:solidFill>
                        <a:latin typeface="Arial" panose="020B0604020202020204" pitchFamily="34" charset="0"/>
                        <a:cs typeface="Arial" panose="020B0604020202020204" pitchFamily="34" charset="0"/>
                      </a:endParaRPr>
                    </a:p>
                  </a:txBody>
                  <a:tcPr marL="87290" marR="87290" marT="43645" marB="43645" anchor="ctr">
                    <a:lnL>
                      <a:noFill/>
                    </a:lnL>
                    <a:lnR>
                      <a:noFill/>
                    </a:lnR>
                    <a:lnT>
                      <a:noFill/>
                    </a:lnT>
                    <a:lnB>
                      <a:noFill/>
                    </a:lnB>
                    <a:solidFill>
                      <a:schemeClr val="accent3">
                        <a:lumMod val="20000"/>
                        <a:lumOff val="80000"/>
                      </a:schemeClr>
                    </a:solidFill>
                  </a:tcPr>
                </a:tc>
                <a:tc>
                  <a:txBody>
                    <a:bodyPr/>
                    <a:lstStyle/>
                    <a:p>
                      <a:pPr>
                        <a:buNone/>
                      </a:pPr>
                      <a:r>
                        <a:rPr lang="en-IN" sz="2400">
                          <a:solidFill>
                            <a:schemeClr val="tx1"/>
                          </a:solidFill>
                          <a:latin typeface="Arial" panose="020B0604020202020204" pitchFamily="34" charset="0"/>
                          <a:cs typeface="Arial" panose="020B0604020202020204" pitchFamily="34" charset="0"/>
                        </a:rPr>
                        <a:t>Requires ongoing learning about diet, medications, and self-care.</a:t>
                      </a:r>
                    </a:p>
                  </a:txBody>
                  <a:tcPr marL="87290" marR="87290" marT="43645" marB="43645" anchor="ctr">
                    <a:lnL>
                      <a:noFill/>
                    </a:lnL>
                    <a:lnR>
                      <a:noFill/>
                    </a:lnR>
                    <a:lnT>
                      <a:noFill/>
                    </a:lnT>
                    <a:lnB>
                      <a:noFill/>
                    </a:lnB>
                    <a:solidFill>
                      <a:schemeClr val="accent3">
                        <a:lumMod val="20000"/>
                        <a:lumOff val="80000"/>
                      </a:schemeClr>
                    </a:solidFill>
                  </a:tcPr>
                </a:tc>
                <a:tc>
                  <a:txBody>
                    <a:bodyPr/>
                    <a:lstStyle/>
                    <a:p>
                      <a:pPr>
                        <a:buNone/>
                      </a:pPr>
                      <a:r>
                        <a:rPr lang="en-IN" sz="2400" dirty="0">
                          <a:solidFill>
                            <a:schemeClr val="tx1"/>
                          </a:solidFill>
                          <a:latin typeface="Arial" panose="020B0604020202020204" pitchFamily="34" charset="0"/>
                          <a:cs typeface="Arial" panose="020B0604020202020204" pitchFamily="34" charset="0"/>
                        </a:rPr>
                        <a:t>Stay informed through healthcare providers, diabetes education programs, and credible resources.</a:t>
                      </a:r>
                    </a:p>
                  </a:txBody>
                  <a:tcPr marL="87290" marR="87290" marT="43645" marB="43645" anchor="ctr">
                    <a:lnL>
                      <a:noFill/>
                    </a:lnL>
                    <a:lnR>
                      <a:noFill/>
                    </a:lnR>
                    <a:lnT>
                      <a:noFill/>
                    </a:lnT>
                    <a:lnB>
                      <a:noFill/>
                    </a:lnB>
                    <a:solidFill>
                      <a:schemeClr val="accent3">
                        <a:lumMod val="20000"/>
                        <a:lumOff val="80000"/>
                      </a:schemeClr>
                    </a:solidFill>
                  </a:tcPr>
                </a:tc>
                <a:extLst>
                  <a:ext uri="{0D108BD9-81ED-4DB2-BD59-A6C34878D82A}">
                    <a16:rowId xmlns:a16="http://schemas.microsoft.com/office/drawing/2014/main" val="2143977881"/>
                  </a:ext>
                </a:extLst>
              </a:tr>
              <a:tr h="1450973">
                <a:tc>
                  <a:txBody>
                    <a:bodyPr/>
                    <a:lstStyle/>
                    <a:p>
                      <a:pPr>
                        <a:buNone/>
                      </a:pPr>
                      <a:r>
                        <a:rPr lang="en-IN" sz="2400" b="1" i="1" dirty="0">
                          <a:solidFill>
                            <a:schemeClr val="tx1"/>
                          </a:solidFill>
                          <a:latin typeface="Arial" panose="020B0604020202020204" pitchFamily="34" charset="0"/>
                          <a:cs typeface="Arial" panose="020B0604020202020204" pitchFamily="34" charset="0"/>
                          <a:hlinkClick r:id="rId8" action="ppaction://hlinkfile">
                            <a:extLst>
                              <a:ext uri="{A12FA001-AC4F-418D-AE19-62706E023703}">
                                <ahyp:hlinkClr xmlns:ahyp="http://schemas.microsoft.com/office/drawing/2018/hyperlinkcolor" val="tx"/>
                              </a:ext>
                            </a:extLst>
                          </a:hlinkClick>
                        </a:rPr>
                        <a:t>Occupational</a:t>
                      </a:r>
                      <a:endParaRPr lang="en-IN" sz="2400" i="1" dirty="0">
                        <a:solidFill>
                          <a:schemeClr val="tx1"/>
                        </a:solidFill>
                        <a:latin typeface="Arial" panose="020B0604020202020204" pitchFamily="34" charset="0"/>
                        <a:cs typeface="Arial" panose="020B0604020202020204" pitchFamily="34" charset="0"/>
                      </a:endParaRPr>
                    </a:p>
                  </a:txBody>
                  <a:tcPr marL="87290" marR="87290" marT="43645" marB="43645" anchor="ctr">
                    <a:lnL>
                      <a:noFill/>
                    </a:lnL>
                    <a:lnR>
                      <a:noFill/>
                    </a:lnR>
                    <a:lnT>
                      <a:noFill/>
                    </a:lnT>
                    <a:lnB>
                      <a:noFill/>
                    </a:lnB>
                    <a:solidFill>
                      <a:schemeClr val="accent3">
                        <a:lumMod val="20000"/>
                        <a:lumOff val="80000"/>
                      </a:schemeClr>
                    </a:solidFill>
                  </a:tcPr>
                </a:tc>
                <a:tc>
                  <a:txBody>
                    <a:bodyPr/>
                    <a:lstStyle/>
                    <a:p>
                      <a:pPr>
                        <a:buNone/>
                      </a:pPr>
                      <a:r>
                        <a:rPr lang="en-IN" sz="2400">
                          <a:solidFill>
                            <a:schemeClr val="tx1"/>
                          </a:solidFill>
                          <a:latin typeface="Arial" panose="020B0604020202020204" pitchFamily="34" charset="0"/>
                          <a:cs typeface="Arial" panose="020B0604020202020204" pitchFamily="34" charset="0"/>
                        </a:rPr>
                        <a:t>Work stress, irregular schedules, or sedentary jobs can worsen diabetes.</a:t>
                      </a:r>
                    </a:p>
                  </a:txBody>
                  <a:tcPr marL="87290" marR="87290" marT="43645" marB="43645" anchor="ctr">
                    <a:lnL>
                      <a:noFill/>
                    </a:lnL>
                    <a:lnR>
                      <a:noFill/>
                    </a:lnR>
                    <a:lnT>
                      <a:noFill/>
                    </a:lnT>
                    <a:lnB>
                      <a:noFill/>
                    </a:lnB>
                    <a:solidFill>
                      <a:schemeClr val="accent3">
                        <a:lumMod val="20000"/>
                        <a:lumOff val="80000"/>
                      </a:schemeClr>
                    </a:solidFill>
                  </a:tcPr>
                </a:tc>
                <a:tc>
                  <a:txBody>
                    <a:bodyPr/>
                    <a:lstStyle/>
                    <a:p>
                      <a:pPr>
                        <a:buNone/>
                      </a:pPr>
                      <a:r>
                        <a:rPr lang="en-IN" sz="2400">
                          <a:solidFill>
                            <a:schemeClr val="tx1"/>
                          </a:solidFill>
                          <a:latin typeface="Arial" panose="020B0604020202020204" pitchFamily="34" charset="0"/>
                          <a:cs typeface="Arial" panose="020B0604020202020204" pitchFamily="34" charset="0"/>
                        </a:rPr>
                        <a:t>Seek balance between career and health, request workplace accommodations, maintain healthy routines.</a:t>
                      </a:r>
                    </a:p>
                  </a:txBody>
                  <a:tcPr marL="87290" marR="87290" marT="43645" marB="43645" anchor="ctr">
                    <a:lnL>
                      <a:noFill/>
                    </a:lnL>
                    <a:lnR>
                      <a:noFill/>
                    </a:lnR>
                    <a:lnT>
                      <a:noFill/>
                    </a:lnT>
                    <a:lnB>
                      <a:noFill/>
                    </a:lnB>
                    <a:solidFill>
                      <a:schemeClr val="accent3">
                        <a:lumMod val="20000"/>
                        <a:lumOff val="80000"/>
                      </a:schemeClr>
                    </a:solidFill>
                  </a:tcPr>
                </a:tc>
                <a:extLst>
                  <a:ext uri="{0D108BD9-81ED-4DB2-BD59-A6C34878D82A}">
                    <a16:rowId xmlns:a16="http://schemas.microsoft.com/office/drawing/2014/main" val="4234537677"/>
                  </a:ext>
                </a:extLst>
              </a:tr>
              <a:tr h="1116132">
                <a:tc>
                  <a:txBody>
                    <a:bodyPr/>
                    <a:lstStyle/>
                    <a:p>
                      <a:pPr>
                        <a:buNone/>
                      </a:pPr>
                      <a:r>
                        <a:rPr lang="en-IN" sz="2400" b="1" i="1" dirty="0">
                          <a:solidFill>
                            <a:schemeClr val="tx1"/>
                          </a:solidFill>
                          <a:latin typeface="Arial" panose="020B0604020202020204" pitchFamily="34" charset="0"/>
                          <a:cs typeface="Arial" panose="020B0604020202020204" pitchFamily="34" charset="0"/>
                          <a:hlinkClick r:id="rId9" action="ppaction://hlinkfile">
                            <a:extLst>
                              <a:ext uri="{A12FA001-AC4F-418D-AE19-62706E023703}">
                                <ahyp:hlinkClr xmlns:ahyp="http://schemas.microsoft.com/office/drawing/2018/hyperlinkcolor" val="tx"/>
                              </a:ext>
                            </a:extLst>
                          </a:hlinkClick>
                        </a:rPr>
                        <a:t>Spiritual</a:t>
                      </a:r>
                      <a:endParaRPr lang="en-IN" sz="2400" i="1" dirty="0">
                        <a:solidFill>
                          <a:schemeClr val="tx1"/>
                        </a:solidFill>
                        <a:latin typeface="Arial" panose="020B0604020202020204" pitchFamily="34" charset="0"/>
                        <a:cs typeface="Arial" panose="020B0604020202020204" pitchFamily="34" charset="0"/>
                      </a:endParaRPr>
                    </a:p>
                  </a:txBody>
                  <a:tcPr marL="87290" marR="87290" marT="43645" marB="43645" anchor="ctr">
                    <a:lnL>
                      <a:noFill/>
                    </a:lnL>
                    <a:lnR>
                      <a:noFill/>
                    </a:lnR>
                    <a:lnT>
                      <a:noFill/>
                    </a:lnT>
                    <a:lnB>
                      <a:noFill/>
                    </a:lnB>
                    <a:solidFill>
                      <a:schemeClr val="accent3">
                        <a:lumMod val="20000"/>
                        <a:lumOff val="80000"/>
                      </a:schemeClr>
                    </a:solidFill>
                  </a:tcPr>
                </a:tc>
                <a:tc>
                  <a:txBody>
                    <a:bodyPr/>
                    <a:lstStyle/>
                    <a:p>
                      <a:pPr>
                        <a:buNone/>
                      </a:pPr>
                      <a:r>
                        <a:rPr lang="en-IN" sz="2400">
                          <a:solidFill>
                            <a:schemeClr val="tx1"/>
                          </a:solidFill>
                          <a:latin typeface="Arial" panose="020B0604020202020204" pitchFamily="34" charset="0"/>
                          <a:cs typeface="Arial" panose="020B0604020202020204" pitchFamily="34" charset="0"/>
                        </a:rPr>
                        <a:t>Chronic illness may challenge beliefs or sense of purpose.</a:t>
                      </a:r>
                    </a:p>
                  </a:txBody>
                  <a:tcPr marL="87290" marR="87290" marT="43645" marB="43645" anchor="ctr">
                    <a:lnL>
                      <a:noFill/>
                    </a:lnL>
                    <a:lnR>
                      <a:noFill/>
                    </a:lnR>
                    <a:lnT>
                      <a:noFill/>
                    </a:lnT>
                    <a:lnB>
                      <a:noFill/>
                    </a:lnB>
                    <a:solidFill>
                      <a:schemeClr val="accent3">
                        <a:lumMod val="20000"/>
                        <a:lumOff val="80000"/>
                      </a:schemeClr>
                    </a:solidFill>
                  </a:tcPr>
                </a:tc>
                <a:tc>
                  <a:txBody>
                    <a:bodyPr/>
                    <a:lstStyle/>
                    <a:p>
                      <a:pPr>
                        <a:buNone/>
                      </a:pPr>
                      <a:r>
                        <a:rPr lang="en-IN" sz="2400" dirty="0">
                          <a:solidFill>
                            <a:schemeClr val="tx1"/>
                          </a:solidFill>
                          <a:latin typeface="Arial" panose="020B0604020202020204" pitchFamily="34" charset="0"/>
                          <a:cs typeface="Arial" panose="020B0604020202020204" pitchFamily="34" charset="0"/>
                        </a:rPr>
                        <a:t>Meditation, prayer, or connecting with values can provide resilience and hope.</a:t>
                      </a:r>
                    </a:p>
                  </a:txBody>
                  <a:tcPr marL="87290" marR="87290" marT="43645" marB="43645" anchor="ctr">
                    <a:lnL>
                      <a:noFill/>
                    </a:lnL>
                    <a:lnR>
                      <a:noFill/>
                    </a:lnR>
                    <a:lnT>
                      <a:noFill/>
                    </a:lnT>
                    <a:lnB>
                      <a:noFill/>
                    </a:lnB>
                    <a:solidFill>
                      <a:schemeClr val="accent3">
                        <a:lumMod val="20000"/>
                        <a:lumOff val="80000"/>
                      </a:schemeClr>
                    </a:solidFill>
                  </a:tcPr>
                </a:tc>
                <a:extLst>
                  <a:ext uri="{0D108BD9-81ED-4DB2-BD59-A6C34878D82A}">
                    <a16:rowId xmlns:a16="http://schemas.microsoft.com/office/drawing/2014/main" val="1847773336"/>
                  </a:ext>
                </a:extLst>
              </a:tr>
            </a:tbl>
          </a:graphicData>
        </a:graphic>
      </p:graphicFrame>
      <p:sp>
        <p:nvSpPr>
          <p:cNvPr id="4" name="TextBox 3">
            <a:extLst>
              <a:ext uri="{FF2B5EF4-FFF2-40B4-BE49-F238E27FC236}">
                <a16:creationId xmlns:a16="http://schemas.microsoft.com/office/drawing/2014/main" id="{BEC8ABCC-0DA3-9BAB-FE4A-6A5B16F8484B}"/>
              </a:ext>
            </a:extLst>
          </p:cNvPr>
          <p:cNvSpPr txBox="1"/>
          <p:nvPr/>
        </p:nvSpPr>
        <p:spPr>
          <a:xfrm>
            <a:off x="6111557" y="314325"/>
            <a:ext cx="12595860" cy="1323439"/>
          </a:xfrm>
          <a:prstGeom prst="rect">
            <a:avLst/>
          </a:prstGeom>
          <a:noFill/>
        </p:spPr>
        <p:txBody>
          <a:bodyPr wrap="square">
            <a:spAutoFit/>
          </a:bodyPr>
          <a:lstStyle/>
          <a:p>
            <a:pPr algn="ctr"/>
            <a:r>
              <a:rPr lang="en-IN" sz="3600" dirty="0">
                <a:latin typeface="Arial" panose="020B0604020202020204" pitchFamily="34" charset="0"/>
                <a:cs typeface="Arial" panose="020B0604020202020204" pitchFamily="34" charset="0"/>
              </a:rPr>
              <a:t>The Six Components of Health (Wellness Wheel)- </a:t>
            </a:r>
            <a:r>
              <a:rPr lang="en-IN" sz="4000" dirty="0">
                <a:latin typeface="Arial" panose="020B0604020202020204" pitchFamily="34" charset="0"/>
                <a:cs typeface="Arial" panose="020B0604020202020204" pitchFamily="34" charset="0"/>
              </a:rPr>
              <a:t>Type 2 Diabetes</a:t>
            </a:r>
            <a:endParaRPr lang="en-IN" sz="3600" dirty="0"/>
          </a:p>
        </p:txBody>
      </p:sp>
    </p:spTree>
    <p:extLst>
      <p:ext uri="{BB962C8B-B14F-4D97-AF65-F5344CB8AC3E}">
        <p14:creationId xmlns:p14="http://schemas.microsoft.com/office/powerpoint/2010/main" val="6133051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955AA3D-41BB-C1ED-8AA1-FC9441273E4B}"/>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B7F036B4-9A25-EC9A-10B2-BDEBD8D2C022}"/>
              </a:ext>
            </a:extLst>
          </p:cNvPr>
          <p:cNvSpPr/>
          <p:nvPr/>
        </p:nvSpPr>
        <p:spPr>
          <a:xfrm>
            <a:off x="-66653" y="1"/>
            <a:ext cx="25199975" cy="13922138"/>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777" b="-777"/>
            </a:stretch>
          </a:blipFill>
        </p:spPr>
      </p:sp>
      <p:sp>
        <p:nvSpPr>
          <p:cNvPr id="3" name="Freeform 3">
            <a:extLst>
              <a:ext uri="{FF2B5EF4-FFF2-40B4-BE49-F238E27FC236}">
                <a16:creationId xmlns:a16="http://schemas.microsoft.com/office/drawing/2014/main" id="{A46B1C89-B9C5-DB89-C957-D6108AB26C95}"/>
              </a:ext>
            </a:extLst>
          </p:cNvPr>
          <p:cNvSpPr/>
          <p:nvPr/>
        </p:nvSpPr>
        <p:spPr>
          <a:xfrm flipH="1">
            <a:off x="15904770" y="8179551"/>
            <a:ext cx="9295205" cy="5948931"/>
          </a:xfrm>
          <a:custGeom>
            <a:avLst/>
            <a:gdLst/>
            <a:ahLst/>
            <a:cxnLst/>
            <a:rect l="l" t="t" r="r" b="b"/>
            <a:pathLst>
              <a:path w="9295205" h="5948931">
                <a:moveTo>
                  <a:pt x="9295205" y="0"/>
                </a:moveTo>
                <a:lnTo>
                  <a:pt x="0" y="0"/>
                </a:lnTo>
                <a:lnTo>
                  <a:pt x="0" y="5948932"/>
                </a:lnTo>
                <a:lnTo>
                  <a:pt x="9295205" y="5948932"/>
                </a:lnTo>
                <a:lnTo>
                  <a:pt x="9295205" y="0"/>
                </a:lnTo>
                <a:close/>
              </a:path>
            </a:pathLst>
          </a:custGeom>
          <a:blipFill>
            <a:blip>
              <a:extLst>
                <a:ext uri="{96DAC541-7B7A-43D3-8B79-37D633B846F1}">
                  <asvg:svgBlip xmlns:asvg="http://schemas.microsoft.com/office/drawing/2016/SVG/main" r:embed="rId4"/>
                </a:ext>
              </a:extLst>
            </a:blip>
            <a:stretch>
              <a:fillRect/>
            </a:stretch>
          </a:blipFill>
        </p:spPr>
      </p:sp>
      <p:sp>
        <p:nvSpPr>
          <p:cNvPr id="4" name="Freeform 4">
            <a:extLst>
              <a:ext uri="{FF2B5EF4-FFF2-40B4-BE49-F238E27FC236}">
                <a16:creationId xmlns:a16="http://schemas.microsoft.com/office/drawing/2014/main" id="{68EAE304-0506-587E-A567-9ADB929CBDB3}"/>
              </a:ext>
            </a:extLst>
          </p:cNvPr>
          <p:cNvSpPr/>
          <p:nvPr/>
        </p:nvSpPr>
        <p:spPr>
          <a:xfrm flipV="1">
            <a:off x="-7756" y="-206343"/>
            <a:ext cx="8645343" cy="5603242"/>
          </a:xfrm>
          <a:custGeom>
            <a:avLst/>
            <a:gdLst/>
            <a:ahLst/>
            <a:cxnLst/>
            <a:rect l="l" t="t" r="r" b="b"/>
            <a:pathLst>
              <a:path w="9295205" h="5948931">
                <a:moveTo>
                  <a:pt x="0" y="5948932"/>
                </a:moveTo>
                <a:lnTo>
                  <a:pt x="9295205" y="5948932"/>
                </a:lnTo>
                <a:lnTo>
                  <a:pt x="9295205" y="0"/>
                </a:lnTo>
                <a:lnTo>
                  <a:pt x="0" y="0"/>
                </a:lnTo>
                <a:lnTo>
                  <a:pt x="0" y="5948932"/>
                </a:lnTo>
                <a:close/>
              </a:path>
            </a:pathLst>
          </a:custGeom>
          <a:blipFill>
            <a:blip>
              <a:extLst>
                <a:ext uri="{96DAC541-7B7A-43D3-8B79-37D633B846F1}">
                  <asvg:svgBlip xmlns:asvg="http://schemas.microsoft.com/office/drawing/2016/SVG/main" r:embed="rId4"/>
                </a:ext>
              </a:extLst>
            </a:blip>
            <a:stretch>
              <a:fillRect/>
            </a:stretch>
          </a:blipFill>
        </p:spPr>
      </p:sp>
      <p:sp>
        <p:nvSpPr>
          <p:cNvPr id="5" name="Freeform 5">
            <a:extLst>
              <a:ext uri="{FF2B5EF4-FFF2-40B4-BE49-F238E27FC236}">
                <a16:creationId xmlns:a16="http://schemas.microsoft.com/office/drawing/2014/main" id="{21770286-9807-D2C4-B5A2-6BDDAE6A4ACA}"/>
              </a:ext>
            </a:extLst>
          </p:cNvPr>
          <p:cNvSpPr/>
          <p:nvPr/>
        </p:nvSpPr>
        <p:spPr>
          <a:xfrm>
            <a:off x="18548955" y="15745"/>
            <a:ext cx="5568589" cy="7775011"/>
          </a:xfrm>
          <a:custGeom>
            <a:avLst/>
            <a:gdLst/>
            <a:ahLst/>
            <a:cxnLst/>
            <a:rect l="l" t="t" r="r" b="b"/>
            <a:pathLst>
              <a:path w="5568589" h="7775011">
                <a:moveTo>
                  <a:pt x="0" y="0"/>
                </a:moveTo>
                <a:lnTo>
                  <a:pt x="5568589" y="0"/>
                </a:lnTo>
                <a:lnTo>
                  <a:pt x="5568589" y="7775011"/>
                </a:lnTo>
                <a:lnTo>
                  <a:pt x="0" y="7775011"/>
                </a:lnTo>
                <a:lnTo>
                  <a:pt x="0" y="0"/>
                </a:lnTo>
                <a:close/>
              </a:path>
            </a:pathLst>
          </a:custGeom>
          <a:blipFill>
            <a:blip>
              <a:extLst>
                <a:ext uri="{96DAC541-7B7A-43D3-8B79-37D633B846F1}">
                  <asvg:svgBlip xmlns:asvg="http://schemas.microsoft.com/office/drawing/2016/SVG/main" r:embed="rId5"/>
                </a:ext>
              </a:extLst>
            </a:blip>
            <a:stretch>
              <a:fillRect/>
            </a:stretch>
          </a:blipFill>
        </p:spPr>
      </p:sp>
      <p:sp>
        <p:nvSpPr>
          <p:cNvPr id="6" name="Freeform 6">
            <a:extLst>
              <a:ext uri="{FF2B5EF4-FFF2-40B4-BE49-F238E27FC236}">
                <a16:creationId xmlns:a16="http://schemas.microsoft.com/office/drawing/2014/main" id="{D7190312-E3EE-5A7A-DECA-D57CB8BBE9ED}"/>
              </a:ext>
            </a:extLst>
          </p:cNvPr>
          <p:cNvSpPr/>
          <p:nvPr/>
        </p:nvSpPr>
        <p:spPr>
          <a:xfrm>
            <a:off x="2809902" y="8199720"/>
            <a:ext cx="5568589" cy="7775011"/>
          </a:xfrm>
          <a:custGeom>
            <a:avLst/>
            <a:gdLst/>
            <a:ahLst/>
            <a:cxnLst/>
            <a:rect l="l" t="t" r="r" b="b"/>
            <a:pathLst>
              <a:path w="5568589" h="7775011">
                <a:moveTo>
                  <a:pt x="0" y="0"/>
                </a:moveTo>
                <a:lnTo>
                  <a:pt x="5568589" y="0"/>
                </a:lnTo>
                <a:lnTo>
                  <a:pt x="5568589" y="7775012"/>
                </a:lnTo>
                <a:lnTo>
                  <a:pt x="0" y="7775012"/>
                </a:lnTo>
                <a:lnTo>
                  <a:pt x="0" y="0"/>
                </a:lnTo>
                <a:close/>
              </a:path>
            </a:pathLst>
          </a:custGeom>
          <a:blipFill>
            <a:blip>
              <a:extLst>
                <a:ext uri="{96DAC541-7B7A-43D3-8B79-37D633B846F1}">
                  <asvg:svgBlip xmlns:asvg="http://schemas.microsoft.com/office/drawing/2016/SVG/main" r:embed="rId5"/>
                </a:ext>
              </a:extLst>
            </a:blip>
            <a:stretch>
              <a:fillRect/>
            </a:stretch>
          </a:blipFill>
        </p:spPr>
      </p:sp>
      <p:sp>
        <p:nvSpPr>
          <p:cNvPr id="8" name="TextBox 7">
            <a:extLst>
              <a:ext uri="{FF2B5EF4-FFF2-40B4-BE49-F238E27FC236}">
                <a16:creationId xmlns:a16="http://schemas.microsoft.com/office/drawing/2014/main" id="{C473F246-5B2B-27E6-02FE-5E64E440F898}"/>
              </a:ext>
            </a:extLst>
          </p:cNvPr>
          <p:cNvSpPr txBox="1"/>
          <p:nvPr/>
        </p:nvSpPr>
        <p:spPr>
          <a:xfrm>
            <a:off x="6688195" y="646966"/>
            <a:ext cx="12635344" cy="7725192"/>
          </a:xfrm>
          <a:prstGeom prst="rect">
            <a:avLst/>
          </a:prstGeom>
          <a:noFill/>
        </p:spPr>
        <p:txBody>
          <a:bodyPr wrap="square">
            <a:spAutoFit/>
          </a:bodyPr>
          <a:lstStyle/>
          <a:p>
            <a:pPr algn="ctr">
              <a:lnSpc>
                <a:spcPct val="150000"/>
              </a:lnSpc>
              <a:spcBef>
                <a:spcPts val="600"/>
              </a:spcBef>
              <a:buNone/>
            </a:pPr>
            <a:r>
              <a:rPr lang="en-IN" sz="3600" b="1" kern="100" dirty="0">
                <a:solidFill>
                  <a:srgbClr val="0F4761"/>
                </a:solidFill>
                <a:effectLst/>
                <a:latin typeface="Arial" panose="020B0604020202020204" pitchFamily="34" charset="0"/>
                <a:ea typeface="Times New Roman" panose="02020603050405020304" pitchFamily="18" charset="0"/>
                <a:cs typeface="Times New Roman" panose="02020603050405020304" pitchFamily="18" charset="0"/>
              </a:rPr>
              <a:t>Options for treatment in the UK</a:t>
            </a:r>
          </a:p>
          <a:p>
            <a:pPr algn="ctr">
              <a:lnSpc>
                <a:spcPct val="150000"/>
              </a:lnSpc>
              <a:spcBef>
                <a:spcPts val="600"/>
              </a:spcBef>
              <a:buNone/>
            </a:pPr>
            <a:endParaRPr lang="en-IN" sz="3600" b="1" kern="100" dirty="0">
              <a:solidFill>
                <a:srgbClr val="0F4761"/>
              </a:solidFill>
              <a:effectLst/>
              <a:latin typeface="Arial" panose="020B0604020202020204" pitchFamily="34" charset="0"/>
              <a:ea typeface="Times New Roman" panose="02020603050405020304" pitchFamily="18" charset="0"/>
              <a:cs typeface="Times New Roman" panose="02020603050405020304" pitchFamily="18" charset="0"/>
            </a:endParaRPr>
          </a:p>
          <a:p>
            <a:pPr marL="457200" indent="-457200" algn="just">
              <a:lnSpc>
                <a:spcPct val="150000"/>
              </a:lnSpc>
              <a:spcAft>
                <a:spcPts val="200"/>
              </a:spcAft>
              <a:buFont typeface="Arial" panose="020B0604020202020204" pitchFamily="34" charset="0"/>
              <a:buChar char="•"/>
            </a:pPr>
            <a:r>
              <a:rPr lang="en-IN" sz="2800" kern="100" dirty="0">
                <a:effectLst/>
                <a:latin typeface="Arial" panose="020B0604020202020204" pitchFamily="34" charset="0"/>
                <a:ea typeface="Aptos" panose="020B0004020202020204" pitchFamily="34" charset="0"/>
                <a:cs typeface="Times New Roman" panose="02020603050405020304" pitchFamily="18" charset="0"/>
              </a:rPr>
              <a:t>Metformin has been the suggested pharmacological treatment, mostly preferred in the UK for adults with type two diabetes because of affordability, safety, and effectiveness (Henson et al., 2024)</a:t>
            </a:r>
          </a:p>
          <a:p>
            <a:pPr marL="457200" indent="-457200" algn="just">
              <a:lnSpc>
                <a:spcPct val="150000"/>
              </a:lnSpc>
              <a:spcAft>
                <a:spcPts val="200"/>
              </a:spcAft>
              <a:buFont typeface="Arial" panose="020B0604020202020204" pitchFamily="34" charset="0"/>
              <a:buChar char="•"/>
            </a:pPr>
            <a:r>
              <a:rPr lang="en-IN" sz="2800" kern="100" dirty="0">
                <a:effectLst/>
                <a:latin typeface="Arial" panose="020B0604020202020204" pitchFamily="34" charset="0"/>
                <a:ea typeface="Aptos" panose="020B0004020202020204" pitchFamily="34" charset="0"/>
                <a:cs typeface="Times New Roman" panose="02020603050405020304" pitchFamily="18" charset="0"/>
              </a:rPr>
              <a:t>NICE has recommended SGLT2 inhibitors for patients with chronic kidney disease, cardiovascular disease, or heart failure (Kidney Care UK, 2023)</a:t>
            </a:r>
          </a:p>
          <a:p>
            <a:pPr marL="457200" indent="-457200" algn="just">
              <a:lnSpc>
                <a:spcPct val="150000"/>
              </a:lnSpc>
              <a:spcAft>
                <a:spcPts val="200"/>
              </a:spcAft>
              <a:buFont typeface="Arial" panose="020B0604020202020204" pitchFamily="34" charset="0"/>
              <a:buChar char="•"/>
            </a:pPr>
            <a:r>
              <a:rPr lang="en-IN" sz="2800" kern="100" dirty="0">
                <a:effectLst/>
                <a:latin typeface="Arial" panose="020B0604020202020204" pitchFamily="34" charset="0"/>
                <a:ea typeface="Aptos" panose="020B0004020202020204" pitchFamily="34" charset="0"/>
                <a:cs typeface="Times New Roman" panose="02020603050405020304" pitchFamily="18" charset="0"/>
              </a:rPr>
              <a:t>GLP-1 receptor agonists help to improve glycaemic control and promote clinically important weight loss (Collins and Costello, 2024)</a:t>
            </a:r>
          </a:p>
          <a:p>
            <a:pPr marL="457200" indent="-457200" algn="just">
              <a:lnSpc>
                <a:spcPct val="150000"/>
              </a:lnSpc>
              <a:spcAft>
                <a:spcPts val="200"/>
              </a:spcAft>
              <a:buFont typeface="Arial" panose="020B0604020202020204" pitchFamily="34" charset="0"/>
              <a:buChar char="•"/>
            </a:pPr>
            <a:r>
              <a:rPr lang="en-IN" sz="2800" kern="100" dirty="0">
                <a:effectLst/>
                <a:latin typeface="Arial" panose="020B0604020202020204" pitchFamily="34" charset="0"/>
                <a:ea typeface="Aptos" panose="020B0004020202020204" pitchFamily="34" charset="0"/>
                <a:cs typeface="Times New Roman" panose="02020603050405020304" pitchFamily="18" charset="0"/>
              </a:rPr>
              <a:t>30% reduction has been identified in the hospitalisation rate due to the application of SGLT2 inhibitors (Pabel et al., 2021)</a:t>
            </a:r>
          </a:p>
        </p:txBody>
      </p:sp>
      <p:pic>
        <p:nvPicPr>
          <p:cNvPr id="10" name="Picture 9">
            <a:extLst>
              <a:ext uri="{FF2B5EF4-FFF2-40B4-BE49-F238E27FC236}">
                <a16:creationId xmlns:a16="http://schemas.microsoft.com/office/drawing/2014/main" id="{F9F27F52-078C-F64E-F06D-D623629F5246}"/>
              </a:ext>
            </a:extLst>
          </p:cNvPr>
          <p:cNvPicPr>
            <a:picLocks noChangeAspect="1"/>
          </p:cNvPicPr>
          <p:nvPr/>
        </p:nvPicPr>
        <p:blipFill>
          <a:blip r:embed="rId6"/>
          <a:stretch>
            <a:fillRect/>
          </a:stretch>
        </p:blipFill>
        <p:spPr>
          <a:xfrm>
            <a:off x="9080499" y="9019123"/>
            <a:ext cx="7038975" cy="3952875"/>
          </a:xfrm>
          <a:prstGeom prst="rect">
            <a:avLst/>
          </a:prstGeom>
        </p:spPr>
      </p:pic>
    </p:spTree>
    <p:extLst>
      <p:ext uri="{BB962C8B-B14F-4D97-AF65-F5344CB8AC3E}">
        <p14:creationId xmlns:p14="http://schemas.microsoft.com/office/powerpoint/2010/main" val="30390531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2CC8477-B683-7E00-80E0-6BC9F6603DF1}"/>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8219A3D8-435E-56B3-3904-DD3768E13DE5}"/>
              </a:ext>
            </a:extLst>
          </p:cNvPr>
          <p:cNvSpPr/>
          <p:nvPr/>
        </p:nvSpPr>
        <p:spPr>
          <a:xfrm>
            <a:off x="-66653" y="1"/>
            <a:ext cx="25199975" cy="13922138"/>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777" b="-777"/>
            </a:stretch>
          </a:blipFill>
        </p:spPr>
      </p:sp>
      <p:sp>
        <p:nvSpPr>
          <p:cNvPr id="3" name="Freeform 3">
            <a:extLst>
              <a:ext uri="{FF2B5EF4-FFF2-40B4-BE49-F238E27FC236}">
                <a16:creationId xmlns:a16="http://schemas.microsoft.com/office/drawing/2014/main" id="{DD60AA43-FE6C-AB36-51F7-220238C42904}"/>
              </a:ext>
            </a:extLst>
          </p:cNvPr>
          <p:cNvSpPr/>
          <p:nvPr/>
        </p:nvSpPr>
        <p:spPr>
          <a:xfrm flipH="1">
            <a:off x="15904770" y="8179551"/>
            <a:ext cx="9295205" cy="5948931"/>
          </a:xfrm>
          <a:custGeom>
            <a:avLst/>
            <a:gdLst/>
            <a:ahLst/>
            <a:cxnLst/>
            <a:rect l="l" t="t" r="r" b="b"/>
            <a:pathLst>
              <a:path w="9295205" h="5948931">
                <a:moveTo>
                  <a:pt x="9295205" y="0"/>
                </a:moveTo>
                <a:lnTo>
                  <a:pt x="0" y="0"/>
                </a:lnTo>
                <a:lnTo>
                  <a:pt x="0" y="5948932"/>
                </a:lnTo>
                <a:lnTo>
                  <a:pt x="9295205" y="5948932"/>
                </a:lnTo>
                <a:lnTo>
                  <a:pt x="9295205" y="0"/>
                </a:lnTo>
                <a:close/>
              </a:path>
            </a:pathLst>
          </a:custGeom>
          <a:blipFill>
            <a:blip>
              <a:extLst>
                <a:ext uri="{96DAC541-7B7A-43D3-8B79-37D633B846F1}">
                  <asvg:svgBlip xmlns:asvg="http://schemas.microsoft.com/office/drawing/2016/SVG/main" r:embed="rId4"/>
                </a:ext>
              </a:extLst>
            </a:blip>
            <a:stretch>
              <a:fillRect/>
            </a:stretch>
          </a:blipFill>
        </p:spPr>
      </p:sp>
      <p:sp>
        <p:nvSpPr>
          <p:cNvPr id="4" name="Freeform 4">
            <a:extLst>
              <a:ext uri="{FF2B5EF4-FFF2-40B4-BE49-F238E27FC236}">
                <a16:creationId xmlns:a16="http://schemas.microsoft.com/office/drawing/2014/main" id="{9C28E511-9C0B-846D-EFA0-BE569A2912C0}"/>
              </a:ext>
            </a:extLst>
          </p:cNvPr>
          <p:cNvSpPr/>
          <p:nvPr/>
        </p:nvSpPr>
        <p:spPr>
          <a:xfrm flipV="1">
            <a:off x="-262725" y="-904875"/>
            <a:ext cx="8645343" cy="5603242"/>
          </a:xfrm>
          <a:custGeom>
            <a:avLst/>
            <a:gdLst/>
            <a:ahLst/>
            <a:cxnLst/>
            <a:rect l="l" t="t" r="r" b="b"/>
            <a:pathLst>
              <a:path w="9295205" h="5948931">
                <a:moveTo>
                  <a:pt x="0" y="5948932"/>
                </a:moveTo>
                <a:lnTo>
                  <a:pt x="9295205" y="5948932"/>
                </a:lnTo>
                <a:lnTo>
                  <a:pt x="9295205" y="0"/>
                </a:lnTo>
                <a:lnTo>
                  <a:pt x="0" y="0"/>
                </a:lnTo>
                <a:lnTo>
                  <a:pt x="0" y="5948932"/>
                </a:lnTo>
                <a:close/>
              </a:path>
            </a:pathLst>
          </a:custGeom>
          <a:blipFill>
            <a:blip>
              <a:extLst>
                <a:ext uri="{96DAC541-7B7A-43D3-8B79-37D633B846F1}">
                  <asvg:svgBlip xmlns:asvg="http://schemas.microsoft.com/office/drawing/2016/SVG/main" r:embed="rId4"/>
                </a:ext>
              </a:extLst>
            </a:blip>
            <a:stretch>
              <a:fillRect/>
            </a:stretch>
          </a:blipFill>
        </p:spPr>
      </p:sp>
      <p:sp>
        <p:nvSpPr>
          <p:cNvPr id="5" name="Freeform 5">
            <a:extLst>
              <a:ext uri="{FF2B5EF4-FFF2-40B4-BE49-F238E27FC236}">
                <a16:creationId xmlns:a16="http://schemas.microsoft.com/office/drawing/2014/main" id="{5E35D949-51DF-AF5F-08D9-8E978F0CEBC5}"/>
              </a:ext>
            </a:extLst>
          </p:cNvPr>
          <p:cNvSpPr/>
          <p:nvPr/>
        </p:nvSpPr>
        <p:spPr>
          <a:xfrm>
            <a:off x="18548955" y="15745"/>
            <a:ext cx="5568589" cy="7775011"/>
          </a:xfrm>
          <a:custGeom>
            <a:avLst/>
            <a:gdLst/>
            <a:ahLst/>
            <a:cxnLst/>
            <a:rect l="l" t="t" r="r" b="b"/>
            <a:pathLst>
              <a:path w="5568589" h="7775011">
                <a:moveTo>
                  <a:pt x="0" y="0"/>
                </a:moveTo>
                <a:lnTo>
                  <a:pt x="5568589" y="0"/>
                </a:lnTo>
                <a:lnTo>
                  <a:pt x="5568589" y="7775011"/>
                </a:lnTo>
                <a:lnTo>
                  <a:pt x="0" y="7775011"/>
                </a:lnTo>
                <a:lnTo>
                  <a:pt x="0" y="0"/>
                </a:lnTo>
                <a:close/>
              </a:path>
            </a:pathLst>
          </a:custGeom>
          <a:blipFill>
            <a:blip>
              <a:extLst>
                <a:ext uri="{96DAC541-7B7A-43D3-8B79-37D633B846F1}">
                  <asvg:svgBlip xmlns:asvg="http://schemas.microsoft.com/office/drawing/2016/SVG/main" r:embed="rId5"/>
                </a:ext>
              </a:extLst>
            </a:blip>
            <a:stretch>
              <a:fillRect/>
            </a:stretch>
          </a:blipFill>
        </p:spPr>
      </p:sp>
      <p:sp>
        <p:nvSpPr>
          <p:cNvPr id="6" name="Freeform 6">
            <a:extLst>
              <a:ext uri="{FF2B5EF4-FFF2-40B4-BE49-F238E27FC236}">
                <a16:creationId xmlns:a16="http://schemas.microsoft.com/office/drawing/2014/main" id="{3D467329-681A-BBC2-2A31-D5CEA7A93FB8}"/>
              </a:ext>
            </a:extLst>
          </p:cNvPr>
          <p:cNvSpPr/>
          <p:nvPr/>
        </p:nvSpPr>
        <p:spPr>
          <a:xfrm>
            <a:off x="2809902" y="8199720"/>
            <a:ext cx="5568589" cy="7775011"/>
          </a:xfrm>
          <a:custGeom>
            <a:avLst/>
            <a:gdLst/>
            <a:ahLst/>
            <a:cxnLst/>
            <a:rect l="l" t="t" r="r" b="b"/>
            <a:pathLst>
              <a:path w="5568589" h="7775011">
                <a:moveTo>
                  <a:pt x="0" y="0"/>
                </a:moveTo>
                <a:lnTo>
                  <a:pt x="5568589" y="0"/>
                </a:lnTo>
                <a:lnTo>
                  <a:pt x="5568589" y="7775012"/>
                </a:lnTo>
                <a:lnTo>
                  <a:pt x="0" y="7775012"/>
                </a:lnTo>
                <a:lnTo>
                  <a:pt x="0" y="0"/>
                </a:lnTo>
                <a:close/>
              </a:path>
            </a:pathLst>
          </a:custGeom>
          <a:blipFill>
            <a:blip>
              <a:extLst>
                <a:ext uri="{96DAC541-7B7A-43D3-8B79-37D633B846F1}">
                  <asvg:svgBlip xmlns:asvg="http://schemas.microsoft.com/office/drawing/2016/SVG/main" r:embed="rId5"/>
                </a:ext>
              </a:extLst>
            </a:blip>
            <a:stretch>
              <a:fillRect/>
            </a:stretch>
          </a:blipFill>
        </p:spPr>
      </p:sp>
      <p:sp>
        <p:nvSpPr>
          <p:cNvPr id="8" name="TextBox 7">
            <a:extLst>
              <a:ext uri="{FF2B5EF4-FFF2-40B4-BE49-F238E27FC236}">
                <a16:creationId xmlns:a16="http://schemas.microsoft.com/office/drawing/2014/main" id="{BA7A27E9-C300-0AF0-02BC-F82F78EB8B13}"/>
              </a:ext>
            </a:extLst>
          </p:cNvPr>
          <p:cNvSpPr txBox="1"/>
          <p:nvPr/>
        </p:nvSpPr>
        <p:spPr>
          <a:xfrm>
            <a:off x="353407" y="2397773"/>
            <a:ext cx="12635344" cy="8848576"/>
          </a:xfrm>
          <a:prstGeom prst="rect">
            <a:avLst/>
          </a:prstGeom>
          <a:noFill/>
        </p:spPr>
        <p:txBody>
          <a:bodyPr wrap="square">
            <a:spAutoFit/>
          </a:bodyPr>
          <a:lstStyle/>
          <a:p>
            <a:pPr algn="ctr">
              <a:lnSpc>
                <a:spcPct val="150000"/>
              </a:lnSpc>
              <a:spcBef>
                <a:spcPts val="600"/>
              </a:spcBef>
              <a:buNone/>
            </a:pPr>
            <a:r>
              <a:rPr lang="en-IN" sz="3600" b="1" kern="100" dirty="0">
                <a:solidFill>
                  <a:srgbClr val="0F4761"/>
                </a:solidFill>
                <a:effectLst/>
                <a:latin typeface="Arial" panose="020B0604020202020204" pitchFamily="34" charset="0"/>
                <a:ea typeface="Times New Roman" panose="02020603050405020304" pitchFamily="18" charset="0"/>
                <a:cs typeface="Times New Roman" panose="02020603050405020304" pitchFamily="18" charset="0"/>
              </a:rPr>
              <a:t>Comorbidities and prevention </a:t>
            </a:r>
          </a:p>
          <a:p>
            <a:pPr algn="ctr">
              <a:lnSpc>
                <a:spcPct val="150000"/>
              </a:lnSpc>
              <a:spcBef>
                <a:spcPts val="600"/>
              </a:spcBef>
              <a:buNone/>
            </a:pPr>
            <a:endParaRPr lang="en-IN" sz="3200" b="1" kern="100" dirty="0">
              <a:solidFill>
                <a:srgbClr val="0F4761"/>
              </a:solidFill>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IN" sz="2800" kern="100" dirty="0">
                <a:effectLst/>
                <a:latin typeface="Arial" panose="020B0604020202020204" pitchFamily="34" charset="0"/>
                <a:ea typeface="Aptos" panose="020B0004020202020204" pitchFamily="34" charset="0"/>
                <a:cs typeface="Times New Roman" panose="02020603050405020304" pitchFamily="18" charset="0"/>
              </a:rPr>
              <a:t>Almost 60% of people suffering from type 2 diabetes die from cardiovascular disease, which is the leading cause of mortality (World Health Organisation, 2022)</a:t>
            </a:r>
          </a:p>
          <a:p>
            <a:pPr marL="342900" lvl="0" indent="-342900" algn="just">
              <a:lnSpc>
                <a:spcPct val="150000"/>
              </a:lnSpc>
              <a:buFont typeface="Symbol" panose="05050102010706020507" pitchFamily="18" charset="2"/>
              <a:buChar char=""/>
            </a:pPr>
            <a:r>
              <a:rPr lang="en-IN" sz="2800" kern="100" dirty="0">
                <a:effectLst/>
                <a:latin typeface="Arial" panose="020B0604020202020204" pitchFamily="34" charset="0"/>
                <a:ea typeface="Aptos" panose="020B0004020202020204" pitchFamily="34" charset="0"/>
                <a:cs typeface="Times New Roman" panose="02020603050405020304" pitchFamily="18" charset="0"/>
              </a:rPr>
              <a:t>Comorbidities like obesity, hypertension, diabetes, retinopathy, chronic kidney disease, depression, and neuropathy are commonly found (The GRADE Study Research Group, 2022)</a:t>
            </a:r>
          </a:p>
          <a:p>
            <a:pPr marL="342900" lvl="0" indent="-342900" algn="just">
              <a:lnSpc>
                <a:spcPct val="150000"/>
              </a:lnSpc>
              <a:buFont typeface="Symbol" panose="05050102010706020507" pitchFamily="18" charset="2"/>
              <a:buChar char=""/>
            </a:pPr>
            <a:r>
              <a:rPr lang="en-IN" sz="2800" kern="100" dirty="0">
                <a:effectLst/>
                <a:latin typeface="Arial" panose="020B0604020202020204" pitchFamily="34" charset="0"/>
                <a:ea typeface="Aptos" panose="020B0004020202020204" pitchFamily="34" charset="0"/>
                <a:cs typeface="Times New Roman" panose="02020603050405020304" pitchFamily="18" charset="0"/>
              </a:rPr>
              <a:t>The diabetes prevention program of the NHS has decreased progression to type 2 diabetes by nearly 20% (</a:t>
            </a:r>
            <a:r>
              <a:rPr lang="en-IN" sz="2800" kern="100" dirty="0" err="1">
                <a:effectLst/>
                <a:latin typeface="Arial" panose="020B0604020202020204" pitchFamily="34" charset="0"/>
                <a:ea typeface="Aptos" panose="020B0004020202020204" pitchFamily="34" charset="0"/>
                <a:cs typeface="Times New Roman" panose="02020603050405020304" pitchFamily="18" charset="0"/>
              </a:rPr>
              <a:t>Ravindrarajah</a:t>
            </a:r>
            <a:r>
              <a:rPr lang="en-IN" sz="2800" kern="100" dirty="0">
                <a:effectLst/>
                <a:latin typeface="Arial" panose="020B0604020202020204" pitchFamily="34" charset="0"/>
                <a:ea typeface="Aptos" panose="020B0004020202020204" pitchFamily="34" charset="0"/>
                <a:cs typeface="Times New Roman" panose="02020603050405020304" pitchFamily="18" charset="0"/>
              </a:rPr>
              <a:t> et al., 2025)</a:t>
            </a:r>
          </a:p>
          <a:p>
            <a:pPr marL="342900" lvl="0" indent="-342900" algn="just">
              <a:lnSpc>
                <a:spcPct val="150000"/>
              </a:lnSpc>
              <a:spcAft>
                <a:spcPts val="200"/>
              </a:spcAft>
              <a:buFont typeface="Symbol" panose="05050102010706020507" pitchFamily="18" charset="2"/>
              <a:buChar char=""/>
            </a:pPr>
            <a:r>
              <a:rPr lang="en-IN" sz="2800" kern="100" dirty="0">
                <a:effectLst/>
                <a:latin typeface="Arial" panose="020B0604020202020204" pitchFamily="34" charset="0"/>
                <a:ea typeface="Aptos" panose="020B0004020202020204" pitchFamily="34" charset="0"/>
                <a:cs typeface="Times New Roman" panose="02020603050405020304" pitchFamily="18" charset="0"/>
              </a:rPr>
              <a:t>Lifestyle modification, including a nutritious diet, regular physical activity, and cessation of smoking, is the most effective preventive mechanism (Shah et al., 2022)</a:t>
            </a:r>
          </a:p>
        </p:txBody>
      </p:sp>
      <p:pic>
        <p:nvPicPr>
          <p:cNvPr id="10" name="Picture 9">
            <a:extLst>
              <a:ext uri="{FF2B5EF4-FFF2-40B4-BE49-F238E27FC236}">
                <a16:creationId xmlns:a16="http://schemas.microsoft.com/office/drawing/2014/main" id="{AB0D2D49-4E4E-A558-482E-04E481BAAAF4}"/>
              </a:ext>
            </a:extLst>
          </p:cNvPr>
          <p:cNvPicPr>
            <a:picLocks noChangeAspect="1"/>
          </p:cNvPicPr>
          <p:nvPr/>
        </p:nvPicPr>
        <p:blipFill>
          <a:blip r:embed="rId6"/>
          <a:stretch>
            <a:fillRect/>
          </a:stretch>
        </p:blipFill>
        <p:spPr>
          <a:xfrm>
            <a:off x="13676575" y="1042041"/>
            <a:ext cx="10748863" cy="7775011"/>
          </a:xfrm>
          <a:prstGeom prst="rect">
            <a:avLst/>
          </a:prstGeom>
        </p:spPr>
      </p:pic>
    </p:spTree>
    <p:extLst>
      <p:ext uri="{BB962C8B-B14F-4D97-AF65-F5344CB8AC3E}">
        <p14:creationId xmlns:p14="http://schemas.microsoft.com/office/powerpoint/2010/main" val="385808065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B39DCFF-69B9-4082-EFE2-DFED4605A3EE}"/>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9192F5CF-F47F-9095-D3BA-E3D072270561}"/>
              </a:ext>
            </a:extLst>
          </p:cNvPr>
          <p:cNvSpPr/>
          <p:nvPr/>
        </p:nvSpPr>
        <p:spPr>
          <a:xfrm>
            <a:off x="-66653" y="1"/>
            <a:ext cx="25199975" cy="13922138"/>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777" b="-777"/>
            </a:stretch>
          </a:blipFill>
        </p:spPr>
      </p:sp>
      <p:sp>
        <p:nvSpPr>
          <p:cNvPr id="3" name="Freeform 3">
            <a:extLst>
              <a:ext uri="{FF2B5EF4-FFF2-40B4-BE49-F238E27FC236}">
                <a16:creationId xmlns:a16="http://schemas.microsoft.com/office/drawing/2014/main" id="{CED5189C-8E09-D9A9-E0BD-5F0A8191AF78}"/>
              </a:ext>
            </a:extLst>
          </p:cNvPr>
          <p:cNvSpPr/>
          <p:nvPr/>
        </p:nvSpPr>
        <p:spPr>
          <a:xfrm flipH="1">
            <a:off x="15904770" y="8179551"/>
            <a:ext cx="9295205" cy="5948931"/>
          </a:xfrm>
          <a:custGeom>
            <a:avLst/>
            <a:gdLst/>
            <a:ahLst/>
            <a:cxnLst/>
            <a:rect l="l" t="t" r="r" b="b"/>
            <a:pathLst>
              <a:path w="9295205" h="5948931">
                <a:moveTo>
                  <a:pt x="9295205" y="0"/>
                </a:moveTo>
                <a:lnTo>
                  <a:pt x="0" y="0"/>
                </a:lnTo>
                <a:lnTo>
                  <a:pt x="0" y="5948932"/>
                </a:lnTo>
                <a:lnTo>
                  <a:pt x="9295205" y="5948932"/>
                </a:lnTo>
                <a:lnTo>
                  <a:pt x="9295205" y="0"/>
                </a:lnTo>
                <a:close/>
              </a:path>
            </a:pathLst>
          </a:custGeom>
          <a:blipFill>
            <a:blip>
              <a:extLst>
                <a:ext uri="{96DAC541-7B7A-43D3-8B79-37D633B846F1}">
                  <asvg:svgBlip xmlns:asvg="http://schemas.microsoft.com/office/drawing/2016/SVG/main" r:embed="rId4"/>
                </a:ext>
              </a:extLst>
            </a:blip>
            <a:stretch>
              <a:fillRect/>
            </a:stretch>
          </a:blipFill>
        </p:spPr>
      </p:sp>
      <p:sp>
        <p:nvSpPr>
          <p:cNvPr id="4" name="Freeform 4">
            <a:extLst>
              <a:ext uri="{FF2B5EF4-FFF2-40B4-BE49-F238E27FC236}">
                <a16:creationId xmlns:a16="http://schemas.microsoft.com/office/drawing/2014/main" id="{3D801B65-A367-1EE0-6C89-A1AB425FAFAF}"/>
              </a:ext>
            </a:extLst>
          </p:cNvPr>
          <p:cNvSpPr/>
          <p:nvPr/>
        </p:nvSpPr>
        <p:spPr>
          <a:xfrm flipV="1">
            <a:off x="-7756" y="-206343"/>
            <a:ext cx="8645343" cy="5603242"/>
          </a:xfrm>
          <a:custGeom>
            <a:avLst/>
            <a:gdLst/>
            <a:ahLst/>
            <a:cxnLst/>
            <a:rect l="l" t="t" r="r" b="b"/>
            <a:pathLst>
              <a:path w="9295205" h="5948931">
                <a:moveTo>
                  <a:pt x="0" y="5948932"/>
                </a:moveTo>
                <a:lnTo>
                  <a:pt x="9295205" y="5948932"/>
                </a:lnTo>
                <a:lnTo>
                  <a:pt x="9295205" y="0"/>
                </a:lnTo>
                <a:lnTo>
                  <a:pt x="0" y="0"/>
                </a:lnTo>
                <a:lnTo>
                  <a:pt x="0" y="5948932"/>
                </a:lnTo>
                <a:close/>
              </a:path>
            </a:pathLst>
          </a:custGeom>
          <a:blipFill>
            <a:blip>
              <a:extLst>
                <a:ext uri="{96DAC541-7B7A-43D3-8B79-37D633B846F1}">
                  <asvg:svgBlip xmlns:asvg="http://schemas.microsoft.com/office/drawing/2016/SVG/main" r:embed="rId4"/>
                </a:ext>
              </a:extLst>
            </a:blip>
            <a:stretch>
              <a:fillRect/>
            </a:stretch>
          </a:blipFill>
        </p:spPr>
      </p:sp>
      <p:sp>
        <p:nvSpPr>
          <p:cNvPr id="5" name="Freeform 5">
            <a:extLst>
              <a:ext uri="{FF2B5EF4-FFF2-40B4-BE49-F238E27FC236}">
                <a16:creationId xmlns:a16="http://schemas.microsoft.com/office/drawing/2014/main" id="{339EA101-B190-D268-9621-EBED3B260873}"/>
              </a:ext>
            </a:extLst>
          </p:cNvPr>
          <p:cNvSpPr/>
          <p:nvPr/>
        </p:nvSpPr>
        <p:spPr>
          <a:xfrm>
            <a:off x="18548955" y="15745"/>
            <a:ext cx="5568589" cy="7775011"/>
          </a:xfrm>
          <a:custGeom>
            <a:avLst/>
            <a:gdLst/>
            <a:ahLst/>
            <a:cxnLst/>
            <a:rect l="l" t="t" r="r" b="b"/>
            <a:pathLst>
              <a:path w="5568589" h="7775011">
                <a:moveTo>
                  <a:pt x="0" y="0"/>
                </a:moveTo>
                <a:lnTo>
                  <a:pt x="5568589" y="0"/>
                </a:lnTo>
                <a:lnTo>
                  <a:pt x="5568589" y="7775011"/>
                </a:lnTo>
                <a:lnTo>
                  <a:pt x="0" y="7775011"/>
                </a:lnTo>
                <a:lnTo>
                  <a:pt x="0" y="0"/>
                </a:lnTo>
                <a:close/>
              </a:path>
            </a:pathLst>
          </a:custGeom>
          <a:blipFill>
            <a:blip>
              <a:extLst>
                <a:ext uri="{96DAC541-7B7A-43D3-8B79-37D633B846F1}">
                  <asvg:svgBlip xmlns:asvg="http://schemas.microsoft.com/office/drawing/2016/SVG/main" r:embed="rId5"/>
                </a:ext>
              </a:extLst>
            </a:blip>
            <a:stretch>
              <a:fillRect/>
            </a:stretch>
          </a:blipFill>
        </p:spPr>
      </p:sp>
      <p:sp>
        <p:nvSpPr>
          <p:cNvPr id="6" name="Freeform 6">
            <a:extLst>
              <a:ext uri="{FF2B5EF4-FFF2-40B4-BE49-F238E27FC236}">
                <a16:creationId xmlns:a16="http://schemas.microsoft.com/office/drawing/2014/main" id="{40BB13E7-45A2-F87A-4C6A-F4F06D3B4F27}"/>
              </a:ext>
            </a:extLst>
          </p:cNvPr>
          <p:cNvSpPr/>
          <p:nvPr/>
        </p:nvSpPr>
        <p:spPr>
          <a:xfrm>
            <a:off x="2809902" y="8199720"/>
            <a:ext cx="5568589" cy="7775011"/>
          </a:xfrm>
          <a:custGeom>
            <a:avLst/>
            <a:gdLst/>
            <a:ahLst/>
            <a:cxnLst/>
            <a:rect l="l" t="t" r="r" b="b"/>
            <a:pathLst>
              <a:path w="5568589" h="7775011">
                <a:moveTo>
                  <a:pt x="0" y="0"/>
                </a:moveTo>
                <a:lnTo>
                  <a:pt x="5568589" y="0"/>
                </a:lnTo>
                <a:lnTo>
                  <a:pt x="5568589" y="7775012"/>
                </a:lnTo>
                <a:lnTo>
                  <a:pt x="0" y="7775012"/>
                </a:lnTo>
                <a:lnTo>
                  <a:pt x="0" y="0"/>
                </a:lnTo>
                <a:close/>
              </a:path>
            </a:pathLst>
          </a:custGeom>
          <a:blipFill>
            <a:blip>
              <a:extLst>
                <a:ext uri="{96DAC541-7B7A-43D3-8B79-37D633B846F1}">
                  <asvg:svgBlip xmlns:asvg="http://schemas.microsoft.com/office/drawing/2016/SVG/main" r:embed="rId5"/>
                </a:ext>
              </a:extLst>
            </a:blip>
            <a:stretch>
              <a:fillRect/>
            </a:stretch>
          </a:blipFill>
        </p:spPr>
      </p:sp>
      <p:sp>
        <p:nvSpPr>
          <p:cNvPr id="8" name="TextBox 7">
            <a:extLst>
              <a:ext uri="{FF2B5EF4-FFF2-40B4-BE49-F238E27FC236}">
                <a16:creationId xmlns:a16="http://schemas.microsoft.com/office/drawing/2014/main" id="{7D08D7B2-A5D7-7E33-0526-2BF48B8E81FC}"/>
              </a:ext>
            </a:extLst>
          </p:cNvPr>
          <p:cNvSpPr txBox="1"/>
          <p:nvPr/>
        </p:nvSpPr>
        <p:spPr>
          <a:xfrm>
            <a:off x="11255045" y="707140"/>
            <a:ext cx="12635344" cy="8202245"/>
          </a:xfrm>
          <a:prstGeom prst="rect">
            <a:avLst/>
          </a:prstGeom>
          <a:noFill/>
        </p:spPr>
        <p:txBody>
          <a:bodyPr wrap="square">
            <a:spAutoFit/>
          </a:bodyPr>
          <a:lstStyle/>
          <a:p>
            <a:pPr algn="ctr">
              <a:lnSpc>
                <a:spcPct val="150000"/>
              </a:lnSpc>
              <a:spcBef>
                <a:spcPts val="600"/>
              </a:spcBef>
              <a:buNone/>
            </a:pPr>
            <a:r>
              <a:rPr lang="en-IN" sz="3600" b="1" kern="100" dirty="0">
                <a:solidFill>
                  <a:srgbClr val="0F4761"/>
                </a:solidFill>
                <a:effectLst/>
                <a:latin typeface="Arial" panose="020B0604020202020204" pitchFamily="34" charset="0"/>
                <a:ea typeface="Times New Roman" panose="02020603050405020304" pitchFamily="18" charset="0"/>
                <a:cs typeface="Times New Roman" panose="02020603050405020304" pitchFamily="18" charset="0"/>
              </a:rPr>
              <a:t>Personalised care and self-management support </a:t>
            </a:r>
          </a:p>
          <a:p>
            <a:pPr algn="ctr">
              <a:lnSpc>
                <a:spcPct val="150000"/>
              </a:lnSpc>
              <a:spcBef>
                <a:spcPts val="600"/>
              </a:spcBef>
              <a:buNone/>
            </a:pPr>
            <a:endParaRPr lang="en-IN" sz="3200" b="1" kern="100" dirty="0">
              <a:solidFill>
                <a:srgbClr val="0F4761"/>
              </a:solidFill>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IN" sz="2800" kern="100" dirty="0">
                <a:effectLst/>
                <a:latin typeface="Arial" panose="020B0604020202020204" pitchFamily="34" charset="0"/>
                <a:ea typeface="Aptos" panose="020B0004020202020204" pitchFamily="34" charset="0"/>
                <a:cs typeface="Times New Roman" panose="02020603050405020304" pitchFamily="18" charset="0"/>
              </a:rPr>
              <a:t>The Comprehensive Model for Personalised Care of the NHS includes six evidence-based components that support holistic management of long-term conditions (O’Hearn et al., 2023)</a:t>
            </a:r>
          </a:p>
          <a:p>
            <a:pPr marL="342900" lvl="0" indent="-342900" algn="just">
              <a:lnSpc>
                <a:spcPct val="150000"/>
              </a:lnSpc>
              <a:buFont typeface="Symbol" panose="05050102010706020507" pitchFamily="18" charset="2"/>
              <a:buChar char=""/>
            </a:pPr>
            <a:r>
              <a:rPr lang="en-IN" sz="2800" kern="100" dirty="0">
                <a:effectLst/>
                <a:latin typeface="Arial" panose="020B0604020202020204" pitchFamily="34" charset="0"/>
                <a:ea typeface="Aptos" panose="020B0004020202020204" pitchFamily="34" charset="0"/>
                <a:cs typeface="Times New Roman" panose="02020603050405020304" pitchFamily="18" charset="0"/>
              </a:rPr>
              <a:t>Shared decision-making and person-specific care planning improve engagement of patients and the treatment process (Agarwal et al., 2025)</a:t>
            </a:r>
          </a:p>
          <a:p>
            <a:pPr marL="342900" lvl="0" indent="-342900" algn="just">
              <a:lnSpc>
                <a:spcPct val="150000"/>
              </a:lnSpc>
              <a:buFont typeface="Symbol" panose="05050102010706020507" pitchFamily="18" charset="2"/>
              <a:buChar char=""/>
            </a:pPr>
            <a:r>
              <a:rPr lang="en-IN" sz="2800" kern="100" dirty="0">
                <a:effectLst/>
                <a:latin typeface="Arial" panose="020B0604020202020204" pitchFamily="34" charset="0"/>
                <a:ea typeface="Aptos" panose="020B0004020202020204" pitchFamily="34" charset="0"/>
                <a:cs typeface="Times New Roman" panose="02020603050405020304" pitchFamily="18" charset="0"/>
              </a:rPr>
              <a:t>Assisted self-management improves HbA1c levels, quality of life, and confidence.</a:t>
            </a:r>
          </a:p>
          <a:p>
            <a:pPr marL="342900" lvl="0" indent="-342900" algn="just">
              <a:lnSpc>
                <a:spcPct val="150000"/>
              </a:lnSpc>
              <a:spcAft>
                <a:spcPts val="200"/>
              </a:spcAft>
              <a:buFont typeface="Symbol" panose="05050102010706020507" pitchFamily="18" charset="2"/>
              <a:buChar char=""/>
            </a:pPr>
            <a:r>
              <a:rPr lang="en-IN" sz="2800" kern="100" dirty="0">
                <a:effectLst/>
                <a:latin typeface="Arial" panose="020B0604020202020204" pitchFamily="34" charset="0"/>
                <a:ea typeface="Aptos" panose="020B0004020202020204" pitchFamily="34" charset="0"/>
                <a:cs typeface="Times New Roman" panose="02020603050405020304" pitchFamily="18" charset="0"/>
              </a:rPr>
              <a:t>NHS also suggests social prescribing to address larger determinants of health, such as financial adversity, isolation, and sedentary lifestyle (Ma et al., 2022)</a:t>
            </a:r>
          </a:p>
        </p:txBody>
      </p:sp>
      <p:pic>
        <p:nvPicPr>
          <p:cNvPr id="10" name="Picture 9">
            <a:extLst>
              <a:ext uri="{FF2B5EF4-FFF2-40B4-BE49-F238E27FC236}">
                <a16:creationId xmlns:a16="http://schemas.microsoft.com/office/drawing/2014/main" id="{56B68DAE-3A3E-F66A-58DD-E61D7180E11B}"/>
              </a:ext>
            </a:extLst>
          </p:cNvPr>
          <p:cNvPicPr>
            <a:picLocks noChangeAspect="1"/>
          </p:cNvPicPr>
          <p:nvPr/>
        </p:nvPicPr>
        <p:blipFill>
          <a:blip r:embed="rId6"/>
          <a:stretch>
            <a:fillRect/>
          </a:stretch>
        </p:blipFill>
        <p:spPr>
          <a:xfrm>
            <a:off x="717396" y="5603243"/>
            <a:ext cx="9753600" cy="5852160"/>
          </a:xfrm>
          <a:prstGeom prst="rect">
            <a:avLst/>
          </a:prstGeom>
        </p:spPr>
      </p:pic>
    </p:spTree>
    <p:extLst>
      <p:ext uri="{BB962C8B-B14F-4D97-AF65-F5344CB8AC3E}">
        <p14:creationId xmlns:p14="http://schemas.microsoft.com/office/powerpoint/2010/main" val="407132594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550F39B-E917-39A4-FC40-20C30690D445}"/>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AB45C5BC-03A3-A478-CEBD-3ACE9A853905}"/>
              </a:ext>
            </a:extLst>
          </p:cNvPr>
          <p:cNvSpPr/>
          <p:nvPr/>
        </p:nvSpPr>
        <p:spPr>
          <a:xfrm>
            <a:off x="-66653" y="1"/>
            <a:ext cx="25199975" cy="13922138"/>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777" b="-777"/>
            </a:stretch>
          </a:blipFill>
        </p:spPr>
      </p:sp>
      <p:sp>
        <p:nvSpPr>
          <p:cNvPr id="3" name="Freeform 3">
            <a:extLst>
              <a:ext uri="{FF2B5EF4-FFF2-40B4-BE49-F238E27FC236}">
                <a16:creationId xmlns:a16="http://schemas.microsoft.com/office/drawing/2014/main" id="{1B53FAD9-4FD9-20EA-4181-15277579A823}"/>
              </a:ext>
            </a:extLst>
          </p:cNvPr>
          <p:cNvSpPr/>
          <p:nvPr/>
        </p:nvSpPr>
        <p:spPr>
          <a:xfrm flipH="1">
            <a:off x="15904770" y="8179551"/>
            <a:ext cx="9295205" cy="5948931"/>
          </a:xfrm>
          <a:custGeom>
            <a:avLst/>
            <a:gdLst/>
            <a:ahLst/>
            <a:cxnLst/>
            <a:rect l="l" t="t" r="r" b="b"/>
            <a:pathLst>
              <a:path w="9295205" h="5948931">
                <a:moveTo>
                  <a:pt x="9295205" y="0"/>
                </a:moveTo>
                <a:lnTo>
                  <a:pt x="0" y="0"/>
                </a:lnTo>
                <a:lnTo>
                  <a:pt x="0" y="5948932"/>
                </a:lnTo>
                <a:lnTo>
                  <a:pt x="9295205" y="5948932"/>
                </a:lnTo>
                <a:lnTo>
                  <a:pt x="9295205" y="0"/>
                </a:lnTo>
                <a:close/>
              </a:path>
            </a:pathLst>
          </a:custGeom>
          <a:blipFill>
            <a:blip>
              <a:extLst>
                <a:ext uri="{96DAC541-7B7A-43D3-8B79-37D633B846F1}">
                  <asvg:svgBlip xmlns:asvg="http://schemas.microsoft.com/office/drawing/2016/SVG/main" r:embed="rId4"/>
                </a:ext>
              </a:extLst>
            </a:blip>
            <a:stretch>
              <a:fillRect/>
            </a:stretch>
          </a:blipFill>
        </p:spPr>
      </p:sp>
      <p:sp>
        <p:nvSpPr>
          <p:cNvPr id="4" name="Freeform 4">
            <a:extLst>
              <a:ext uri="{FF2B5EF4-FFF2-40B4-BE49-F238E27FC236}">
                <a16:creationId xmlns:a16="http://schemas.microsoft.com/office/drawing/2014/main" id="{9A71C345-42FC-B01C-2205-1739F74F5EB9}"/>
              </a:ext>
            </a:extLst>
          </p:cNvPr>
          <p:cNvSpPr/>
          <p:nvPr/>
        </p:nvSpPr>
        <p:spPr>
          <a:xfrm flipV="1">
            <a:off x="-7756" y="-206343"/>
            <a:ext cx="8645343" cy="5603242"/>
          </a:xfrm>
          <a:custGeom>
            <a:avLst/>
            <a:gdLst/>
            <a:ahLst/>
            <a:cxnLst/>
            <a:rect l="l" t="t" r="r" b="b"/>
            <a:pathLst>
              <a:path w="9295205" h="5948931">
                <a:moveTo>
                  <a:pt x="0" y="5948932"/>
                </a:moveTo>
                <a:lnTo>
                  <a:pt x="9295205" y="5948932"/>
                </a:lnTo>
                <a:lnTo>
                  <a:pt x="9295205" y="0"/>
                </a:lnTo>
                <a:lnTo>
                  <a:pt x="0" y="0"/>
                </a:lnTo>
                <a:lnTo>
                  <a:pt x="0" y="5948932"/>
                </a:lnTo>
                <a:close/>
              </a:path>
            </a:pathLst>
          </a:custGeom>
          <a:blipFill>
            <a:blip>
              <a:extLst>
                <a:ext uri="{96DAC541-7B7A-43D3-8B79-37D633B846F1}">
                  <asvg:svgBlip xmlns:asvg="http://schemas.microsoft.com/office/drawing/2016/SVG/main" r:embed="rId4"/>
                </a:ext>
              </a:extLst>
            </a:blip>
            <a:stretch>
              <a:fillRect/>
            </a:stretch>
          </a:blipFill>
        </p:spPr>
      </p:sp>
      <p:sp>
        <p:nvSpPr>
          <p:cNvPr id="5" name="Freeform 5">
            <a:extLst>
              <a:ext uri="{FF2B5EF4-FFF2-40B4-BE49-F238E27FC236}">
                <a16:creationId xmlns:a16="http://schemas.microsoft.com/office/drawing/2014/main" id="{49324400-1B8D-6870-66F2-32E29389A7EC}"/>
              </a:ext>
            </a:extLst>
          </p:cNvPr>
          <p:cNvSpPr/>
          <p:nvPr/>
        </p:nvSpPr>
        <p:spPr>
          <a:xfrm>
            <a:off x="18548955" y="15745"/>
            <a:ext cx="5568589" cy="7775011"/>
          </a:xfrm>
          <a:custGeom>
            <a:avLst/>
            <a:gdLst/>
            <a:ahLst/>
            <a:cxnLst/>
            <a:rect l="l" t="t" r="r" b="b"/>
            <a:pathLst>
              <a:path w="5568589" h="7775011">
                <a:moveTo>
                  <a:pt x="0" y="0"/>
                </a:moveTo>
                <a:lnTo>
                  <a:pt x="5568589" y="0"/>
                </a:lnTo>
                <a:lnTo>
                  <a:pt x="5568589" y="7775011"/>
                </a:lnTo>
                <a:lnTo>
                  <a:pt x="0" y="7775011"/>
                </a:lnTo>
                <a:lnTo>
                  <a:pt x="0" y="0"/>
                </a:lnTo>
                <a:close/>
              </a:path>
            </a:pathLst>
          </a:custGeom>
          <a:blipFill>
            <a:blip>
              <a:extLst>
                <a:ext uri="{96DAC541-7B7A-43D3-8B79-37D633B846F1}">
                  <asvg:svgBlip xmlns:asvg="http://schemas.microsoft.com/office/drawing/2016/SVG/main" r:embed="rId5"/>
                </a:ext>
              </a:extLst>
            </a:blip>
            <a:stretch>
              <a:fillRect/>
            </a:stretch>
          </a:blipFill>
        </p:spPr>
      </p:sp>
      <p:sp>
        <p:nvSpPr>
          <p:cNvPr id="6" name="Freeform 6">
            <a:extLst>
              <a:ext uri="{FF2B5EF4-FFF2-40B4-BE49-F238E27FC236}">
                <a16:creationId xmlns:a16="http://schemas.microsoft.com/office/drawing/2014/main" id="{BF91060B-2229-9C7A-56EE-2C30C307F936}"/>
              </a:ext>
            </a:extLst>
          </p:cNvPr>
          <p:cNvSpPr/>
          <p:nvPr/>
        </p:nvSpPr>
        <p:spPr>
          <a:xfrm>
            <a:off x="2809902" y="8199720"/>
            <a:ext cx="5568589" cy="7775011"/>
          </a:xfrm>
          <a:custGeom>
            <a:avLst/>
            <a:gdLst/>
            <a:ahLst/>
            <a:cxnLst/>
            <a:rect l="l" t="t" r="r" b="b"/>
            <a:pathLst>
              <a:path w="5568589" h="7775011">
                <a:moveTo>
                  <a:pt x="0" y="0"/>
                </a:moveTo>
                <a:lnTo>
                  <a:pt x="5568589" y="0"/>
                </a:lnTo>
                <a:lnTo>
                  <a:pt x="5568589" y="7775012"/>
                </a:lnTo>
                <a:lnTo>
                  <a:pt x="0" y="7775012"/>
                </a:lnTo>
                <a:lnTo>
                  <a:pt x="0" y="0"/>
                </a:lnTo>
                <a:close/>
              </a:path>
            </a:pathLst>
          </a:custGeom>
          <a:blipFill>
            <a:blip>
              <a:extLst>
                <a:ext uri="{96DAC541-7B7A-43D3-8B79-37D633B846F1}">
                  <asvg:svgBlip xmlns:asvg="http://schemas.microsoft.com/office/drawing/2016/SVG/main" r:embed="rId5"/>
                </a:ext>
              </a:extLst>
            </a:blip>
            <a:stretch>
              <a:fillRect/>
            </a:stretch>
          </a:blipFill>
        </p:spPr>
      </p:sp>
      <p:sp>
        <p:nvSpPr>
          <p:cNvPr id="8" name="TextBox 7">
            <a:extLst>
              <a:ext uri="{FF2B5EF4-FFF2-40B4-BE49-F238E27FC236}">
                <a16:creationId xmlns:a16="http://schemas.microsoft.com/office/drawing/2014/main" id="{D09193E0-B199-D5DC-75D2-697CD2E4A933}"/>
              </a:ext>
            </a:extLst>
          </p:cNvPr>
          <p:cNvSpPr txBox="1"/>
          <p:nvPr/>
        </p:nvSpPr>
        <p:spPr>
          <a:xfrm>
            <a:off x="7898951" y="2991065"/>
            <a:ext cx="10383259" cy="6263253"/>
          </a:xfrm>
          <a:prstGeom prst="rect">
            <a:avLst/>
          </a:prstGeom>
          <a:noFill/>
        </p:spPr>
        <p:txBody>
          <a:bodyPr wrap="square">
            <a:spAutoFit/>
          </a:bodyPr>
          <a:lstStyle/>
          <a:p>
            <a:pPr algn="ctr">
              <a:lnSpc>
                <a:spcPct val="150000"/>
              </a:lnSpc>
              <a:spcBef>
                <a:spcPts val="600"/>
              </a:spcBef>
              <a:buNone/>
            </a:pPr>
            <a:r>
              <a:rPr lang="en-IN" sz="3600" b="1" kern="100" dirty="0">
                <a:solidFill>
                  <a:srgbClr val="0F4761"/>
                </a:solidFill>
                <a:effectLst/>
                <a:latin typeface="Arial" panose="020B0604020202020204" pitchFamily="34" charset="0"/>
                <a:ea typeface="Times New Roman" panose="02020603050405020304" pitchFamily="18" charset="0"/>
                <a:cs typeface="Times New Roman" panose="02020603050405020304" pitchFamily="18" charset="0"/>
              </a:rPr>
              <a:t>Conclusion and recommendation</a:t>
            </a:r>
          </a:p>
          <a:p>
            <a:pPr algn="ctr">
              <a:lnSpc>
                <a:spcPct val="150000"/>
              </a:lnSpc>
              <a:spcBef>
                <a:spcPts val="600"/>
              </a:spcBef>
              <a:buNone/>
            </a:pPr>
            <a:endParaRPr lang="en-IN" sz="3200" b="1" kern="100" dirty="0">
              <a:solidFill>
                <a:srgbClr val="0F4761"/>
              </a:solidFill>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IN" sz="2800" kern="100" dirty="0">
                <a:effectLst/>
                <a:latin typeface="Arial" panose="020B0604020202020204" pitchFamily="34" charset="0"/>
                <a:ea typeface="Aptos" panose="020B0004020202020204" pitchFamily="34" charset="0"/>
                <a:cs typeface="Times New Roman" panose="02020603050405020304" pitchFamily="18" charset="0"/>
              </a:rPr>
              <a:t>The high prevalence of type two diabetes has remained a global concern, highlighting the need for stronger interventions.</a:t>
            </a:r>
          </a:p>
          <a:p>
            <a:pPr marL="342900" lvl="0" indent="-342900" algn="just">
              <a:lnSpc>
                <a:spcPct val="150000"/>
              </a:lnSpc>
              <a:buFont typeface="Symbol" panose="05050102010706020507" pitchFamily="18" charset="2"/>
              <a:buChar char=""/>
            </a:pPr>
            <a:r>
              <a:rPr lang="en-IN" sz="2800" kern="100" dirty="0">
                <a:effectLst/>
                <a:latin typeface="Arial" panose="020B0604020202020204" pitchFamily="34" charset="0"/>
                <a:ea typeface="Aptos" panose="020B0004020202020204" pitchFamily="34" charset="0"/>
                <a:cs typeface="Times New Roman" panose="02020603050405020304" pitchFamily="18" charset="0"/>
              </a:rPr>
              <a:t>Community nurses have a critical role to educate patients in self-management and to reinforce their confidence.</a:t>
            </a:r>
          </a:p>
          <a:p>
            <a:pPr marL="342900" lvl="0" indent="-342900" algn="just">
              <a:lnSpc>
                <a:spcPct val="150000"/>
              </a:lnSpc>
              <a:spcAft>
                <a:spcPts val="200"/>
              </a:spcAft>
              <a:buFont typeface="Symbol" panose="05050102010706020507" pitchFamily="18" charset="2"/>
              <a:buChar char=""/>
            </a:pPr>
            <a:r>
              <a:rPr lang="en-IN" sz="2800" kern="100" dirty="0">
                <a:effectLst/>
                <a:latin typeface="Arial" panose="020B0604020202020204" pitchFamily="34" charset="0"/>
                <a:ea typeface="Aptos" panose="020B0004020202020204" pitchFamily="34" charset="0"/>
                <a:cs typeface="Times New Roman" panose="02020603050405020304" pitchFamily="18" charset="0"/>
              </a:rPr>
              <a:t>It is recommended that health technologies should be promoted for early diagnosis and intervention.</a:t>
            </a:r>
          </a:p>
        </p:txBody>
      </p:sp>
      <p:sp>
        <p:nvSpPr>
          <p:cNvPr id="9" name="Half Frame 8">
            <a:extLst>
              <a:ext uri="{FF2B5EF4-FFF2-40B4-BE49-F238E27FC236}">
                <a16:creationId xmlns:a16="http://schemas.microsoft.com/office/drawing/2014/main" id="{43A43AFE-8308-C4D3-D1FA-292935CD24A9}"/>
              </a:ext>
            </a:extLst>
          </p:cNvPr>
          <p:cNvSpPr/>
          <p:nvPr/>
        </p:nvSpPr>
        <p:spPr>
          <a:xfrm>
            <a:off x="6351587" y="2143125"/>
            <a:ext cx="2667000" cy="3544605"/>
          </a:xfrm>
          <a:prstGeom prst="halfFram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solidFill>
                <a:schemeClr val="tx1"/>
              </a:solidFill>
            </a:endParaRPr>
          </a:p>
        </p:txBody>
      </p:sp>
      <p:sp>
        <p:nvSpPr>
          <p:cNvPr id="10" name="Half Frame 9">
            <a:extLst>
              <a:ext uri="{FF2B5EF4-FFF2-40B4-BE49-F238E27FC236}">
                <a16:creationId xmlns:a16="http://schemas.microsoft.com/office/drawing/2014/main" id="{32A3CEAB-5FDD-CAB0-7839-3E980C4C492C}"/>
              </a:ext>
            </a:extLst>
          </p:cNvPr>
          <p:cNvSpPr/>
          <p:nvPr/>
        </p:nvSpPr>
        <p:spPr>
          <a:xfrm rot="10800000">
            <a:off x="17009024" y="6736009"/>
            <a:ext cx="2667000" cy="3544605"/>
          </a:xfrm>
          <a:prstGeom prst="halfFram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solidFill>
                <a:schemeClr val="tx1"/>
              </a:solidFill>
            </a:endParaRPr>
          </a:p>
        </p:txBody>
      </p:sp>
    </p:spTree>
    <p:extLst>
      <p:ext uri="{BB962C8B-B14F-4D97-AF65-F5344CB8AC3E}">
        <p14:creationId xmlns:p14="http://schemas.microsoft.com/office/powerpoint/2010/main" val="176237647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A2D7A7E-ACC6-8FE3-9A9C-0F3BFD0344AE}"/>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E8AF1873-E8CB-1916-8BE4-7C71181E901C}"/>
              </a:ext>
            </a:extLst>
          </p:cNvPr>
          <p:cNvSpPr/>
          <p:nvPr/>
        </p:nvSpPr>
        <p:spPr>
          <a:xfrm>
            <a:off x="-66653" y="1"/>
            <a:ext cx="25199975" cy="13922138"/>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777" b="-777"/>
            </a:stretch>
          </a:blipFill>
        </p:spPr>
      </p:sp>
      <p:sp>
        <p:nvSpPr>
          <p:cNvPr id="5" name="Freeform 5">
            <a:extLst>
              <a:ext uri="{FF2B5EF4-FFF2-40B4-BE49-F238E27FC236}">
                <a16:creationId xmlns:a16="http://schemas.microsoft.com/office/drawing/2014/main" id="{D808CDA8-AC2D-743A-084B-05C3E998053D}"/>
              </a:ext>
            </a:extLst>
          </p:cNvPr>
          <p:cNvSpPr/>
          <p:nvPr/>
        </p:nvSpPr>
        <p:spPr>
          <a:xfrm>
            <a:off x="18548955" y="15745"/>
            <a:ext cx="5568589" cy="7775011"/>
          </a:xfrm>
          <a:custGeom>
            <a:avLst/>
            <a:gdLst/>
            <a:ahLst/>
            <a:cxnLst/>
            <a:rect l="l" t="t" r="r" b="b"/>
            <a:pathLst>
              <a:path w="5568589" h="7775011">
                <a:moveTo>
                  <a:pt x="0" y="0"/>
                </a:moveTo>
                <a:lnTo>
                  <a:pt x="5568589" y="0"/>
                </a:lnTo>
                <a:lnTo>
                  <a:pt x="5568589" y="7775011"/>
                </a:lnTo>
                <a:lnTo>
                  <a:pt x="0" y="7775011"/>
                </a:lnTo>
                <a:lnTo>
                  <a:pt x="0" y="0"/>
                </a:lnTo>
                <a:close/>
              </a:path>
            </a:pathLst>
          </a:custGeom>
          <a:blipFill>
            <a:blip>
              <a:extLst>
                <a:ext uri="{96DAC541-7B7A-43D3-8B79-37D633B846F1}">
                  <asvg:svgBlip xmlns:asvg="http://schemas.microsoft.com/office/drawing/2016/SVG/main" r:embed="rId4"/>
                </a:ext>
              </a:extLst>
            </a:blip>
            <a:stretch>
              <a:fillRect/>
            </a:stretch>
          </a:blipFill>
        </p:spPr>
      </p:sp>
      <p:sp>
        <p:nvSpPr>
          <p:cNvPr id="6" name="Freeform 6">
            <a:extLst>
              <a:ext uri="{FF2B5EF4-FFF2-40B4-BE49-F238E27FC236}">
                <a16:creationId xmlns:a16="http://schemas.microsoft.com/office/drawing/2014/main" id="{CBB769C7-26D4-CB27-9361-08C460D0FBC5}"/>
              </a:ext>
            </a:extLst>
          </p:cNvPr>
          <p:cNvSpPr/>
          <p:nvPr/>
        </p:nvSpPr>
        <p:spPr>
          <a:xfrm>
            <a:off x="2809902" y="8199720"/>
            <a:ext cx="5568589" cy="7775011"/>
          </a:xfrm>
          <a:custGeom>
            <a:avLst/>
            <a:gdLst/>
            <a:ahLst/>
            <a:cxnLst/>
            <a:rect l="l" t="t" r="r" b="b"/>
            <a:pathLst>
              <a:path w="5568589" h="7775011">
                <a:moveTo>
                  <a:pt x="0" y="0"/>
                </a:moveTo>
                <a:lnTo>
                  <a:pt x="5568589" y="0"/>
                </a:lnTo>
                <a:lnTo>
                  <a:pt x="5568589" y="7775012"/>
                </a:lnTo>
                <a:lnTo>
                  <a:pt x="0" y="7775012"/>
                </a:lnTo>
                <a:lnTo>
                  <a:pt x="0" y="0"/>
                </a:lnTo>
                <a:close/>
              </a:path>
            </a:pathLst>
          </a:custGeom>
          <a:blipFill>
            <a:blip>
              <a:extLst>
                <a:ext uri="{96DAC541-7B7A-43D3-8B79-37D633B846F1}">
                  <asvg:svgBlip xmlns:asvg="http://schemas.microsoft.com/office/drawing/2016/SVG/main" r:embed="rId4"/>
                </a:ext>
              </a:extLst>
            </a:blip>
            <a:stretch>
              <a:fillRect/>
            </a:stretch>
          </a:blipFill>
        </p:spPr>
      </p:sp>
      <p:sp>
        <p:nvSpPr>
          <p:cNvPr id="7" name="TextBox 6">
            <a:extLst>
              <a:ext uri="{FF2B5EF4-FFF2-40B4-BE49-F238E27FC236}">
                <a16:creationId xmlns:a16="http://schemas.microsoft.com/office/drawing/2014/main" id="{D15E5A0A-9F58-F2EC-1A12-6E76AC068547}"/>
              </a:ext>
            </a:extLst>
          </p:cNvPr>
          <p:cNvSpPr txBox="1"/>
          <p:nvPr/>
        </p:nvSpPr>
        <p:spPr>
          <a:xfrm>
            <a:off x="255588" y="847725"/>
            <a:ext cx="23622000" cy="12218730"/>
          </a:xfrm>
          <a:prstGeom prst="rect">
            <a:avLst/>
          </a:prstGeom>
          <a:noFill/>
        </p:spPr>
        <p:txBody>
          <a:bodyPr wrap="square" rtlCol="0">
            <a:spAutoFit/>
          </a:bodyPr>
          <a:lstStyle/>
          <a:p>
            <a:pPr algn="ctr"/>
            <a:r>
              <a:rPr lang="en-IN" sz="3200" b="1" dirty="0">
                <a:latin typeface="Arial" panose="020B0604020202020204" pitchFamily="34" charset="0"/>
                <a:cs typeface="Arial" panose="020B0604020202020204" pitchFamily="34" charset="0"/>
              </a:rPr>
              <a:t>Reference list</a:t>
            </a:r>
          </a:p>
          <a:p>
            <a:pPr algn="ctr"/>
            <a:endParaRPr lang="en-IN" sz="1800" b="1" dirty="0">
              <a:latin typeface="Arial" panose="020B0604020202020204" pitchFamily="34" charset="0"/>
              <a:cs typeface="Arial" panose="020B0604020202020204" pitchFamily="34" charset="0"/>
            </a:endParaRPr>
          </a:p>
          <a:p>
            <a:r>
              <a:rPr lang="en-IN" sz="1600" dirty="0">
                <a:latin typeface="Arial" panose="020B0604020202020204" pitchFamily="34" charset="0"/>
                <a:cs typeface="Arial" panose="020B0604020202020204" pitchFamily="34" charset="0"/>
              </a:rPr>
              <a:t>Agarwal, R., Green, J.B., Heerspink, H.J.L., Mann, J.F.E., McGill, J.B., Mottl, A.K., Rosenstock, J., Rossing, P., Vaduganathan, M., Brinker, M., Edfors, R., Li, N., Scheerer, M.F., Scott, C. and </a:t>
            </a:r>
            <a:r>
              <a:rPr lang="en-IN" sz="1600" dirty="0" err="1">
                <a:latin typeface="Arial" panose="020B0604020202020204" pitchFamily="34" charset="0"/>
                <a:cs typeface="Arial" panose="020B0604020202020204" pitchFamily="34" charset="0"/>
              </a:rPr>
              <a:t>Nangaku</a:t>
            </a:r>
            <a:r>
              <a:rPr lang="en-IN" sz="1600" dirty="0">
                <a:latin typeface="Arial" panose="020B0604020202020204" pitchFamily="34" charset="0"/>
                <a:cs typeface="Arial" panose="020B0604020202020204" pitchFamily="34" charset="0"/>
              </a:rPr>
              <a:t>, M. (2025). </a:t>
            </a:r>
            <a:r>
              <a:rPr lang="en-IN" sz="1600" dirty="0" err="1">
                <a:latin typeface="Arial" panose="020B0604020202020204" pitchFamily="34" charset="0"/>
                <a:cs typeface="Arial" panose="020B0604020202020204" pitchFamily="34" charset="0"/>
              </a:rPr>
              <a:t>Finerenone</a:t>
            </a:r>
            <a:r>
              <a:rPr lang="en-IN" sz="1600" dirty="0">
                <a:latin typeface="Arial" panose="020B0604020202020204" pitchFamily="34" charset="0"/>
                <a:cs typeface="Arial" panose="020B0604020202020204" pitchFamily="34" charset="0"/>
              </a:rPr>
              <a:t> with Empagliflozin in Chronic Kidney Disease and Type 2 Diabetes. </a:t>
            </a:r>
            <a:r>
              <a:rPr lang="en-IN" sz="1600" i="1" dirty="0">
                <a:latin typeface="Arial" panose="020B0604020202020204" pitchFamily="34" charset="0"/>
                <a:cs typeface="Arial" panose="020B0604020202020204" pitchFamily="34" charset="0"/>
              </a:rPr>
              <a:t>New England Journal of Medicine</a:t>
            </a:r>
            <a:r>
              <a:rPr lang="en-IN" sz="1600" dirty="0">
                <a:latin typeface="Arial" panose="020B0604020202020204" pitchFamily="34" charset="0"/>
                <a:cs typeface="Arial" panose="020B0604020202020204" pitchFamily="34" charset="0"/>
              </a:rPr>
              <a:t>, 393(6). DOI: </a:t>
            </a:r>
            <a:r>
              <a:rPr lang="en-IN" sz="1600" u="sng" dirty="0">
                <a:latin typeface="Arial" panose="020B0604020202020204" pitchFamily="34" charset="0"/>
                <a:cs typeface="Arial" panose="020B0604020202020204" pitchFamily="34" charset="0"/>
                <a:hlinkClick r:id="rId5"/>
              </a:rPr>
              <a:t>https://doi.org/10.1056/nejmoa2410659</a:t>
            </a:r>
            <a:r>
              <a:rPr lang="en-IN" sz="1600" dirty="0">
                <a:latin typeface="Arial" panose="020B0604020202020204" pitchFamily="34" charset="0"/>
                <a:cs typeface="Arial" panose="020B0604020202020204" pitchFamily="34" charset="0"/>
              </a:rPr>
              <a:t>. </a:t>
            </a:r>
          </a:p>
          <a:p>
            <a:r>
              <a:rPr lang="en-IN" sz="1600" dirty="0">
                <a:latin typeface="Arial" panose="020B0604020202020204" pitchFamily="34" charset="0"/>
                <a:cs typeface="Arial" panose="020B0604020202020204" pitchFamily="34" charset="0"/>
              </a:rPr>
              <a:t>Ahmad, E., Lim, S., Lamptey, R., Webb, D.R. and Davies, M.J. (2022). Type 2 Diabetes. </a:t>
            </a:r>
            <a:r>
              <a:rPr lang="en-IN" sz="1600" i="1" dirty="0">
                <a:latin typeface="Arial" panose="020B0604020202020204" pitchFamily="34" charset="0"/>
                <a:cs typeface="Arial" panose="020B0604020202020204" pitchFamily="34" charset="0"/>
              </a:rPr>
              <a:t>The Lancet</a:t>
            </a:r>
            <a:r>
              <a:rPr lang="en-IN" sz="1600" dirty="0">
                <a:latin typeface="Arial" panose="020B0604020202020204" pitchFamily="34" charset="0"/>
                <a:cs typeface="Arial" panose="020B0604020202020204" pitchFamily="34" charset="0"/>
              </a:rPr>
              <a:t>, 400(10365), pp.1803–1820. DOI: </a:t>
            </a:r>
            <a:r>
              <a:rPr lang="en-IN" sz="1600" u="sng" dirty="0">
                <a:latin typeface="Arial" panose="020B0604020202020204" pitchFamily="34" charset="0"/>
                <a:cs typeface="Arial" panose="020B0604020202020204" pitchFamily="34" charset="0"/>
                <a:hlinkClick r:id="rId6"/>
              </a:rPr>
              <a:t>https://doi.org/10.1016/S0140-6736(22)01655-5</a:t>
            </a:r>
            <a:r>
              <a:rPr lang="en-IN" sz="1600" dirty="0">
                <a:latin typeface="Arial" panose="020B0604020202020204" pitchFamily="34" charset="0"/>
                <a:cs typeface="Arial" panose="020B0604020202020204" pitchFamily="34" charset="0"/>
              </a:rPr>
              <a:t>. </a:t>
            </a:r>
          </a:p>
          <a:p>
            <a:r>
              <a:rPr lang="en-IN" sz="1600" dirty="0">
                <a:latin typeface="Arial" panose="020B0604020202020204" pitchFamily="34" charset="0"/>
                <a:cs typeface="Arial" panose="020B0604020202020204" pitchFamily="34" charset="0"/>
              </a:rPr>
              <a:t>British Heart Foundation (2021). </a:t>
            </a:r>
            <a:r>
              <a:rPr lang="en-IN" sz="1600" i="1" dirty="0">
                <a:latin typeface="Arial" panose="020B0604020202020204" pitchFamily="34" charset="0"/>
                <a:cs typeface="Arial" panose="020B0604020202020204" pitchFamily="34" charset="0"/>
              </a:rPr>
              <a:t>Diabetes - Causes, Symptoms &amp; Treatments</a:t>
            </a:r>
            <a:r>
              <a:rPr lang="en-IN" sz="1600" dirty="0">
                <a:latin typeface="Arial" panose="020B0604020202020204" pitchFamily="34" charset="0"/>
                <a:cs typeface="Arial" panose="020B0604020202020204" pitchFamily="34" charset="0"/>
              </a:rPr>
              <a:t>. [online] Bhf.org.uk. Available at: </a:t>
            </a:r>
            <a:r>
              <a:rPr lang="en-IN" sz="1600" u="sng" dirty="0">
                <a:latin typeface="Arial" panose="020B0604020202020204" pitchFamily="34" charset="0"/>
                <a:cs typeface="Arial" panose="020B0604020202020204" pitchFamily="34" charset="0"/>
                <a:hlinkClick r:id="rId7"/>
              </a:rPr>
              <a:t>https://www.bhf.org.uk/informationsupport/risk-factors/diabetes</a:t>
            </a:r>
            <a:r>
              <a:rPr lang="en-IN" sz="1600" dirty="0">
                <a:latin typeface="Arial" panose="020B0604020202020204" pitchFamily="34" charset="0"/>
                <a:cs typeface="Arial" panose="020B0604020202020204" pitchFamily="34" charset="0"/>
              </a:rPr>
              <a:t>  [Accessed 4 Jul. 2026].</a:t>
            </a:r>
          </a:p>
          <a:p>
            <a:r>
              <a:rPr lang="en-IN" sz="1600" dirty="0">
                <a:latin typeface="Arial" panose="020B0604020202020204" pitchFamily="34" charset="0"/>
                <a:cs typeface="Arial" panose="020B0604020202020204" pitchFamily="34" charset="0"/>
              </a:rPr>
              <a:t>Centres for Disease Control and Prevention (2024). </a:t>
            </a:r>
            <a:r>
              <a:rPr lang="en-IN" sz="1600" i="1" dirty="0">
                <a:latin typeface="Arial" panose="020B0604020202020204" pitchFamily="34" charset="0"/>
                <a:cs typeface="Arial" panose="020B0604020202020204" pitchFamily="34" charset="0"/>
              </a:rPr>
              <a:t>Type 2 diabetes</a:t>
            </a:r>
            <a:r>
              <a:rPr lang="en-IN" sz="1600" dirty="0">
                <a:latin typeface="Arial" panose="020B0604020202020204" pitchFamily="34" charset="0"/>
                <a:cs typeface="Arial" panose="020B0604020202020204" pitchFamily="34" charset="0"/>
              </a:rPr>
              <a:t>. [online] Diabetes. Available at: </a:t>
            </a:r>
            <a:r>
              <a:rPr lang="en-IN" sz="1600" u="sng" dirty="0">
                <a:latin typeface="Arial" panose="020B0604020202020204" pitchFamily="34" charset="0"/>
                <a:cs typeface="Arial" panose="020B0604020202020204" pitchFamily="34" charset="0"/>
                <a:hlinkClick r:id="rId8"/>
              </a:rPr>
              <a:t>https://www.cdc.gov/diabetes/about/about-type-2-diabetes.html</a:t>
            </a:r>
            <a:r>
              <a:rPr lang="en-IN" sz="1600" dirty="0">
                <a:latin typeface="Arial" panose="020B0604020202020204" pitchFamily="34" charset="0"/>
                <a:cs typeface="Arial" panose="020B0604020202020204" pitchFamily="34" charset="0"/>
              </a:rPr>
              <a:t>  [Accessed 4 Jul. 2026].</a:t>
            </a:r>
          </a:p>
          <a:p>
            <a:r>
              <a:rPr lang="en-IN" sz="1600" dirty="0">
                <a:latin typeface="Arial" panose="020B0604020202020204" pitchFamily="34" charset="0"/>
                <a:cs typeface="Arial" panose="020B0604020202020204" pitchFamily="34" charset="0"/>
              </a:rPr>
              <a:t>Chandrasekaran, P. and </a:t>
            </a:r>
            <a:r>
              <a:rPr lang="en-IN" sz="1600" dirty="0" err="1">
                <a:latin typeface="Arial" panose="020B0604020202020204" pitchFamily="34" charset="0"/>
                <a:cs typeface="Arial" panose="020B0604020202020204" pitchFamily="34" charset="0"/>
              </a:rPr>
              <a:t>Weiskirchen</a:t>
            </a:r>
            <a:r>
              <a:rPr lang="en-IN" sz="1600" dirty="0">
                <a:latin typeface="Arial" panose="020B0604020202020204" pitchFamily="34" charset="0"/>
                <a:cs typeface="Arial" panose="020B0604020202020204" pitchFamily="34" charset="0"/>
              </a:rPr>
              <a:t>, R. (2024). The role of obesity in type 2 diabetes mellitus—an overview. </a:t>
            </a:r>
            <a:r>
              <a:rPr lang="en-IN" sz="1600" i="1" dirty="0">
                <a:latin typeface="Arial" panose="020B0604020202020204" pitchFamily="34" charset="0"/>
                <a:cs typeface="Arial" panose="020B0604020202020204" pitchFamily="34" charset="0"/>
              </a:rPr>
              <a:t>International Journal of Molecular Sciences</a:t>
            </a:r>
            <a:r>
              <a:rPr lang="en-IN" sz="1600" dirty="0">
                <a:latin typeface="Arial" panose="020B0604020202020204" pitchFamily="34" charset="0"/>
                <a:cs typeface="Arial" panose="020B0604020202020204" pitchFamily="34" charset="0"/>
              </a:rPr>
              <a:t>, [online] 25(3), pp.1882–1882. </a:t>
            </a:r>
            <a:r>
              <a:rPr lang="en-IN" sz="1600" dirty="0" err="1">
                <a:latin typeface="Arial" panose="020B0604020202020204" pitchFamily="34" charset="0"/>
                <a:cs typeface="Arial" panose="020B0604020202020204" pitchFamily="34" charset="0"/>
              </a:rPr>
              <a:t>doi</a:t>
            </a:r>
            <a:r>
              <a:rPr lang="en-IN" sz="1600" dirty="0">
                <a:latin typeface="Arial" panose="020B0604020202020204" pitchFamily="34" charset="0"/>
                <a:cs typeface="Arial" panose="020B0604020202020204" pitchFamily="34" charset="0"/>
              </a:rPr>
              <a:t>: </a:t>
            </a:r>
            <a:r>
              <a:rPr lang="en-IN" sz="1600" u="sng" dirty="0">
                <a:latin typeface="Arial" panose="020B0604020202020204" pitchFamily="34" charset="0"/>
                <a:cs typeface="Arial" panose="020B0604020202020204" pitchFamily="34" charset="0"/>
                <a:hlinkClick r:id="rId9"/>
              </a:rPr>
              <a:t>https://doi.org/10.3390/ijms25031882</a:t>
            </a:r>
            <a:r>
              <a:rPr lang="en-IN" sz="1600" dirty="0">
                <a:latin typeface="Arial" panose="020B0604020202020204" pitchFamily="34" charset="0"/>
                <a:cs typeface="Arial" panose="020B0604020202020204" pitchFamily="34" charset="0"/>
              </a:rPr>
              <a:t>. </a:t>
            </a:r>
          </a:p>
          <a:p>
            <a:r>
              <a:rPr lang="en-IN" sz="1600" dirty="0">
                <a:latin typeface="Arial" panose="020B0604020202020204" pitchFamily="34" charset="0"/>
                <a:cs typeface="Arial" panose="020B0604020202020204" pitchFamily="34" charset="0"/>
              </a:rPr>
              <a:t>Collins, L. and Costello, R.A. (2024). </a:t>
            </a:r>
            <a:r>
              <a:rPr lang="en-IN" sz="1600" i="1" dirty="0">
                <a:latin typeface="Arial" panose="020B0604020202020204" pitchFamily="34" charset="0"/>
                <a:cs typeface="Arial" panose="020B0604020202020204" pitchFamily="34" charset="0"/>
              </a:rPr>
              <a:t>Glucagon-like peptide-1 receptor agonists</a:t>
            </a:r>
            <a:r>
              <a:rPr lang="en-IN" sz="1600" dirty="0">
                <a:latin typeface="Arial" panose="020B0604020202020204" pitchFamily="34" charset="0"/>
                <a:cs typeface="Arial" panose="020B0604020202020204" pitchFamily="34" charset="0"/>
              </a:rPr>
              <a:t>. [online] PubMed. Available at: https://www.ncbi.nlm.nih.gov/books/NBK551568/.</a:t>
            </a:r>
          </a:p>
          <a:p>
            <a:r>
              <a:rPr lang="en-IN" sz="1600" dirty="0">
                <a:latin typeface="Arial" panose="020B0604020202020204" pitchFamily="34" charset="0"/>
                <a:cs typeface="Arial" panose="020B0604020202020204" pitchFamily="34" charset="0"/>
              </a:rPr>
              <a:t>Davies, M.J., Lim, S., Slater, T., </a:t>
            </a:r>
            <a:r>
              <a:rPr lang="en-IN" sz="1600" dirty="0" err="1">
                <a:latin typeface="Arial" panose="020B0604020202020204" pitchFamily="34" charset="0"/>
                <a:cs typeface="Arial" panose="020B0604020202020204" pitchFamily="34" charset="0"/>
              </a:rPr>
              <a:t>Goldney</a:t>
            </a:r>
            <a:r>
              <a:rPr lang="en-IN" sz="1600" dirty="0">
                <a:latin typeface="Arial" panose="020B0604020202020204" pitchFamily="34" charset="0"/>
                <a:cs typeface="Arial" panose="020B0604020202020204" pitchFamily="34" charset="0"/>
              </a:rPr>
              <a:t>, J., Philis-</a:t>
            </a:r>
            <a:r>
              <a:rPr lang="en-IN" sz="1600" dirty="0" err="1">
                <a:latin typeface="Arial" panose="020B0604020202020204" pitchFamily="34" charset="0"/>
                <a:cs typeface="Arial" panose="020B0604020202020204" pitchFamily="34" charset="0"/>
              </a:rPr>
              <a:t>Tsimikas</a:t>
            </a:r>
            <a:r>
              <a:rPr lang="en-IN" sz="1600" dirty="0">
                <a:latin typeface="Arial" panose="020B0604020202020204" pitchFamily="34" charset="0"/>
                <a:cs typeface="Arial" panose="020B0604020202020204" pitchFamily="34" charset="0"/>
              </a:rPr>
              <a:t>, A., Franco, D.R., Lamptey, R., Yates, T., </a:t>
            </a:r>
            <a:r>
              <a:rPr lang="en-IN" sz="1600" dirty="0" err="1">
                <a:latin typeface="Arial" panose="020B0604020202020204" pitchFamily="34" charset="0"/>
                <a:cs typeface="Arial" panose="020B0604020202020204" pitchFamily="34" charset="0"/>
              </a:rPr>
              <a:t>Tankova</a:t>
            </a:r>
            <a:r>
              <a:rPr lang="en-IN" sz="1600" dirty="0">
                <a:latin typeface="Arial" panose="020B0604020202020204" pitchFamily="34" charset="0"/>
                <a:cs typeface="Arial" panose="020B0604020202020204" pitchFamily="34" charset="0"/>
              </a:rPr>
              <a:t>, T. and </a:t>
            </a:r>
            <a:r>
              <a:rPr lang="en-IN" sz="1600" dirty="0" err="1">
                <a:latin typeface="Arial" panose="020B0604020202020204" pitchFamily="34" charset="0"/>
                <a:cs typeface="Arial" panose="020B0604020202020204" pitchFamily="34" charset="0"/>
              </a:rPr>
              <a:t>Lingvay</a:t>
            </a:r>
            <a:r>
              <a:rPr lang="en-IN" sz="1600" dirty="0">
                <a:latin typeface="Arial" panose="020B0604020202020204" pitchFamily="34" charset="0"/>
                <a:cs typeface="Arial" panose="020B0604020202020204" pitchFamily="34" charset="0"/>
              </a:rPr>
              <a:t>, I. (2026). Type 2 diabetes mellitus. </a:t>
            </a:r>
            <a:r>
              <a:rPr lang="en-IN" sz="1600" i="1" dirty="0">
                <a:latin typeface="Arial" panose="020B0604020202020204" pitchFamily="34" charset="0"/>
                <a:cs typeface="Arial" panose="020B0604020202020204" pitchFamily="34" charset="0"/>
              </a:rPr>
              <a:t>Nature Reviews Disease Primers</a:t>
            </a:r>
            <a:r>
              <a:rPr lang="en-IN" sz="1600" dirty="0">
                <a:latin typeface="Arial" panose="020B0604020202020204" pitchFamily="34" charset="0"/>
                <a:cs typeface="Arial" panose="020B0604020202020204" pitchFamily="34" charset="0"/>
              </a:rPr>
              <a:t>, [online] 12(1). DOI: </a:t>
            </a:r>
            <a:r>
              <a:rPr lang="en-IN" sz="1600" u="sng" dirty="0">
                <a:latin typeface="Arial" panose="020B0604020202020204" pitchFamily="34" charset="0"/>
                <a:cs typeface="Arial" panose="020B0604020202020204" pitchFamily="34" charset="0"/>
                <a:hlinkClick r:id="rId10"/>
              </a:rPr>
              <a:t>https://doi.org/10.1038/s41572-026-00687-w</a:t>
            </a:r>
            <a:r>
              <a:rPr lang="en-IN" sz="1600" dirty="0">
                <a:latin typeface="Arial" panose="020B0604020202020204" pitchFamily="34" charset="0"/>
                <a:cs typeface="Arial" panose="020B0604020202020204" pitchFamily="34" charset="0"/>
              </a:rPr>
              <a:t>. </a:t>
            </a:r>
          </a:p>
          <a:p>
            <a:r>
              <a:rPr lang="en-IN" sz="1600" dirty="0">
                <a:latin typeface="Arial" panose="020B0604020202020204" pitchFamily="34" charset="0"/>
                <a:cs typeface="Arial" panose="020B0604020202020204" pitchFamily="34" charset="0"/>
              </a:rPr>
              <a:t>Diabetes UK (2023). </a:t>
            </a:r>
            <a:r>
              <a:rPr lang="en-IN" sz="1600" i="1" dirty="0">
                <a:latin typeface="Arial" panose="020B0604020202020204" pitchFamily="34" charset="0"/>
                <a:cs typeface="Arial" panose="020B0604020202020204" pitchFamily="34" charset="0"/>
              </a:rPr>
              <a:t>How Many People in the UK Have diabetes?</a:t>
            </a:r>
            <a:r>
              <a:rPr lang="en-IN" sz="1600" dirty="0">
                <a:latin typeface="Arial" panose="020B0604020202020204" pitchFamily="34" charset="0"/>
                <a:cs typeface="Arial" panose="020B0604020202020204" pitchFamily="34" charset="0"/>
              </a:rPr>
              <a:t> [online] Diabetes UK. Available at: </a:t>
            </a:r>
            <a:r>
              <a:rPr lang="en-IN" sz="1600" u="sng" dirty="0">
                <a:latin typeface="Arial" panose="020B0604020202020204" pitchFamily="34" charset="0"/>
                <a:cs typeface="Arial" panose="020B0604020202020204" pitchFamily="34" charset="0"/>
                <a:hlinkClick r:id="rId11"/>
              </a:rPr>
              <a:t>https://www.diabetes.org.uk/about-us/about-the-charity/our-strategy/statistics</a:t>
            </a:r>
            <a:r>
              <a:rPr lang="en-IN" sz="1600" dirty="0">
                <a:latin typeface="Arial" panose="020B0604020202020204" pitchFamily="34" charset="0"/>
                <a:cs typeface="Arial" panose="020B0604020202020204" pitchFamily="34" charset="0"/>
              </a:rPr>
              <a:t>. </a:t>
            </a:r>
          </a:p>
          <a:p>
            <a:r>
              <a:rPr lang="en-IN" sz="1600" dirty="0">
                <a:latin typeface="Arial" panose="020B0604020202020204" pitchFamily="34" charset="0"/>
                <a:cs typeface="Arial" panose="020B0604020202020204" pitchFamily="34" charset="0"/>
              </a:rPr>
              <a:t>Henson, J., Covenant, A., Hall, A.P., Herring, L., Rowlands, A.V., Yates, T. and Davies, M.J. (2024). Waking Up to the Importance of Sleep in Type 2 Diabetes Management: A Narrative Review. </a:t>
            </a:r>
            <a:r>
              <a:rPr lang="en-IN" sz="1600" i="1" dirty="0">
                <a:latin typeface="Arial" panose="020B0604020202020204" pitchFamily="34" charset="0"/>
                <a:cs typeface="Arial" panose="020B0604020202020204" pitchFamily="34" charset="0"/>
              </a:rPr>
              <a:t>Diabetes Care</a:t>
            </a:r>
            <a:r>
              <a:rPr lang="en-IN" sz="1600" dirty="0">
                <a:latin typeface="Arial" panose="020B0604020202020204" pitchFamily="34" charset="0"/>
                <a:cs typeface="Arial" panose="020B0604020202020204" pitchFamily="34" charset="0"/>
              </a:rPr>
              <a:t>, [online] 47(3), pp.331–343. DOI: </a:t>
            </a:r>
            <a:r>
              <a:rPr lang="en-IN" sz="1600" u="sng" dirty="0">
                <a:latin typeface="Arial" panose="020B0604020202020204" pitchFamily="34" charset="0"/>
                <a:cs typeface="Arial" panose="020B0604020202020204" pitchFamily="34" charset="0"/>
                <a:hlinkClick r:id="rId12"/>
              </a:rPr>
              <a:t>https://doi.org/10.2337/dci23-0037</a:t>
            </a:r>
            <a:r>
              <a:rPr lang="en-IN" sz="1600" dirty="0">
                <a:latin typeface="Arial" panose="020B0604020202020204" pitchFamily="34" charset="0"/>
                <a:cs typeface="Arial" panose="020B0604020202020204" pitchFamily="34" charset="0"/>
              </a:rPr>
              <a:t>. </a:t>
            </a:r>
          </a:p>
          <a:p>
            <a:r>
              <a:rPr lang="en-IN" sz="1600" dirty="0">
                <a:latin typeface="Arial" panose="020B0604020202020204" pitchFamily="34" charset="0"/>
                <a:cs typeface="Arial" panose="020B0604020202020204" pitchFamily="34" charset="0"/>
              </a:rPr>
              <a:t>International Diabetes Federation (2025). </a:t>
            </a:r>
            <a:r>
              <a:rPr lang="en-IN" sz="1600" i="1" dirty="0">
                <a:latin typeface="Arial" panose="020B0604020202020204" pitchFamily="34" charset="0"/>
                <a:cs typeface="Arial" panose="020B0604020202020204" pitchFamily="34" charset="0"/>
              </a:rPr>
              <a:t>Global</a:t>
            </a:r>
            <a:r>
              <a:rPr lang="en-IN" sz="1600" dirty="0">
                <a:latin typeface="Arial" panose="020B0604020202020204" pitchFamily="34" charset="0"/>
                <a:cs typeface="Arial" panose="020B0604020202020204" pitchFamily="34" charset="0"/>
              </a:rPr>
              <a:t>. [online] Diabetes Atlas. Available at: </a:t>
            </a:r>
            <a:r>
              <a:rPr lang="en-IN" sz="1600" u="sng" dirty="0">
                <a:latin typeface="Arial" panose="020B0604020202020204" pitchFamily="34" charset="0"/>
                <a:cs typeface="Arial" panose="020B0604020202020204" pitchFamily="34" charset="0"/>
                <a:hlinkClick r:id="rId13"/>
              </a:rPr>
              <a:t>https://diabetesatlas.org/data-by-location/global/</a:t>
            </a:r>
            <a:r>
              <a:rPr lang="en-IN" sz="1600" dirty="0">
                <a:latin typeface="Arial" panose="020B0604020202020204" pitchFamily="34" charset="0"/>
                <a:cs typeface="Arial" panose="020B0604020202020204" pitchFamily="34" charset="0"/>
              </a:rPr>
              <a:t>  [Accessed 4 Jul. 2026].</a:t>
            </a:r>
          </a:p>
          <a:p>
            <a:r>
              <a:rPr lang="en-IN" sz="1600" dirty="0">
                <a:latin typeface="Arial" panose="020B0604020202020204" pitchFamily="34" charset="0"/>
                <a:cs typeface="Arial" panose="020B0604020202020204" pitchFamily="34" charset="0"/>
              </a:rPr>
              <a:t>Kautzky-Willer, A., Leutner, M. and </a:t>
            </a:r>
            <a:r>
              <a:rPr lang="en-IN" sz="1600" dirty="0" err="1">
                <a:latin typeface="Arial" panose="020B0604020202020204" pitchFamily="34" charset="0"/>
                <a:cs typeface="Arial" panose="020B0604020202020204" pitchFamily="34" charset="0"/>
              </a:rPr>
              <a:t>Harreiter</a:t>
            </a:r>
            <a:r>
              <a:rPr lang="en-IN" sz="1600" dirty="0">
                <a:latin typeface="Arial" panose="020B0604020202020204" pitchFamily="34" charset="0"/>
                <a:cs typeface="Arial" panose="020B0604020202020204" pitchFamily="34" charset="0"/>
              </a:rPr>
              <a:t>, J. (2023). Sex differences in type 2 diabetes. </a:t>
            </a:r>
            <a:r>
              <a:rPr lang="en-IN" sz="1600" i="1" dirty="0" err="1">
                <a:latin typeface="Arial" panose="020B0604020202020204" pitchFamily="34" charset="0"/>
                <a:cs typeface="Arial" panose="020B0604020202020204" pitchFamily="34" charset="0"/>
              </a:rPr>
              <a:t>Diabetologia</a:t>
            </a:r>
            <a:r>
              <a:rPr lang="en-IN" sz="1600" dirty="0">
                <a:latin typeface="Arial" panose="020B0604020202020204" pitchFamily="34" charset="0"/>
                <a:cs typeface="Arial" panose="020B0604020202020204" pitchFamily="34" charset="0"/>
              </a:rPr>
              <a:t>, 66(6). DOI: </a:t>
            </a:r>
            <a:r>
              <a:rPr lang="en-IN" sz="1600" u="sng" dirty="0">
                <a:latin typeface="Arial" panose="020B0604020202020204" pitchFamily="34" charset="0"/>
                <a:cs typeface="Arial" panose="020B0604020202020204" pitchFamily="34" charset="0"/>
                <a:hlinkClick r:id="rId14"/>
              </a:rPr>
              <a:t>https://doi.org/10.1007/s00125-023-05891-x</a:t>
            </a:r>
            <a:r>
              <a:rPr lang="en-IN" sz="1600" dirty="0">
                <a:latin typeface="Arial" panose="020B0604020202020204" pitchFamily="34" charset="0"/>
                <a:cs typeface="Arial" panose="020B0604020202020204" pitchFamily="34" charset="0"/>
              </a:rPr>
              <a:t>. </a:t>
            </a:r>
          </a:p>
          <a:p>
            <a:r>
              <a:rPr lang="en-IN" sz="1600" dirty="0">
                <a:latin typeface="Arial" panose="020B0604020202020204" pitchFamily="34" charset="0"/>
                <a:cs typeface="Arial" panose="020B0604020202020204" pitchFamily="34" charset="0"/>
              </a:rPr>
              <a:t>Kidney Care UK (2023). </a:t>
            </a:r>
            <a:r>
              <a:rPr lang="en-IN" sz="1600" i="1" dirty="0">
                <a:latin typeface="Arial" panose="020B0604020202020204" pitchFamily="34" charset="0"/>
                <a:cs typeface="Arial" panose="020B0604020202020204" pitchFamily="34" charset="0"/>
              </a:rPr>
              <a:t>Final NICE guidance recommending new drugs for CKD</a:t>
            </a:r>
            <a:r>
              <a:rPr lang="en-IN" sz="1600" dirty="0">
                <a:latin typeface="Arial" panose="020B0604020202020204" pitchFamily="34" charset="0"/>
                <a:cs typeface="Arial" panose="020B0604020202020204" pitchFamily="34" charset="0"/>
              </a:rPr>
              <a:t>. [online] Kidney Care UK. Available at: </a:t>
            </a:r>
            <a:r>
              <a:rPr lang="en-IN" sz="1600" u="sng" dirty="0">
                <a:latin typeface="Arial" panose="020B0604020202020204" pitchFamily="34" charset="0"/>
                <a:cs typeface="Arial" panose="020B0604020202020204" pitchFamily="34" charset="0"/>
                <a:hlinkClick r:id="rId15"/>
              </a:rPr>
              <a:t>https://kidneycareuk.org/news-from-kidney-care-uk/final-nice-guidance-recommending-new-drugs-for-ckd/</a:t>
            </a:r>
            <a:r>
              <a:rPr lang="en-IN" sz="1600" dirty="0">
                <a:latin typeface="Arial" panose="020B0604020202020204" pitchFamily="34" charset="0"/>
                <a:cs typeface="Arial" panose="020B0604020202020204" pitchFamily="34" charset="0"/>
              </a:rPr>
              <a:t>  [Accessed 4 Jul. 2026].</a:t>
            </a:r>
          </a:p>
          <a:p>
            <a:r>
              <a:rPr lang="en-IN" sz="1600" dirty="0">
                <a:latin typeface="Arial" panose="020B0604020202020204" pitchFamily="34" charset="0"/>
                <a:cs typeface="Arial" panose="020B0604020202020204" pitchFamily="34" charset="0"/>
              </a:rPr>
              <a:t>Lu, X., Xie, Q., Pan, X., Zhang, R., Zhang, X., Peng, G., Zhang, Y., Shen, S. and Tong, N. (2024). Type 2 diabetes mellitus in adults: Pathogenesis, prevention and therapy. </a:t>
            </a:r>
            <a:r>
              <a:rPr lang="en-IN" sz="1600" i="1" dirty="0">
                <a:latin typeface="Arial" panose="020B0604020202020204" pitchFamily="34" charset="0"/>
                <a:cs typeface="Arial" panose="020B0604020202020204" pitchFamily="34" charset="0"/>
              </a:rPr>
              <a:t>Signal Transduction and Targeted Therapy</a:t>
            </a:r>
            <a:r>
              <a:rPr lang="en-IN" sz="1600" dirty="0">
                <a:latin typeface="Arial" panose="020B0604020202020204" pitchFamily="34" charset="0"/>
                <a:cs typeface="Arial" panose="020B0604020202020204" pitchFamily="34" charset="0"/>
              </a:rPr>
              <a:t>, [online] 9(1), p.262. DOI: </a:t>
            </a:r>
            <a:r>
              <a:rPr lang="en-IN" sz="1600" u="sng" dirty="0">
                <a:latin typeface="Arial" panose="020B0604020202020204" pitchFamily="34" charset="0"/>
                <a:cs typeface="Arial" panose="020B0604020202020204" pitchFamily="34" charset="0"/>
                <a:hlinkClick r:id="rId16"/>
              </a:rPr>
              <a:t>https://doi.org/10.1038/s41392-024-01951-9</a:t>
            </a:r>
            <a:r>
              <a:rPr lang="en-IN" sz="1600" dirty="0">
                <a:latin typeface="Arial" panose="020B0604020202020204" pitchFamily="34" charset="0"/>
                <a:cs typeface="Arial" panose="020B0604020202020204" pitchFamily="34" charset="0"/>
              </a:rPr>
              <a:t>. </a:t>
            </a:r>
          </a:p>
          <a:p>
            <a:r>
              <a:rPr lang="en-IN" sz="1600" dirty="0">
                <a:latin typeface="Arial" panose="020B0604020202020204" pitchFamily="34" charset="0"/>
                <a:cs typeface="Arial" panose="020B0604020202020204" pitchFamily="34" charset="0"/>
              </a:rPr>
              <a:t>Ma, C.-X., Ma, X.-N., Guan, C.-H., Li, Y.-D., Mauricio, D. and Fu, S.-B. (2022). Cardiovascular Disease in Type 2 Diabetes mellitus: Progress toward Personalised Management. </a:t>
            </a:r>
            <a:r>
              <a:rPr lang="en-IN" sz="1600" i="1" dirty="0">
                <a:latin typeface="Arial" panose="020B0604020202020204" pitchFamily="34" charset="0"/>
                <a:cs typeface="Arial" panose="020B0604020202020204" pitchFamily="34" charset="0"/>
              </a:rPr>
              <a:t>Cardiovascular Diabetology</a:t>
            </a:r>
            <a:r>
              <a:rPr lang="en-IN" sz="1600" dirty="0">
                <a:latin typeface="Arial" panose="020B0604020202020204" pitchFamily="34" charset="0"/>
                <a:cs typeface="Arial" panose="020B0604020202020204" pitchFamily="34" charset="0"/>
              </a:rPr>
              <a:t>, 21(1). DOI: </a:t>
            </a:r>
            <a:r>
              <a:rPr lang="en-IN" sz="1600" u="sng" dirty="0">
                <a:latin typeface="Arial" panose="020B0604020202020204" pitchFamily="34" charset="0"/>
                <a:cs typeface="Arial" panose="020B0604020202020204" pitchFamily="34" charset="0"/>
                <a:hlinkClick r:id="rId17"/>
              </a:rPr>
              <a:t>https://doi.org/10.1186/s12933-022-01516-6</a:t>
            </a:r>
            <a:r>
              <a:rPr lang="en-IN" sz="1600" dirty="0">
                <a:latin typeface="Arial" panose="020B0604020202020204" pitchFamily="34" charset="0"/>
                <a:cs typeface="Arial" panose="020B0604020202020204" pitchFamily="34" charset="0"/>
              </a:rPr>
              <a:t>. </a:t>
            </a:r>
          </a:p>
          <a:p>
            <a:r>
              <a:rPr lang="en-IN" sz="1600" dirty="0">
                <a:latin typeface="Arial" panose="020B0604020202020204" pitchFamily="34" charset="0"/>
                <a:cs typeface="Arial" panose="020B0604020202020204" pitchFamily="34" charset="0"/>
              </a:rPr>
              <a:t>Misra, S., Ke, C., Srinivasan, S., Goyal, A., </a:t>
            </a:r>
            <a:r>
              <a:rPr lang="en-IN" sz="1600" dirty="0" err="1">
                <a:latin typeface="Arial" panose="020B0604020202020204" pitchFamily="34" charset="0"/>
                <a:cs typeface="Arial" panose="020B0604020202020204" pitchFamily="34" charset="0"/>
              </a:rPr>
              <a:t>Nyriyenda</a:t>
            </a:r>
            <a:r>
              <a:rPr lang="en-IN" sz="1600" dirty="0">
                <a:latin typeface="Arial" panose="020B0604020202020204" pitchFamily="34" charset="0"/>
                <a:cs typeface="Arial" panose="020B0604020202020204" pitchFamily="34" charset="0"/>
              </a:rPr>
              <a:t>, M.J., Florez, J.C., Kamlesh </a:t>
            </a:r>
            <a:r>
              <a:rPr lang="en-IN" sz="1600" dirty="0" err="1">
                <a:latin typeface="Arial" panose="020B0604020202020204" pitchFamily="34" charset="0"/>
                <a:cs typeface="Arial" panose="020B0604020202020204" pitchFamily="34" charset="0"/>
              </a:rPr>
              <a:t>Khunti</a:t>
            </a:r>
            <a:r>
              <a:rPr lang="en-IN" sz="1600" dirty="0">
                <a:latin typeface="Arial" panose="020B0604020202020204" pitchFamily="34" charset="0"/>
                <a:cs typeface="Arial" panose="020B0604020202020204" pitchFamily="34" charset="0"/>
              </a:rPr>
              <a:t>, Magliano, D.J. and Luk, A. (2023). Current insights and emerging trends in early-onset type 2 diabetes. </a:t>
            </a:r>
            <a:r>
              <a:rPr lang="en-IN" sz="1600" i="1" dirty="0">
                <a:latin typeface="Arial" panose="020B0604020202020204" pitchFamily="34" charset="0"/>
                <a:cs typeface="Arial" panose="020B0604020202020204" pitchFamily="34" charset="0"/>
              </a:rPr>
              <a:t>The Lancet Diabetes &amp; Endocrinology</a:t>
            </a:r>
            <a:r>
              <a:rPr lang="en-IN" sz="1600" dirty="0">
                <a:latin typeface="Arial" panose="020B0604020202020204" pitchFamily="34" charset="0"/>
                <a:cs typeface="Arial" panose="020B0604020202020204" pitchFamily="34" charset="0"/>
              </a:rPr>
              <a:t>, 11(10), pp.768–782. DOI: </a:t>
            </a:r>
            <a:r>
              <a:rPr lang="en-IN" sz="1600" u="sng" dirty="0">
                <a:latin typeface="Arial" panose="020B0604020202020204" pitchFamily="34" charset="0"/>
                <a:cs typeface="Arial" panose="020B0604020202020204" pitchFamily="34" charset="0"/>
                <a:hlinkClick r:id="rId18"/>
              </a:rPr>
              <a:t>https://doi.org/10.1016/s2213-8587(23)00225-5</a:t>
            </a:r>
            <a:r>
              <a:rPr lang="en-IN" sz="1600" dirty="0">
                <a:latin typeface="Arial" panose="020B0604020202020204" pitchFamily="34" charset="0"/>
                <a:cs typeface="Arial" panose="020B0604020202020204" pitchFamily="34" charset="0"/>
              </a:rPr>
              <a:t>. </a:t>
            </a:r>
          </a:p>
          <a:p>
            <a:r>
              <a:rPr lang="en-IN" sz="1600" dirty="0" err="1">
                <a:latin typeface="Arial" panose="020B0604020202020204" pitchFamily="34" charset="0"/>
                <a:cs typeface="Arial" panose="020B0604020202020204" pitchFamily="34" charset="0"/>
              </a:rPr>
              <a:t>Młynarska</a:t>
            </a:r>
            <a:r>
              <a:rPr lang="en-IN" sz="1600" dirty="0">
                <a:latin typeface="Arial" panose="020B0604020202020204" pitchFamily="34" charset="0"/>
                <a:cs typeface="Arial" panose="020B0604020202020204" pitchFamily="34" charset="0"/>
              </a:rPr>
              <a:t>, E., Czarnik, W., </a:t>
            </a:r>
            <a:r>
              <a:rPr lang="en-IN" sz="1600" dirty="0" err="1">
                <a:latin typeface="Arial" panose="020B0604020202020204" pitchFamily="34" charset="0"/>
                <a:cs typeface="Arial" panose="020B0604020202020204" pitchFamily="34" charset="0"/>
              </a:rPr>
              <a:t>Dzieża</a:t>
            </a:r>
            <a:r>
              <a:rPr lang="en-IN" sz="1600" dirty="0">
                <a:latin typeface="Arial" panose="020B0604020202020204" pitchFamily="34" charset="0"/>
                <a:cs typeface="Arial" panose="020B0604020202020204" pitchFamily="34" charset="0"/>
              </a:rPr>
              <a:t>, N., </a:t>
            </a:r>
            <a:r>
              <a:rPr lang="en-IN" sz="1600" dirty="0" err="1">
                <a:latin typeface="Arial" panose="020B0604020202020204" pitchFamily="34" charset="0"/>
                <a:cs typeface="Arial" panose="020B0604020202020204" pitchFamily="34" charset="0"/>
              </a:rPr>
              <a:t>Jędraszak</a:t>
            </a:r>
            <a:r>
              <a:rPr lang="en-IN" sz="1600" dirty="0">
                <a:latin typeface="Arial" panose="020B0604020202020204" pitchFamily="34" charset="0"/>
                <a:cs typeface="Arial" panose="020B0604020202020204" pitchFamily="34" charset="0"/>
              </a:rPr>
              <a:t>, W., Majchrowicz, G., Prusinowski, F., </a:t>
            </a:r>
            <a:r>
              <a:rPr lang="en-IN" sz="1600" dirty="0" err="1">
                <a:latin typeface="Arial" panose="020B0604020202020204" pitchFamily="34" charset="0"/>
                <a:cs typeface="Arial" panose="020B0604020202020204" pitchFamily="34" charset="0"/>
              </a:rPr>
              <a:t>Stabrawa</a:t>
            </a:r>
            <a:r>
              <a:rPr lang="en-IN" sz="1600" dirty="0">
                <a:latin typeface="Arial" panose="020B0604020202020204" pitchFamily="34" charset="0"/>
                <a:cs typeface="Arial" panose="020B0604020202020204" pitchFamily="34" charset="0"/>
              </a:rPr>
              <a:t>, M., Rysz, J. and Franczyk, B. (2025). Type 2 Diabetes Mellitus: New Pathogenetic Mechanisms, Treatment and the Most Important Complications. </a:t>
            </a:r>
            <a:r>
              <a:rPr lang="en-IN" sz="1600" i="1" dirty="0">
                <a:latin typeface="Arial" panose="020B0604020202020204" pitchFamily="34" charset="0"/>
                <a:cs typeface="Arial" panose="020B0604020202020204" pitchFamily="34" charset="0"/>
              </a:rPr>
              <a:t>International Journal of Molecular Sciences</a:t>
            </a:r>
            <a:r>
              <a:rPr lang="en-IN" sz="1600" dirty="0">
                <a:latin typeface="Arial" panose="020B0604020202020204" pitchFamily="34" charset="0"/>
                <a:cs typeface="Arial" panose="020B0604020202020204" pitchFamily="34" charset="0"/>
              </a:rPr>
              <a:t>, [online] 26(3), p.1094. DOI: </a:t>
            </a:r>
            <a:r>
              <a:rPr lang="en-IN" sz="1600" u="sng" dirty="0">
                <a:latin typeface="Arial" panose="020B0604020202020204" pitchFamily="34" charset="0"/>
                <a:cs typeface="Arial" panose="020B0604020202020204" pitchFamily="34" charset="0"/>
                <a:hlinkClick r:id="rId19"/>
              </a:rPr>
              <a:t>https://doi.org/10.3390/ijms26031094</a:t>
            </a:r>
            <a:r>
              <a:rPr lang="en-IN" sz="1600" dirty="0">
                <a:latin typeface="Arial" panose="020B0604020202020204" pitchFamily="34" charset="0"/>
                <a:cs typeface="Arial" panose="020B0604020202020204" pitchFamily="34" charset="0"/>
              </a:rPr>
              <a:t>. </a:t>
            </a:r>
          </a:p>
          <a:p>
            <a:r>
              <a:rPr lang="en-IN" sz="1600" dirty="0">
                <a:latin typeface="Arial" panose="020B0604020202020204" pitchFamily="34" charset="0"/>
                <a:cs typeface="Arial" panose="020B0604020202020204" pitchFamily="34" charset="0"/>
              </a:rPr>
              <a:t>NHS (2026). </a:t>
            </a:r>
            <a:r>
              <a:rPr lang="en-IN" sz="1600" i="1" dirty="0">
                <a:latin typeface="Arial" panose="020B0604020202020204" pitchFamily="34" charset="0"/>
                <a:cs typeface="Arial" panose="020B0604020202020204" pitchFamily="34" charset="0"/>
              </a:rPr>
              <a:t>NHS England — South West» Diabetes</a:t>
            </a:r>
            <a:r>
              <a:rPr lang="en-IN" sz="1600" dirty="0">
                <a:latin typeface="Arial" panose="020B0604020202020204" pitchFamily="34" charset="0"/>
                <a:cs typeface="Arial" panose="020B0604020202020204" pitchFamily="34" charset="0"/>
              </a:rPr>
              <a:t>. [online] www.england.nhs.uk. Available at: </a:t>
            </a:r>
            <a:r>
              <a:rPr lang="en-IN" sz="1600" u="sng" dirty="0">
                <a:latin typeface="Arial" panose="020B0604020202020204" pitchFamily="34" charset="0"/>
                <a:cs typeface="Arial" panose="020B0604020202020204" pitchFamily="34" charset="0"/>
                <a:hlinkClick r:id="rId20"/>
              </a:rPr>
              <a:t>https://www.england.nhs.uk/south/south-west-clinical-network/our-networks/cardiovascular-network/diabetes/</a:t>
            </a:r>
            <a:r>
              <a:rPr lang="en-IN" sz="1600" dirty="0">
                <a:latin typeface="Arial" panose="020B0604020202020204" pitchFamily="34" charset="0"/>
                <a:cs typeface="Arial" panose="020B0604020202020204" pitchFamily="34" charset="0"/>
              </a:rPr>
              <a:t>. </a:t>
            </a:r>
          </a:p>
          <a:p>
            <a:r>
              <a:rPr lang="en-IN" sz="1600" dirty="0">
                <a:latin typeface="Arial" panose="020B0604020202020204" pitchFamily="34" charset="0"/>
                <a:cs typeface="Arial" panose="020B0604020202020204" pitchFamily="34" charset="0"/>
              </a:rPr>
              <a:t>NICE (2022). </a:t>
            </a:r>
            <a:r>
              <a:rPr lang="en-IN" sz="1600" i="1" dirty="0">
                <a:latin typeface="Arial" panose="020B0604020202020204" pitchFamily="34" charset="0"/>
                <a:cs typeface="Arial" panose="020B0604020202020204" pitchFamily="34" charset="0"/>
              </a:rPr>
              <a:t>Type 2 Diabetes in adults: Management</a:t>
            </a:r>
            <a:r>
              <a:rPr lang="en-IN" sz="1600" dirty="0">
                <a:latin typeface="Arial" panose="020B0604020202020204" pitchFamily="34" charset="0"/>
                <a:cs typeface="Arial" panose="020B0604020202020204" pitchFamily="34" charset="0"/>
              </a:rPr>
              <a:t>. [online] Nice.org.uk. Available at: </a:t>
            </a:r>
            <a:r>
              <a:rPr lang="en-IN" sz="1600" u="sng" dirty="0">
                <a:latin typeface="Arial" panose="020B0604020202020204" pitchFamily="34" charset="0"/>
                <a:cs typeface="Arial" panose="020B0604020202020204" pitchFamily="34" charset="0"/>
                <a:hlinkClick r:id="rId21"/>
              </a:rPr>
              <a:t>https://www.nice.org.uk/guidance/ng28</a:t>
            </a:r>
            <a:r>
              <a:rPr lang="en-IN" sz="1600" dirty="0">
                <a:latin typeface="Arial" panose="020B0604020202020204" pitchFamily="34" charset="0"/>
                <a:cs typeface="Arial" panose="020B0604020202020204" pitchFamily="34" charset="0"/>
              </a:rPr>
              <a:t>. </a:t>
            </a:r>
          </a:p>
          <a:p>
            <a:r>
              <a:rPr lang="en-IN" sz="1600" dirty="0">
                <a:latin typeface="Arial" panose="020B0604020202020204" pitchFamily="34" charset="0"/>
                <a:cs typeface="Arial" panose="020B0604020202020204" pitchFamily="34" charset="0"/>
              </a:rPr>
              <a:t>O’Hearn, M., Lara-Castor, L., </a:t>
            </a:r>
            <a:r>
              <a:rPr lang="en-IN" sz="1600" dirty="0" err="1">
                <a:latin typeface="Arial" panose="020B0604020202020204" pitchFamily="34" charset="0"/>
                <a:cs typeface="Arial" panose="020B0604020202020204" pitchFamily="34" charset="0"/>
              </a:rPr>
              <a:t>Cudhea</a:t>
            </a:r>
            <a:r>
              <a:rPr lang="en-IN" sz="1600" dirty="0">
                <a:latin typeface="Arial" panose="020B0604020202020204" pitchFamily="34" charset="0"/>
                <a:cs typeface="Arial" panose="020B0604020202020204" pitchFamily="34" charset="0"/>
              </a:rPr>
              <a:t>, F., Miller, V., Reedy, J., Shi, P., Zhang, J., Wong, J.B., Economos, C.D., Micha, R. and </a:t>
            </a:r>
            <a:r>
              <a:rPr lang="en-IN" sz="1600" dirty="0" err="1">
                <a:latin typeface="Arial" panose="020B0604020202020204" pitchFamily="34" charset="0"/>
                <a:cs typeface="Arial" panose="020B0604020202020204" pitchFamily="34" charset="0"/>
              </a:rPr>
              <a:t>Mozaffarian</a:t>
            </a:r>
            <a:r>
              <a:rPr lang="en-IN" sz="1600" dirty="0">
                <a:latin typeface="Arial" panose="020B0604020202020204" pitchFamily="34" charset="0"/>
                <a:cs typeface="Arial" panose="020B0604020202020204" pitchFamily="34" charset="0"/>
              </a:rPr>
              <a:t>, D. (2023). Incident type 2 diabetes attributable to suboptimal diet in 184 countries. </a:t>
            </a:r>
            <a:r>
              <a:rPr lang="en-IN" sz="1600" i="1" dirty="0">
                <a:latin typeface="Arial" panose="020B0604020202020204" pitchFamily="34" charset="0"/>
                <a:cs typeface="Arial" panose="020B0604020202020204" pitchFamily="34" charset="0"/>
              </a:rPr>
              <a:t>Nature Medicine</a:t>
            </a:r>
            <a:r>
              <a:rPr lang="en-IN" sz="1600" dirty="0">
                <a:latin typeface="Arial" panose="020B0604020202020204" pitchFamily="34" charset="0"/>
                <a:cs typeface="Arial" panose="020B0604020202020204" pitchFamily="34" charset="0"/>
              </a:rPr>
              <a:t>, [online] 29(4), pp.1–14. DOI: </a:t>
            </a:r>
            <a:r>
              <a:rPr lang="en-IN" sz="1600" u="sng" dirty="0">
                <a:latin typeface="Arial" panose="020B0604020202020204" pitchFamily="34" charset="0"/>
                <a:cs typeface="Arial" panose="020B0604020202020204" pitchFamily="34" charset="0"/>
                <a:hlinkClick r:id="rId22"/>
              </a:rPr>
              <a:t>https://doi.org/10.1038/s41591-023-02278-8</a:t>
            </a:r>
            <a:r>
              <a:rPr lang="en-IN" sz="1600" dirty="0">
                <a:latin typeface="Arial" panose="020B0604020202020204" pitchFamily="34" charset="0"/>
                <a:cs typeface="Arial" panose="020B0604020202020204" pitchFamily="34" charset="0"/>
              </a:rPr>
              <a:t>. </a:t>
            </a:r>
          </a:p>
          <a:p>
            <a:r>
              <a:rPr lang="en-IN" sz="1600" dirty="0">
                <a:latin typeface="Arial" panose="020B0604020202020204" pitchFamily="34" charset="0"/>
                <a:cs typeface="Arial" panose="020B0604020202020204" pitchFamily="34" charset="0"/>
              </a:rPr>
              <a:t>Office for National Statistics (2024). </a:t>
            </a:r>
            <a:r>
              <a:rPr lang="en-IN" sz="1600" i="1" dirty="0">
                <a:latin typeface="Arial" panose="020B0604020202020204" pitchFamily="34" charset="0"/>
                <a:cs typeface="Arial" panose="020B0604020202020204" pitchFamily="34" charset="0"/>
              </a:rPr>
              <a:t>Risk factors for pre-diabetes and undiagnosed type 2 diabetes in England - Office for National Statistics</a:t>
            </a:r>
            <a:r>
              <a:rPr lang="en-IN" sz="1600" dirty="0">
                <a:latin typeface="Arial" panose="020B0604020202020204" pitchFamily="34" charset="0"/>
                <a:cs typeface="Arial" panose="020B0604020202020204" pitchFamily="34" charset="0"/>
              </a:rPr>
              <a:t>. [online] www.ons.gov.uk. Available at: </a:t>
            </a:r>
            <a:r>
              <a:rPr lang="en-IN" sz="1600" u="sng" dirty="0">
                <a:latin typeface="Arial" panose="020B0604020202020204" pitchFamily="34" charset="0"/>
                <a:cs typeface="Arial" panose="020B0604020202020204" pitchFamily="34" charset="0"/>
                <a:hlinkClick r:id="rId23"/>
              </a:rPr>
              <a:t>https://www.ons.gov.uk/peoplepopulationandcommunity/healthandsocialcare/healthinequalities/bulletins/riskfactorsforprediabetesandundiagnosedtype2diabetesinengland/2013to2019</a:t>
            </a:r>
            <a:r>
              <a:rPr lang="en-IN" sz="1600" dirty="0">
                <a:latin typeface="Arial" panose="020B0604020202020204" pitchFamily="34" charset="0"/>
                <a:cs typeface="Arial" panose="020B0604020202020204" pitchFamily="34" charset="0"/>
              </a:rPr>
              <a:t>  [Accessed 4 Jul. 2026].</a:t>
            </a:r>
          </a:p>
          <a:p>
            <a:r>
              <a:rPr lang="en-IN" sz="1600" dirty="0">
                <a:latin typeface="Arial" panose="020B0604020202020204" pitchFamily="34" charset="0"/>
                <a:cs typeface="Arial" panose="020B0604020202020204" pitchFamily="34" charset="0"/>
              </a:rPr>
              <a:t>Pabel, S., Hamdani, N., Luedde, M. and </a:t>
            </a:r>
            <a:r>
              <a:rPr lang="en-IN" sz="1600" dirty="0" err="1">
                <a:latin typeface="Arial" panose="020B0604020202020204" pitchFamily="34" charset="0"/>
                <a:cs typeface="Arial" panose="020B0604020202020204" pitchFamily="34" charset="0"/>
              </a:rPr>
              <a:t>Sossalla</a:t>
            </a:r>
            <a:r>
              <a:rPr lang="en-IN" sz="1600" dirty="0">
                <a:latin typeface="Arial" panose="020B0604020202020204" pitchFamily="34" charset="0"/>
                <a:cs typeface="Arial" panose="020B0604020202020204" pitchFamily="34" charset="0"/>
              </a:rPr>
              <a:t>, S. (2021). SGLT2 Inhibitors and Their Mode of Action in Heart Failure—Has the Mystery Been Unravelled? </a:t>
            </a:r>
            <a:r>
              <a:rPr lang="en-IN" sz="1600" i="1" dirty="0">
                <a:latin typeface="Arial" panose="020B0604020202020204" pitchFamily="34" charset="0"/>
                <a:cs typeface="Arial" panose="020B0604020202020204" pitchFamily="34" charset="0"/>
              </a:rPr>
              <a:t>Current Heart Failure Reports</a:t>
            </a:r>
            <a:r>
              <a:rPr lang="en-IN" sz="1600" dirty="0">
                <a:latin typeface="Arial" panose="020B0604020202020204" pitchFamily="34" charset="0"/>
                <a:cs typeface="Arial" panose="020B0604020202020204" pitchFamily="34" charset="0"/>
              </a:rPr>
              <a:t>, [online] 18(5), pp.315–328. DOI: </a:t>
            </a:r>
            <a:r>
              <a:rPr lang="en-IN" sz="1600" u="sng" dirty="0">
                <a:latin typeface="Arial" panose="020B0604020202020204" pitchFamily="34" charset="0"/>
                <a:cs typeface="Arial" panose="020B0604020202020204" pitchFamily="34" charset="0"/>
                <a:hlinkClick r:id="rId24"/>
              </a:rPr>
              <a:t>https://doi.org/10.1007/s11897-021-00529-8</a:t>
            </a:r>
            <a:r>
              <a:rPr lang="en-IN" sz="1600" dirty="0">
                <a:latin typeface="Arial" panose="020B0604020202020204" pitchFamily="34" charset="0"/>
                <a:cs typeface="Arial" panose="020B0604020202020204" pitchFamily="34" charset="0"/>
              </a:rPr>
              <a:t>. </a:t>
            </a:r>
          </a:p>
          <a:p>
            <a:r>
              <a:rPr lang="en-IN" sz="1600" dirty="0" err="1">
                <a:latin typeface="Arial" panose="020B0604020202020204" pitchFamily="34" charset="0"/>
                <a:cs typeface="Arial" panose="020B0604020202020204" pitchFamily="34" charset="0"/>
              </a:rPr>
              <a:t>Ravindrarajah</a:t>
            </a:r>
            <a:r>
              <a:rPr lang="en-IN" sz="1600" dirty="0">
                <a:latin typeface="Arial" panose="020B0604020202020204" pitchFamily="34" charset="0"/>
                <a:cs typeface="Arial" panose="020B0604020202020204" pitchFamily="34" charset="0"/>
              </a:rPr>
              <a:t>, R., Sutton, M., Bower, P. and </a:t>
            </a:r>
            <a:r>
              <a:rPr lang="en-IN" sz="1600" dirty="0" err="1">
                <a:latin typeface="Arial" panose="020B0604020202020204" pitchFamily="34" charset="0"/>
                <a:cs typeface="Arial" panose="020B0604020202020204" pitchFamily="34" charset="0"/>
              </a:rPr>
              <a:t>Kontopantelis</a:t>
            </a:r>
            <a:r>
              <a:rPr lang="en-IN" sz="1600" dirty="0">
                <a:latin typeface="Arial" panose="020B0604020202020204" pitchFamily="34" charset="0"/>
                <a:cs typeface="Arial" panose="020B0604020202020204" pitchFamily="34" charset="0"/>
              </a:rPr>
              <a:t>, E. (2025). Variation in effectiveness of the NHS Diabetes Prevention Programme in people diagnosed with non‐diabetic hyperglycaemia by age, sex, BMI, and deprivation: A matched cohort analysis of 69,801 people. </a:t>
            </a:r>
            <a:r>
              <a:rPr lang="en-IN" sz="1600" i="1" dirty="0">
                <a:latin typeface="Arial" panose="020B0604020202020204" pitchFamily="34" charset="0"/>
                <a:cs typeface="Arial" panose="020B0604020202020204" pitchFamily="34" charset="0"/>
              </a:rPr>
              <a:t>Diabetic Medicine</a:t>
            </a:r>
            <a:r>
              <a:rPr lang="en-IN" sz="1600" dirty="0">
                <a:latin typeface="Arial" panose="020B0604020202020204" pitchFamily="34" charset="0"/>
                <a:cs typeface="Arial" panose="020B0604020202020204" pitchFamily="34" charset="0"/>
              </a:rPr>
              <a:t>, 42(7). DOI: </a:t>
            </a:r>
            <a:r>
              <a:rPr lang="en-IN" sz="1600" u="sng" dirty="0">
                <a:latin typeface="Arial" panose="020B0604020202020204" pitchFamily="34" charset="0"/>
                <a:cs typeface="Arial" panose="020B0604020202020204" pitchFamily="34" charset="0"/>
                <a:hlinkClick r:id="rId25"/>
              </a:rPr>
              <a:t>https://doi.org/10.1111/dme.70037</a:t>
            </a:r>
            <a:r>
              <a:rPr lang="en-IN" sz="1600" dirty="0">
                <a:latin typeface="Arial" panose="020B0604020202020204" pitchFamily="34" charset="0"/>
                <a:cs typeface="Arial" panose="020B0604020202020204" pitchFamily="34" charset="0"/>
              </a:rPr>
              <a:t>. </a:t>
            </a:r>
          </a:p>
          <a:p>
            <a:r>
              <a:rPr lang="en-IN" sz="1600" dirty="0">
                <a:latin typeface="Arial" panose="020B0604020202020204" pitchFamily="34" charset="0"/>
                <a:cs typeface="Arial" panose="020B0604020202020204" pitchFamily="34" charset="0"/>
              </a:rPr>
              <a:t>Scannell, C., O’Neill, T. and Griffin, A. (2025). The Effectiveness of a Primary Care Diabetes Education and Self‐Management Program in Ireland: A 6‐Month Follow‐Up Study. </a:t>
            </a:r>
            <a:r>
              <a:rPr lang="en-IN" sz="1600" i="1" dirty="0">
                <a:latin typeface="Arial" panose="020B0604020202020204" pitchFamily="34" charset="0"/>
                <a:cs typeface="Arial" panose="020B0604020202020204" pitchFamily="34" charset="0"/>
              </a:rPr>
              <a:t>Endocrinology Diabetes &amp; Metabolism</a:t>
            </a:r>
            <a:r>
              <a:rPr lang="en-IN" sz="1600" dirty="0">
                <a:latin typeface="Arial" panose="020B0604020202020204" pitchFamily="34" charset="0"/>
                <a:cs typeface="Arial" panose="020B0604020202020204" pitchFamily="34" charset="0"/>
              </a:rPr>
              <a:t>, [online] 8(2). DOI: </a:t>
            </a:r>
            <a:r>
              <a:rPr lang="en-IN" sz="1600" u="sng" dirty="0">
                <a:latin typeface="Arial" panose="020B0604020202020204" pitchFamily="34" charset="0"/>
                <a:cs typeface="Arial" panose="020B0604020202020204" pitchFamily="34" charset="0"/>
                <a:hlinkClick r:id="rId26"/>
              </a:rPr>
              <a:t>https://doi.org/10.1002/edm2.70036</a:t>
            </a:r>
            <a:r>
              <a:rPr lang="en-IN" sz="1600" dirty="0">
                <a:latin typeface="Arial" panose="020B0604020202020204" pitchFamily="34" charset="0"/>
                <a:cs typeface="Arial" panose="020B0604020202020204" pitchFamily="34" charset="0"/>
              </a:rPr>
              <a:t>. </a:t>
            </a:r>
          </a:p>
          <a:p>
            <a:r>
              <a:rPr lang="en-IN" sz="1600" dirty="0">
                <a:latin typeface="Arial" panose="020B0604020202020204" pitchFamily="34" charset="0"/>
                <a:cs typeface="Arial" panose="020B0604020202020204" pitchFamily="34" charset="0"/>
              </a:rPr>
              <a:t>Shah, A.S., Zeitler, P.S., Wong, J., Pena, A.S., Wicklow, B., Arslanian, S., Chang, N., Fu, J., </a:t>
            </a:r>
            <a:r>
              <a:rPr lang="en-IN" sz="1600" dirty="0" err="1">
                <a:latin typeface="Arial" panose="020B0604020202020204" pitchFamily="34" charset="0"/>
                <a:cs typeface="Arial" panose="020B0604020202020204" pitchFamily="34" charset="0"/>
              </a:rPr>
              <a:t>Dabadghao</a:t>
            </a:r>
            <a:r>
              <a:rPr lang="en-IN" sz="1600" dirty="0">
                <a:latin typeface="Arial" panose="020B0604020202020204" pitchFamily="34" charset="0"/>
                <a:cs typeface="Arial" panose="020B0604020202020204" pitchFamily="34" charset="0"/>
              </a:rPr>
              <a:t>, P., Pinhas‐Hamiel, O., Urakami, T. and Craig, M.E. (2022). ISPAD Clinical Practice Consensus Guidelines 2022: Type 2 diabetes in children and adolescents. </a:t>
            </a:r>
            <a:r>
              <a:rPr lang="en-IN" sz="1600" i="1" dirty="0" err="1">
                <a:latin typeface="Arial" panose="020B0604020202020204" pitchFamily="34" charset="0"/>
                <a:cs typeface="Arial" panose="020B0604020202020204" pitchFamily="34" charset="0"/>
              </a:rPr>
              <a:t>Pediatric</a:t>
            </a:r>
            <a:r>
              <a:rPr lang="en-IN" sz="1600" i="1" dirty="0">
                <a:latin typeface="Arial" panose="020B0604020202020204" pitchFamily="34" charset="0"/>
                <a:cs typeface="Arial" panose="020B0604020202020204" pitchFamily="34" charset="0"/>
              </a:rPr>
              <a:t> Diabetes</a:t>
            </a:r>
            <a:r>
              <a:rPr lang="en-IN" sz="1600" dirty="0">
                <a:latin typeface="Arial" panose="020B0604020202020204" pitchFamily="34" charset="0"/>
                <a:cs typeface="Arial" panose="020B0604020202020204" pitchFamily="34" charset="0"/>
              </a:rPr>
              <a:t>, 23(7), pp.872–902. DOI: </a:t>
            </a:r>
            <a:r>
              <a:rPr lang="en-IN" sz="1600" u="sng" dirty="0">
                <a:latin typeface="Arial" panose="020B0604020202020204" pitchFamily="34" charset="0"/>
                <a:cs typeface="Arial" panose="020B0604020202020204" pitchFamily="34" charset="0"/>
                <a:hlinkClick r:id="rId27"/>
              </a:rPr>
              <a:t>https://doi.org/10.1111/pedi.13409</a:t>
            </a:r>
            <a:r>
              <a:rPr lang="en-IN" sz="1600" dirty="0">
                <a:latin typeface="Arial" panose="020B0604020202020204" pitchFamily="34" charset="0"/>
                <a:cs typeface="Arial" panose="020B0604020202020204" pitchFamily="34" charset="0"/>
              </a:rPr>
              <a:t>. </a:t>
            </a:r>
          </a:p>
          <a:p>
            <a:r>
              <a:rPr lang="en-IN" sz="1600" dirty="0" err="1">
                <a:latin typeface="Arial" panose="020B0604020202020204" pitchFamily="34" charset="0"/>
                <a:cs typeface="Arial" panose="020B0604020202020204" pitchFamily="34" charset="0"/>
              </a:rPr>
              <a:t>Steinzor</a:t>
            </a:r>
            <a:r>
              <a:rPr lang="en-IN" sz="1600" dirty="0">
                <a:latin typeface="Arial" panose="020B0604020202020204" pitchFamily="34" charset="0"/>
                <a:cs typeface="Arial" panose="020B0604020202020204" pitchFamily="34" charset="0"/>
              </a:rPr>
              <a:t>, P. (2025). </a:t>
            </a:r>
            <a:r>
              <a:rPr lang="en-IN" sz="1600" i="1" dirty="0">
                <a:latin typeface="Arial" panose="020B0604020202020204" pitchFamily="34" charset="0"/>
                <a:cs typeface="Arial" panose="020B0604020202020204" pitchFamily="34" charset="0"/>
              </a:rPr>
              <a:t>More Than 250 Million Individuals Unaware They Have Diabetes</a:t>
            </a:r>
            <a:r>
              <a:rPr lang="en-IN" sz="1600" dirty="0">
                <a:latin typeface="Arial" panose="020B0604020202020204" pitchFamily="34" charset="0"/>
                <a:cs typeface="Arial" panose="020B0604020202020204" pitchFamily="34" charset="0"/>
              </a:rPr>
              <a:t>. [online] AJMC. Available at: </a:t>
            </a:r>
            <a:r>
              <a:rPr lang="en-IN" sz="1600" u="sng" dirty="0">
                <a:latin typeface="Arial" panose="020B0604020202020204" pitchFamily="34" charset="0"/>
                <a:cs typeface="Arial" panose="020B0604020202020204" pitchFamily="34" charset="0"/>
                <a:hlinkClick r:id="rId28"/>
              </a:rPr>
              <a:t>https://www.ajmc.com/view/more-than-250-million-individuals-unaware-they-have-diabetes</a:t>
            </a:r>
            <a:r>
              <a:rPr lang="en-IN" sz="1600" dirty="0">
                <a:latin typeface="Arial" panose="020B0604020202020204" pitchFamily="34" charset="0"/>
                <a:cs typeface="Arial" panose="020B0604020202020204" pitchFamily="34" charset="0"/>
              </a:rPr>
              <a:t>. </a:t>
            </a:r>
          </a:p>
          <a:p>
            <a:r>
              <a:rPr lang="en-IN" sz="1600" dirty="0">
                <a:latin typeface="Arial" panose="020B0604020202020204" pitchFamily="34" charset="0"/>
                <a:cs typeface="Arial" panose="020B0604020202020204" pitchFamily="34" charset="0"/>
              </a:rPr>
              <a:t>Stoney, A. (2025). </a:t>
            </a:r>
            <a:r>
              <a:rPr lang="en-IN" sz="1600" i="1" dirty="0">
                <a:latin typeface="Arial" panose="020B0604020202020204" pitchFamily="34" charset="0"/>
                <a:cs typeface="Arial" panose="020B0604020202020204" pitchFamily="34" charset="0"/>
              </a:rPr>
              <a:t>Transforming Diabetes Care in the United Kingdom | Glooko</a:t>
            </a:r>
            <a:r>
              <a:rPr lang="en-IN" sz="1600" dirty="0">
                <a:latin typeface="Arial" panose="020B0604020202020204" pitchFamily="34" charset="0"/>
                <a:cs typeface="Arial" panose="020B0604020202020204" pitchFamily="34" charset="0"/>
              </a:rPr>
              <a:t>. [online] Glooko. Available at: https://glooko.com/glooko-diabetes-technology-care-uk/.</a:t>
            </a:r>
          </a:p>
          <a:p>
            <a:r>
              <a:rPr lang="en-IN" sz="1600" dirty="0">
                <a:latin typeface="Arial" panose="020B0604020202020204" pitchFamily="34" charset="0"/>
                <a:cs typeface="Arial" panose="020B0604020202020204" pitchFamily="34" charset="0"/>
              </a:rPr>
              <a:t>Suzuki, K., </a:t>
            </a:r>
            <a:r>
              <a:rPr lang="en-IN" sz="1600" dirty="0" err="1">
                <a:latin typeface="Arial" panose="020B0604020202020204" pitchFamily="34" charset="0"/>
                <a:cs typeface="Arial" panose="020B0604020202020204" pitchFamily="34" charset="0"/>
              </a:rPr>
              <a:t>Hatzikotoulas</a:t>
            </a:r>
            <a:r>
              <a:rPr lang="en-IN" sz="1600" dirty="0">
                <a:latin typeface="Arial" panose="020B0604020202020204" pitchFamily="34" charset="0"/>
                <a:cs typeface="Arial" panose="020B0604020202020204" pitchFamily="34" charset="0"/>
              </a:rPr>
              <a:t>, K., Southam, L., Taylor, H.J., Yin, X., Lorenz, K.M., Mandla, R., Huerta-Chagoya, A., Melloni, G.E.M., Kanoni, S., Rayner, N.W., Bocher, O., Arruda, A.L., </a:t>
            </a:r>
            <a:r>
              <a:rPr lang="en-IN" sz="1600" dirty="0" err="1">
                <a:latin typeface="Arial" panose="020B0604020202020204" pitchFamily="34" charset="0"/>
                <a:cs typeface="Arial" panose="020B0604020202020204" pitchFamily="34" charset="0"/>
              </a:rPr>
              <a:t>Sonehara</a:t>
            </a:r>
            <a:r>
              <a:rPr lang="en-IN" sz="1600" dirty="0">
                <a:latin typeface="Arial" panose="020B0604020202020204" pitchFamily="34" charset="0"/>
                <a:cs typeface="Arial" panose="020B0604020202020204" pitchFamily="34" charset="0"/>
              </a:rPr>
              <a:t>, K., Namba, S., Lee, S.S.K., Preuss, M.H., Petty, L.E., Schroeder, P. and </a:t>
            </a:r>
            <a:r>
              <a:rPr lang="en-IN" sz="1600" dirty="0" err="1">
                <a:latin typeface="Arial" panose="020B0604020202020204" pitchFamily="34" charset="0"/>
                <a:cs typeface="Arial" panose="020B0604020202020204" pitchFamily="34" charset="0"/>
              </a:rPr>
              <a:t>Vanderwerff</a:t>
            </a:r>
            <a:r>
              <a:rPr lang="en-IN" sz="1600" dirty="0">
                <a:latin typeface="Arial" panose="020B0604020202020204" pitchFamily="34" charset="0"/>
                <a:cs typeface="Arial" panose="020B0604020202020204" pitchFamily="34" charset="0"/>
              </a:rPr>
              <a:t>, B. (2024). Genetic drivers of heterogeneity in type 2 diabetes pathophysiology. </a:t>
            </a:r>
            <a:r>
              <a:rPr lang="en-IN" sz="1600" i="1" dirty="0">
                <a:latin typeface="Arial" panose="020B0604020202020204" pitchFamily="34" charset="0"/>
                <a:cs typeface="Arial" panose="020B0604020202020204" pitchFamily="34" charset="0"/>
              </a:rPr>
              <a:t>Nature</a:t>
            </a:r>
            <a:r>
              <a:rPr lang="en-IN" sz="1600" dirty="0">
                <a:latin typeface="Arial" panose="020B0604020202020204" pitchFamily="34" charset="0"/>
                <a:cs typeface="Arial" panose="020B0604020202020204" pitchFamily="34" charset="0"/>
              </a:rPr>
              <a:t>, [online] 627(1), pp.347–357. DOI: </a:t>
            </a:r>
            <a:r>
              <a:rPr lang="en-IN" sz="1600" u="sng" dirty="0">
                <a:latin typeface="Arial" panose="020B0604020202020204" pitchFamily="34" charset="0"/>
                <a:cs typeface="Arial" panose="020B0604020202020204" pitchFamily="34" charset="0"/>
                <a:hlinkClick r:id="rId29"/>
              </a:rPr>
              <a:t>https://doi.org/10.1038/s41586-024-07019-6</a:t>
            </a:r>
            <a:r>
              <a:rPr lang="en-IN" sz="1600" dirty="0">
                <a:latin typeface="Arial" panose="020B0604020202020204" pitchFamily="34" charset="0"/>
                <a:cs typeface="Arial" panose="020B0604020202020204" pitchFamily="34" charset="0"/>
              </a:rPr>
              <a:t>. </a:t>
            </a:r>
          </a:p>
          <a:p>
            <a:r>
              <a:rPr lang="en-IN" sz="1600" dirty="0">
                <a:latin typeface="Arial" panose="020B0604020202020204" pitchFamily="34" charset="0"/>
                <a:cs typeface="Arial" panose="020B0604020202020204" pitchFamily="34" charset="0"/>
              </a:rPr>
              <a:t>Tandem Clinic (2024). </a:t>
            </a:r>
            <a:r>
              <a:rPr lang="en-IN" sz="1600" i="1" dirty="0">
                <a:latin typeface="Arial" panose="020B0604020202020204" pitchFamily="34" charset="0"/>
                <a:cs typeface="Arial" panose="020B0604020202020204" pitchFamily="34" charset="0"/>
              </a:rPr>
              <a:t>What Is Morbid Obesity? - Tandem Clinical Research</a:t>
            </a:r>
            <a:r>
              <a:rPr lang="en-IN" sz="1600" dirty="0">
                <a:latin typeface="Arial" panose="020B0604020202020204" pitchFamily="34" charset="0"/>
                <a:cs typeface="Arial" panose="020B0604020202020204" pitchFamily="34" charset="0"/>
              </a:rPr>
              <a:t>. [online] Tandem Clinical Research. Available at: </a:t>
            </a:r>
            <a:r>
              <a:rPr lang="en-IN" sz="1600" u="sng" dirty="0">
                <a:latin typeface="Arial" panose="020B0604020202020204" pitchFamily="34" charset="0"/>
                <a:cs typeface="Arial" panose="020B0604020202020204" pitchFamily="34" charset="0"/>
                <a:hlinkClick r:id="rId30"/>
              </a:rPr>
              <a:t>https://www.tandemclinicalresearch.com/blog/what-is-morbid-obesity/</a:t>
            </a:r>
            <a:r>
              <a:rPr lang="en-IN" sz="1600" dirty="0">
                <a:latin typeface="Arial" panose="020B0604020202020204" pitchFamily="34" charset="0"/>
                <a:cs typeface="Arial" panose="020B0604020202020204" pitchFamily="34" charset="0"/>
              </a:rPr>
              <a:t>  [Accessed 4 Jul. 2026].</a:t>
            </a:r>
          </a:p>
          <a:p>
            <a:r>
              <a:rPr lang="en-IN" sz="1600" dirty="0">
                <a:latin typeface="Arial" panose="020B0604020202020204" pitchFamily="34" charset="0"/>
                <a:cs typeface="Arial" panose="020B0604020202020204" pitchFamily="34" charset="0"/>
              </a:rPr>
              <a:t>The GRADE Study Research Group (2022). Glycemia reduction in type 2 diabetes — </a:t>
            </a:r>
            <a:r>
              <a:rPr lang="en-IN" sz="1600" dirty="0" err="1">
                <a:latin typeface="Arial" panose="020B0604020202020204" pitchFamily="34" charset="0"/>
                <a:cs typeface="Arial" panose="020B0604020202020204" pitchFamily="34" charset="0"/>
              </a:rPr>
              <a:t>glycemic</a:t>
            </a:r>
            <a:r>
              <a:rPr lang="en-IN" sz="1600" dirty="0">
                <a:latin typeface="Arial" panose="020B0604020202020204" pitchFamily="34" charset="0"/>
                <a:cs typeface="Arial" panose="020B0604020202020204" pitchFamily="34" charset="0"/>
              </a:rPr>
              <a:t> outcomes. </a:t>
            </a:r>
            <a:r>
              <a:rPr lang="en-IN" sz="1600" i="1" dirty="0">
                <a:latin typeface="Arial" panose="020B0604020202020204" pitchFamily="34" charset="0"/>
                <a:cs typeface="Arial" panose="020B0604020202020204" pitchFamily="34" charset="0"/>
              </a:rPr>
              <a:t>New England Journal of Medicine</a:t>
            </a:r>
            <a:r>
              <a:rPr lang="en-IN" sz="1600" dirty="0">
                <a:latin typeface="Arial" panose="020B0604020202020204" pitchFamily="34" charset="0"/>
                <a:cs typeface="Arial" panose="020B0604020202020204" pitchFamily="34" charset="0"/>
              </a:rPr>
              <a:t>, 387(12), pp.1063–1074. DOI: </a:t>
            </a:r>
            <a:r>
              <a:rPr lang="en-IN" sz="1600" u="sng" dirty="0">
                <a:latin typeface="Arial" panose="020B0604020202020204" pitchFamily="34" charset="0"/>
                <a:cs typeface="Arial" panose="020B0604020202020204" pitchFamily="34" charset="0"/>
                <a:hlinkClick r:id="rId31"/>
              </a:rPr>
              <a:t>https://doi.org/10.1056/nejmoa2200433</a:t>
            </a:r>
            <a:r>
              <a:rPr lang="en-IN" sz="1600" dirty="0">
                <a:latin typeface="Arial" panose="020B0604020202020204" pitchFamily="34" charset="0"/>
                <a:cs typeface="Arial" panose="020B0604020202020204" pitchFamily="34" charset="0"/>
              </a:rPr>
              <a:t>. </a:t>
            </a:r>
          </a:p>
          <a:p>
            <a:r>
              <a:rPr lang="en-IN" sz="1600" dirty="0">
                <a:latin typeface="Arial" panose="020B0604020202020204" pitchFamily="34" charset="0"/>
                <a:cs typeface="Arial" panose="020B0604020202020204" pitchFamily="34" charset="0"/>
              </a:rPr>
              <a:t>University of York (2024). </a:t>
            </a:r>
            <a:r>
              <a:rPr lang="en-IN" sz="1600" i="1" dirty="0">
                <a:latin typeface="Arial" panose="020B0604020202020204" pitchFamily="34" charset="0"/>
                <a:cs typeface="Arial" panose="020B0604020202020204" pitchFamily="34" charset="0"/>
              </a:rPr>
              <a:t>Cost of Diabetes to UK Estimated at £14 billion, Research Shows</a:t>
            </a:r>
            <a:r>
              <a:rPr lang="en-IN" sz="1600" dirty="0">
                <a:latin typeface="Arial" panose="020B0604020202020204" pitchFamily="34" charset="0"/>
                <a:cs typeface="Arial" panose="020B0604020202020204" pitchFamily="34" charset="0"/>
              </a:rPr>
              <a:t>. [online] University of York. Available at: </a:t>
            </a:r>
            <a:r>
              <a:rPr lang="en-IN" sz="1600" u="sng" dirty="0">
                <a:latin typeface="Arial" panose="020B0604020202020204" pitchFamily="34" charset="0"/>
                <a:cs typeface="Arial" panose="020B0604020202020204" pitchFamily="34" charset="0"/>
                <a:hlinkClick r:id="rId32"/>
              </a:rPr>
              <a:t>https://www.york.ac.uk/news-and-events/news/2024/research/diabetes-cost-to-uk/</a:t>
            </a:r>
            <a:r>
              <a:rPr lang="en-IN" sz="1600" dirty="0">
                <a:latin typeface="Arial" panose="020B0604020202020204" pitchFamily="34" charset="0"/>
                <a:cs typeface="Arial" panose="020B0604020202020204" pitchFamily="34" charset="0"/>
              </a:rPr>
              <a:t>. </a:t>
            </a:r>
          </a:p>
          <a:p>
            <a:r>
              <a:rPr lang="en-IN" sz="1600" dirty="0">
                <a:latin typeface="Arial" panose="020B0604020202020204" pitchFamily="34" charset="0"/>
                <a:cs typeface="Arial" panose="020B0604020202020204" pitchFamily="34" charset="0"/>
              </a:rPr>
              <a:t>World Health Organisation (2022). </a:t>
            </a:r>
            <a:r>
              <a:rPr lang="en-IN" sz="1600" i="1" dirty="0">
                <a:latin typeface="Arial" panose="020B0604020202020204" pitchFamily="34" charset="0"/>
                <a:cs typeface="Arial" panose="020B0604020202020204" pitchFamily="34" charset="0"/>
              </a:rPr>
              <a:t>Cardiovascular Diseases</a:t>
            </a:r>
            <a:r>
              <a:rPr lang="en-IN" sz="1600" dirty="0">
                <a:latin typeface="Arial" panose="020B0604020202020204" pitchFamily="34" charset="0"/>
                <a:cs typeface="Arial" panose="020B0604020202020204" pitchFamily="34" charset="0"/>
              </a:rPr>
              <a:t>. [online] www.who.int. Available at: </a:t>
            </a:r>
            <a:r>
              <a:rPr lang="en-IN" sz="1600" u="sng" dirty="0">
                <a:latin typeface="Arial" panose="020B0604020202020204" pitchFamily="34" charset="0"/>
                <a:cs typeface="Arial" panose="020B0604020202020204" pitchFamily="34" charset="0"/>
                <a:hlinkClick r:id="rId33"/>
              </a:rPr>
              <a:t>https://www.who.int/health-topics/cardiovascular-diseases</a:t>
            </a:r>
            <a:r>
              <a:rPr lang="en-IN" sz="1600" dirty="0">
                <a:latin typeface="Arial" panose="020B0604020202020204" pitchFamily="34" charset="0"/>
                <a:cs typeface="Arial" panose="020B0604020202020204" pitchFamily="34" charset="0"/>
              </a:rPr>
              <a:t>  [Accessed 4 Jul. 2026].</a:t>
            </a:r>
          </a:p>
          <a:p>
            <a:endParaRPr lang="en-IN"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7893849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99A36F2-96F7-F4B0-351A-A4822AF953BC}"/>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AD277F97-D95D-B855-8316-D587099134C0}"/>
              </a:ext>
            </a:extLst>
          </p:cNvPr>
          <p:cNvSpPr/>
          <p:nvPr/>
        </p:nvSpPr>
        <p:spPr>
          <a:xfrm>
            <a:off x="-66653" y="1"/>
            <a:ext cx="25199975" cy="13922138"/>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777" b="-777"/>
            </a:stretch>
          </a:blipFill>
        </p:spPr>
      </p:sp>
      <p:sp>
        <p:nvSpPr>
          <p:cNvPr id="3" name="Freeform 3">
            <a:extLst>
              <a:ext uri="{FF2B5EF4-FFF2-40B4-BE49-F238E27FC236}">
                <a16:creationId xmlns:a16="http://schemas.microsoft.com/office/drawing/2014/main" id="{8C30C4E9-A63C-9013-D65A-B4C8E9AC6B37}"/>
              </a:ext>
            </a:extLst>
          </p:cNvPr>
          <p:cNvSpPr/>
          <p:nvPr/>
        </p:nvSpPr>
        <p:spPr>
          <a:xfrm flipH="1">
            <a:off x="15904770" y="8179551"/>
            <a:ext cx="9295205" cy="5948931"/>
          </a:xfrm>
          <a:custGeom>
            <a:avLst/>
            <a:gdLst/>
            <a:ahLst/>
            <a:cxnLst/>
            <a:rect l="l" t="t" r="r" b="b"/>
            <a:pathLst>
              <a:path w="9295205" h="5948931">
                <a:moveTo>
                  <a:pt x="9295205" y="0"/>
                </a:moveTo>
                <a:lnTo>
                  <a:pt x="0" y="0"/>
                </a:lnTo>
                <a:lnTo>
                  <a:pt x="0" y="5948932"/>
                </a:lnTo>
                <a:lnTo>
                  <a:pt x="9295205" y="5948932"/>
                </a:lnTo>
                <a:lnTo>
                  <a:pt x="9295205" y="0"/>
                </a:lnTo>
                <a:close/>
              </a:path>
            </a:pathLst>
          </a:custGeom>
          <a:blipFill>
            <a:blip>
              <a:extLst>
                <a:ext uri="{96DAC541-7B7A-43D3-8B79-37D633B846F1}">
                  <asvg:svgBlip xmlns:asvg="http://schemas.microsoft.com/office/drawing/2016/SVG/main" r:embed="rId3"/>
                </a:ext>
              </a:extLst>
            </a:blip>
            <a:stretch>
              <a:fillRect/>
            </a:stretch>
          </a:blipFill>
        </p:spPr>
      </p:sp>
      <p:sp>
        <p:nvSpPr>
          <p:cNvPr id="4" name="Freeform 4">
            <a:extLst>
              <a:ext uri="{FF2B5EF4-FFF2-40B4-BE49-F238E27FC236}">
                <a16:creationId xmlns:a16="http://schemas.microsoft.com/office/drawing/2014/main" id="{BD76B9D5-6AF2-7C47-B3B9-DC1080EEA2C6}"/>
              </a:ext>
            </a:extLst>
          </p:cNvPr>
          <p:cNvSpPr/>
          <p:nvPr/>
        </p:nvSpPr>
        <p:spPr>
          <a:xfrm flipV="1">
            <a:off x="-7756" y="-206343"/>
            <a:ext cx="8645343" cy="5603242"/>
          </a:xfrm>
          <a:custGeom>
            <a:avLst/>
            <a:gdLst/>
            <a:ahLst/>
            <a:cxnLst/>
            <a:rect l="l" t="t" r="r" b="b"/>
            <a:pathLst>
              <a:path w="9295205" h="5948931">
                <a:moveTo>
                  <a:pt x="0" y="5948932"/>
                </a:moveTo>
                <a:lnTo>
                  <a:pt x="9295205" y="5948932"/>
                </a:lnTo>
                <a:lnTo>
                  <a:pt x="9295205" y="0"/>
                </a:lnTo>
                <a:lnTo>
                  <a:pt x="0" y="0"/>
                </a:lnTo>
                <a:lnTo>
                  <a:pt x="0" y="5948932"/>
                </a:lnTo>
                <a:close/>
              </a:path>
            </a:pathLst>
          </a:custGeom>
          <a:blipFill>
            <a:blip>
              <a:extLst>
                <a:ext uri="{96DAC541-7B7A-43D3-8B79-37D633B846F1}">
                  <asvg:svgBlip xmlns:asvg="http://schemas.microsoft.com/office/drawing/2016/SVG/main" r:embed="rId3"/>
                </a:ext>
              </a:extLst>
            </a:blip>
            <a:stretch>
              <a:fillRect/>
            </a:stretch>
          </a:blipFill>
        </p:spPr>
      </p:sp>
      <p:sp>
        <p:nvSpPr>
          <p:cNvPr id="5" name="Freeform 5">
            <a:extLst>
              <a:ext uri="{FF2B5EF4-FFF2-40B4-BE49-F238E27FC236}">
                <a16:creationId xmlns:a16="http://schemas.microsoft.com/office/drawing/2014/main" id="{9ECCE0E9-4694-6709-5171-5CE156F04D8D}"/>
              </a:ext>
            </a:extLst>
          </p:cNvPr>
          <p:cNvSpPr/>
          <p:nvPr/>
        </p:nvSpPr>
        <p:spPr>
          <a:xfrm>
            <a:off x="18548955" y="15745"/>
            <a:ext cx="5568589" cy="7775011"/>
          </a:xfrm>
          <a:custGeom>
            <a:avLst/>
            <a:gdLst/>
            <a:ahLst/>
            <a:cxnLst/>
            <a:rect l="l" t="t" r="r" b="b"/>
            <a:pathLst>
              <a:path w="5568589" h="7775011">
                <a:moveTo>
                  <a:pt x="0" y="0"/>
                </a:moveTo>
                <a:lnTo>
                  <a:pt x="5568589" y="0"/>
                </a:lnTo>
                <a:lnTo>
                  <a:pt x="5568589" y="7775011"/>
                </a:lnTo>
                <a:lnTo>
                  <a:pt x="0" y="7775011"/>
                </a:lnTo>
                <a:lnTo>
                  <a:pt x="0" y="0"/>
                </a:lnTo>
                <a:close/>
              </a:path>
            </a:pathLst>
          </a:custGeom>
          <a:blipFill>
            <a:blip>
              <a:extLst>
                <a:ext uri="{96DAC541-7B7A-43D3-8B79-37D633B846F1}">
                  <asvg:svgBlip xmlns:asvg="http://schemas.microsoft.com/office/drawing/2016/SVG/main" r:embed="rId4"/>
                </a:ext>
              </a:extLst>
            </a:blip>
            <a:stretch>
              <a:fillRect/>
            </a:stretch>
          </a:blipFill>
        </p:spPr>
      </p:sp>
      <p:sp>
        <p:nvSpPr>
          <p:cNvPr id="6" name="Freeform 6">
            <a:extLst>
              <a:ext uri="{FF2B5EF4-FFF2-40B4-BE49-F238E27FC236}">
                <a16:creationId xmlns:a16="http://schemas.microsoft.com/office/drawing/2014/main" id="{56FEADE6-D371-78DA-BB40-32FFFF1F362C}"/>
              </a:ext>
            </a:extLst>
          </p:cNvPr>
          <p:cNvSpPr/>
          <p:nvPr/>
        </p:nvSpPr>
        <p:spPr>
          <a:xfrm>
            <a:off x="2809902" y="8199720"/>
            <a:ext cx="5568589" cy="7775011"/>
          </a:xfrm>
          <a:custGeom>
            <a:avLst/>
            <a:gdLst/>
            <a:ahLst/>
            <a:cxnLst/>
            <a:rect l="l" t="t" r="r" b="b"/>
            <a:pathLst>
              <a:path w="5568589" h="7775011">
                <a:moveTo>
                  <a:pt x="0" y="0"/>
                </a:moveTo>
                <a:lnTo>
                  <a:pt x="5568589" y="0"/>
                </a:lnTo>
                <a:lnTo>
                  <a:pt x="5568589" y="7775012"/>
                </a:lnTo>
                <a:lnTo>
                  <a:pt x="0" y="7775012"/>
                </a:lnTo>
                <a:lnTo>
                  <a:pt x="0" y="0"/>
                </a:lnTo>
                <a:close/>
              </a:path>
            </a:pathLst>
          </a:custGeom>
          <a:blipFill>
            <a:blip>
              <a:extLst>
                <a:ext uri="{96DAC541-7B7A-43D3-8B79-37D633B846F1}">
                  <asvg:svgBlip xmlns:asvg="http://schemas.microsoft.com/office/drawing/2016/SVG/main" r:embed="rId4"/>
                </a:ext>
              </a:extLst>
            </a:blip>
            <a:stretch>
              <a:fillRect/>
            </a:stretch>
          </a:blipFill>
        </p:spPr>
      </p:sp>
      <p:sp>
        <p:nvSpPr>
          <p:cNvPr id="7" name="TextBox 6">
            <a:extLst>
              <a:ext uri="{FF2B5EF4-FFF2-40B4-BE49-F238E27FC236}">
                <a16:creationId xmlns:a16="http://schemas.microsoft.com/office/drawing/2014/main" id="{E06AD782-D1B2-C813-EA28-045E0B6596B1}"/>
              </a:ext>
            </a:extLst>
          </p:cNvPr>
          <p:cNvSpPr txBox="1"/>
          <p:nvPr/>
        </p:nvSpPr>
        <p:spPr>
          <a:xfrm>
            <a:off x="8374998" y="5532673"/>
            <a:ext cx="9067800" cy="2215991"/>
          </a:xfrm>
          <a:prstGeom prst="rect">
            <a:avLst/>
          </a:prstGeom>
          <a:noFill/>
        </p:spPr>
        <p:txBody>
          <a:bodyPr wrap="square" rtlCol="0">
            <a:spAutoFit/>
          </a:bodyPr>
          <a:lstStyle/>
          <a:p>
            <a:pPr algn="ctr"/>
            <a:r>
              <a:rPr lang="en-IN" sz="13800" dirty="0"/>
              <a:t>Thank You </a:t>
            </a:r>
          </a:p>
        </p:txBody>
      </p:sp>
    </p:spTree>
    <p:extLst>
      <p:ext uri="{BB962C8B-B14F-4D97-AF65-F5344CB8AC3E}">
        <p14:creationId xmlns:p14="http://schemas.microsoft.com/office/powerpoint/2010/main" val="189976351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4221</Words>
  <Application>Microsoft Office PowerPoint</Application>
  <PresentationFormat>Custom</PresentationFormat>
  <Paragraphs>180</Paragraphs>
  <Slides>15</Slides>
  <Notes>13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Symbol</vt:lpstr>
      <vt:lpstr>Aptos</vt:lpstr>
      <vt:lpstr>Arial</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dcterms:created xsi:type="dcterms:W3CDTF">2026-04-16T10:26:46Z</dcterms:created>
  <dcterms:modified xsi:type="dcterms:W3CDTF">2026-07-13T09:06:24Z</dcterms:modified>
  <dc:identifier/>
</cp:coreProperties>
</file>