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1"/>
  </p:notesMasterIdLst>
  <p:sldIdLst>
    <p:sldId id="256" r:id="rId2"/>
    <p:sldId id="258" r:id="rId3"/>
    <p:sldId id="259" r:id="rId4"/>
    <p:sldId id="260" r:id="rId5"/>
    <p:sldId id="261" r:id="rId6"/>
    <p:sldId id="262" r:id="rId7"/>
    <p:sldId id="265"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512" autoAdjust="0"/>
  </p:normalViewPr>
  <p:slideViewPr>
    <p:cSldViewPr snapToGrid="0" snapToObjects="1">
      <p:cViewPr varScale="1">
        <p:scale>
          <a:sx n="64" d="100"/>
          <a:sy n="64" d="100"/>
        </p:scale>
        <p:origin x="724" y="40"/>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3E0028-FF20-4621-BCC9-D68B324370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6D56DB-8156-4A94-92C2-DFBA9158B7E3}">
      <dgm:prSet/>
      <dgm:spPr/>
      <dgm:t>
        <a:bodyPr/>
        <a:lstStyle/>
        <a:p>
          <a:r>
            <a:rPr lang="en-US" b="0" i="0" baseline="0"/>
            <a:t>Bowlby’s Attachment Theory emphasizes the importance of the early bond between a child and their primary caregiver. According to Bowlby (1969), these bonds form the foundation for future emotional and social development.</a:t>
          </a:r>
          <a:endParaRPr lang="en-US"/>
        </a:p>
      </dgm:t>
    </dgm:pt>
    <dgm:pt modelId="{694328B5-E31A-41D6-BA7B-0B35ACD8C287}" type="parTrans" cxnId="{2A9C7E85-59B5-4925-8CBD-D6A2FE537CA8}">
      <dgm:prSet/>
      <dgm:spPr/>
      <dgm:t>
        <a:bodyPr/>
        <a:lstStyle/>
        <a:p>
          <a:endParaRPr lang="en-US"/>
        </a:p>
      </dgm:t>
    </dgm:pt>
    <dgm:pt modelId="{22E44D11-3A52-46DF-98E8-EABAA7E195CA}" type="sibTrans" cxnId="{2A9C7E85-59B5-4925-8CBD-D6A2FE537CA8}">
      <dgm:prSet/>
      <dgm:spPr/>
      <dgm:t>
        <a:bodyPr/>
        <a:lstStyle/>
        <a:p>
          <a:endParaRPr lang="en-US"/>
        </a:p>
      </dgm:t>
    </dgm:pt>
    <dgm:pt modelId="{92176895-0A09-4F51-8907-569BEEF39F67}">
      <dgm:prSet/>
      <dgm:spPr/>
      <dgm:t>
        <a:bodyPr/>
        <a:lstStyle/>
        <a:p>
          <a:r>
            <a:rPr lang="en-US" b="0" i="0" baseline="0"/>
            <a:t>A core concept in this theory is the </a:t>
          </a:r>
          <a:r>
            <a:rPr lang="en-US" b="1" i="0" baseline="0"/>
            <a:t>attachment system</a:t>
          </a:r>
          <a:r>
            <a:rPr lang="en-US" b="0" i="0" baseline="0"/>
            <a:t>, which motivates children to seek proximity to a caregiver for safety and comfort (Ainsworth, 1989). This attachment is essential for the child’s sense of security and ability to explore their environment.</a:t>
          </a:r>
          <a:endParaRPr lang="en-US"/>
        </a:p>
      </dgm:t>
    </dgm:pt>
    <dgm:pt modelId="{E4528206-8F9D-4AE0-B613-94A7C10E9734}" type="parTrans" cxnId="{26720708-D456-4D60-947A-7FBAA12A8713}">
      <dgm:prSet/>
      <dgm:spPr/>
      <dgm:t>
        <a:bodyPr/>
        <a:lstStyle/>
        <a:p>
          <a:endParaRPr lang="en-US"/>
        </a:p>
      </dgm:t>
    </dgm:pt>
    <dgm:pt modelId="{ABF40266-C258-4616-BC52-E7B03EED721E}" type="sibTrans" cxnId="{26720708-D456-4D60-947A-7FBAA12A8713}">
      <dgm:prSet/>
      <dgm:spPr/>
      <dgm:t>
        <a:bodyPr/>
        <a:lstStyle/>
        <a:p>
          <a:endParaRPr lang="en-US"/>
        </a:p>
      </dgm:t>
    </dgm:pt>
    <dgm:pt modelId="{BE7A523D-EF07-4C73-8605-F35073BFA951}">
      <dgm:prSet/>
      <dgm:spPr/>
      <dgm:t>
        <a:bodyPr/>
        <a:lstStyle/>
        <a:p>
          <a:r>
            <a:rPr lang="en-US" b="0" i="0" baseline="0"/>
            <a:t>The theory also introduces the idea of a </a:t>
          </a:r>
          <a:r>
            <a:rPr lang="en-US" b="1" i="0" baseline="0"/>
            <a:t>secure base</a:t>
          </a:r>
          <a:r>
            <a:rPr lang="en-US" b="0" i="0" baseline="0"/>
            <a:t>, where a caregiver provides a safe environment from which the child can confidently explore and develop social skills (Bowlby, 1973).</a:t>
          </a:r>
          <a:endParaRPr lang="en-US"/>
        </a:p>
      </dgm:t>
    </dgm:pt>
    <dgm:pt modelId="{44BE53AE-79A5-4747-A81E-5F695A9A1C03}" type="parTrans" cxnId="{6B967304-68C3-4B48-96CF-6BA9DAC791DF}">
      <dgm:prSet/>
      <dgm:spPr/>
      <dgm:t>
        <a:bodyPr/>
        <a:lstStyle/>
        <a:p>
          <a:endParaRPr lang="en-US"/>
        </a:p>
      </dgm:t>
    </dgm:pt>
    <dgm:pt modelId="{C12483B7-9CCC-46F6-B45D-289D4F54832E}" type="sibTrans" cxnId="{6B967304-68C3-4B48-96CF-6BA9DAC791DF}">
      <dgm:prSet/>
      <dgm:spPr/>
      <dgm:t>
        <a:bodyPr/>
        <a:lstStyle/>
        <a:p>
          <a:endParaRPr lang="en-US"/>
        </a:p>
      </dgm:t>
    </dgm:pt>
    <dgm:pt modelId="{F873F397-A423-41A2-B866-8BC6978AB3C3}">
      <dgm:prSet/>
      <dgm:spPr/>
      <dgm:t>
        <a:bodyPr/>
        <a:lstStyle/>
        <a:p>
          <a:r>
            <a:rPr lang="en-US" b="0" i="0" baseline="0"/>
            <a:t>Bowlby’s work was heavily influenced by the </a:t>
          </a:r>
          <a:r>
            <a:rPr lang="en-US" b="1" i="0" baseline="0"/>
            <a:t>internal working model</a:t>
          </a:r>
          <a:r>
            <a:rPr lang="en-US" b="0" i="0" baseline="0"/>
            <a:t>, which suggests that early attachments shape the way children perceive themselves and their relationships with others throughout their lives (Bowlby, 1980).</a:t>
          </a:r>
          <a:endParaRPr lang="en-US"/>
        </a:p>
      </dgm:t>
    </dgm:pt>
    <dgm:pt modelId="{C12A5F6F-E5EE-4A3F-BB35-3491C59F8A62}" type="parTrans" cxnId="{6A292BAC-C581-49F0-A07B-E78779ECC8E6}">
      <dgm:prSet/>
      <dgm:spPr/>
      <dgm:t>
        <a:bodyPr/>
        <a:lstStyle/>
        <a:p>
          <a:endParaRPr lang="en-US"/>
        </a:p>
      </dgm:t>
    </dgm:pt>
    <dgm:pt modelId="{6272009E-6086-4F55-808E-B01B7D477EEB}" type="sibTrans" cxnId="{6A292BAC-C581-49F0-A07B-E78779ECC8E6}">
      <dgm:prSet/>
      <dgm:spPr/>
      <dgm:t>
        <a:bodyPr/>
        <a:lstStyle/>
        <a:p>
          <a:endParaRPr lang="en-US"/>
        </a:p>
      </dgm:t>
    </dgm:pt>
    <dgm:pt modelId="{74C848A4-D821-4A47-8F76-40DB816EECC7}">
      <dgm:prSet/>
      <dgm:spPr/>
      <dgm:t>
        <a:bodyPr/>
        <a:lstStyle/>
        <a:p>
          <a:r>
            <a:rPr lang="en-US" b="0" i="0" baseline="0"/>
            <a:t>This model is particularly relevant in early childhood development as it explains how children form perceptions about trust, safety, and social interactions based on the care they receive (Bretherton, 1992).</a:t>
          </a:r>
          <a:endParaRPr lang="en-US"/>
        </a:p>
      </dgm:t>
    </dgm:pt>
    <dgm:pt modelId="{522DC2F7-F7EA-4B1C-93E9-E11D666C0B75}" type="parTrans" cxnId="{8D79B790-19BC-461F-94F3-C3DF3DE90C11}">
      <dgm:prSet/>
      <dgm:spPr/>
      <dgm:t>
        <a:bodyPr/>
        <a:lstStyle/>
        <a:p>
          <a:endParaRPr lang="en-US"/>
        </a:p>
      </dgm:t>
    </dgm:pt>
    <dgm:pt modelId="{97088BD8-6143-4B26-95FA-7962DD66D88B}" type="sibTrans" cxnId="{8D79B790-19BC-461F-94F3-C3DF3DE90C11}">
      <dgm:prSet/>
      <dgm:spPr/>
      <dgm:t>
        <a:bodyPr/>
        <a:lstStyle/>
        <a:p>
          <a:endParaRPr lang="en-US"/>
        </a:p>
      </dgm:t>
    </dgm:pt>
    <dgm:pt modelId="{51428881-1C78-4FFF-A5F7-5B6691367B10}">
      <dgm:prSet/>
      <dgm:spPr/>
      <dgm:t>
        <a:bodyPr/>
        <a:lstStyle/>
        <a:p>
          <a:r>
            <a:rPr lang="en-US" b="0" i="0" baseline="0"/>
            <a:t>Attachment theory provides a framework for understanding how disruptions in attachment, such as Amira’s anxiety, can affect emotional regulation, social behavior, and communication skills in early childhood (Cassidy &amp; Shaver, 2016).</a:t>
          </a:r>
          <a:endParaRPr lang="en-US"/>
        </a:p>
      </dgm:t>
    </dgm:pt>
    <dgm:pt modelId="{75EC7111-BFC9-47F9-88E3-5A977489D16D}" type="parTrans" cxnId="{74848F85-FEF3-48FE-B27A-F5DCB15B8A1E}">
      <dgm:prSet/>
      <dgm:spPr/>
      <dgm:t>
        <a:bodyPr/>
        <a:lstStyle/>
        <a:p>
          <a:endParaRPr lang="en-US"/>
        </a:p>
      </dgm:t>
    </dgm:pt>
    <dgm:pt modelId="{47C7D84F-2E07-450C-BDD3-792ED56C2240}" type="sibTrans" cxnId="{74848F85-FEF3-48FE-B27A-F5DCB15B8A1E}">
      <dgm:prSet/>
      <dgm:spPr/>
      <dgm:t>
        <a:bodyPr/>
        <a:lstStyle/>
        <a:p>
          <a:endParaRPr lang="en-US"/>
        </a:p>
      </dgm:t>
    </dgm:pt>
    <dgm:pt modelId="{A3DBF27E-4D75-4CBE-9972-28F5567A04B1}" type="pres">
      <dgm:prSet presAssocID="{093E0028-FF20-4621-BCC9-D68B324370CC}" presName="linear" presStyleCnt="0">
        <dgm:presLayoutVars>
          <dgm:animLvl val="lvl"/>
          <dgm:resizeHandles val="exact"/>
        </dgm:presLayoutVars>
      </dgm:prSet>
      <dgm:spPr/>
    </dgm:pt>
    <dgm:pt modelId="{F6D0735B-5178-4411-928C-DB6E91067345}" type="pres">
      <dgm:prSet presAssocID="{D46D56DB-8156-4A94-92C2-DFBA9158B7E3}" presName="parentText" presStyleLbl="node1" presStyleIdx="0" presStyleCnt="6">
        <dgm:presLayoutVars>
          <dgm:chMax val="0"/>
          <dgm:bulletEnabled val="1"/>
        </dgm:presLayoutVars>
      </dgm:prSet>
      <dgm:spPr/>
    </dgm:pt>
    <dgm:pt modelId="{798787A1-D3E3-41F8-9947-F42E01ECBA1A}" type="pres">
      <dgm:prSet presAssocID="{22E44D11-3A52-46DF-98E8-EABAA7E195CA}" presName="spacer" presStyleCnt="0"/>
      <dgm:spPr/>
    </dgm:pt>
    <dgm:pt modelId="{672B4D52-1B9A-419B-BEDD-8232CCCC4F00}" type="pres">
      <dgm:prSet presAssocID="{92176895-0A09-4F51-8907-569BEEF39F67}" presName="parentText" presStyleLbl="node1" presStyleIdx="1" presStyleCnt="6">
        <dgm:presLayoutVars>
          <dgm:chMax val="0"/>
          <dgm:bulletEnabled val="1"/>
        </dgm:presLayoutVars>
      </dgm:prSet>
      <dgm:spPr/>
    </dgm:pt>
    <dgm:pt modelId="{05D02B27-E1EC-4E60-934C-CD15F9053176}" type="pres">
      <dgm:prSet presAssocID="{ABF40266-C258-4616-BC52-E7B03EED721E}" presName="spacer" presStyleCnt="0"/>
      <dgm:spPr/>
    </dgm:pt>
    <dgm:pt modelId="{95C2BD5B-40FE-44EE-AA3C-0989BE4A403B}" type="pres">
      <dgm:prSet presAssocID="{BE7A523D-EF07-4C73-8605-F35073BFA951}" presName="parentText" presStyleLbl="node1" presStyleIdx="2" presStyleCnt="6">
        <dgm:presLayoutVars>
          <dgm:chMax val="0"/>
          <dgm:bulletEnabled val="1"/>
        </dgm:presLayoutVars>
      </dgm:prSet>
      <dgm:spPr/>
    </dgm:pt>
    <dgm:pt modelId="{9EA9EED7-F523-48FD-AE7A-886C0F9C5227}" type="pres">
      <dgm:prSet presAssocID="{C12483B7-9CCC-46F6-B45D-289D4F54832E}" presName="spacer" presStyleCnt="0"/>
      <dgm:spPr/>
    </dgm:pt>
    <dgm:pt modelId="{BE5307A5-B1AF-42EB-91A3-07BAFEB7B84F}" type="pres">
      <dgm:prSet presAssocID="{F873F397-A423-41A2-B866-8BC6978AB3C3}" presName="parentText" presStyleLbl="node1" presStyleIdx="3" presStyleCnt="6">
        <dgm:presLayoutVars>
          <dgm:chMax val="0"/>
          <dgm:bulletEnabled val="1"/>
        </dgm:presLayoutVars>
      </dgm:prSet>
      <dgm:spPr/>
    </dgm:pt>
    <dgm:pt modelId="{7D794E4A-B856-4274-9964-E5F5379FB1CC}" type="pres">
      <dgm:prSet presAssocID="{6272009E-6086-4F55-808E-B01B7D477EEB}" presName="spacer" presStyleCnt="0"/>
      <dgm:spPr/>
    </dgm:pt>
    <dgm:pt modelId="{E5731856-06C2-4519-8801-3C9F239CF316}" type="pres">
      <dgm:prSet presAssocID="{74C848A4-D821-4A47-8F76-40DB816EECC7}" presName="parentText" presStyleLbl="node1" presStyleIdx="4" presStyleCnt="6">
        <dgm:presLayoutVars>
          <dgm:chMax val="0"/>
          <dgm:bulletEnabled val="1"/>
        </dgm:presLayoutVars>
      </dgm:prSet>
      <dgm:spPr/>
    </dgm:pt>
    <dgm:pt modelId="{E7A49185-FCCA-4BA3-9229-D576DBBD84E2}" type="pres">
      <dgm:prSet presAssocID="{97088BD8-6143-4B26-95FA-7962DD66D88B}" presName="spacer" presStyleCnt="0"/>
      <dgm:spPr/>
    </dgm:pt>
    <dgm:pt modelId="{A0308CF2-1730-4920-89AF-1245AF293BCE}" type="pres">
      <dgm:prSet presAssocID="{51428881-1C78-4FFF-A5F7-5B6691367B10}" presName="parentText" presStyleLbl="node1" presStyleIdx="5" presStyleCnt="6">
        <dgm:presLayoutVars>
          <dgm:chMax val="0"/>
          <dgm:bulletEnabled val="1"/>
        </dgm:presLayoutVars>
      </dgm:prSet>
      <dgm:spPr/>
    </dgm:pt>
  </dgm:ptLst>
  <dgm:cxnLst>
    <dgm:cxn modelId="{6B967304-68C3-4B48-96CF-6BA9DAC791DF}" srcId="{093E0028-FF20-4621-BCC9-D68B324370CC}" destId="{BE7A523D-EF07-4C73-8605-F35073BFA951}" srcOrd="2" destOrd="0" parTransId="{44BE53AE-79A5-4747-A81E-5F695A9A1C03}" sibTransId="{C12483B7-9CCC-46F6-B45D-289D4F54832E}"/>
    <dgm:cxn modelId="{26720708-D456-4D60-947A-7FBAA12A8713}" srcId="{093E0028-FF20-4621-BCC9-D68B324370CC}" destId="{92176895-0A09-4F51-8907-569BEEF39F67}" srcOrd="1" destOrd="0" parTransId="{E4528206-8F9D-4AE0-B613-94A7C10E9734}" sibTransId="{ABF40266-C258-4616-BC52-E7B03EED721E}"/>
    <dgm:cxn modelId="{DC8C8E5D-F9E3-4E2E-860B-3EA2C8370F7B}" type="presOf" srcId="{92176895-0A09-4F51-8907-569BEEF39F67}" destId="{672B4D52-1B9A-419B-BEDD-8232CCCC4F00}" srcOrd="0" destOrd="0" presId="urn:microsoft.com/office/officeart/2005/8/layout/vList2"/>
    <dgm:cxn modelId="{2A9C7E85-59B5-4925-8CBD-D6A2FE537CA8}" srcId="{093E0028-FF20-4621-BCC9-D68B324370CC}" destId="{D46D56DB-8156-4A94-92C2-DFBA9158B7E3}" srcOrd="0" destOrd="0" parTransId="{694328B5-E31A-41D6-BA7B-0B35ACD8C287}" sibTransId="{22E44D11-3A52-46DF-98E8-EABAA7E195CA}"/>
    <dgm:cxn modelId="{74848F85-FEF3-48FE-B27A-F5DCB15B8A1E}" srcId="{093E0028-FF20-4621-BCC9-D68B324370CC}" destId="{51428881-1C78-4FFF-A5F7-5B6691367B10}" srcOrd="5" destOrd="0" parTransId="{75EC7111-BFC9-47F9-88E3-5A977489D16D}" sibTransId="{47C7D84F-2E07-450C-BDD3-792ED56C2240}"/>
    <dgm:cxn modelId="{8D79B790-19BC-461F-94F3-C3DF3DE90C11}" srcId="{093E0028-FF20-4621-BCC9-D68B324370CC}" destId="{74C848A4-D821-4A47-8F76-40DB816EECC7}" srcOrd="4" destOrd="0" parTransId="{522DC2F7-F7EA-4B1C-93E9-E11D666C0B75}" sibTransId="{97088BD8-6143-4B26-95FA-7962DD66D88B}"/>
    <dgm:cxn modelId="{EDAF3193-983C-42EF-8EB7-92733F445DBC}" type="presOf" srcId="{BE7A523D-EF07-4C73-8605-F35073BFA951}" destId="{95C2BD5B-40FE-44EE-AA3C-0989BE4A403B}" srcOrd="0" destOrd="0" presId="urn:microsoft.com/office/officeart/2005/8/layout/vList2"/>
    <dgm:cxn modelId="{B47DD09D-9254-4AF9-9FCB-527C30102376}" type="presOf" srcId="{F873F397-A423-41A2-B866-8BC6978AB3C3}" destId="{BE5307A5-B1AF-42EB-91A3-07BAFEB7B84F}" srcOrd="0" destOrd="0" presId="urn:microsoft.com/office/officeart/2005/8/layout/vList2"/>
    <dgm:cxn modelId="{6A292BAC-C581-49F0-A07B-E78779ECC8E6}" srcId="{093E0028-FF20-4621-BCC9-D68B324370CC}" destId="{F873F397-A423-41A2-B866-8BC6978AB3C3}" srcOrd="3" destOrd="0" parTransId="{C12A5F6F-E5EE-4A3F-BB35-3491C59F8A62}" sibTransId="{6272009E-6086-4F55-808E-B01B7D477EEB}"/>
    <dgm:cxn modelId="{388CAEAF-3207-419E-8151-620E787F371B}" type="presOf" srcId="{093E0028-FF20-4621-BCC9-D68B324370CC}" destId="{A3DBF27E-4D75-4CBE-9972-28F5567A04B1}" srcOrd="0" destOrd="0" presId="urn:microsoft.com/office/officeart/2005/8/layout/vList2"/>
    <dgm:cxn modelId="{0E1F5FE4-E7B3-40F2-A4B4-2202B471F413}" type="presOf" srcId="{51428881-1C78-4FFF-A5F7-5B6691367B10}" destId="{A0308CF2-1730-4920-89AF-1245AF293BCE}" srcOrd="0" destOrd="0" presId="urn:microsoft.com/office/officeart/2005/8/layout/vList2"/>
    <dgm:cxn modelId="{6B9B81F3-85FD-4A6F-A341-A3F2121FAB43}" type="presOf" srcId="{D46D56DB-8156-4A94-92C2-DFBA9158B7E3}" destId="{F6D0735B-5178-4411-928C-DB6E91067345}" srcOrd="0" destOrd="0" presId="urn:microsoft.com/office/officeart/2005/8/layout/vList2"/>
    <dgm:cxn modelId="{93931AFE-29AC-4369-A2DD-2D16A191F860}" type="presOf" srcId="{74C848A4-D821-4A47-8F76-40DB816EECC7}" destId="{E5731856-06C2-4519-8801-3C9F239CF316}" srcOrd="0" destOrd="0" presId="urn:microsoft.com/office/officeart/2005/8/layout/vList2"/>
    <dgm:cxn modelId="{CFCBAA19-E59F-489F-8685-D16D91C1447E}" type="presParOf" srcId="{A3DBF27E-4D75-4CBE-9972-28F5567A04B1}" destId="{F6D0735B-5178-4411-928C-DB6E91067345}" srcOrd="0" destOrd="0" presId="urn:microsoft.com/office/officeart/2005/8/layout/vList2"/>
    <dgm:cxn modelId="{F1187668-488E-4DA0-8FD1-C479CF555A71}" type="presParOf" srcId="{A3DBF27E-4D75-4CBE-9972-28F5567A04B1}" destId="{798787A1-D3E3-41F8-9947-F42E01ECBA1A}" srcOrd="1" destOrd="0" presId="urn:microsoft.com/office/officeart/2005/8/layout/vList2"/>
    <dgm:cxn modelId="{4696D423-7DF1-4A72-8B00-4EFD7DD5E582}" type="presParOf" srcId="{A3DBF27E-4D75-4CBE-9972-28F5567A04B1}" destId="{672B4D52-1B9A-419B-BEDD-8232CCCC4F00}" srcOrd="2" destOrd="0" presId="urn:microsoft.com/office/officeart/2005/8/layout/vList2"/>
    <dgm:cxn modelId="{AAE2065D-A58F-4017-B6DD-F73A3CCB8F9C}" type="presParOf" srcId="{A3DBF27E-4D75-4CBE-9972-28F5567A04B1}" destId="{05D02B27-E1EC-4E60-934C-CD15F9053176}" srcOrd="3" destOrd="0" presId="urn:microsoft.com/office/officeart/2005/8/layout/vList2"/>
    <dgm:cxn modelId="{274AAD94-710F-413D-B491-B99F397D2FFA}" type="presParOf" srcId="{A3DBF27E-4D75-4CBE-9972-28F5567A04B1}" destId="{95C2BD5B-40FE-44EE-AA3C-0989BE4A403B}" srcOrd="4" destOrd="0" presId="urn:microsoft.com/office/officeart/2005/8/layout/vList2"/>
    <dgm:cxn modelId="{8ED87229-E600-4647-9C76-469014FFC38F}" type="presParOf" srcId="{A3DBF27E-4D75-4CBE-9972-28F5567A04B1}" destId="{9EA9EED7-F523-48FD-AE7A-886C0F9C5227}" srcOrd="5" destOrd="0" presId="urn:microsoft.com/office/officeart/2005/8/layout/vList2"/>
    <dgm:cxn modelId="{7EEFB81E-5D84-43B4-8B8F-B1C0D06DCA2D}" type="presParOf" srcId="{A3DBF27E-4D75-4CBE-9972-28F5567A04B1}" destId="{BE5307A5-B1AF-42EB-91A3-07BAFEB7B84F}" srcOrd="6" destOrd="0" presId="urn:microsoft.com/office/officeart/2005/8/layout/vList2"/>
    <dgm:cxn modelId="{39BA205F-058D-40AF-BE6A-980AE9D84324}" type="presParOf" srcId="{A3DBF27E-4D75-4CBE-9972-28F5567A04B1}" destId="{7D794E4A-B856-4274-9964-E5F5379FB1CC}" srcOrd="7" destOrd="0" presId="urn:microsoft.com/office/officeart/2005/8/layout/vList2"/>
    <dgm:cxn modelId="{69E30E30-F52C-4379-8E86-C9D779CAEEF8}" type="presParOf" srcId="{A3DBF27E-4D75-4CBE-9972-28F5567A04B1}" destId="{E5731856-06C2-4519-8801-3C9F239CF316}" srcOrd="8" destOrd="0" presId="urn:microsoft.com/office/officeart/2005/8/layout/vList2"/>
    <dgm:cxn modelId="{D3704CD5-1071-42DE-934B-CF9BB3BCF03D}" type="presParOf" srcId="{A3DBF27E-4D75-4CBE-9972-28F5567A04B1}" destId="{E7A49185-FCCA-4BA3-9229-D576DBBD84E2}" srcOrd="9" destOrd="0" presId="urn:microsoft.com/office/officeart/2005/8/layout/vList2"/>
    <dgm:cxn modelId="{436CB1FC-EC84-4DFC-84E4-EDF9484AD5FD}" type="presParOf" srcId="{A3DBF27E-4D75-4CBE-9972-28F5567A04B1}" destId="{A0308CF2-1730-4920-89AF-1245AF293BC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AA13E9-2763-402C-BCC2-D0D7F9D5999D}"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43BEDB53-DB7B-4B0B-B923-94F36BB14CD7}">
      <dgm:prSet/>
      <dgm:spPr/>
      <dgm:t>
        <a:bodyPr/>
        <a:lstStyle/>
        <a:p>
          <a:r>
            <a:rPr lang="en-US" b="0" i="0" baseline="0"/>
            <a:t>Amira’s anxiety when separated from her caregivers suggests she may have an insecure attachment, which is characterized by feelings of fear and anxiety when caregivers are not present (Ainsworth et al., 1978).</a:t>
          </a:r>
          <a:endParaRPr lang="en-US"/>
        </a:p>
      </dgm:t>
    </dgm:pt>
    <dgm:pt modelId="{3D2B65EB-9B9B-424C-9999-5819F276EDCD}" type="parTrans" cxnId="{FC8AAD50-BA96-44DE-B597-1B81F6A8142E}">
      <dgm:prSet/>
      <dgm:spPr/>
      <dgm:t>
        <a:bodyPr/>
        <a:lstStyle/>
        <a:p>
          <a:endParaRPr lang="en-US"/>
        </a:p>
      </dgm:t>
    </dgm:pt>
    <dgm:pt modelId="{2AA40F76-6048-4964-9735-5CA9F654D659}" type="sibTrans" cxnId="{FC8AAD50-BA96-44DE-B597-1B81F6A8142E}">
      <dgm:prSet/>
      <dgm:spPr/>
      <dgm:t>
        <a:bodyPr/>
        <a:lstStyle/>
        <a:p>
          <a:endParaRPr lang="en-US"/>
        </a:p>
      </dgm:t>
    </dgm:pt>
    <dgm:pt modelId="{3DA365E6-FB51-45A7-9EDF-251FB8CBD80B}">
      <dgm:prSet/>
      <dgm:spPr/>
      <dgm:t>
        <a:bodyPr/>
        <a:lstStyle/>
        <a:p>
          <a:r>
            <a:rPr lang="en-US" b="0" i="0" baseline="0"/>
            <a:t>This separation anxiety indicates that Amira may not yet have formed a secure attachment with her caregivers, which is crucial for emotional stability (Bowlby, 1969).</a:t>
          </a:r>
          <a:endParaRPr lang="en-US"/>
        </a:p>
      </dgm:t>
    </dgm:pt>
    <dgm:pt modelId="{2A756A87-DE28-47CB-9F30-E2CECBE4D864}" type="parTrans" cxnId="{D8747042-7178-4D03-A137-D469BE717829}">
      <dgm:prSet/>
      <dgm:spPr/>
      <dgm:t>
        <a:bodyPr/>
        <a:lstStyle/>
        <a:p>
          <a:endParaRPr lang="en-US"/>
        </a:p>
      </dgm:t>
    </dgm:pt>
    <dgm:pt modelId="{263F78B2-8522-49F0-BC25-6164CBCBED97}" type="sibTrans" cxnId="{D8747042-7178-4D03-A137-D469BE717829}">
      <dgm:prSet/>
      <dgm:spPr/>
      <dgm:t>
        <a:bodyPr/>
        <a:lstStyle/>
        <a:p>
          <a:endParaRPr lang="en-US"/>
        </a:p>
      </dgm:t>
    </dgm:pt>
    <dgm:pt modelId="{F4D29754-CD33-4B4B-9C0D-AD9707EE0CF6}">
      <dgm:prSet/>
      <dgm:spPr/>
      <dgm:t>
        <a:bodyPr/>
        <a:lstStyle/>
        <a:p>
          <a:r>
            <a:rPr lang="en-US" b="0" i="0" baseline="0"/>
            <a:t>Her limited verbal communication may be a result of social anxiety or a lack of confidence in expressing herself, which can stem from attachment issues that affect a child’s emotional and cognitive development (Thompson, 2014).</a:t>
          </a:r>
          <a:endParaRPr lang="en-US"/>
        </a:p>
      </dgm:t>
    </dgm:pt>
    <dgm:pt modelId="{CD8D78DA-2AB4-4C8E-BAF5-99E912AFC5D7}" type="parTrans" cxnId="{7E1F5F66-8D19-4EFA-A526-873D411FCE80}">
      <dgm:prSet/>
      <dgm:spPr/>
      <dgm:t>
        <a:bodyPr/>
        <a:lstStyle/>
        <a:p>
          <a:endParaRPr lang="en-US"/>
        </a:p>
      </dgm:t>
    </dgm:pt>
    <dgm:pt modelId="{24A90BD4-8EDD-4B7B-B2B6-87D721485BC4}" type="sibTrans" cxnId="{7E1F5F66-8D19-4EFA-A526-873D411FCE80}">
      <dgm:prSet/>
      <dgm:spPr/>
      <dgm:t>
        <a:bodyPr/>
        <a:lstStyle/>
        <a:p>
          <a:endParaRPr lang="en-US"/>
        </a:p>
      </dgm:t>
    </dgm:pt>
    <dgm:pt modelId="{C33D13BB-2205-4E86-9450-3308CCE696FE}">
      <dgm:prSet/>
      <dgm:spPr/>
      <dgm:t>
        <a:bodyPr/>
        <a:lstStyle/>
        <a:p>
          <a:r>
            <a:rPr lang="en-US" b="0" i="0" baseline="0"/>
            <a:t>The difficulty Amira faces in engaging with group play could be linked to her attachment insecurity. Children with insecure attachments often struggle with peer relationships and social interactions due to fear of rejection or lack of trust (Main &amp; Solomon, 1990).</a:t>
          </a:r>
          <a:endParaRPr lang="en-US"/>
        </a:p>
      </dgm:t>
    </dgm:pt>
    <dgm:pt modelId="{892818F4-D2EB-45E4-85DB-F8252AA32D4F}" type="parTrans" cxnId="{1C7B5EF4-774D-48CB-B67B-BB448D450AD0}">
      <dgm:prSet/>
      <dgm:spPr/>
      <dgm:t>
        <a:bodyPr/>
        <a:lstStyle/>
        <a:p>
          <a:endParaRPr lang="en-US"/>
        </a:p>
      </dgm:t>
    </dgm:pt>
    <dgm:pt modelId="{863F03D0-D67C-4F81-9045-CD4AE886E82C}" type="sibTrans" cxnId="{1C7B5EF4-774D-48CB-B67B-BB448D450AD0}">
      <dgm:prSet/>
      <dgm:spPr/>
      <dgm:t>
        <a:bodyPr/>
        <a:lstStyle/>
        <a:p>
          <a:endParaRPr lang="en-US"/>
        </a:p>
      </dgm:t>
    </dgm:pt>
    <dgm:pt modelId="{0751BB6A-9734-48AE-93AA-09F8EAEC9922}">
      <dgm:prSet/>
      <dgm:spPr/>
      <dgm:t>
        <a:bodyPr/>
        <a:lstStyle/>
        <a:p>
          <a:r>
            <a:rPr lang="en-US" b="0" i="0" baseline="0"/>
            <a:t>In terms of </a:t>
          </a:r>
          <a:r>
            <a:rPr lang="en-US" b="1" i="0" baseline="0"/>
            <a:t>developmental needs</a:t>
          </a:r>
          <a:r>
            <a:rPr lang="en-US" b="0" i="0" baseline="0"/>
            <a:t>, Amira requires emotional support to foster a sense of security and reduce her anxiety. Providing a stable and predictable environment can help her feel safe enough to explore and interact (Cassidy &amp; Shaver, 2016).</a:t>
          </a:r>
          <a:endParaRPr lang="en-US"/>
        </a:p>
      </dgm:t>
    </dgm:pt>
    <dgm:pt modelId="{3543C2D1-4C07-4C94-86CF-9C33B44AEECF}" type="parTrans" cxnId="{D28BA488-A6E1-4836-9BE5-03CC5CA2AA59}">
      <dgm:prSet/>
      <dgm:spPr/>
      <dgm:t>
        <a:bodyPr/>
        <a:lstStyle/>
        <a:p>
          <a:endParaRPr lang="en-US"/>
        </a:p>
      </dgm:t>
    </dgm:pt>
    <dgm:pt modelId="{2024322F-5DFD-4BEC-9B2E-EEC668D27F62}" type="sibTrans" cxnId="{D28BA488-A6E1-4836-9BE5-03CC5CA2AA59}">
      <dgm:prSet/>
      <dgm:spPr/>
      <dgm:t>
        <a:bodyPr/>
        <a:lstStyle/>
        <a:p>
          <a:endParaRPr lang="en-US"/>
        </a:p>
      </dgm:t>
    </dgm:pt>
    <dgm:pt modelId="{35E08D40-175B-44A0-B3C5-9779EDEA3572}">
      <dgm:prSet/>
      <dgm:spPr/>
      <dgm:t>
        <a:bodyPr/>
        <a:lstStyle/>
        <a:p>
          <a:r>
            <a:rPr lang="en-US" b="0" i="0" baseline="0"/>
            <a:t>Additionally, Amira needs to be supported in her social development by encouraging interactions with peers and helping her gradually build confidence in group settings (Ainsworth, 1989).</a:t>
          </a:r>
          <a:endParaRPr lang="en-US"/>
        </a:p>
      </dgm:t>
    </dgm:pt>
    <dgm:pt modelId="{07550134-40E7-4B9C-BBE8-9E919A4BE0A7}" type="parTrans" cxnId="{C06D9033-C8DC-4AB3-BFB4-0BBE6BEF150B}">
      <dgm:prSet/>
      <dgm:spPr/>
      <dgm:t>
        <a:bodyPr/>
        <a:lstStyle/>
        <a:p>
          <a:endParaRPr lang="en-US"/>
        </a:p>
      </dgm:t>
    </dgm:pt>
    <dgm:pt modelId="{30A3C65E-B43B-45CD-8C5B-D6F92D5022D1}" type="sibTrans" cxnId="{C06D9033-C8DC-4AB3-BFB4-0BBE6BEF150B}">
      <dgm:prSet/>
      <dgm:spPr/>
      <dgm:t>
        <a:bodyPr/>
        <a:lstStyle/>
        <a:p>
          <a:endParaRPr lang="en-US"/>
        </a:p>
      </dgm:t>
    </dgm:pt>
    <dgm:pt modelId="{4769C849-2600-4751-B2A0-F150D1D48823}" type="pres">
      <dgm:prSet presAssocID="{DCAA13E9-2763-402C-BCC2-D0D7F9D5999D}" presName="diagram" presStyleCnt="0">
        <dgm:presLayoutVars>
          <dgm:dir/>
          <dgm:resizeHandles val="exact"/>
        </dgm:presLayoutVars>
      </dgm:prSet>
      <dgm:spPr/>
    </dgm:pt>
    <dgm:pt modelId="{6A6E28EE-C071-44CB-8F33-B188A38219F8}" type="pres">
      <dgm:prSet presAssocID="{43BEDB53-DB7B-4B0B-B923-94F36BB14CD7}" presName="node" presStyleLbl="node1" presStyleIdx="0" presStyleCnt="6">
        <dgm:presLayoutVars>
          <dgm:bulletEnabled val="1"/>
        </dgm:presLayoutVars>
      </dgm:prSet>
      <dgm:spPr/>
    </dgm:pt>
    <dgm:pt modelId="{4C023976-551D-46E0-A2E6-99448427B253}" type="pres">
      <dgm:prSet presAssocID="{2AA40F76-6048-4964-9735-5CA9F654D659}" presName="sibTrans" presStyleCnt="0"/>
      <dgm:spPr/>
    </dgm:pt>
    <dgm:pt modelId="{046418DA-60F3-4782-96A2-70AD90B0BEA0}" type="pres">
      <dgm:prSet presAssocID="{3DA365E6-FB51-45A7-9EDF-251FB8CBD80B}" presName="node" presStyleLbl="node1" presStyleIdx="1" presStyleCnt="6">
        <dgm:presLayoutVars>
          <dgm:bulletEnabled val="1"/>
        </dgm:presLayoutVars>
      </dgm:prSet>
      <dgm:spPr/>
    </dgm:pt>
    <dgm:pt modelId="{6F73F4B7-C38D-47B5-AE3A-E52D1069175E}" type="pres">
      <dgm:prSet presAssocID="{263F78B2-8522-49F0-BC25-6164CBCBED97}" presName="sibTrans" presStyleCnt="0"/>
      <dgm:spPr/>
    </dgm:pt>
    <dgm:pt modelId="{5E947211-E062-4788-9A97-6B4114E3EC27}" type="pres">
      <dgm:prSet presAssocID="{F4D29754-CD33-4B4B-9C0D-AD9707EE0CF6}" presName="node" presStyleLbl="node1" presStyleIdx="2" presStyleCnt="6">
        <dgm:presLayoutVars>
          <dgm:bulletEnabled val="1"/>
        </dgm:presLayoutVars>
      </dgm:prSet>
      <dgm:spPr/>
    </dgm:pt>
    <dgm:pt modelId="{216492E9-C7E9-4D1A-A138-5B2894103E2E}" type="pres">
      <dgm:prSet presAssocID="{24A90BD4-8EDD-4B7B-B2B6-87D721485BC4}" presName="sibTrans" presStyleCnt="0"/>
      <dgm:spPr/>
    </dgm:pt>
    <dgm:pt modelId="{595B4F62-DC82-4B9D-806A-2359E38932E4}" type="pres">
      <dgm:prSet presAssocID="{C33D13BB-2205-4E86-9450-3308CCE696FE}" presName="node" presStyleLbl="node1" presStyleIdx="3" presStyleCnt="6">
        <dgm:presLayoutVars>
          <dgm:bulletEnabled val="1"/>
        </dgm:presLayoutVars>
      </dgm:prSet>
      <dgm:spPr/>
    </dgm:pt>
    <dgm:pt modelId="{E8C1BC05-6E9F-4CBF-8FBD-FAD4F434598B}" type="pres">
      <dgm:prSet presAssocID="{863F03D0-D67C-4F81-9045-CD4AE886E82C}" presName="sibTrans" presStyleCnt="0"/>
      <dgm:spPr/>
    </dgm:pt>
    <dgm:pt modelId="{BA6D0C13-BC89-4EC6-AD58-66FB347AAFAE}" type="pres">
      <dgm:prSet presAssocID="{0751BB6A-9734-48AE-93AA-09F8EAEC9922}" presName="node" presStyleLbl="node1" presStyleIdx="4" presStyleCnt="6">
        <dgm:presLayoutVars>
          <dgm:bulletEnabled val="1"/>
        </dgm:presLayoutVars>
      </dgm:prSet>
      <dgm:spPr/>
    </dgm:pt>
    <dgm:pt modelId="{7A458809-4E37-4B18-9BC5-27102BE4781E}" type="pres">
      <dgm:prSet presAssocID="{2024322F-5DFD-4BEC-9B2E-EEC668D27F62}" presName="sibTrans" presStyleCnt="0"/>
      <dgm:spPr/>
    </dgm:pt>
    <dgm:pt modelId="{C2803F7C-5A76-4318-9016-EE1552B21886}" type="pres">
      <dgm:prSet presAssocID="{35E08D40-175B-44A0-B3C5-9779EDEA3572}" presName="node" presStyleLbl="node1" presStyleIdx="5" presStyleCnt="6">
        <dgm:presLayoutVars>
          <dgm:bulletEnabled val="1"/>
        </dgm:presLayoutVars>
      </dgm:prSet>
      <dgm:spPr/>
    </dgm:pt>
  </dgm:ptLst>
  <dgm:cxnLst>
    <dgm:cxn modelId="{AC68E619-B6A0-47AD-981A-7EF21E168B94}" type="presOf" srcId="{43BEDB53-DB7B-4B0B-B923-94F36BB14CD7}" destId="{6A6E28EE-C071-44CB-8F33-B188A38219F8}" srcOrd="0" destOrd="0" presId="urn:microsoft.com/office/officeart/2005/8/layout/default"/>
    <dgm:cxn modelId="{0889D722-B041-45A7-8374-5278758B7D88}" type="presOf" srcId="{DCAA13E9-2763-402C-BCC2-D0D7F9D5999D}" destId="{4769C849-2600-4751-B2A0-F150D1D48823}" srcOrd="0" destOrd="0" presId="urn:microsoft.com/office/officeart/2005/8/layout/default"/>
    <dgm:cxn modelId="{35963525-BD84-49D5-BD3A-94C5A75DEDC4}" type="presOf" srcId="{F4D29754-CD33-4B4B-9C0D-AD9707EE0CF6}" destId="{5E947211-E062-4788-9A97-6B4114E3EC27}" srcOrd="0" destOrd="0" presId="urn:microsoft.com/office/officeart/2005/8/layout/default"/>
    <dgm:cxn modelId="{C06D9033-C8DC-4AB3-BFB4-0BBE6BEF150B}" srcId="{DCAA13E9-2763-402C-BCC2-D0D7F9D5999D}" destId="{35E08D40-175B-44A0-B3C5-9779EDEA3572}" srcOrd="5" destOrd="0" parTransId="{07550134-40E7-4B9C-BBE8-9E919A4BE0A7}" sibTransId="{30A3C65E-B43B-45CD-8C5B-D6F92D5022D1}"/>
    <dgm:cxn modelId="{D8747042-7178-4D03-A137-D469BE717829}" srcId="{DCAA13E9-2763-402C-BCC2-D0D7F9D5999D}" destId="{3DA365E6-FB51-45A7-9EDF-251FB8CBD80B}" srcOrd="1" destOrd="0" parTransId="{2A756A87-DE28-47CB-9F30-E2CECBE4D864}" sibTransId="{263F78B2-8522-49F0-BC25-6164CBCBED97}"/>
    <dgm:cxn modelId="{7E1F5F66-8D19-4EFA-A526-873D411FCE80}" srcId="{DCAA13E9-2763-402C-BCC2-D0D7F9D5999D}" destId="{F4D29754-CD33-4B4B-9C0D-AD9707EE0CF6}" srcOrd="2" destOrd="0" parTransId="{CD8D78DA-2AB4-4C8E-BAF5-99E912AFC5D7}" sibTransId="{24A90BD4-8EDD-4B7B-B2B6-87D721485BC4}"/>
    <dgm:cxn modelId="{FC8AAD50-BA96-44DE-B597-1B81F6A8142E}" srcId="{DCAA13E9-2763-402C-BCC2-D0D7F9D5999D}" destId="{43BEDB53-DB7B-4B0B-B923-94F36BB14CD7}" srcOrd="0" destOrd="0" parTransId="{3D2B65EB-9B9B-424C-9999-5819F276EDCD}" sibTransId="{2AA40F76-6048-4964-9735-5CA9F654D659}"/>
    <dgm:cxn modelId="{D28BA488-A6E1-4836-9BE5-03CC5CA2AA59}" srcId="{DCAA13E9-2763-402C-BCC2-D0D7F9D5999D}" destId="{0751BB6A-9734-48AE-93AA-09F8EAEC9922}" srcOrd="4" destOrd="0" parTransId="{3543C2D1-4C07-4C94-86CF-9C33B44AEECF}" sibTransId="{2024322F-5DFD-4BEC-9B2E-EEC668D27F62}"/>
    <dgm:cxn modelId="{175E4ACA-4829-40C1-B16A-18FBE1C21A2B}" type="presOf" srcId="{C33D13BB-2205-4E86-9450-3308CCE696FE}" destId="{595B4F62-DC82-4B9D-806A-2359E38932E4}" srcOrd="0" destOrd="0" presId="urn:microsoft.com/office/officeart/2005/8/layout/default"/>
    <dgm:cxn modelId="{3E6B45CE-89B9-41E9-BA50-BB6BA6762F03}" type="presOf" srcId="{3DA365E6-FB51-45A7-9EDF-251FB8CBD80B}" destId="{046418DA-60F3-4782-96A2-70AD90B0BEA0}" srcOrd="0" destOrd="0" presId="urn:microsoft.com/office/officeart/2005/8/layout/default"/>
    <dgm:cxn modelId="{D022C4D9-BA8A-4ACE-BE48-0662B6B1E3E7}" type="presOf" srcId="{0751BB6A-9734-48AE-93AA-09F8EAEC9922}" destId="{BA6D0C13-BC89-4EC6-AD58-66FB347AAFAE}" srcOrd="0" destOrd="0" presId="urn:microsoft.com/office/officeart/2005/8/layout/default"/>
    <dgm:cxn modelId="{1C7B5EF4-774D-48CB-B67B-BB448D450AD0}" srcId="{DCAA13E9-2763-402C-BCC2-D0D7F9D5999D}" destId="{C33D13BB-2205-4E86-9450-3308CCE696FE}" srcOrd="3" destOrd="0" parTransId="{892818F4-D2EB-45E4-85DB-F8252AA32D4F}" sibTransId="{863F03D0-D67C-4F81-9045-CD4AE886E82C}"/>
    <dgm:cxn modelId="{41D111F5-3A5B-4780-907C-883D6ABB9E74}" type="presOf" srcId="{35E08D40-175B-44A0-B3C5-9779EDEA3572}" destId="{C2803F7C-5A76-4318-9016-EE1552B21886}" srcOrd="0" destOrd="0" presId="urn:microsoft.com/office/officeart/2005/8/layout/default"/>
    <dgm:cxn modelId="{AF23BA69-88AF-44AA-8548-0554D8E81956}" type="presParOf" srcId="{4769C849-2600-4751-B2A0-F150D1D48823}" destId="{6A6E28EE-C071-44CB-8F33-B188A38219F8}" srcOrd="0" destOrd="0" presId="urn:microsoft.com/office/officeart/2005/8/layout/default"/>
    <dgm:cxn modelId="{C8542666-2668-4557-9591-A21A62F373F9}" type="presParOf" srcId="{4769C849-2600-4751-B2A0-F150D1D48823}" destId="{4C023976-551D-46E0-A2E6-99448427B253}" srcOrd="1" destOrd="0" presId="urn:microsoft.com/office/officeart/2005/8/layout/default"/>
    <dgm:cxn modelId="{6F0D6D2D-5CE9-4E6B-9BB7-18D2C55E8CE6}" type="presParOf" srcId="{4769C849-2600-4751-B2A0-F150D1D48823}" destId="{046418DA-60F3-4782-96A2-70AD90B0BEA0}" srcOrd="2" destOrd="0" presId="urn:microsoft.com/office/officeart/2005/8/layout/default"/>
    <dgm:cxn modelId="{EEBF360F-FA10-4328-810D-3C3D8B713DC8}" type="presParOf" srcId="{4769C849-2600-4751-B2A0-F150D1D48823}" destId="{6F73F4B7-C38D-47B5-AE3A-E52D1069175E}" srcOrd="3" destOrd="0" presId="urn:microsoft.com/office/officeart/2005/8/layout/default"/>
    <dgm:cxn modelId="{EE36D6B6-E4A9-4620-9AC6-919AF1AD886A}" type="presParOf" srcId="{4769C849-2600-4751-B2A0-F150D1D48823}" destId="{5E947211-E062-4788-9A97-6B4114E3EC27}" srcOrd="4" destOrd="0" presId="urn:microsoft.com/office/officeart/2005/8/layout/default"/>
    <dgm:cxn modelId="{5F060B93-5218-4321-9D7A-7E06CE8DE808}" type="presParOf" srcId="{4769C849-2600-4751-B2A0-F150D1D48823}" destId="{216492E9-C7E9-4D1A-A138-5B2894103E2E}" srcOrd="5" destOrd="0" presId="urn:microsoft.com/office/officeart/2005/8/layout/default"/>
    <dgm:cxn modelId="{771E11BB-67F6-481B-AF50-0CF7129AC7C0}" type="presParOf" srcId="{4769C849-2600-4751-B2A0-F150D1D48823}" destId="{595B4F62-DC82-4B9D-806A-2359E38932E4}" srcOrd="6" destOrd="0" presId="urn:microsoft.com/office/officeart/2005/8/layout/default"/>
    <dgm:cxn modelId="{5A088A0B-9CCF-450C-9087-418FB5C1467A}" type="presParOf" srcId="{4769C849-2600-4751-B2A0-F150D1D48823}" destId="{E8C1BC05-6E9F-4CBF-8FBD-FAD4F434598B}" srcOrd="7" destOrd="0" presId="urn:microsoft.com/office/officeart/2005/8/layout/default"/>
    <dgm:cxn modelId="{E599631D-C4D5-4028-8204-125A2F088C6E}" type="presParOf" srcId="{4769C849-2600-4751-B2A0-F150D1D48823}" destId="{BA6D0C13-BC89-4EC6-AD58-66FB347AAFAE}" srcOrd="8" destOrd="0" presId="urn:microsoft.com/office/officeart/2005/8/layout/default"/>
    <dgm:cxn modelId="{B7359F96-7853-4713-83D4-ED5474A4AB1A}" type="presParOf" srcId="{4769C849-2600-4751-B2A0-F150D1D48823}" destId="{7A458809-4E37-4B18-9BC5-27102BE4781E}" srcOrd="9" destOrd="0" presId="urn:microsoft.com/office/officeart/2005/8/layout/default"/>
    <dgm:cxn modelId="{2BB5841B-55C0-4AD9-956B-AF1D7C479ED5}" type="presParOf" srcId="{4769C849-2600-4751-B2A0-F150D1D48823}" destId="{C2803F7C-5A76-4318-9016-EE1552B2188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D24F47-17B8-4067-A646-61A0D034A330}"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A01148CE-0D31-43C3-AD01-6E61B7DD76D7}">
      <dgm:prSet/>
      <dgm:spPr/>
      <dgm:t>
        <a:bodyPr/>
        <a:lstStyle/>
        <a:p>
          <a:r>
            <a:rPr lang="en-US" b="1" i="0" baseline="0"/>
            <a:t>Consistent caregiving</a:t>
          </a:r>
          <a:r>
            <a:rPr lang="en-US" b="0" i="0" baseline="0"/>
            <a:t> is essential to building Amira’s sense of security. Ensuring that she is cared for by a familiar, responsive caregiver can reduce her anxiety and help her build trust (Bowlby, 1969).</a:t>
          </a:r>
          <a:endParaRPr lang="en-US"/>
        </a:p>
      </dgm:t>
    </dgm:pt>
    <dgm:pt modelId="{A4DE9C69-BFF3-48B5-B48D-F0B479795C36}" type="parTrans" cxnId="{5ECB4014-C5EF-476E-85F8-149C939C0601}">
      <dgm:prSet/>
      <dgm:spPr/>
      <dgm:t>
        <a:bodyPr/>
        <a:lstStyle/>
        <a:p>
          <a:endParaRPr lang="en-US"/>
        </a:p>
      </dgm:t>
    </dgm:pt>
    <dgm:pt modelId="{98B6EF7B-12D9-4121-9B90-C4AFD0D0775E}" type="sibTrans" cxnId="{5ECB4014-C5EF-476E-85F8-149C939C0601}">
      <dgm:prSet/>
      <dgm:spPr/>
      <dgm:t>
        <a:bodyPr/>
        <a:lstStyle/>
        <a:p>
          <a:endParaRPr lang="en-US"/>
        </a:p>
      </dgm:t>
    </dgm:pt>
    <dgm:pt modelId="{23B96138-82D0-4C0C-AA0C-98BBE21F69AB}">
      <dgm:prSet/>
      <dgm:spPr/>
      <dgm:t>
        <a:bodyPr/>
        <a:lstStyle/>
        <a:p>
          <a:r>
            <a:rPr lang="en-US" b="1" i="0" baseline="0"/>
            <a:t>Gradual separation</a:t>
          </a:r>
          <a:r>
            <a:rPr lang="en-US" b="0" i="0" baseline="0"/>
            <a:t> techniques should be employed, where Amira can experience short separations from her caregiver to ease the transition and reduce feelings of abandonment (Ainsworth et al., 1978).</a:t>
          </a:r>
          <a:endParaRPr lang="en-US"/>
        </a:p>
      </dgm:t>
    </dgm:pt>
    <dgm:pt modelId="{25935B33-027F-4CC0-9B31-84E65446580C}" type="parTrans" cxnId="{4583571C-D4F1-4B54-8FD7-4C104E509466}">
      <dgm:prSet/>
      <dgm:spPr/>
      <dgm:t>
        <a:bodyPr/>
        <a:lstStyle/>
        <a:p>
          <a:endParaRPr lang="en-US"/>
        </a:p>
      </dgm:t>
    </dgm:pt>
    <dgm:pt modelId="{E14DB4F4-7108-4966-AF04-5CDC1EF3B1FA}" type="sibTrans" cxnId="{4583571C-D4F1-4B54-8FD7-4C104E509466}">
      <dgm:prSet/>
      <dgm:spPr/>
      <dgm:t>
        <a:bodyPr/>
        <a:lstStyle/>
        <a:p>
          <a:endParaRPr lang="en-US"/>
        </a:p>
      </dgm:t>
    </dgm:pt>
    <dgm:pt modelId="{9ABD47AB-9B18-4C6B-89E5-6BD95F1465A8}">
      <dgm:prSet/>
      <dgm:spPr/>
      <dgm:t>
        <a:bodyPr/>
        <a:lstStyle/>
        <a:p>
          <a:r>
            <a:rPr lang="en-US" b="0" i="0" baseline="0" dirty="0"/>
            <a:t>To help Amira engage socially, caregivers should start with </a:t>
          </a:r>
          <a:r>
            <a:rPr lang="en-US" b="1" i="0" baseline="0" dirty="0"/>
            <a:t>small group activities</a:t>
          </a:r>
          <a:r>
            <a:rPr lang="en-US" b="0" i="0" baseline="0" dirty="0"/>
            <a:t> to minimize overwhelm and encourage peer interaction in a controlled, safe environment (Bowlby, 1973).</a:t>
          </a:r>
          <a:endParaRPr lang="en-US" dirty="0"/>
        </a:p>
      </dgm:t>
    </dgm:pt>
    <dgm:pt modelId="{1CF8FB3C-AF73-4400-A84B-55D9E4F1BDEF}" type="parTrans" cxnId="{F38F477D-CBFB-4F3B-8019-317B0FE94B6E}">
      <dgm:prSet/>
      <dgm:spPr/>
      <dgm:t>
        <a:bodyPr/>
        <a:lstStyle/>
        <a:p>
          <a:endParaRPr lang="en-US"/>
        </a:p>
      </dgm:t>
    </dgm:pt>
    <dgm:pt modelId="{47657448-0E2A-439D-AC99-74E5295FDB6B}" type="sibTrans" cxnId="{F38F477D-CBFB-4F3B-8019-317B0FE94B6E}">
      <dgm:prSet/>
      <dgm:spPr/>
      <dgm:t>
        <a:bodyPr/>
        <a:lstStyle/>
        <a:p>
          <a:endParaRPr lang="en-US"/>
        </a:p>
      </dgm:t>
    </dgm:pt>
    <dgm:pt modelId="{A54A42FB-85C7-4B67-BF4B-62A4020A2742}">
      <dgm:prSet/>
      <dgm:spPr/>
      <dgm:t>
        <a:bodyPr/>
        <a:lstStyle/>
        <a:p>
          <a:r>
            <a:rPr lang="en-US" b="1" i="0" baseline="0"/>
            <a:t>Modeling social behavior</a:t>
          </a:r>
          <a:r>
            <a:rPr lang="en-US" b="0" i="0" baseline="0"/>
            <a:t> is an effective intervention. Caregivers can demonstrate sharing, cooperation, and communication with peers, which Amira can then observe and replicate in her interactions (Bretherton, 1992).</a:t>
          </a:r>
          <a:endParaRPr lang="en-US"/>
        </a:p>
      </dgm:t>
    </dgm:pt>
    <dgm:pt modelId="{7B8ABB25-21C9-4501-AFB6-418430203CC7}" type="parTrans" cxnId="{1ECC69CD-8AFF-4353-8C50-7CE34C639C90}">
      <dgm:prSet/>
      <dgm:spPr/>
      <dgm:t>
        <a:bodyPr/>
        <a:lstStyle/>
        <a:p>
          <a:endParaRPr lang="en-US"/>
        </a:p>
      </dgm:t>
    </dgm:pt>
    <dgm:pt modelId="{098C9D6F-D20F-4BAC-AE7D-38F262E8E206}" type="sibTrans" cxnId="{1ECC69CD-8AFF-4353-8C50-7CE34C639C90}">
      <dgm:prSet/>
      <dgm:spPr/>
      <dgm:t>
        <a:bodyPr/>
        <a:lstStyle/>
        <a:p>
          <a:endParaRPr lang="en-US"/>
        </a:p>
      </dgm:t>
    </dgm:pt>
    <dgm:pt modelId="{2BA1831E-1954-4DE0-B80E-90D243CAF601}">
      <dgm:prSet/>
      <dgm:spPr/>
      <dgm:t>
        <a:bodyPr/>
        <a:lstStyle/>
        <a:p>
          <a:r>
            <a:rPr lang="en-US" b="0" i="0" baseline="0"/>
            <a:t>If necessary, </a:t>
          </a:r>
          <a:r>
            <a:rPr lang="en-US" b="1" i="0" baseline="0"/>
            <a:t>speech therapy</a:t>
          </a:r>
          <a:r>
            <a:rPr lang="en-US" b="0" i="0" baseline="0"/>
            <a:t> should be considered to address any delays in Amira’s verbal communication, which may be linked to her attachment issues (Thompson, 2014).</a:t>
          </a:r>
          <a:endParaRPr lang="en-US"/>
        </a:p>
      </dgm:t>
    </dgm:pt>
    <dgm:pt modelId="{DE225793-9157-4B8A-BEC0-686E82740853}" type="parTrans" cxnId="{7C34BC3C-0006-43B3-B53E-4C91845C1109}">
      <dgm:prSet/>
      <dgm:spPr/>
      <dgm:t>
        <a:bodyPr/>
        <a:lstStyle/>
        <a:p>
          <a:endParaRPr lang="en-US"/>
        </a:p>
      </dgm:t>
    </dgm:pt>
    <dgm:pt modelId="{35535A9B-6DBA-47CD-BB80-B40FECF1446D}" type="sibTrans" cxnId="{7C34BC3C-0006-43B3-B53E-4C91845C1109}">
      <dgm:prSet/>
      <dgm:spPr/>
      <dgm:t>
        <a:bodyPr/>
        <a:lstStyle/>
        <a:p>
          <a:endParaRPr lang="en-US"/>
        </a:p>
      </dgm:t>
    </dgm:pt>
    <dgm:pt modelId="{B2F13162-C39C-4201-95B1-430D72F167F9}">
      <dgm:prSet/>
      <dgm:spPr/>
      <dgm:t>
        <a:bodyPr/>
        <a:lstStyle/>
        <a:p>
          <a:r>
            <a:rPr lang="en-US" b="0" i="0" baseline="0"/>
            <a:t>Engaging Amira in </a:t>
          </a:r>
          <a:r>
            <a:rPr lang="en-US" b="1" i="0" baseline="0"/>
            <a:t>interactive reading</a:t>
          </a:r>
          <a:r>
            <a:rPr lang="en-US" b="0" i="0" baseline="0"/>
            <a:t> or play activities that require verbal communication can also foster her language development and ease her anxiety in social settings (Ainsworth, 1989).</a:t>
          </a:r>
          <a:endParaRPr lang="en-US"/>
        </a:p>
      </dgm:t>
    </dgm:pt>
    <dgm:pt modelId="{614EB6EB-B292-44F6-AFF0-BC87EE26F614}" type="parTrans" cxnId="{97F5B4E5-C665-427A-83A4-71647085D416}">
      <dgm:prSet/>
      <dgm:spPr/>
      <dgm:t>
        <a:bodyPr/>
        <a:lstStyle/>
        <a:p>
          <a:endParaRPr lang="en-US"/>
        </a:p>
      </dgm:t>
    </dgm:pt>
    <dgm:pt modelId="{3563D080-B707-4248-98B7-A8D3895D2CFB}" type="sibTrans" cxnId="{97F5B4E5-C665-427A-83A4-71647085D416}">
      <dgm:prSet/>
      <dgm:spPr/>
      <dgm:t>
        <a:bodyPr/>
        <a:lstStyle/>
        <a:p>
          <a:endParaRPr lang="en-US"/>
        </a:p>
      </dgm:t>
    </dgm:pt>
    <dgm:pt modelId="{120B86AB-85E3-43A3-B5AF-0B812150F23E}" type="pres">
      <dgm:prSet presAssocID="{9DD24F47-17B8-4067-A646-61A0D034A330}" presName="linear" presStyleCnt="0">
        <dgm:presLayoutVars>
          <dgm:animLvl val="lvl"/>
          <dgm:resizeHandles val="exact"/>
        </dgm:presLayoutVars>
      </dgm:prSet>
      <dgm:spPr/>
    </dgm:pt>
    <dgm:pt modelId="{32B7CAA3-8687-4436-9350-F5DE40CC4670}" type="pres">
      <dgm:prSet presAssocID="{A01148CE-0D31-43C3-AD01-6E61B7DD76D7}" presName="parentText" presStyleLbl="node1" presStyleIdx="0" presStyleCnt="6">
        <dgm:presLayoutVars>
          <dgm:chMax val="0"/>
          <dgm:bulletEnabled val="1"/>
        </dgm:presLayoutVars>
      </dgm:prSet>
      <dgm:spPr/>
    </dgm:pt>
    <dgm:pt modelId="{C6356362-0350-47E6-9AE5-50E45F8BAC44}" type="pres">
      <dgm:prSet presAssocID="{98B6EF7B-12D9-4121-9B90-C4AFD0D0775E}" presName="spacer" presStyleCnt="0"/>
      <dgm:spPr/>
    </dgm:pt>
    <dgm:pt modelId="{53183DDF-4BEA-4DDF-9138-09F4BF9AD238}" type="pres">
      <dgm:prSet presAssocID="{23B96138-82D0-4C0C-AA0C-98BBE21F69AB}" presName="parentText" presStyleLbl="node1" presStyleIdx="1" presStyleCnt="6">
        <dgm:presLayoutVars>
          <dgm:chMax val="0"/>
          <dgm:bulletEnabled val="1"/>
        </dgm:presLayoutVars>
      </dgm:prSet>
      <dgm:spPr/>
    </dgm:pt>
    <dgm:pt modelId="{E2EA85F1-7269-4D6F-8A60-CDDD2B20005E}" type="pres">
      <dgm:prSet presAssocID="{E14DB4F4-7108-4966-AF04-5CDC1EF3B1FA}" presName="spacer" presStyleCnt="0"/>
      <dgm:spPr/>
    </dgm:pt>
    <dgm:pt modelId="{705AFE32-9436-4752-80B9-A5C85E988315}" type="pres">
      <dgm:prSet presAssocID="{9ABD47AB-9B18-4C6B-89E5-6BD95F1465A8}" presName="parentText" presStyleLbl="node1" presStyleIdx="2" presStyleCnt="6">
        <dgm:presLayoutVars>
          <dgm:chMax val="0"/>
          <dgm:bulletEnabled val="1"/>
        </dgm:presLayoutVars>
      </dgm:prSet>
      <dgm:spPr/>
    </dgm:pt>
    <dgm:pt modelId="{5518F00C-3E11-4826-8892-DEF764E00999}" type="pres">
      <dgm:prSet presAssocID="{47657448-0E2A-439D-AC99-74E5295FDB6B}" presName="spacer" presStyleCnt="0"/>
      <dgm:spPr/>
    </dgm:pt>
    <dgm:pt modelId="{2B35A3DA-E804-449B-B55D-5EC21BB3CAB7}" type="pres">
      <dgm:prSet presAssocID="{A54A42FB-85C7-4B67-BF4B-62A4020A2742}" presName="parentText" presStyleLbl="node1" presStyleIdx="3" presStyleCnt="6">
        <dgm:presLayoutVars>
          <dgm:chMax val="0"/>
          <dgm:bulletEnabled val="1"/>
        </dgm:presLayoutVars>
      </dgm:prSet>
      <dgm:spPr/>
    </dgm:pt>
    <dgm:pt modelId="{1341A1F6-69BC-4D30-9728-E745538FC86C}" type="pres">
      <dgm:prSet presAssocID="{098C9D6F-D20F-4BAC-AE7D-38F262E8E206}" presName="spacer" presStyleCnt="0"/>
      <dgm:spPr/>
    </dgm:pt>
    <dgm:pt modelId="{F5D6134D-F817-47ED-821A-D85B7F33DD9D}" type="pres">
      <dgm:prSet presAssocID="{2BA1831E-1954-4DE0-B80E-90D243CAF601}" presName="parentText" presStyleLbl="node1" presStyleIdx="4" presStyleCnt="6">
        <dgm:presLayoutVars>
          <dgm:chMax val="0"/>
          <dgm:bulletEnabled val="1"/>
        </dgm:presLayoutVars>
      </dgm:prSet>
      <dgm:spPr/>
    </dgm:pt>
    <dgm:pt modelId="{EE2B55C5-8D66-4DFB-A1B2-8607983160B6}" type="pres">
      <dgm:prSet presAssocID="{35535A9B-6DBA-47CD-BB80-B40FECF1446D}" presName="spacer" presStyleCnt="0"/>
      <dgm:spPr/>
    </dgm:pt>
    <dgm:pt modelId="{8D519F95-A69B-4B41-B6FC-8A38D0B505FA}" type="pres">
      <dgm:prSet presAssocID="{B2F13162-C39C-4201-95B1-430D72F167F9}" presName="parentText" presStyleLbl="node1" presStyleIdx="5" presStyleCnt="6">
        <dgm:presLayoutVars>
          <dgm:chMax val="0"/>
          <dgm:bulletEnabled val="1"/>
        </dgm:presLayoutVars>
      </dgm:prSet>
      <dgm:spPr/>
    </dgm:pt>
  </dgm:ptLst>
  <dgm:cxnLst>
    <dgm:cxn modelId="{1C5A9606-2675-4542-9E01-9C6D418A5FA9}" type="presOf" srcId="{23B96138-82D0-4C0C-AA0C-98BBE21F69AB}" destId="{53183DDF-4BEA-4DDF-9138-09F4BF9AD238}" srcOrd="0" destOrd="0" presId="urn:microsoft.com/office/officeart/2005/8/layout/vList2"/>
    <dgm:cxn modelId="{5ECB4014-C5EF-476E-85F8-149C939C0601}" srcId="{9DD24F47-17B8-4067-A646-61A0D034A330}" destId="{A01148CE-0D31-43C3-AD01-6E61B7DD76D7}" srcOrd="0" destOrd="0" parTransId="{A4DE9C69-BFF3-48B5-B48D-F0B479795C36}" sibTransId="{98B6EF7B-12D9-4121-9B90-C4AFD0D0775E}"/>
    <dgm:cxn modelId="{4583571C-D4F1-4B54-8FD7-4C104E509466}" srcId="{9DD24F47-17B8-4067-A646-61A0D034A330}" destId="{23B96138-82D0-4C0C-AA0C-98BBE21F69AB}" srcOrd="1" destOrd="0" parTransId="{25935B33-027F-4CC0-9B31-84E65446580C}" sibTransId="{E14DB4F4-7108-4966-AF04-5CDC1EF3B1FA}"/>
    <dgm:cxn modelId="{7C34BC3C-0006-43B3-B53E-4C91845C1109}" srcId="{9DD24F47-17B8-4067-A646-61A0D034A330}" destId="{2BA1831E-1954-4DE0-B80E-90D243CAF601}" srcOrd="4" destOrd="0" parTransId="{DE225793-9157-4B8A-BEC0-686E82740853}" sibTransId="{35535A9B-6DBA-47CD-BB80-B40FECF1446D}"/>
    <dgm:cxn modelId="{3E26697C-3478-43BC-9284-7C6031181438}" type="presOf" srcId="{B2F13162-C39C-4201-95B1-430D72F167F9}" destId="{8D519F95-A69B-4B41-B6FC-8A38D0B505FA}" srcOrd="0" destOrd="0" presId="urn:microsoft.com/office/officeart/2005/8/layout/vList2"/>
    <dgm:cxn modelId="{F38F477D-CBFB-4F3B-8019-317B0FE94B6E}" srcId="{9DD24F47-17B8-4067-A646-61A0D034A330}" destId="{9ABD47AB-9B18-4C6B-89E5-6BD95F1465A8}" srcOrd="2" destOrd="0" parTransId="{1CF8FB3C-AF73-4400-A84B-55D9E4F1BDEF}" sibTransId="{47657448-0E2A-439D-AC99-74E5295FDB6B}"/>
    <dgm:cxn modelId="{D814DCB2-7AEE-4C81-A6D4-31EAE11C0AB5}" type="presOf" srcId="{A54A42FB-85C7-4B67-BF4B-62A4020A2742}" destId="{2B35A3DA-E804-449B-B55D-5EC21BB3CAB7}" srcOrd="0" destOrd="0" presId="urn:microsoft.com/office/officeart/2005/8/layout/vList2"/>
    <dgm:cxn modelId="{1ECC69CD-8AFF-4353-8C50-7CE34C639C90}" srcId="{9DD24F47-17B8-4067-A646-61A0D034A330}" destId="{A54A42FB-85C7-4B67-BF4B-62A4020A2742}" srcOrd="3" destOrd="0" parTransId="{7B8ABB25-21C9-4501-AFB6-418430203CC7}" sibTransId="{098C9D6F-D20F-4BAC-AE7D-38F262E8E206}"/>
    <dgm:cxn modelId="{7110E0D5-5173-459E-9170-22150728CBD9}" type="presOf" srcId="{9DD24F47-17B8-4067-A646-61A0D034A330}" destId="{120B86AB-85E3-43A3-B5AF-0B812150F23E}" srcOrd="0" destOrd="0" presId="urn:microsoft.com/office/officeart/2005/8/layout/vList2"/>
    <dgm:cxn modelId="{0D3B8ED8-6D6A-4C46-8A75-84221ADC79CD}" type="presOf" srcId="{A01148CE-0D31-43C3-AD01-6E61B7DD76D7}" destId="{32B7CAA3-8687-4436-9350-F5DE40CC4670}" srcOrd="0" destOrd="0" presId="urn:microsoft.com/office/officeart/2005/8/layout/vList2"/>
    <dgm:cxn modelId="{CC192CD9-177E-4EE3-970B-ECC81683BFA7}" type="presOf" srcId="{2BA1831E-1954-4DE0-B80E-90D243CAF601}" destId="{F5D6134D-F817-47ED-821A-D85B7F33DD9D}" srcOrd="0" destOrd="0" presId="urn:microsoft.com/office/officeart/2005/8/layout/vList2"/>
    <dgm:cxn modelId="{CED8D2E3-4700-4238-8AC2-4362E1BC76D6}" type="presOf" srcId="{9ABD47AB-9B18-4C6B-89E5-6BD95F1465A8}" destId="{705AFE32-9436-4752-80B9-A5C85E988315}" srcOrd="0" destOrd="0" presId="urn:microsoft.com/office/officeart/2005/8/layout/vList2"/>
    <dgm:cxn modelId="{97F5B4E5-C665-427A-83A4-71647085D416}" srcId="{9DD24F47-17B8-4067-A646-61A0D034A330}" destId="{B2F13162-C39C-4201-95B1-430D72F167F9}" srcOrd="5" destOrd="0" parTransId="{614EB6EB-B292-44F6-AFF0-BC87EE26F614}" sibTransId="{3563D080-B707-4248-98B7-A8D3895D2CFB}"/>
    <dgm:cxn modelId="{9CBD8A11-8BA3-41A0-A0FB-74FDB42852D5}" type="presParOf" srcId="{120B86AB-85E3-43A3-B5AF-0B812150F23E}" destId="{32B7CAA3-8687-4436-9350-F5DE40CC4670}" srcOrd="0" destOrd="0" presId="urn:microsoft.com/office/officeart/2005/8/layout/vList2"/>
    <dgm:cxn modelId="{1E189D2C-1CE9-4702-A293-7E0188A0D85E}" type="presParOf" srcId="{120B86AB-85E3-43A3-B5AF-0B812150F23E}" destId="{C6356362-0350-47E6-9AE5-50E45F8BAC44}" srcOrd="1" destOrd="0" presId="urn:microsoft.com/office/officeart/2005/8/layout/vList2"/>
    <dgm:cxn modelId="{F704700F-B191-4DB1-8652-3E53F0BF46D8}" type="presParOf" srcId="{120B86AB-85E3-43A3-B5AF-0B812150F23E}" destId="{53183DDF-4BEA-4DDF-9138-09F4BF9AD238}" srcOrd="2" destOrd="0" presId="urn:microsoft.com/office/officeart/2005/8/layout/vList2"/>
    <dgm:cxn modelId="{9F5BE61A-12D8-49F4-B163-AED063296E06}" type="presParOf" srcId="{120B86AB-85E3-43A3-B5AF-0B812150F23E}" destId="{E2EA85F1-7269-4D6F-8A60-CDDD2B20005E}" srcOrd="3" destOrd="0" presId="urn:microsoft.com/office/officeart/2005/8/layout/vList2"/>
    <dgm:cxn modelId="{F3422552-0A95-47D7-B1FD-494938C485F2}" type="presParOf" srcId="{120B86AB-85E3-43A3-B5AF-0B812150F23E}" destId="{705AFE32-9436-4752-80B9-A5C85E988315}" srcOrd="4" destOrd="0" presId="urn:microsoft.com/office/officeart/2005/8/layout/vList2"/>
    <dgm:cxn modelId="{0F0B2779-024E-4E24-AB13-FF9A3231E4F3}" type="presParOf" srcId="{120B86AB-85E3-43A3-B5AF-0B812150F23E}" destId="{5518F00C-3E11-4826-8892-DEF764E00999}" srcOrd="5" destOrd="0" presId="urn:microsoft.com/office/officeart/2005/8/layout/vList2"/>
    <dgm:cxn modelId="{F46E0B0D-F6FB-4427-A718-BF7ADEB9ED6D}" type="presParOf" srcId="{120B86AB-85E3-43A3-B5AF-0B812150F23E}" destId="{2B35A3DA-E804-449B-B55D-5EC21BB3CAB7}" srcOrd="6" destOrd="0" presId="urn:microsoft.com/office/officeart/2005/8/layout/vList2"/>
    <dgm:cxn modelId="{574276AE-0E63-46AF-8A1A-C28C98CEBA8A}" type="presParOf" srcId="{120B86AB-85E3-43A3-B5AF-0B812150F23E}" destId="{1341A1F6-69BC-4D30-9728-E745538FC86C}" srcOrd="7" destOrd="0" presId="urn:microsoft.com/office/officeart/2005/8/layout/vList2"/>
    <dgm:cxn modelId="{9F28D520-3BA6-4E48-AF8B-9EE4FA3951C0}" type="presParOf" srcId="{120B86AB-85E3-43A3-B5AF-0B812150F23E}" destId="{F5D6134D-F817-47ED-821A-D85B7F33DD9D}" srcOrd="8" destOrd="0" presId="urn:microsoft.com/office/officeart/2005/8/layout/vList2"/>
    <dgm:cxn modelId="{EAB89C71-4C01-4A3B-AFD5-616CA45E093F}" type="presParOf" srcId="{120B86AB-85E3-43A3-B5AF-0B812150F23E}" destId="{EE2B55C5-8D66-4DFB-A1B2-8607983160B6}" srcOrd="9" destOrd="0" presId="urn:microsoft.com/office/officeart/2005/8/layout/vList2"/>
    <dgm:cxn modelId="{9F68911C-20BD-4364-887D-2AC5F3A48C25}" type="presParOf" srcId="{120B86AB-85E3-43A3-B5AF-0B812150F23E}" destId="{8D519F95-A69B-4B41-B6FC-8A38D0B505F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C0DC9B-505D-4E50-B488-28F5927F4A1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728F690-4B3E-447E-B60B-C9B98876CC15}">
      <dgm:prSet/>
      <dgm:spPr/>
      <dgm:t>
        <a:bodyPr/>
        <a:lstStyle/>
        <a:p>
          <a:r>
            <a:rPr lang="en-US"/>
            <a:t>Amira’s temperament and genetics could play a role in her attachment style. Children are born with varying temperaments, some more predisposed to anxiety and difficulties in social situations (Kagan, 1994).</a:t>
          </a:r>
        </a:p>
      </dgm:t>
    </dgm:pt>
    <dgm:pt modelId="{51F2F0BB-F9E0-47E6-98DB-1F74B4E87DAB}" type="parTrans" cxnId="{E81988F8-E9C9-4163-ADC4-A49C669B9EE1}">
      <dgm:prSet/>
      <dgm:spPr/>
      <dgm:t>
        <a:bodyPr/>
        <a:lstStyle/>
        <a:p>
          <a:endParaRPr lang="en-US"/>
        </a:p>
      </dgm:t>
    </dgm:pt>
    <dgm:pt modelId="{7649DFF1-D990-47D4-A37D-87952B3E75B7}" type="sibTrans" cxnId="{E81988F8-E9C9-4163-ADC4-A49C669B9EE1}">
      <dgm:prSet/>
      <dgm:spPr/>
      <dgm:t>
        <a:bodyPr/>
        <a:lstStyle/>
        <a:p>
          <a:endParaRPr lang="en-US"/>
        </a:p>
      </dgm:t>
    </dgm:pt>
    <dgm:pt modelId="{2B20256A-E8CE-49A7-82E7-E3EA31A059BE}">
      <dgm:prSet/>
      <dgm:spPr/>
      <dgm:t>
        <a:bodyPr/>
        <a:lstStyle/>
        <a:p>
          <a:r>
            <a:rPr lang="en-US" dirty="0"/>
            <a:t>According to Bowlby (1969), </a:t>
          </a:r>
          <a:r>
            <a:rPr lang="en-US" b="1" dirty="0"/>
            <a:t>biological influences</a:t>
          </a:r>
          <a:r>
            <a:rPr lang="en-US" dirty="0"/>
            <a:t> such as a child’s innate temperament can impact their ability to form secure attachments, making Amira’s anxiety potentially linked to both environmental and genetic factors.</a:t>
          </a:r>
        </a:p>
      </dgm:t>
    </dgm:pt>
    <dgm:pt modelId="{15CFF84F-BE41-4B87-BE7A-535D3BB5A915}" type="parTrans" cxnId="{29E52BF7-3944-418F-82DE-CB10F7523AA9}">
      <dgm:prSet/>
      <dgm:spPr/>
      <dgm:t>
        <a:bodyPr/>
        <a:lstStyle/>
        <a:p>
          <a:endParaRPr lang="en-US"/>
        </a:p>
      </dgm:t>
    </dgm:pt>
    <dgm:pt modelId="{3E1F4598-78F6-4A68-B29B-FBBF7804752E}" type="sibTrans" cxnId="{29E52BF7-3944-418F-82DE-CB10F7523AA9}">
      <dgm:prSet/>
      <dgm:spPr/>
      <dgm:t>
        <a:bodyPr/>
        <a:lstStyle/>
        <a:p>
          <a:endParaRPr lang="en-US"/>
        </a:p>
      </dgm:t>
    </dgm:pt>
    <dgm:pt modelId="{7AACD564-8237-4918-B17F-94B094D19E7A}">
      <dgm:prSet/>
      <dgm:spPr/>
      <dgm:t>
        <a:bodyPr/>
        <a:lstStyle/>
        <a:p>
          <a:r>
            <a:rPr lang="en-US"/>
            <a:t>The </a:t>
          </a:r>
          <a:r>
            <a:rPr lang="en-US" b="1"/>
            <a:t>environmental influences</a:t>
          </a:r>
          <a:r>
            <a:rPr lang="en-US"/>
            <a:t> on Amira’s development are crucial. For instance, the quality of care she receives at the nursery, the consistency of her caregivers, and the overall emotional climate of the setting can all significantly affect her emotional security (Ainsworth, 1989).</a:t>
          </a:r>
        </a:p>
      </dgm:t>
    </dgm:pt>
    <dgm:pt modelId="{C591D982-2BA0-427F-ABBB-B865C22F8181}" type="parTrans" cxnId="{BB57BCE0-03F5-4471-97A7-C872DDFCA3D2}">
      <dgm:prSet/>
      <dgm:spPr/>
      <dgm:t>
        <a:bodyPr/>
        <a:lstStyle/>
        <a:p>
          <a:endParaRPr lang="en-US"/>
        </a:p>
      </dgm:t>
    </dgm:pt>
    <dgm:pt modelId="{C19E35FE-0874-41F0-A132-430F20F56A85}" type="sibTrans" cxnId="{BB57BCE0-03F5-4471-97A7-C872DDFCA3D2}">
      <dgm:prSet/>
      <dgm:spPr/>
      <dgm:t>
        <a:bodyPr/>
        <a:lstStyle/>
        <a:p>
          <a:endParaRPr lang="en-US"/>
        </a:p>
      </dgm:t>
    </dgm:pt>
    <dgm:pt modelId="{42BE50B2-4EAB-4EAB-9274-C4DB817D371C}">
      <dgm:prSet/>
      <dgm:spPr/>
      <dgm:t>
        <a:bodyPr/>
        <a:lstStyle/>
        <a:p>
          <a:r>
            <a:rPr lang="en-US" b="1"/>
            <a:t>Caregiver responsiveness</a:t>
          </a:r>
          <a:r>
            <a:rPr lang="en-US"/>
            <a:t> is critical in shaping Amira’s attachment style. Responsive caregiving fosters trust and emotional security, which is essential for the development of secure attachments (Bowlby, 1969).</a:t>
          </a:r>
        </a:p>
      </dgm:t>
    </dgm:pt>
    <dgm:pt modelId="{695F5497-138D-4F37-8EFC-8AA2C430417F}" type="parTrans" cxnId="{FD77A8C0-E706-4174-B58D-BD0A25ECE83D}">
      <dgm:prSet/>
      <dgm:spPr/>
      <dgm:t>
        <a:bodyPr/>
        <a:lstStyle/>
        <a:p>
          <a:endParaRPr lang="en-US"/>
        </a:p>
      </dgm:t>
    </dgm:pt>
    <dgm:pt modelId="{E3DA37E9-87A0-4422-8B82-B2C6290DB7E2}" type="sibTrans" cxnId="{FD77A8C0-E706-4174-B58D-BD0A25ECE83D}">
      <dgm:prSet/>
      <dgm:spPr/>
      <dgm:t>
        <a:bodyPr/>
        <a:lstStyle/>
        <a:p>
          <a:endParaRPr lang="en-US"/>
        </a:p>
      </dgm:t>
    </dgm:pt>
    <dgm:pt modelId="{52ADE712-CF84-4F80-9D3D-DD70E8E3E968}">
      <dgm:prSet/>
      <dgm:spPr/>
      <dgm:t>
        <a:bodyPr/>
        <a:lstStyle/>
        <a:p>
          <a:r>
            <a:rPr lang="en-US"/>
            <a:t>The </a:t>
          </a:r>
          <a:r>
            <a:rPr lang="en-US" b="1"/>
            <a:t>nursery environment</a:t>
          </a:r>
          <a:r>
            <a:rPr lang="en-US"/>
            <a:t> also plays a significant role. A nurturing, structured environment with predictable routines can help reduce anxiety and provide the safety needed for Amira to explore her social world (Bretherton, 1992).</a:t>
          </a:r>
        </a:p>
      </dgm:t>
    </dgm:pt>
    <dgm:pt modelId="{9E5CFE26-2BD9-4CB6-92F0-693A74D357E9}" type="parTrans" cxnId="{2D0B7859-06A7-425D-A8C2-897B32524EB4}">
      <dgm:prSet/>
      <dgm:spPr/>
      <dgm:t>
        <a:bodyPr/>
        <a:lstStyle/>
        <a:p>
          <a:endParaRPr lang="en-US"/>
        </a:p>
      </dgm:t>
    </dgm:pt>
    <dgm:pt modelId="{C45FEA40-2B2A-4C36-88AC-19110568160E}" type="sibTrans" cxnId="{2D0B7859-06A7-425D-A8C2-897B32524EB4}">
      <dgm:prSet/>
      <dgm:spPr/>
      <dgm:t>
        <a:bodyPr/>
        <a:lstStyle/>
        <a:p>
          <a:endParaRPr lang="en-US"/>
        </a:p>
      </dgm:t>
    </dgm:pt>
    <dgm:pt modelId="{BF458AD3-BA62-478E-B67A-F93D35F866FC}">
      <dgm:prSet/>
      <dgm:spPr/>
      <dgm:t>
        <a:bodyPr/>
        <a:lstStyle/>
        <a:p>
          <a:r>
            <a:rPr lang="en-US"/>
            <a:t>The interplay of both </a:t>
          </a:r>
          <a:r>
            <a:rPr lang="en-US" b="1"/>
            <a:t>nature</a:t>
          </a:r>
          <a:r>
            <a:rPr lang="en-US"/>
            <a:t> (biological temperament) and </a:t>
          </a:r>
          <a:r>
            <a:rPr lang="en-US" b="1"/>
            <a:t>nurture</a:t>
          </a:r>
          <a:r>
            <a:rPr lang="en-US"/>
            <a:t> (caregiver interactions and environment) will ultimately shape Amira’s attachment style and influence her ability to develop emotionally, socially, and cognitively (Cassidy &amp; Shaver, 2016).</a:t>
          </a:r>
        </a:p>
      </dgm:t>
    </dgm:pt>
    <dgm:pt modelId="{77EE3B42-9E34-4CC1-A5E0-5176103F676D}" type="parTrans" cxnId="{1F946A1A-0047-43FC-8030-0D2CD1B3BD0A}">
      <dgm:prSet/>
      <dgm:spPr/>
      <dgm:t>
        <a:bodyPr/>
        <a:lstStyle/>
        <a:p>
          <a:endParaRPr lang="en-US"/>
        </a:p>
      </dgm:t>
    </dgm:pt>
    <dgm:pt modelId="{0926109B-9989-4AB1-807F-B6633524A4FD}" type="sibTrans" cxnId="{1F946A1A-0047-43FC-8030-0D2CD1B3BD0A}">
      <dgm:prSet/>
      <dgm:spPr/>
      <dgm:t>
        <a:bodyPr/>
        <a:lstStyle/>
        <a:p>
          <a:endParaRPr lang="en-US"/>
        </a:p>
      </dgm:t>
    </dgm:pt>
    <dgm:pt modelId="{9F38F69E-F0C4-4CAB-B6C9-0830D71F9431}" type="pres">
      <dgm:prSet presAssocID="{DEC0DC9B-505D-4E50-B488-28F5927F4A1E}" presName="diagram" presStyleCnt="0">
        <dgm:presLayoutVars>
          <dgm:dir/>
          <dgm:resizeHandles val="exact"/>
        </dgm:presLayoutVars>
      </dgm:prSet>
      <dgm:spPr/>
    </dgm:pt>
    <dgm:pt modelId="{17684A8A-DD60-4DBA-99B0-5F43426FF87A}" type="pres">
      <dgm:prSet presAssocID="{1728F690-4B3E-447E-B60B-C9B98876CC15}" presName="node" presStyleLbl="node1" presStyleIdx="0" presStyleCnt="6">
        <dgm:presLayoutVars>
          <dgm:bulletEnabled val="1"/>
        </dgm:presLayoutVars>
      </dgm:prSet>
      <dgm:spPr/>
    </dgm:pt>
    <dgm:pt modelId="{42D9AA2F-88FD-408D-A8EC-A7804E35911A}" type="pres">
      <dgm:prSet presAssocID="{7649DFF1-D990-47D4-A37D-87952B3E75B7}" presName="sibTrans" presStyleCnt="0"/>
      <dgm:spPr/>
    </dgm:pt>
    <dgm:pt modelId="{68AB9618-196A-4CDE-B1DC-FA663F3DE87E}" type="pres">
      <dgm:prSet presAssocID="{2B20256A-E8CE-49A7-82E7-E3EA31A059BE}" presName="node" presStyleLbl="node1" presStyleIdx="1" presStyleCnt="6">
        <dgm:presLayoutVars>
          <dgm:bulletEnabled val="1"/>
        </dgm:presLayoutVars>
      </dgm:prSet>
      <dgm:spPr/>
    </dgm:pt>
    <dgm:pt modelId="{90DAB876-7543-4060-B452-820EEF0DCB3C}" type="pres">
      <dgm:prSet presAssocID="{3E1F4598-78F6-4A68-B29B-FBBF7804752E}" presName="sibTrans" presStyleCnt="0"/>
      <dgm:spPr/>
    </dgm:pt>
    <dgm:pt modelId="{67EC7DA6-0B00-45B5-AA7B-9CC07FCC5047}" type="pres">
      <dgm:prSet presAssocID="{7AACD564-8237-4918-B17F-94B094D19E7A}" presName="node" presStyleLbl="node1" presStyleIdx="2" presStyleCnt="6">
        <dgm:presLayoutVars>
          <dgm:bulletEnabled val="1"/>
        </dgm:presLayoutVars>
      </dgm:prSet>
      <dgm:spPr/>
    </dgm:pt>
    <dgm:pt modelId="{434372F8-A041-45CF-A3A3-C073E16CD770}" type="pres">
      <dgm:prSet presAssocID="{C19E35FE-0874-41F0-A132-430F20F56A85}" presName="sibTrans" presStyleCnt="0"/>
      <dgm:spPr/>
    </dgm:pt>
    <dgm:pt modelId="{52DF7F68-6415-4C7E-ACDF-CD460249D5E4}" type="pres">
      <dgm:prSet presAssocID="{42BE50B2-4EAB-4EAB-9274-C4DB817D371C}" presName="node" presStyleLbl="node1" presStyleIdx="3" presStyleCnt="6">
        <dgm:presLayoutVars>
          <dgm:bulletEnabled val="1"/>
        </dgm:presLayoutVars>
      </dgm:prSet>
      <dgm:spPr/>
    </dgm:pt>
    <dgm:pt modelId="{35BA8608-BEAE-4BCD-945F-0094C549724A}" type="pres">
      <dgm:prSet presAssocID="{E3DA37E9-87A0-4422-8B82-B2C6290DB7E2}" presName="sibTrans" presStyleCnt="0"/>
      <dgm:spPr/>
    </dgm:pt>
    <dgm:pt modelId="{324F279E-9257-44EA-81D6-C9313B720AFB}" type="pres">
      <dgm:prSet presAssocID="{52ADE712-CF84-4F80-9D3D-DD70E8E3E968}" presName="node" presStyleLbl="node1" presStyleIdx="4" presStyleCnt="6">
        <dgm:presLayoutVars>
          <dgm:bulletEnabled val="1"/>
        </dgm:presLayoutVars>
      </dgm:prSet>
      <dgm:spPr/>
    </dgm:pt>
    <dgm:pt modelId="{69ADCD90-E9DC-4487-860E-A30AC1A56FF9}" type="pres">
      <dgm:prSet presAssocID="{C45FEA40-2B2A-4C36-88AC-19110568160E}" presName="sibTrans" presStyleCnt="0"/>
      <dgm:spPr/>
    </dgm:pt>
    <dgm:pt modelId="{F7C64F78-81E1-4872-9710-309F3E9661E5}" type="pres">
      <dgm:prSet presAssocID="{BF458AD3-BA62-478E-B67A-F93D35F866FC}" presName="node" presStyleLbl="node1" presStyleIdx="5" presStyleCnt="6">
        <dgm:presLayoutVars>
          <dgm:bulletEnabled val="1"/>
        </dgm:presLayoutVars>
      </dgm:prSet>
      <dgm:spPr/>
    </dgm:pt>
  </dgm:ptLst>
  <dgm:cxnLst>
    <dgm:cxn modelId="{1F946A1A-0047-43FC-8030-0D2CD1B3BD0A}" srcId="{DEC0DC9B-505D-4E50-B488-28F5927F4A1E}" destId="{BF458AD3-BA62-478E-B67A-F93D35F866FC}" srcOrd="5" destOrd="0" parTransId="{77EE3B42-9E34-4CC1-A5E0-5176103F676D}" sibTransId="{0926109B-9989-4AB1-807F-B6633524A4FD}"/>
    <dgm:cxn modelId="{65AF7430-1683-43D0-88FE-BDE3F075117F}" type="presOf" srcId="{42BE50B2-4EAB-4EAB-9274-C4DB817D371C}" destId="{52DF7F68-6415-4C7E-ACDF-CD460249D5E4}" srcOrd="0" destOrd="0" presId="urn:microsoft.com/office/officeart/2005/8/layout/default"/>
    <dgm:cxn modelId="{ED62D033-35E5-4F4F-9AC5-BED85D9405C5}" type="presOf" srcId="{7AACD564-8237-4918-B17F-94B094D19E7A}" destId="{67EC7DA6-0B00-45B5-AA7B-9CC07FCC5047}" srcOrd="0" destOrd="0" presId="urn:microsoft.com/office/officeart/2005/8/layout/default"/>
    <dgm:cxn modelId="{0AE31034-8531-4206-8500-08A6353F5B86}" type="presOf" srcId="{1728F690-4B3E-447E-B60B-C9B98876CC15}" destId="{17684A8A-DD60-4DBA-99B0-5F43426FF87A}" srcOrd="0" destOrd="0" presId="urn:microsoft.com/office/officeart/2005/8/layout/default"/>
    <dgm:cxn modelId="{BE17D252-5B19-466B-B2F0-569229470D2E}" type="presOf" srcId="{DEC0DC9B-505D-4E50-B488-28F5927F4A1E}" destId="{9F38F69E-F0C4-4CAB-B6C9-0830D71F9431}" srcOrd="0" destOrd="0" presId="urn:microsoft.com/office/officeart/2005/8/layout/default"/>
    <dgm:cxn modelId="{607E8B58-2B83-40F9-930E-6FBF2F00D5A8}" type="presOf" srcId="{BF458AD3-BA62-478E-B67A-F93D35F866FC}" destId="{F7C64F78-81E1-4872-9710-309F3E9661E5}" srcOrd="0" destOrd="0" presId="urn:microsoft.com/office/officeart/2005/8/layout/default"/>
    <dgm:cxn modelId="{2D0B7859-06A7-425D-A8C2-897B32524EB4}" srcId="{DEC0DC9B-505D-4E50-B488-28F5927F4A1E}" destId="{52ADE712-CF84-4F80-9D3D-DD70E8E3E968}" srcOrd="4" destOrd="0" parTransId="{9E5CFE26-2BD9-4CB6-92F0-693A74D357E9}" sibTransId="{C45FEA40-2B2A-4C36-88AC-19110568160E}"/>
    <dgm:cxn modelId="{F8A38EA9-7C30-4CB7-99A1-41FEB0FBC09F}" type="presOf" srcId="{52ADE712-CF84-4F80-9D3D-DD70E8E3E968}" destId="{324F279E-9257-44EA-81D6-C9313B720AFB}" srcOrd="0" destOrd="0" presId="urn:microsoft.com/office/officeart/2005/8/layout/default"/>
    <dgm:cxn modelId="{FD77A8C0-E706-4174-B58D-BD0A25ECE83D}" srcId="{DEC0DC9B-505D-4E50-B488-28F5927F4A1E}" destId="{42BE50B2-4EAB-4EAB-9274-C4DB817D371C}" srcOrd="3" destOrd="0" parTransId="{695F5497-138D-4F37-8EFC-8AA2C430417F}" sibTransId="{E3DA37E9-87A0-4422-8B82-B2C6290DB7E2}"/>
    <dgm:cxn modelId="{BB57BCE0-03F5-4471-97A7-C872DDFCA3D2}" srcId="{DEC0DC9B-505D-4E50-B488-28F5927F4A1E}" destId="{7AACD564-8237-4918-B17F-94B094D19E7A}" srcOrd="2" destOrd="0" parTransId="{C591D982-2BA0-427F-ABBB-B865C22F8181}" sibTransId="{C19E35FE-0874-41F0-A132-430F20F56A85}"/>
    <dgm:cxn modelId="{25F21AF5-370D-4AD0-86EA-6F755BEC4198}" type="presOf" srcId="{2B20256A-E8CE-49A7-82E7-E3EA31A059BE}" destId="{68AB9618-196A-4CDE-B1DC-FA663F3DE87E}" srcOrd="0" destOrd="0" presId="urn:microsoft.com/office/officeart/2005/8/layout/default"/>
    <dgm:cxn modelId="{29E52BF7-3944-418F-82DE-CB10F7523AA9}" srcId="{DEC0DC9B-505D-4E50-B488-28F5927F4A1E}" destId="{2B20256A-E8CE-49A7-82E7-E3EA31A059BE}" srcOrd="1" destOrd="0" parTransId="{15CFF84F-BE41-4B87-BE7A-535D3BB5A915}" sibTransId="{3E1F4598-78F6-4A68-B29B-FBBF7804752E}"/>
    <dgm:cxn modelId="{E81988F8-E9C9-4163-ADC4-A49C669B9EE1}" srcId="{DEC0DC9B-505D-4E50-B488-28F5927F4A1E}" destId="{1728F690-4B3E-447E-B60B-C9B98876CC15}" srcOrd="0" destOrd="0" parTransId="{51F2F0BB-F9E0-47E6-98DB-1F74B4E87DAB}" sibTransId="{7649DFF1-D990-47D4-A37D-87952B3E75B7}"/>
    <dgm:cxn modelId="{C13240BF-2200-4F95-B11A-B49B3AC88843}" type="presParOf" srcId="{9F38F69E-F0C4-4CAB-B6C9-0830D71F9431}" destId="{17684A8A-DD60-4DBA-99B0-5F43426FF87A}" srcOrd="0" destOrd="0" presId="urn:microsoft.com/office/officeart/2005/8/layout/default"/>
    <dgm:cxn modelId="{4F5D659D-687E-4BEC-8715-AF3C04A3DA99}" type="presParOf" srcId="{9F38F69E-F0C4-4CAB-B6C9-0830D71F9431}" destId="{42D9AA2F-88FD-408D-A8EC-A7804E35911A}" srcOrd="1" destOrd="0" presId="urn:microsoft.com/office/officeart/2005/8/layout/default"/>
    <dgm:cxn modelId="{D888EA60-DE9D-4E47-95C2-88C1AAD8A201}" type="presParOf" srcId="{9F38F69E-F0C4-4CAB-B6C9-0830D71F9431}" destId="{68AB9618-196A-4CDE-B1DC-FA663F3DE87E}" srcOrd="2" destOrd="0" presId="urn:microsoft.com/office/officeart/2005/8/layout/default"/>
    <dgm:cxn modelId="{0A89A2EE-A116-4EFB-8C2F-979ECFDEA451}" type="presParOf" srcId="{9F38F69E-F0C4-4CAB-B6C9-0830D71F9431}" destId="{90DAB876-7543-4060-B452-820EEF0DCB3C}" srcOrd="3" destOrd="0" presId="urn:microsoft.com/office/officeart/2005/8/layout/default"/>
    <dgm:cxn modelId="{0080DA34-F9E6-42CB-9E8D-7F76CED3DB75}" type="presParOf" srcId="{9F38F69E-F0C4-4CAB-B6C9-0830D71F9431}" destId="{67EC7DA6-0B00-45B5-AA7B-9CC07FCC5047}" srcOrd="4" destOrd="0" presId="urn:microsoft.com/office/officeart/2005/8/layout/default"/>
    <dgm:cxn modelId="{10786684-A03C-46F4-B69F-C3873A1EE55C}" type="presParOf" srcId="{9F38F69E-F0C4-4CAB-B6C9-0830D71F9431}" destId="{434372F8-A041-45CF-A3A3-C073E16CD770}" srcOrd="5" destOrd="0" presId="urn:microsoft.com/office/officeart/2005/8/layout/default"/>
    <dgm:cxn modelId="{5C0A440A-7742-4669-90F9-73FD6B9A8113}" type="presParOf" srcId="{9F38F69E-F0C4-4CAB-B6C9-0830D71F9431}" destId="{52DF7F68-6415-4C7E-ACDF-CD460249D5E4}" srcOrd="6" destOrd="0" presId="urn:microsoft.com/office/officeart/2005/8/layout/default"/>
    <dgm:cxn modelId="{F87D9ACD-5596-4358-A838-BF7775F386FB}" type="presParOf" srcId="{9F38F69E-F0C4-4CAB-B6C9-0830D71F9431}" destId="{35BA8608-BEAE-4BCD-945F-0094C549724A}" srcOrd="7" destOrd="0" presId="urn:microsoft.com/office/officeart/2005/8/layout/default"/>
    <dgm:cxn modelId="{988FEC9F-E09B-4A52-9D80-CDEEF516D0DA}" type="presParOf" srcId="{9F38F69E-F0C4-4CAB-B6C9-0830D71F9431}" destId="{324F279E-9257-44EA-81D6-C9313B720AFB}" srcOrd="8" destOrd="0" presId="urn:microsoft.com/office/officeart/2005/8/layout/default"/>
    <dgm:cxn modelId="{0AA67AB7-92EC-4E36-85D9-94BD66193E40}" type="presParOf" srcId="{9F38F69E-F0C4-4CAB-B6C9-0830D71F9431}" destId="{69ADCD90-E9DC-4487-860E-A30AC1A56FF9}" srcOrd="9" destOrd="0" presId="urn:microsoft.com/office/officeart/2005/8/layout/default"/>
    <dgm:cxn modelId="{42C53F7E-5447-41F2-B25D-F633623D5A94}" type="presParOf" srcId="{9F38F69E-F0C4-4CAB-B6C9-0830D71F9431}" destId="{F7C64F78-81E1-4872-9710-309F3E9661E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ACF4B7A-24F5-4A43-A961-D8C1F1D7691C}"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DE5E5C02-87C3-4B87-BFE4-4B02C958D838}">
      <dgm:prSet/>
      <dgm:spPr/>
      <dgm:t>
        <a:bodyPr/>
        <a:lstStyle/>
        <a:p>
          <a:r>
            <a:rPr lang="en-US" b="1" i="0" baseline="0"/>
            <a:t>Summary of Key Points</a:t>
          </a:r>
          <a:r>
            <a:rPr lang="en-US" b="0" i="0" baseline="0"/>
            <a:t>: Bowlby’s Attachment Theory provides a comprehensive framework for understanding Amira’s emotional and developmental challenges in the nursery setting. Her anxiety, limited verbal communication, and difficulty with group play can be explained through the lens of insecure attachment, as the absence of a secure base and internal working models may lead to these behaviors (Bowlby, 1969).</a:t>
          </a:r>
          <a:endParaRPr lang="en-US"/>
        </a:p>
      </dgm:t>
    </dgm:pt>
    <dgm:pt modelId="{34A47BCA-7FE5-4561-8ED0-95FFD9C9C10D}" type="parTrans" cxnId="{13AFDAA9-B970-4F8D-A873-A10A7B50B3ED}">
      <dgm:prSet/>
      <dgm:spPr/>
      <dgm:t>
        <a:bodyPr/>
        <a:lstStyle/>
        <a:p>
          <a:endParaRPr lang="en-US"/>
        </a:p>
      </dgm:t>
    </dgm:pt>
    <dgm:pt modelId="{E6FD23D1-3566-46D9-B4F8-9F66231D433F}" type="sibTrans" cxnId="{13AFDAA9-B970-4F8D-A873-A10A7B50B3ED}">
      <dgm:prSet/>
      <dgm:spPr/>
      <dgm:t>
        <a:bodyPr/>
        <a:lstStyle/>
        <a:p>
          <a:endParaRPr lang="en-US"/>
        </a:p>
      </dgm:t>
    </dgm:pt>
    <dgm:pt modelId="{8CB77744-5215-4A29-9F3F-BAAEC911292D}">
      <dgm:prSet/>
      <dgm:spPr/>
      <dgm:t>
        <a:bodyPr/>
        <a:lstStyle/>
        <a:p>
          <a:r>
            <a:rPr lang="en-US" b="1" i="0" baseline="0"/>
            <a:t>Importance of Secure Attachment</a:t>
          </a:r>
          <a:r>
            <a:rPr lang="en-US" b="0" i="0" baseline="0"/>
            <a:t>: Ensuring Amira’s attachment needs are met is crucial for her emotional well-being. By establishing consistent caregiving and using strategies like gradual separation and social modeling, her emotional security can be enhanced, which will in turn support her social and cognitive development (Ainsworth et al., 1978).</a:t>
          </a:r>
          <a:endParaRPr lang="en-US"/>
        </a:p>
      </dgm:t>
    </dgm:pt>
    <dgm:pt modelId="{174D56FD-199C-4455-8205-116F40A4E002}" type="parTrans" cxnId="{6A7FFA7A-92E2-47A0-BFFA-1FCE8E678155}">
      <dgm:prSet/>
      <dgm:spPr/>
      <dgm:t>
        <a:bodyPr/>
        <a:lstStyle/>
        <a:p>
          <a:endParaRPr lang="en-US"/>
        </a:p>
      </dgm:t>
    </dgm:pt>
    <dgm:pt modelId="{99FD6BEA-94DB-41D2-9393-9DF0B2C648C4}" type="sibTrans" cxnId="{6A7FFA7A-92E2-47A0-BFFA-1FCE8E678155}">
      <dgm:prSet/>
      <dgm:spPr/>
      <dgm:t>
        <a:bodyPr/>
        <a:lstStyle/>
        <a:p>
          <a:endParaRPr lang="en-US"/>
        </a:p>
      </dgm:t>
    </dgm:pt>
    <dgm:pt modelId="{D36CD4F5-A0CB-43CC-8FB8-91AB81F67755}">
      <dgm:prSet/>
      <dgm:spPr/>
      <dgm:t>
        <a:bodyPr/>
        <a:lstStyle/>
        <a:p>
          <a:r>
            <a:rPr lang="en-US" b="1" i="0" baseline="0"/>
            <a:t>Practical Implications for Practice</a:t>
          </a:r>
          <a:r>
            <a:rPr lang="en-US" b="0" i="0" baseline="0"/>
            <a:t>: Practitioners in early years settings must recognize the role of attachment in shaping a child’s ability to communicate, form relationships, and engage with peers. By applying attachment theory to practice, we can design interventions that not only reduce anxiety but also promote social skills and emotional growth (Cassidy &amp; Shaver, 2016).</a:t>
          </a:r>
          <a:endParaRPr lang="en-US"/>
        </a:p>
      </dgm:t>
    </dgm:pt>
    <dgm:pt modelId="{61E3BAF0-D567-4C88-90A4-D49DB403424D}" type="parTrans" cxnId="{2126303A-C3C0-4D63-B65F-2A12B8AC1AE3}">
      <dgm:prSet/>
      <dgm:spPr/>
      <dgm:t>
        <a:bodyPr/>
        <a:lstStyle/>
        <a:p>
          <a:endParaRPr lang="en-US"/>
        </a:p>
      </dgm:t>
    </dgm:pt>
    <dgm:pt modelId="{828358C4-ECB0-4F6D-895C-C90460645623}" type="sibTrans" cxnId="{2126303A-C3C0-4D63-B65F-2A12B8AC1AE3}">
      <dgm:prSet/>
      <dgm:spPr/>
      <dgm:t>
        <a:bodyPr/>
        <a:lstStyle/>
        <a:p>
          <a:endParaRPr lang="en-US"/>
        </a:p>
      </dgm:t>
    </dgm:pt>
    <dgm:pt modelId="{803870EB-2CBA-46F2-82B4-F05589631E13}">
      <dgm:prSet/>
      <dgm:spPr/>
      <dgm:t>
        <a:bodyPr/>
        <a:lstStyle/>
        <a:p>
          <a:r>
            <a:rPr lang="en-US" b="1" i="0" baseline="0"/>
            <a:t>Limitations of Attachment Theory</a:t>
          </a:r>
          <a:r>
            <a:rPr lang="en-US" b="0" i="0" baseline="0"/>
            <a:t>: While Bowlby’s theory is highly effective in explaining the basis of emotional development, it should be considered alongside other factors, such as the child’s temperament and the wider social environment, to fully address the needs of children like Amira (Thompson, 2014).</a:t>
          </a:r>
          <a:endParaRPr lang="en-US"/>
        </a:p>
      </dgm:t>
    </dgm:pt>
    <dgm:pt modelId="{AD67A03E-D764-4B1B-B883-9F2B79D41E69}" type="parTrans" cxnId="{B34EFF56-F63B-4F9D-AB1C-1B16E5DD756D}">
      <dgm:prSet/>
      <dgm:spPr/>
      <dgm:t>
        <a:bodyPr/>
        <a:lstStyle/>
        <a:p>
          <a:endParaRPr lang="en-US"/>
        </a:p>
      </dgm:t>
    </dgm:pt>
    <dgm:pt modelId="{A539AD9A-83EC-4EB5-9B87-31F7A50C9257}" type="sibTrans" cxnId="{B34EFF56-F63B-4F9D-AB1C-1B16E5DD756D}">
      <dgm:prSet/>
      <dgm:spPr/>
      <dgm:t>
        <a:bodyPr/>
        <a:lstStyle/>
        <a:p>
          <a:endParaRPr lang="en-US"/>
        </a:p>
      </dgm:t>
    </dgm:pt>
    <dgm:pt modelId="{3FE83714-A732-4566-8110-09F401ADB120}">
      <dgm:prSet/>
      <dgm:spPr/>
      <dgm:t>
        <a:bodyPr/>
        <a:lstStyle/>
        <a:p>
          <a:r>
            <a:rPr lang="en-US" b="1" i="0" baseline="0"/>
            <a:t>Final Thought</a:t>
          </a:r>
          <a:r>
            <a:rPr lang="en-US" b="0" i="0" baseline="0"/>
            <a:t>: Understanding and supporting early attachment experiences are pivotal for fostering positive developmental outcomes in young children. Early intervention based on attachment principles can make a significant difference in Amira’s social interactions and overall well-being, allowing her to thrive both emotionally and socially in the nursery setting.</a:t>
          </a:r>
          <a:endParaRPr lang="en-US"/>
        </a:p>
      </dgm:t>
    </dgm:pt>
    <dgm:pt modelId="{C4E2D805-FC0D-477A-8D39-17AD005B9AC9}" type="parTrans" cxnId="{673F2A31-CC08-41D5-91AA-47DFD794B3E3}">
      <dgm:prSet/>
      <dgm:spPr/>
      <dgm:t>
        <a:bodyPr/>
        <a:lstStyle/>
        <a:p>
          <a:endParaRPr lang="en-US"/>
        </a:p>
      </dgm:t>
    </dgm:pt>
    <dgm:pt modelId="{2C49EC79-46A3-4A30-A789-8E53153C3C45}" type="sibTrans" cxnId="{673F2A31-CC08-41D5-91AA-47DFD794B3E3}">
      <dgm:prSet/>
      <dgm:spPr/>
      <dgm:t>
        <a:bodyPr/>
        <a:lstStyle/>
        <a:p>
          <a:endParaRPr lang="en-US"/>
        </a:p>
      </dgm:t>
    </dgm:pt>
    <dgm:pt modelId="{3B276165-ED18-4A11-905D-541599FDE831}" type="pres">
      <dgm:prSet presAssocID="{1ACF4B7A-24F5-4A43-A961-D8C1F1D7691C}" presName="linear" presStyleCnt="0">
        <dgm:presLayoutVars>
          <dgm:animLvl val="lvl"/>
          <dgm:resizeHandles val="exact"/>
        </dgm:presLayoutVars>
      </dgm:prSet>
      <dgm:spPr/>
    </dgm:pt>
    <dgm:pt modelId="{6A50BB3F-4BA8-4F4D-B7F8-1027B1368959}" type="pres">
      <dgm:prSet presAssocID="{DE5E5C02-87C3-4B87-BFE4-4B02C958D838}" presName="parentText" presStyleLbl="node1" presStyleIdx="0" presStyleCnt="5">
        <dgm:presLayoutVars>
          <dgm:chMax val="0"/>
          <dgm:bulletEnabled val="1"/>
        </dgm:presLayoutVars>
      </dgm:prSet>
      <dgm:spPr/>
    </dgm:pt>
    <dgm:pt modelId="{F8906C68-44C1-4537-8177-06378132740C}" type="pres">
      <dgm:prSet presAssocID="{E6FD23D1-3566-46D9-B4F8-9F66231D433F}" presName="spacer" presStyleCnt="0"/>
      <dgm:spPr/>
    </dgm:pt>
    <dgm:pt modelId="{A5215AAC-943E-4DC6-A72B-43E497BFAC16}" type="pres">
      <dgm:prSet presAssocID="{8CB77744-5215-4A29-9F3F-BAAEC911292D}" presName="parentText" presStyleLbl="node1" presStyleIdx="1" presStyleCnt="5">
        <dgm:presLayoutVars>
          <dgm:chMax val="0"/>
          <dgm:bulletEnabled val="1"/>
        </dgm:presLayoutVars>
      </dgm:prSet>
      <dgm:spPr/>
    </dgm:pt>
    <dgm:pt modelId="{7A7216C7-A6E3-46B3-9330-AD8555571F98}" type="pres">
      <dgm:prSet presAssocID="{99FD6BEA-94DB-41D2-9393-9DF0B2C648C4}" presName="spacer" presStyleCnt="0"/>
      <dgm:spPr/>
    </dgm:pt>
    <dgm:pt modelId="{7CF21166-5051-4938-BD0F-D4C2D375BB0E}" type="pres">
      <dgm:prSet presAssocID="{D36CD4F5-A0CB-43CC-8FB8-91AB81F67755}" presName="parentText" presStyleLbl="node1" presStyleIdx="2" presStyleCnt="5">
        <dgm:presLayoutVars>
          <dgm:chMax val="0"/>
          <dgm:bulletEnabled val="1"/>
        </dgm:presLayoutVars>
      </dgm:prSet>
      <dgm:spPr/>
    </dgm:pt>
    <dgm:pt modelId="{035562E1-EF08-4123-A676-9386952E7058}" type="pres">
      <dgm:prSet presAssocID="{828358C4-ECB0-4F6D-895C-C90460645623}" presName="spacer" presStyleCnt="0"/>
      <dgm:spPr/>
    </dgm:pt>
    <dgm:pt modelId="{7C1D55BE-0909-4B35-A667-B61F619FA518}" type="pres">
      <dgm:prSet presAssocID="{803870EB-2CBA-46F2-82B4-F05589631E13}" presName="parentText" presStyleLbl="node1" presStyleIdx="3" presStyleCnt="5">
        <dgm:presLayoutVars>
          <dgm:chMax val="0"/>
          <dgm:bulletEnabled val="1"/>
        </dgm:presLayoutVars>
      </dgm:prSet>
      <dgm:spPr/>
    </dgm:pt>
    <dgm:pt modelId="{222B7381-126E-4808-85E4-82EF6664152E}" type="pres">
      <dgm:prSet presAssocID="{A539AD9A-83EC-4EB5-9B87-31F7A50C9257}" presName="spacer" presStyleCnt="0"/>
      <dgm:spPr/>
    </dgm:pt>
    <dgm:pt modelId="{56F46B32-F489-421A-A841-F5332DC1B7DD}" type="pres">
      <dgm:prSet presAssocID="{3FE83714-A732-4566-8110-09F401ADB120}" presName="parentText" presStyleLbl="node1" presStyleIdx="4" presStyleCnt="5">
        <dgm:presLayoutVars>
          <dgm:chMax val="0"/>
          <dgm:bulletEnabled val="1"/>
        </dgm:presLayoutVars>
      </dgm:prSet>
      <dgm:spPr/>
    </dgm:pt>
  </dgm:ptLst>
  <dgm:cxnLst>
    <dgm:cxn modelId="{E5A39018-06D8-4E42-A131-5E908D4565C8}" type="presOf" srcId="{3FE83714-A732-4566-8110-09F401ADB120}" destId="{56F46B32-F489-421A-A841-F5332DC1B7DD}" srcOrd="0" destOrd="0" presId="urn:microsoft.com/office/officeart/2005/8/layout/vList2"/>
    <dgm:cxn modelId="{CB90D425-16A7-4335-A03F-51C98D751A97}" type="presOf" srcId="{803870EB-2CBA-46F2-82B4-F05589631E13}" destId="{7C1D55BE-0909-4B35-A667-B61F619FA518}" srcOrd="0" destOrd="0" presId="urn:microsoft.com/office/officeart/2005/8/layout/vList2"/>
    <dgm:cxn modelId="{673F2A31-CC08-41D5-91AA-47DFD794B3E3}" srcId="{1ACF4B7A-24F5-4A43-A961-D8C1F1D7691C}" destId="{3FE83714-A732-4566-8110-09F401ADB120}" srcOrd="4" destOrd="0" parTransId="{C4E2D805-FC0D-477A-8D39-17AD005B9AC9}" sibTransId="{2C49EC79-46A3-4A30-A789-8E53153C3C45}"/>
    <dgm:cxn modelId="{E54CA539-9629-440F-8D9E-577C22ED3143}" type="presOf" srcId="{1ACF4B7A-24F5-4A43-A961-D8C1F1D7691C}" destId="{3B276165-ED18-4A11-905D-541599FDE831}" srcOrd="0" destOrd="0" presId="urn:microsoft.com/office/officeart/2005/8/layout/vList2"/>
    <dgm:cxn modelId="{2126303A-C3C0-4D63-B65F-2A12B8AC1AE3}" srcId="{1ACF4B7A-24F5-4A43-A961-D8C1F1D7691C}" destId="{D36CD4F5-A0CB-43CC-8FB8-91AB81F67755}" srcOrd="2" destOrd="0" parTransId="{61E3BAF0-D567-4C88-90A4-D49DB403424D}" sibTransId="{828358C4-ECB0-4F6D-895C-C90460645623}"/>
    <dgm:cxn modelId="{306BCE62-C7BB-451B-9F8F-D6B7B6D29C59}" type="presOf" srcId="{8CB77744-5215-4A29-9F3F-BAAEC911292D}" destId="{A5215AAC-943E-4DC6-A72B-43E497BFAC16}" srcOrd="0" destOrd="0" presId="urn:microsoft.com/office/officeart/2005/8/layout/vList2"/>
    <dgm:cxn modelId="{6275C452-86C9-4A86-A16B-66213A5F3C00}" type="presOf" srcId="{DE5E5C02-87C3-4B87-BFE4-4B02C958D838}" destId="{6A50BB3F-4BA8-4F4D-B7F8-1027B1368959}" srcOrd="0" destOrd="0" presId="urn:microsoft.com/office/officeart/2005/8/layout/vList2"/>
    <dgm:cxn modelId="{B34EFF56-F63B-4F9D-AB1C-1B16E5DD756D}" srcId="{1ACF4B7A-24F5-4A43-A961-D8C1F1D7691C}" destId="{803870EB-2CBA-46F2-82B4-F05589631E13}" srcOrd="3" destOrd="0" parTransId="{AD67A03E-D764-4B1B-B883-9F2B79D41E69}" sibTransId="{A539AD9A-83EC-4EB5-9B87-31F7A50C9257}"/>
    <dgm:cxn modelId="{6A7FFA7A-92E2-47A0-BFFA-1FCE8E678155}" srcId="{1ACF4B7A-24F5-4A43-A961-D8C1F1D7691C}" destId="{8CB77744-5215-4A29-9F3F-BAAEC911292D}" srcOrd="1" destOrd="0" parTransId="{174D56FD-199C-4455-8205-116F40A4E002}" sibTransId="{99FD6BEA-94DB-41D2-9393-9DF0B2C648C4}"/>
    <dgm:cxn modelId="{13AFDAA9-B970-4F8D-A873-A10A7B50B3ED}" srcId="{1ACF4B7A-24F5-4A43-A961-D8C1F1D7691C}" destId="{DE5E5C02-87C3-4B87-BFE4-4B02C958D838}" srcOrd="0" destOrd="0" parTransId="{34A47BCA-7FE5-4561-8ED0-95FFD9C9C10D}" sibTransId="{E6FD23D1-3566-46D9-B4F8-9F66231D433F}"/>
    <dgm:cxn modelId="{A11D0BCC-9A3C-4915-8C0B-B6B6F0502A5B}" type="presOf" srcId="{D36CD4F5-A0CB-43CC-8FB8-91AB81F67755}" destId="{7CF21166-5051-4938-BD0F-D4C2D375BB0E}" srcOrd="0" destOrd="0" presId="urn:microsoft.com/office/officeart/2005/8/layout/vList2"/>
    <dgm:cxn modelId="{7416803A-ADF9-42C0-B889-0B836226EB07}" type="presParOf" srcId="{3B276165-ED18-4A11-905D-541599FDE831}" destId="{6A50BB3F-4BA8-4F4D-B7F8-1027B1368959}" srcOrd="0" destOrd="0" presId="urn:microsoft.com/office/officeart/2005/8/layout/vList2"/>
    <dgm:cxn modelId="{7C34424E-F61E-41AF-86DC-F7C97968AF0B}" type="presParOf" srcId="{3B276165-ED18-4A11-905D-541599FDE831}" destId="{F8906C68-44C1-4537-8177-06378132740C}" srcOrd="1" destOrd="0" presId="urn:microsoft.com/office/officeart/2005/8/layout/vList2"/>
    <dgm:cxn modelId="{BB5843A2-F005-4607-AA3A-7D5F572536AF}" type="presParOf" srcId="{3B276165-ED18-4A11-905D-541599FDE831}" destId="{A5215AAC-943E-4DC6-A72B-43E497BFAC16}" srcOrd="2" destOrd="0" presId="urn:microsoft.com/office/officeart/2005/8/layout/vList2"/>
    <dgm:cxn modelId="{99210B29-B98C-4160-B6CA-E737C6171067}" type="presParOf" srcId="{3B276165-ED18-4A11-905D-541599FDE831}" destId="{7A7216C7-A6E3-46B3-9330-AD8555571F98}" srcOrd="3" destOrd="0" presId="urn:microsoft.com/office/officeart/2005/8/layout/vList2"/>
    <dgm:cxn modelId="{1AF09469-85AD-441D-8FE7-6C0ABBE3F2AE}" type="presParOf" srcId="{3B276165-ED18-4A11-905D-541599FDE831}" destId="{7CF21166-5051-4938-BD0F-D4C2D375BB0E}" srcOrd="4" destOrd="0" presId="urn:microsoft.com/office/officeart/2005/8/layout/vList2"/>
    <dgm:cxn modelId="{AD396B31-D267-4CDC-8194-4B60CED2B32E}" type="presParOf" srcId="{3B276165-ED18-4A11-905D-541599FDE831}" destId="{035562E1-EF08-4123-A676-9386952E7058}" srcOrd="5" destOrd="0" presId="urn:microsoft.com/office/officeart/2005/8/layout/vList2"/>
    <dgm:cxn modelId="{7E81566D-B30C-4805-94AB-DFE286BDE2AF}" type="presParOf" srcId="{3B276165-ED18-4A11-905D-541599FDE831}" destId="{7C1D55BE-0909-4B35-A667-B61F619FA518}" srcOrd="6" destOrd="0" presId="urn:microsoft.com/office/officeart/2005/8/layout/vList2"/>
    <dgm:cxn modelId="{D881B638-28B6-4704-96D5-AFA7B2C630C5}" type="presParOf" srcId="{3B276165-ED18-4A11-905D-541599FDE831}" destId="{222B7381-126E-4808-85E4-82EF6664152E}" srcOrd="7" destOrd="0" presId="urn:microsoft.com/office/officeart/2005/8/layout/vList2"/>
    <dgm:cxn modelId="{7C0E0681-1CF7-4B4D-BB3D-14FFEE737503}" type="presParOf" srcId="{3B276165-ED18-4A11-905D-541599FDE831}" destId="{56F46B32-F489-421A-A841-F5332DC1B7D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0735B-5178-4411-928C-DB6E91067345}">
      <dsp:nvSpPr>
        <dsp:cNvPr id="0" name=""/>
        <dsp:cNvSpPr/>
      </dsp:nvSpPr>
      <dsp:spPr>
        <a:xfrm>
          <a:off x="0" y="161644"/>
          <a:ext cx="5906181" cy="7915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baseline="0"/>
            <a:t>Bowlby’s Attachment Theory emphasizes the importance of the early bond between a child and their primary caregiver. According to Bowlby (1969), these bonds form the foundation for future emotional and social development.</a:t>
          </a:r>
          <a:endParaRPr lang="en-US" sz="1100" kern="1200"/>
        </a:p>
      </dsp:txBody>
      <dsp:txXfrm>
        <a:off x="38638" y="200282"/>
        <a:ext cx="5828905" cy="714229"/>
      </dsp:txXfrm>
    </dsp:sp>
    <dsp:sp modelId="{672B4D52-1B9A-419B-BEDD-8232CCCC4F00}">
      <dsp:nvSpPr>
        <dsp:cNvPr id="0" name=""/>
        <dsp:cNvSpPr/>
      </dsp:nvSpPr>
      <dsp:spPr>
        <a:xfrm>
          <a:off x="0" y="984829"/>
          <a:ext cx="5906181" cy="791505"/>
        </a:xfrm>
        <a:prstGeom prst="roundRect">
          <a:avLst/>
        </a:prstGeom>
        <a:solidFill>
          <a:schemeClr val="accent2">
            <a:hueOff val="-264675"/>
            <a:satOff val="298"/>
            <a:lumOff val="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baseline="0"/>
            <a:t>A core concept in this theory is the </a:t>
          </a:r>
          <a:r>
            <a:rPr lang="en-US" sz="1100" b="1" i="0" kern="1200" baseline="0"/>
            <a:t>attachment system</a:t>
          </a:r>
          <a:r>
            <a:rPr lang="en-US" sz="1100" b="0" i="0" kern="1200" baseline="0"/>
            <a:t>, which motivates children to seek proximity to a caregiver for safety and comfort (Ainsworth, 1989). This attachment is essential for the child’s sense of security and ability to explore their environment.</a:t>
          </a:r>
          <a:endParaRPr lang="en-US" sz="1100" kern="1200"/>
        </a:p>
      </dsp:txBody>
      <dsp:txXfrm>
        <a:off x="38638" y="1023467"/>
        <a:ext cx="5828905" cy="714229"/>
      </dsp:txXfrm>
    </dsp:sp>
    <dsp:sp modelId="{95C2BD5B-40FE-44EE-AA3C-0989BE4A403B}">
      <dsp:nvSpPr>
        <dsp:cNvPr id="0" name=""/>
        <dsp:cNvSpPr/>
      </dsp:nvSpPr>
      <dsp:spPr>
        <a:xfrm>
          <a:off x="0" y="1808014"/>
          <a:ext cx="5906181" cy="791505"/>
        </a:xfrm>
        <a:prstGeom prst="roundRect">
          <a:avLst/>
        </a:prstGeom>
        <a:solidFill>
          <a:schemeClr val="accent2">
            <a:hueOff val="-529349"/>
            <a:satOff val="597"/>
            <a:lumOff val="1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baseline="0"/>
            <a:t>The theory also introduces the idea of a </a:t>
          </a:r>
          <a:r>
            <a:rPr lang="en-US" sz="1100" b="1" i="0" kern="1200" baseline="0"/>
            <a:t>secure base</a:t>
          </a:r>
          <a:r>
            <a:rPr lang="en-US" sz="1100" b="0" i="0" kern="1200" baseline="0"/>
            <a:t>, where a caregiver provides a safe environment from which the child can confidently explore and develop social skills (Bowlby, 1973).</a:t>
          </a:r>
          <a:endParaRPr lang="en-US" sz="1100" kern="1200"/>
        </a:p>
      </dsp:txBody>
      <dsp:txXfrm>
        <a:off x="38638" y="1846652"/>
        <a:ext cx="5828905" cy="714229"/>
      </dsp:txXfrm>
    </dsp:sp>
    <dsp:sp modelId="{BE5307A5-B1AF-42EB-91A3-07BAFEB7B84F}">
      <dsp:nvSpPr>
        <dsp:cNvPr id="0" name=""/>
        <dsp:cNvSpPr/>
      </dsp:nvSpPr>
      <dsp:spPr>
        <a:xfrm>
          <a:off x="0" y="2631199"/>
          <a:ext cx="5906181" cy="791505"/>
        </a:xfrm>
        <a:prstGeom prst="roundRect">
          <a:avLst/>
        </a:prstGeom>
        <a:solidFill>
          <a:schemeClr val="accent2">
            <a:hueOff val="-794024"/>
            <a:satOff val="895"/>
            <a:lumOff val="2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baseline="0"/>
            <a:t>Bowlby’s work was heavily influenced by the </a:t>
          </a:r>
          <a:r>
            <a:rPr lang="en-US" sz="1100" b="1" i="0" kern="1200" baseline="0"/>
            <a:t>internal working model</a:t>
          </a:r>
          <a:r>
            <a:rPr lang="en-US" sz="1100" b="0" i="0" kern="1200" baseline="0"/>
            <a:t>, which suggests that early attachments shape the way children perceive themselves and their relationships with others throughout their lives (Bowlby, 1980).</a:t>
          </a:r>
          <a:endParaRPr lang="en-US" sz="1100" kern="1200"/>
        </a:p>
      </dsp:txBody>
      <dsp:txXfrm>
        <a:off x="38638" y="2669837"/>
        <a:ext cx="5828905" cy="714229"/>
      </dsp:txXfrm>
    </dsp:sp>
    <dsp:sp modelId="{E5731856-06C2-4519-8801-3C9F239CF316}">
      <dsp:nvSpPr>
        <dsp:cNvPr id="0" name=""/>
        <dsp:cNvSpPr/>
      </dsp:nvSpPr>
      <dsp:spPr>
        <a:xfrm>
          <a:off x="0" y="3454384"/>
          <a:ext cx="5906181" cy="791505"/>
        </a:xfrm>
        <a:prstGeom prst="roundRect">
          <a:avLst/>
        </a:prstGeom>
        <a:solidFill>
          <a:schemeClr val="accent2">
            <a:hueOff val="-1058698"/>
            <a:satOff val="1194"/>
            <a:lumOff val="28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baseline="0"/>
            <a:t>This model is particularly relevant in early childhood development as it explains how children form perceptions about trust, safety, and social interactions based on the care they receive (Bretherton, 1992).</a:t>
          </a:r>
          <a:endParaRPr lang="en-US" sz="1100" kern="1200"/>
        </a:p>
      </dsp:txBody>
      <dsp:txXfrm>
        <a:off x="38638" y="3493022"/>
        <a:ext cx="5828905" cy="714229"/>
      </dsp:txXfrm>
    </dsp:sp>
    <dsp:sp modelId="{A0308CF2-1730-4920-89AF-1245AF293BCE}">
      <dsp:nvSpPr>
        <dsp:cNvPr id="0" name=""/>
        <dsp:cNvSpPr/>
      </dsp:nvSpPr>
      <dsp:spPr>
        <a:xfrm>
          <a:off x="0" y="4277569"/>
          <a:ext cx="5906181" cy="791505"/>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0" i="0" kern="1200" baseline="0"/>
            <a:t>Attachment theory provides a framework for understanding how disruptions in attachment, such as Amira’s anxiety, can affect emotional regulation, social behavior, and communication skills in early childhood (Cassidy &amp; Shaver, 2016).</a:t>
          </a:r>
          <a:endParaRPr lang="en-US" sz="1100" kern="1200"/>
        </a:p>
      </dsp:txBody>
      <dsp:txXfrm>
        <a:off x="38638" y="4316207"/>
        <a:ext cx="5828905" cy="714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E28EE-C071-44CB-8F33-B188A38219F8}">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baseline="0"/>
            <a:t>Amira’s anxiety when separated from her caregivers suggests she may have an insecure attachment, which is characterized by feelings of fear and anxiety when caregivers are not present (Ainsworth et al., 1978).</a:t>
          </a:r>
          <a:endParaRPr lang="en-US" sz="1200" kern="1200"/>
        </a:p>
      </dsp:txBody>
      <dsp:txXfrm>
        <a:off x="447913" y="1658"/>
        <a:ext cx="2863304" cy="1717982"/>
      </dsp:txXfrm>
    </dsp:sp>
    <dsp:sp modelId="{046418DA-60F3-4782-96A2-70AD90B0BEA0}">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baseline="0"/>
            <a:t>This separation anxiety indicates that Amira may not yet have formed a secure attachment with her caregivers, which is crucial for emotional stability (Bowlby, 1969).</a:t>
          </a:r>
          <a:endParaRPr lang="en-US" sz="1200" kern="1200"/>
        </a:p>
      </dsp:txBody>
      <dsp:txXfrm>
        <a:off x="3597547" y="1658"/>
        <a:ext cx="2863304" cy="1717982"/>
      </dsp:txXfrm>
    </dsp:sp>
    <dsp:sp modelId="{5E947211-E062-4788-9A97-6B4114E3EC27}">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baseline="0"/>
            <a:t>Her limited verbal communication may be a result of social anxiety or a lack of confidence in expressing herself, which can stem from attachment issues that affect a child’s emotional and cognitive development (Thompson, 2014).</a:t>
          </a:r>
          <a:endParaRPr lang="en-US" sz="1200" kern="1200"/>
        </a:p>
      </dsp:txBody>
      <dsp:txXfrm>
        <a:off x="6747182" y="1658"/>
        <a:ext cx="2863304" cy="1717982"/>
      </dsp:txXfrm>
    </dsp:sp>
    <dsp:sp modelId="{595B4F62-DC82-4B9D-806A-2359E38932E4}">
      <dsp:nvSpPr>
        <dsp:cNvPr id="0" name=""/>
        <dsp:cNvSpPr/>
      </dsp:nvSpPr>
      <dsp:spPr>
        <a:xfrm>
          <a:off x="447913"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baseline="0"/>
            <a:t>The difficulty Amira faces in engaging with group play could be linked to her attachment insecurity. Children with insecure attachments often struggle with peer relationships and social interactions due to fear of rejection or lack of trust (Main &amp; Solomon, 1990).</a:t>
          </a:r>
          <a:endParaRPr lang="en-US" sz="1200" kern="1200"/>
        </a:p>
      </dsp:txBody>
      <dsp:txXfrm>
        <a:off x="447913" y="2005971"/>
        <a:ext cx="2863304" cy="1717982"/>
      </dsp:txXfrm>
    </dsp:sp>
    <dsp:sp modelId="{BA6D0C13-BC89-4EC6-AD58-66FB347AAFAE}">
      <dsp:nvSpPr>
        <dsp:cNvPr id="0" name=""/>
        <dsp:cNvSpPr/>
      </dsp:nvSpPr>
      <dsp:spPr>
        <a:xfrm>
          <a:off x="3597547"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baseline="0"/>
            <a:t>In terms of </a:t>
          </a:r>
          <a:r>
            <a:rPr lang="en-US" sz="1200" b="1" i="0" kern="1200" baseline="0"/>
            <a:t>developmental needs</a:t>
          </a:r>
          <a:r>
            <a:rPr lang="en-US" sz="1200" b="0" i="0" kern="1200" baseline="0"/>
            <a:t>, Amira requires emotional support to foster a sense of security and reduce her anxiety. Providing a stable and predictable environment can help her feel safe enough to explore and interact (Cassidy &amp; Shaver, 2016).</a:t>
          </a:r>
          <a:endParaRPr lang="en-US" sz="1200" kern="1200"/>
        </a:p>
      </dsp:txBody>
      <dsp:txXfrm>
        <a:off x="3597547" y="2005971"/>
        <a:ext cx="2863304" cy="1717982"/>
      </dsp:txXfrm>
    </dsp:sp>
    <dsp:sp modelId="{C2803F7C-5A76-4318-9016-EE1552B21886}">
      <dsp:nvSpPr>
        <dsp:cNvPr id="0" name=""/>
        <dsp:cNvSpPr/>
      </dsp:nvSpPr>
      <dsp:spPr>
        <a:xfrm>
          <a:off x="6747182" y="2005971"/>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baseline="0"/>
            <a:t>Additionally, Amira needs to be supported in her social development by encouraging interactions with peers and helping her gradually build confidence in group settings (Ainsworth, 1989).</a:t>
          </a:r>
          <a:endParaRPr lang="en-US" sz="1200" kern="1200"/>
        </a:p>
      </dsp:txBody>
      <dsp:txXfrm>
        <a:off x="6747182" y="2005971"/>
        <a:ext cx="2863304" cy="17179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B7CAA3-8687-4436-9350-F5DE40CC4670}">
      <dsp:nvSpPr>
        <dsp:cNvPr id="0" name=""/>
        <dsp:cNvSpPr/>
      </dsp:nvSpPr>
      <dsp:spPr>
        <a:xfrm>
          <a:off x="0" y="91246"/>
          <a:ext cx="10058399" cy="5569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baseline="0"/>
            <a:t>Consistent caregiving</a:t>
          </a:r>
          <a:r>
            <a:rPr lang="en-US" sz="1400" b="0" i="0" kern="1200" baseline="0"/>
            <a:t> is essential to building Amira’s sense of security. Ensuring that she is cared for by a familiar, responsive caregiver can reduce her anxiety and help her build trust (Bowlby, 1969).</a:t>
          </a:r>
          <a:endParaRPr lang="en-US" sz="1400" kern="1200"/>
        </a:p>
      </dsp:txBody>
      <dsp:txXfrm>
        <a:off x="27187" y="118433"/>
        <a:ext cx="10004025" cy="502546"/>
      </dsp:txXfrm>
    </dsp:sp>
    <dsp:sp modelId="{53183DDF-4BEA-4DDF-9138-09F4BF9AD238}">
      <dsp:nvSpPr>
        <dsp:cNvPr id="0" name=""/>
        <dsp:cNvSpPr/>
      </dsp:nvSpPr>
      <dsp:spPr>
        <a:xfrm>
          <a:off x="0" y="688486"/>
          <a:ext cx="10058399" cy="5569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baseline="0"/>
            <a:t>Gradual separation</a:t>
          </a:r>
          <a:r>
            <a:rPr lang="en-US" sz="1400" b="0" i="0" kern="1200" baseline="0"/>
            <a:t> techniques should be employed, where Amira can experience short separations from her caregiver to ease the transition and reduce feelings of abandonment (Ainsworth et al., 1978).</a:t>
          </a:r>
          <a:endParaRPr lang="en-US" sz="1400" kern="1200"/>
        </a:p>
      </dsp:txBody>
      <dsp:txXfrm>
        <a:off x="27187" y="715673"/>
        <a:ext cx="10004025" cy="502546"/>
      </dsp:txXfrm>
    </dsp:sp>
    <dsp:sp modelId="{705AFE32-9436-4752-80B9-A5C85E988315}">
      <dsp:nvSpPr>
        <dsp:cNvPr id="0" name=""/>
        <dsp:cNvSpPr/>
      </dsp:nvSpPr>
      <dsp:spPr>
        <a:xfrm>
          <a:off x="0" y="1285726"/>
          <a:ext cx="10058399" cy="5569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dirty="0"/>
            <a:t>To help Amira engage socially, caregivers should start with </a:t>
          </a:r>
          <a:r>
            <a:rPr lang="en-US" sz="1400" b="1" i="0" kern="1200" baseline="0" dirty="0"/>
            <a:t>small group activities</a:t>
          </a:r>
          <a:r>
            <a:rPr lang="en-US" sz="1400" b="0" i="0" kern="1200" baseline="0" dirty="0"/>
            <a:t> to minimize overwhelm and encourage peer interaction in a controlled, safe environment (Bowlby, 1973).</a:t>
          </a:r>
          <a:endParaRPr lang="en-US" sz="1400" kern="1200" dirty="0"/>
        </a:p>
      </dsp:txBody>
      <dsp:txXfrm>
        <a:off x="27187" y="1312913"/>
        <a:ext cx="10004025" cy="502546"/>
      </dsp:txXfrm>
    </dsp:sp>
    <dsp:sp modelId="{2B35A3DA-E804-449B-B55D-5EC21BB3CAB7}">
      <dsp:nvSpPr>
        <dsp:cNvPr id="0" name=""/>
        <dsp:cNvSpPr/>
      </dsp:nvSpPr>
      <dsp:spPr>
        <a:xfrm>
          <a:off x="0" y="1882966"/>
          <a:ext cx="10058399" cy="5569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baseline="0"/>
            <a:t>Modeling social behavior</a:t>
          </a:r>
          <a:r>
            <a:rPr lang="en-US" sz="1400" b="0" i="0" kern="1200" baseline="0"/>
            <a:t> is an effective intervention. Caregivers can demonstrate sharing, cooperation, and communication with peers, which Amira can then observe and replicate in her interactions (Bretherton, 1992).</a:t>
          </a:r>
          <a:endParaRPr lang="en-US" sz="1400" kern="1200"/>
        </a:p>
      </dsp:txBody>
      <dsp:txXfrm>
        <a:off x="27187" y="1910153"/>
        <a:ext cx="10004025" cy="502546"/>
      </dsp:txXfrm>
    </dsp:sp>
    <dsp:sp modelId="{F5D6134D-F817-47ED-821A-D85B7F33DD9D}">
      <dsp:nvSpPr>
        <dsp:cNvPr id="0" name=""/>
        <dsp:cNvSpPr/>
      </dsp:nvSpPr>
      <dsp:spPr>
        <a:xfrm>
          <a:off x="0" y="2480206"/>
          <a:ext cx="10058399" cy="55692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If necessary, </a:t>
          </a:r>
          <a:r>
            <a:rPr lang="en-US" sz="1400" b="1" i="0" kern="1200" baseline="0"/>
            <a:t>speech therapy</a:t>
          </a:r>
          <a:r>
            <a:rPr lang="en-US" sz="1400" b="0" i="0" kern="1200" baseline="0"/>
            <a:t> should be considered to address any delays in Amira’s verbal communication, which may be linked to her attachment issues (Thompson, 2014).</a:t>
          </a:r>
          <a:endParaRPr lang="en-US" sz="1400" kern="1200"/>
        </a:p>
      </dsp:txBody>
      <dsp:txXfrm>
        <a:off x="27187" y="2507393"/>
        <a:ext cx="10004025" cy="502546"/>
      </dsp:txXfrm>
    </dsp:sp>
    <dsp:sp modelId="{8D519F95-A69B-4B41-B6FC-8A38D0B505FA}">
      <dsp:nvSpPr>
        <dsp:cNvPr id="0" name=""/>
        <dsp:cNvSpPr/>
      </dsp:nvSpPr>
      <dsp:spPr>
        <a:xfrm>
          <a:off x="0" y="3077446"/>
          <a:ext cx="10058399" cy="5569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Engaging Amira in </a:t>
          </a:r>
          <a:r>
            <a:rPr lang="en-US" sz="1400" b="1" i="0" kern="1200" baseline="0"/>
            <a:t>interactive reading</a:t>
          </a:r>
          <a:r>
            <a:rPr lang="en-US" sz="1400" b="0" i="0" kern="1200" baseline="0"/>
            <a:t> or play activities that require verbal communication can also foster her language development and ease her anxiety in social settings (Ainsworth, 1989).</a:t>
          </a:r>
          <a:endParaRPr lang="en-US" sz="1400" kern="1200"/>
        </a:p>
      </dsp:txBody>
      <dsp:txXfrm>
        <a:off x="27187" y="3104633"/>
        <a:ext cx="10004025" cy="502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84A8A-DD60-4DBA-99B0-5F43426FF87A}">
      <dsp:nvSpPr>
        <dsp:cNvPr id="0" name=""/>
        <dsp:cNvSpPr/>
      </dsp:nvSpPr>
      <dsp:spPr>
        <a:xfrm>
          <a:off x="196453" y="2656"/>
          <a:ext cx="3020466" cy="18122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Amira’s temperament and genetics could play a role in her attachment style. Children are born with varying temperaments, some more predisposed to anxiety and difficulties in social situations (Kagan, 1994).</a:t>
          </a:r>
        </a:p>
      </dsp:txBody>
      <dsp:txXfrm>
        <a:off x="196453" y="2656"/>
        <a:ext cx="3020466" cy="1812280"/>
      </dsp:txXfrm>
    </dsp:sp>
    <dsp:sp modelId="{68AB9618-196A-4CDE-B1DC-FA663F3DE87E}">
      <dsp:nvSpPr>
        <dsp:cNvPr id="0" name=""/>
        <dsp:cNvSpPr/>
      </dsp:nvSpPr>
      <dsp:spPr>
        <a:xfrm>
          <a:off x="3518966" y="2656"/>
          <a:ext cx="3020466" cy="181228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According to Bowlby (1969), </a:t>
          </a:r>
          <a:r>
            <a:rPr lang="en-US" sz="1300" b="1" kern="1200" dirty="0"/>
            <a:t>biological influences</a:t>
          </a:r>
          <a:r>
            <a:rPr lang="en-US" sz="1300" kern="1200" dirty="0"/>
            <a:t> such as a child’s innate temperament can impact their ability to form secure attachments, making Amira’s anxiety potentially linked to both environmental and genetic factors.</a:t>
          </a:r>
        </a:p>
      </dsp:txBody>
      <dsp:txXfrm>
        <a:off x="3518966" y="2656"/>
        <a:ext cx="3020466" cy="1812280"/>
      </dsp:txXfrm>
    </dsp:sp>
    <dsp:sp modelId="{67EC7DA6-0B00-45B5-AA7B-9CC07FCC5047}">
      <dsp:nvSpPr>
        <dsp:cNvPr id="0" name=""/>
        <dsp:cNvSpPr/>
      </dsp:nvSpPr>
      <dsp:spPr>
        <a:xfrm>
          <a:off x="6841480" y="2656"/>
          <a:ext cx="3020466" cy="181228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The </a:t>
          </a:r>
          <a:r>
            <a:rPr lang="en-US" sz="1300" b="1" kern="1200"/>
            <a:t>environmental influences</a:t>
          </a:r>
          <a:r>
            <a:rPr lang="en-US" sz="1300" kern="1200"/>
            <a:t> on Amira’s development are crucial. For instance, the quality of care she receives at the nursery, the consistency of her caregivers, and the overall emotional climate of the setting can all significantly affect her emotional security (Ainsworth, 1989).</a:t>
          </a:r>
        </a:p>
      </dsp:txBody>
      <dsp:txXfrm>
        <a:off x="6841480" y="2656"/>
        <a:ext cx="3020466" cy="1812280"/>
      </dsp:txXfrm>
    </dsp:sp>
    <dsp:sp modelId="{52DF7F68-6415-4C7E-ACDF-CD460249D5E4}">
      <dsp:nvSpPr>
        <dsp:cNvPr id="0" name=""/>
        <dsp:cNvSpPr/>
      </dsp:nvSpPr>
      <dsp:spPr>
        <a:xfrm>
          <a:off x="196453" y="2116983"/>
          <a:ext cx="3020466" cy="181228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t>Caregiver responsiveness</a:t>
          </a:r>
          <a:r>
            <a:rPr lang="en-US" sz="1300" kern="1200"/>
            <a:t> is critical in shaping Amira’s attachment style. Responsive caregiving fosters trust and emotional security, which is essential for the development of secure attachments (Bowlby, 1969).</a:t>
          </a:r>
        </a:p>
      </dsp:txBody>
      <dsp:txXfrm>
        <a:off x="196453" y="2116983"/>
        <a:ext cx="3020466" cy="1812280"/>
      </dsp:txXfrm>
    </dsp:sp>
    <dsp:sp modelId="{324F279E-9257-44EA-81D6-C9313B720AFB}">
      <dsp:nvSpPr>
        <dsp:cNvPr id="0" name=""/>
        <dsp:cNvSpPr/>
      </dsp:nvSpPr>
      <dsp:spPr>
        <a:xfrm>
          <a:off x="3518966" y="2116983"/>
          <a:ext cx="3020466" cy="181228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The </a:t>
          </a:r>
          <a:r>
            <a:rPr lang="en-US" sz="1300" b="1" kern="1200"/>
            <a:t>nursery environment</a:t>
          </a:r>
          <a:r>
            <a:rPr lang="en-US" sz="1300" kern="1200"/>
            <a:t> also plays a significant role. A nurturing, structured environment with predictable routines can help reduce anxiety and provide the safety needed for Amira to explore her social world (Bretherton, 1992).</a:t>
          </a:r>
        </a:p>
      </dsp:txBody>
      <dsp:txXfrm>
        <a:off x="3518966" y="2116983"/>
        <a:ext cx="3020466" cy="1812280"/>
      </dsp:txXfrm>
    </dsp:sp>
    <dsp:sp modelId="{F7C64F78-81E1-4872-9710-309F3E9661E5}">
      <dsp:nvSpPr>
        <dsp:cNvPr id="0" name=""/>
        <dsp:cNvSpPr/>
      </dsp:nvSpPr>
      <dsp:spPr>
        <a:xfrm>
          <a:off x="6841480" y="2116983"/>
          <a:ext cx="3020466" cy="18122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The interplay of both </a:t>
          </a:r>
          <a:r>
            <a:rPr lang="en-US" sz="1300" b="1" kern="1200"/>
            <a:t>nature</a:t>
          </a:r>
          <a:r>
            <a:rPr lang="en-US" sz="1300" kern="1200"/>
            <a:t> (biological temperament) and </a:t>
          </a:r>
          <a:r>
            <a:rPr lang="en-US" sz="1300" b="1" kern="1200"/>
            <a:t>nurture</a:t>
          </a:r>
          <a:r>
            <a:rPr lang="en-US" sz="1300" kern="1200"/>
            <a:t> (caregiver interactions and environment) will ultimately shape Amira’s attachment style and influence her ability to develop emotionally, socially, and cognitively (Cassidy &amp; Shaver, 2016).</a:t>
          </a:r>
        </a:p>
      </dsp:txBody>
      <dsp:txXfrm>
        <a:off x="6841480" y="2116983"/>
        <a:ext cx="3020466" cy="18122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0BB3F-4BA8-4F4D-B7F8-1027B1368959}">
      <dsp:nvSpPr>
        <dsp:cNvPr id="0" name=""/>
        <dsp:cNvSpPr/>
      </dsp:nvSpPr>
      <dsp:spPr>
        <a:xfrm>
          <a:off x="0" y="401206"/>
          <a:ext cx="10058399" cy="5616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i="0" kern="1200" baseline="0"/>
            <a:t>Summary of Key Points</a:t>
          </a:r>
          <a:r>
            <a:rPr lang="en-US" sz="1000" b="0" i="0" kern="1200" baseline="0"/>
            <a:t>: Bowlby’s Attachment Theory provides a comprehensive framework for understanding Amira’s emotional and developmental challenges in the nursery setting. Her anxiety, limited verbal communication, and difficulty with group play can be explained through the lens of insecure attachment, as the absence of a secure base and internal working models may lead to these behaviors (Bowlby, 1969).</a:t>
          </a:r>
          <a:endParaRPr lang="en-US" sz="1000" kern="1200"/>
        </a:p>
      </dsp:txBody>
      <dsp:txXfrm>
        <a:off x="27415" y="428621"/>
        <a:ext cx="10003569" cy="506770"/>
      </dsp:txXfrm>
    </dsp:sp>
    <dsp:sp modelId="{A5215AAC-943E-4DC6-A72B-43E497BFAC16}">
      <dsp:nvSpPr>
        <dsp:cNvPr id="0" name=""/>
        <dsp:cNvSpPr/>
      </dsp:nvSpPr>
      <dsp:spPr>
        <a:xfrm>
          <a:off x="0" y="991606"/>
          <a:ext cx="10058399" cy="5616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i="0" kern="1200" baseline="0"/>
            <a:t>Importance of Secure Attachment</a:t>
          </a:r>
          <a:r>
            <a:rPr lang="en-US" sz="1000" b="0" i="0" kern="1200" baseline="0"/>
            <a:t>: Ensuring Amira’s attachment needs are met is crucial for her emotional well-being. By establishing consistent caregiving and using strategies like gradual separation and social modeling, her emotional security can be enhanced, which will in turn support her social and cognitive development (Ainsworth et al., 1978).</a:t>
          </a:r>
          <a:endParaRPr lang="en-US" sz="1000" kern="1200"/>
        </a:p>
      </dsp:txBody>
      <dsp:txXfrm>
        <a:off x="27415" y="1019021"/>
        <a:ext cx="10003569" cy="506770"/>
      </dsp:txXfrm>
    </dsp:sp>
    <dsp:sp modelId="{7CF21166-5051-4938-BD0F-D4C2D375BB0E}">
      <dsp:nvSpPr>
        <dsp:cNvPr id="0" name=""/>
        <dsp:cNvSpPr/>
      </dsp:nvSpPr>
      <dsp:spPr>
        <a:xfrm>
          <a:off x="0" y="1582006"/>
          <a:ext cx="10058399" cy="5616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i="0" kern="1200" baseline="0"/>
            <a:t>Practical Implications for Practice</a:t>
          </a:r>
          <a:r>
            <a:rPr lang="en-US" sz="1000" b="0" i="0" kern="1200" baseline="0"/>
            <a:t>: Practitioners in early years settings must recognize the role of attachment in shaping a child’s ability to communicate, form relationships, and engage with peers. By applying attachment theory to practice, we can design interventions that not only reduce anxiety but also promote social skills and emotional growth (Cassidy &amp; Shaver, 2016).</a:t>
          </a:r>
          <a:endParaRPr lang="en-US" sz="1000" kern="1200"/>
        </a:p>
      </dsp:txBody>
      <dsp:txXfrm>
        <a:off x="27415" y="1609421"/>
        <a:ext cx="10003569" cy="506770"/>
      </dsp:txXfrm>
    </dsp:sp>
    <dsp:sp modelId="{7C1D55BE-0909-4B35-A667-B61F619FA518}">
      <dsp:nvSpPr>
        <dsp:cNvPr id="0" name=""/>
        <dsp:cNvSpPr/>
      </dsp:nvSpPr>
      <dsp:spPr>
        <a:xfrm>
          <a:off x="0" y="2172406"/>
          <a:ext cx="10058399" cy="5616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i="0" kern="1200" baseline="0"/>
            <a:t>Limitations of Attachment Theory</a:t>
          </a:r>
          <a:r>
            <a:rPr lang="en-US" sz="1000" b="0" i="0" kern="1200" baseline="0"/>
            <a:t>: While Bowlby’s theory is highly effective in explaining the basis of emotional development, it should be considered alongside other factors, such as the child’s temperament and the wider social environment, to fully address the needs of children like Amira (Thompson, 2014).</a:t>
          </a:r>
          <a:endParaRPr lang="en-US" sz="1000" kern="1200"/>
        </a:p>
      </dsp:txBody>
      <dsp:txXfrm>
        <a:off x="27415" y="2199821"/>
        <a:ext cx="10003569" cy="506770"/>
      </dsp:txXfrm>
    </dsp:sp>
    <dsp:sp modelId="{56F46B32-F489-421A-A841-F5332DC1B7DD}">
      <dsp:nvSpPr>
        <dsp:cNvPr id="0" name=""/>
        <dsp:cNvSpPr/>
      </dsp:nvSpPr>
      <dsp:spPr>
        <a:xfrm>
          <a:off x="0" y="2762806"/>
          <a:ext cx="10058399" cy="56160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i="0" kern="1200" baseline="0"/>
            <a:t>Final Thought</a:t>
          </a:r>
          <a:r>
            <a:rPr lang="en-US" sz="1000" b="0" i="0" kern="1200" baseline="0"/>
            <a:t>: Understanding and supporting early attachment experiences are pivotal for fostering positive developmental outcomes in young children. Early intervention based on attachment principles can make a significant difference in Amira’s social interactions and overall well-being, allowing her to thrive both emotionally and socially in the nursery setting.</a:t>
          </a:r>
          <a:endParaRPr lang="en-US" sz="1000" kern="1200"/>
        </a:p>
      </dsp:txBody>
      <dsp:txXfrm>
        <a:off x="27415" y="2790221"/>
        <a:ext cx="10003569" cy="5067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1552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Bowlby’s Attachment Theory emphasizes the importance of early bonds between a child and their primary caregiver. These bonds serve as the foundation for the child’s emotional and social development. Key concepts such as the 'secure base'—where caregivers provide security and comfort—are essential for children to explore the world. This theory underscores how early attachments affect a child’s future emotional well-being.</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Amira’s behavior, including anxiety and difficulty communicating, can be explained through Bowlby’s theory. Children who do not feel securely attached often experience distress when separated from their caregivers. Amira’s challenges in verbal communication and social interactions highlight the need for a secure attachment figure to help her feel safe and support her development.</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Bowlby’s theory helps explain Amira’s emotional challenges. Her anxiety is linked to the perception of being separated from a trusted caregiver. Without a secure base, children like Amira may struggle to form relationships and engage socially. This slide also emphasizes how insecure attachments can affect cognitive and social development, making it important to address these issues early on.</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support Amira, practical strategies include providing a consistent caregiver, fostering a secure emotional environment, and encouraging peer interactions. These interventions are designed to help Amira feel safe and more confident, ultimately improving her social and emotional development. This approach will help her form stronger, more secure attachments, which are essential for her growth.</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Both biological and environmental factors influence attachment development. For instance, Amira’s temperament and the caregiving environment impact her attachment style. Children with anxious temperaments may find it more challenging to form secure attachments, particularly in inconsistent or stressful environments. These factors need to be considered when planning interventions.</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dirty="0"/>
              <a:t>Bowlby’s theory has been incredibly influential in explaining how early attachments impact a child’s emotional and social development, especially in cases like Amira’s. It provides clear, evidence-based strategies that practitioners can apply, but it’s important to also recognize its limitations. For example, the theory can be culturally biased and may overlook the role of multiple caregivers or innate temperament. A balanced understanding allows us to apply the theory effectively while remaining aware of where it may fall short.</a:t>
            </a:r>
          </a:p>
        </p:txBody>
      </p:sp>
    </p:spTree>
    <p:extLst>
      <p:ext uri="{BB962C8B-B14F-4D97-AF65-F5344CB8AC3E}">
        <p14:creationId xmlns:p14="http://schemas.microsoft.com/office/powerpoint/2010/main" val="2416644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Bowlby’s Attachment Theory highlights the critical role early attachments play in a child’s development. Understanding and addressing attachment needs can help children like Amira overcome social and emotional challenges. With proper interventions, we can support children in forming secure relationships, setting the foundation for their future well-being.</a:t>
            </a:r>
          </a:p>
          <a:p>
            <a:endParaRPr lang="en-US" dirty="0"/>
          </a:p>
        </p:txBody>
      </p:sp>
    </p:spTree>
    <p:extLst>
      <p:ext uri="{BB962C8B-B14F-4D97-AF65-F5344CB8AC3E}">
        <p14:creationId xmlns:p14="http://schemas.microsoft.com/office/powerpoint/2010/main" val="14536740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5BCAD085-E8A6-8845-BD4E-CB4CCA059FC4}" type="datetimeFigureOut">
              <a:rPr lang="en-US" smtClean="0"/>
              <a:t>11/12/2025</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98317382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34064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5BCAD085-E8A6-8845-BD4E-CB4CCA059FC4}" type="datetimeFigureOut">
              <a:rPr lang="en-US" smtClean="0"/>
              <a:t>11/12/2025</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1645146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38517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37039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22515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7463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BCAD085-E8A6-8845-BD4E-CB4CCA059FC4}" type="datetimeFigureOut">
              <a:rPr lang="en-US" smtClean="0"/>
              <a:t>11/12/2025</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C1FF6DA9-008F-8B48-92A6-B652298478BF}"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29754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5BCAD085-E8A6-8845-BD4E-CB4CCA059FC4}" type="datetimeFigureOut">
              <a:rPr lang="en-US" smtClean="0"/>
              <a:t>11/12/2025</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C1FF6DA9-008F-8B48-92A6-B652298478BF}"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87487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68983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99233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5BCAD085-E8A6-8845-BD4E-CB4CCA059FC4}" type="datetimeFigureOut">
              <a:rPr lang="en-US" smtClean="0"/>
              <a:t>11/12/2025</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4284787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4" name="Rectangle 13">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US"/>
          </a:p>
        </p:txBody>
      </p:sp>
      <p:sp>
        <p:nvSpPr>
          <p:cNvPr id="2" name="Title 1"/>
          <p:cNvSpPr>
            <a:spLocks noGrp="1"/>
          </p:cNvSpPr>
          <p:nvPr>
            <p:ph type="ctrTitle"/>
          </p:nvPr>
        </p:nvSpPr>
        <p:spPr>
          <a:xfrm>
            <a:off x="1260205" y="1225044"/>
            <a:ext cx="9673306" cy="2733106"/>
          </a:xfrm>
        </p:spPr>
        <p:txBody>
          <a:bodyPr anchor="ctr">
            <a:normAutofit/>
          </a:bodyPr>
          <a:lstStyle/>
          <a:p>
            <a:r>
              <a:rPr lang="en-US" sz="5000" b="1" dirty="0"/>
              <a:t>Supporting Early Childhood Development: An Application of Bowlby’s Attachment Theory</a:t>
            </a:r>
          </a:p>
        </p:txBody>
      </p:sp>
      <p:sp>
        <p:nvSpPr>
          <p:cNvPr id="3" name="Subtitle 2"/>
          <p:cNvSpPr>
            <a:spLocks noGrp="1"/>
          </p:cNvSpPr>
          <p:nvPr>
            <p:ph type="subTitle" idx="1"/>
          </p:nvPr>
        </p:nvSpPr>
        <p:spPr>
          <a:xfrm>
            <a:off x="1260205" y="3956057"/>
            <a:ext cx="9673306" cy="913322"/>
          </a:xfrm>
        </p:spPr>
        <p:txBody>
          <a:bodyPr>
            <a:noAutofit/>
          </a:bodyPr>
          <a:lstStyle/>
          <a:p>
            <a:pPr>
              <a:lnSpc>
                <a:spcPct val="90000"/>
              </a:lnSpc>
              <a:spcAft>
                <a:spcPts val="600"/>
              </a:spcAft>
            </a:pPr>
            <a:r>
              <a:rPr lang="en-US" sz="1100" dirty="0"/>
              <a:t>Student Name: Aqeel Ahmed</a:t>
            </a:r>
          </a:p>
          <a:p>
            <a:pPr>
              <a:lnSpc>
                <a:spcPct val="90000"/>
              </a:lnSpc>
              <a:spcAft>
                <a:spcPts val="600"/>
              </a:spcAft>
            </a:pPr>
            <a:r>
              <a:rPr lang="en-US" sz="1100" dirty="0"/>
              <a:t>Student ID: 2430138</a:t>
            </a:r>
          </a:p>
          <a:p>
            <a:pPr>
              <a:lnSpc>
                <a:spcPct val="90000"/>
              </a:lnSpc>
              <a:spcAft>
                <a:spcPts val="600"/>
              </a:spcAft>
            </a:pPr>
            <a:r>
              <a:rPr lang="en-US" sz="1100" dirty="0" err="1"/>
              <a:t>Programme</a:t>
            </a:r>
            <a:r>
              <a:rPr lang="en-US" sz="1100" dirty="0"/>
              <a:t>: Certificate of Higher Education in Health and Social Care</a:t>
            </a:r>
          </a:p>
          <a:p>
            <a:pPr>
              <a:lnSpc>
                <a:spcPct val="90000"/>
              </a:lnSpc>
              <a:spcAft>
                <a:spcPts val="600"/>
              </a:spcAft>
            </a:pPr>
            <a:r>
              <a:rPr lang="en-US" sz="1100" dirty="0"/>
              <a:t>Module: Psychology in Health and Social Care</a:t>
            </a:r>
          </a:p>
          <a:p>
            <a:pPr>
              <a:lnSpc>
                <a:spcPct val="90000"/>
              </a:lnSpc>
              <a:spcAft>
                <a:spcPts val="600"/>
              </a:spcAft>
            </a:pPr>
            <a:r>
              <a:rPr lang="en-US" sz="1100" dirty="0"/>
              <a:t>Module Code: LCHS4010</a:t>
            </a:r>
          </a:p>
          <a:p>
            <a:pPr>
              <a:lnSpc>
                <a:spcPct val="90000"/>
              </a:lnSpc>
              <a:spcAft>
                <a:spcPts val="600"/>
              </a:spcAft>
            </a:pPr>
            <a:r>
              <a:rPr lang="en-US" sz="1100" dirty="0"/>
              <a:t>Assignment Title: Assessment 1 – Individual Presentation</a:t>
            </a:r>
          </a:p>
          <a:p>
            <a:pPr>
              <a:lnSpc>
                <a:spcPct val="90000"/>
              </a:lnSpc>
              <a:spcAft>
                <a:spcPts val="600"/>
              </a:spcAft>
            </a:pPr>
            <a:r>
              <a:rPr lang="en-US" sz="1100" dirty="0"/>
              <a:t>Lecturer Name: Peace Ukachukwu</a:t>
            </a:r>
          </a:p>
          <a:p>
            <a:pPr>
              <a:lnSpc>
                <a:spcPct val="90000"/>
              </a:lnSpc>
              <a:spcAft>
                <a:spcPts val="600"/>
              </a:spcAft>
            </a:pPr>
            <a:r>
              <a:rPr lang="en-US" sz="1100" dirty="0"/>
              <a:t>Presentation Duration: 10 minutes</a:t>
            </a:r>
          </a:p>
          <a:p>
            <a:pPr>
              <a:lnSpc>
                <a:spcPct val="90000"/>
              </a:lnSpc>
              <a:spcAft>
                <a:spcPts val="600"/>
              </a:spcAft>
            </a:pPr>
            <a:r>
              <a:rPr lang="en-US" sz="1100" dirty="0"/>
              <a:t>Submission Deadline: Monday, 17th November 2025</a:t>
            </a:r>
          </a:p>
        </p:txBody>
      </p:sp>
      <p:sp>
        <p:nvSpPr>
          <p:cNvPr id="16" name="Rectangle 15">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8" name="Straight Connector 17">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par>
                                <p:cTn id="14" presetID="10" presetClass="entr" presetSubtype="0" fill="hold" grpId="0" nodeType="withEffect">
                                  <p:stCondLst>
                                    <p:cond delay="1000"/>
                                  </p:stCondLst>
                                  <p:iterate>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700"/>
                                        <p:tgtEl>
                                          <p:spTgt spid="3">
                                            <p:txEl>
                                              <p:pRg st="2" end="2"/>
                                            </p:txEl>
                                          </p:spTgt>
                                        </p:tgtEl>
                                      </p:cBhvr>
                                    </p:animEffect>
                                  </p:childTnLst>
                                </p:cTn>
                              </p:par>
                              <p:par>
                                <p:cTn id="17" presetID="10" presetClass="entr" presetSubtype="0" fill="hold" grpId="0" nodeType="withEffect">
                                  <p:stCondLst>
                                    <p:cond delay="1000"/>
                                  </p:stCondLst>
                                  <p:iterate>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700"/>
                                        <p:tgtEl>
                                          <p:spTgt spid="3">
                                            <p:txEl>
                                              <p:pRg st="3" end="3"/>
                                            </p:txEl>
                                          </p:spTgt>
                                        </p:tgtEl>
                                      </p:cBhvr>
                                    </p:animEffect>
                                  </p:childTnLst>
                                </p:cTn>
                              </p:par>
                              <p:par>
                                <p:cTn id="20" presetID="10" presetClass="entr" presetSubtype="0" fill="hold" grpId="0" nodeType="withEffect">
                                  <p:stCondLst>
                                    <p:cond delay="1000"/>
                                  </p:stCondLst>
                                  <p:iterate>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700"/>
                                        <p:tgtEl>
                                          <p:spTgt spid="3">
                                            <p:txEl>
                                              <p:pRg st="4" end="4"/>
                                            </p:txEl>
                                          </p:spTgt>
                                        </p:tgtEl>
                                      </p:cBhvr>
                                    </p:animEffect>
                                  </p:childTnLst>
                                </p:cTn>
                              </p:par>
                              <p:par>
                                <p:cTn id="23" presetID="10" presetClass="entr" presetSubtype="0" fill="hold" grpId="0" nodeType="withEffect">
                                  <p:stCondLst>
                                    <p:cond delay="1000"/>
                                  </p:stCondLst>
                                  <p:iterate>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700"/>
                                        <p:tgtEl>
                                          <p:spTgt spid="3">
                                            <p:txEl>
                                              <p:pRg st="5" end="5"/>
                                            </p:txEl>
                                          </p:spTgt>
                                        </p:tgtEl>
                                      </p:cBhvr>
                                    </p:animEffect>
                                  </p:childTnLst>
                                </p:cTn>
                              </p:par>
                              <p:par>
                                <p:cTn id="26" presetID="10" presetClass="entr" presetSubtype="0" fill="hold" grpId="0" nodeType="withEffect">
                                  <p:stCondLst>
                                    <p:cond delay="1000"/>
                                  </p:stCondLst>
                                  <p:iterate>
                                    <p:tmPct val="10000"/>
                                  </p:iterate>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700"/>
                                        <p:tgtEl>
                                          <p:spTgt spid="3">
                                            <p:txEl>
                                              <p:pRg st="6" end="6"/>
                                            </p:txEl>
                                          </p:spTgt>
                                        </p:tgtEl>
                                      </p:cBhvr>
                                    </p:animEffect>
                                  </p:childTnLst>
                                </p:cTn>
                              </p:par>
                              <p:par>
                                <p:cTn id="29" presetID="10" presetClass="entr" presetSubtype="0" fill="hold" grpId="0" nodeType="withEffect">
                                  <p:stCondLst>
                                    <p:cond delay="1000"/>
                                  </p:stCondLst>
                                  <p:iterate>
                                    <p:tmPct val="10000"/>
                                  </p:iterate>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700"/>
                                        <p:tgtEl>
                                          <p:spTgt spid="3">
                                            <p:txEl>
                                              <p:pRg st="7" end="7"/>
                                            </p:txEl>
                                          </p:spTgt>
                                        </p:tgtEl>
                                      </p:cBhvr>
                                    </p:animEffect>
                                  </p:childTnLst>
                                </p:cTn>
                              </p:par>
                              <p:par>
                                <p:cTn id="32" presetID="10" presetClass="entr" presetSubtype="0" fill="hold" grpId="0" nodeType="withEffect">
                                  <p:stCondLst>
                                    <p:cond delay="1000"/>
                                  </p:stCondLst>
                                  <p:iterate>
                                    <p:tmPct val="10000"/>
                                  </p:iterate>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7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1"/>
          <p:cNvSpPr>
            <a:spLocks noGrp="1"/>
          </p:cNvSpPr>
          <p:nvPr>
            <p:ph type="title"/>
          </p:nvPr>
        </p:nvSpPr>
        <p:spPr>
          <a:xfrm>
            <a:off x="573409" y="559477"/>
            <a:ext cx="3765200" cy="5709931"/>
          </a:xfrm>
        </p:spPr>
        <p:txBody>
          <a:bodyPr>
            <a:normAutofit/>
          </a:bodyPr>
          <a:lstStyle/>
          <a:p>
            <a:pPr algn="ctr"/>
            <a:r>
              <a:rPr lang="en-US" sz="4400" b="1" dirty="0"/>
              <a:t>Introduction to Bowlby’s Attachment Theory</a:t>
            </a:r>
          </a:p>
        </p:txBody>
      </p:sp>
      <p:graphicFrame>
        <p:nvGraphicFramePr>
          <p:cNvPr id="6" name="Rectangle 1">
            <a:extLst>
              <a:ext uri="{FF2B5EF4-FFF2-40B4-BE49-F238E27FC236}">
                <a16:creationId xmlns:a16="http://schemas.microsoft.com/office/drawing/2014/main" id="{BFB31307-0843-91C3-304F-5A846ABA5829}"/>
              </a:ext>
            </a:extLst>
          </p:cNvPr>
          <p:cNvGraphicFramePr>
            <a:graphicFrameLocks noGrp="1"/>
          </p:cNvGraphicFramePr>
          <p:nvPr>
            <p:ph idx="1"/>
            <p:extLst>
              <p:ext uri="{D42A27DB-BD31-4B8C-83A1-F6EECF244321}">
                <p14:modId xmlns:p14="http://schemas.microsoft.com/office/powerpoint/2010/main" val="120649676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1371600"/>
          </a:xfrm>
        </p:spPr>
        <p:txBody>
          <a:bodyPr>
            <a:normAutofit/>
          </a:bodyPr>
          <a:lstStyle/>
          <a:p>
            <a:pPr algn="ctr"/>
            <a:r>
              <a:rPr lang="en-US" sz="4400" b="1" dirty="0"/>
              <a:t>Amira’s Behavior and Developmental Needs</a:t>
            </a:r>
          </a:p>
        </p:txBody>
      </p:sp>
      <p:graphicFrame>
        <p:nvGraphicFramePr>
          <p:cNvPr id="6" name="Rectangle 1">
            <a:extLst>
              <a:ext uri="{FF2B5EF4-FFF2-40B4-BE49-F238E27FC236}">
                <a16:creationId xmlns:a16="http://schemas.microsoft.com/office/drawing/2014/main" id="{EEF7F02E-CAF2-5A95-38F0-0C8CBBE05BD1}"/>
              </a:ext>
            </a:extLst>
          </p:cNvPr>
          <p:cNvGraphicFramePr>
            <a:graphicFrameLocks noGrp="1"/>
          </p:cNvGraphicFramePr>
          <p:nvPr>
            <p:ph idx="1"/>
            <p:extLst>
              <p:ext uri="{D42A27DB-BD31-4B8C-83A1-F6EECF244321}">
                <p14:modId xmlns:p14="http://schemas.microsoft.com/office/powerpoint/2010/main" val="58897809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Rectangle 23">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Rectangle 25">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8" name="Rectangle 27">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US"/>
          </a:p>
        </p:txBody>
      </p:sp>
      <p:sp>
        <p:nvSpPr>
          <p:cNvPr id="2" name="Title 1"/>
          <p:cNvSpPr>
            <a:spLocks noGrp="1"/>
          </p:cNvSpPr>
          <p:nvPr>
            <p:ph type="title"/>
          </p:nvPr>
        </p:nvSpPr>
        <p:spPr>
          <a:xfrm>
            <a:off x="7532835" y="1420706"/>
            <a:ext cx="3466540" cy="4016587"/>
          </a:xfrm>
        </p:spPr>
        <p:txBody>
          <a:bodyPr>
            <a:normAutofit/>
          </a:bodyPr>
          <a:lstStyle/>
          <a:p>
            <a:r>
              <a:rPr lang="en-US" sz="3600" b="1" dirty="0"/>
              <a:t>Application of Bowlby’s Theory to Amira’s Situation</a:t>
            </a:r>
          </a:p>
        </p:txBody>
      </p:sp>
      <p:sp>
        <p:nvSpPr>
          <p:cNvPr id="4" name="Rectangle 1">
            <a:extLst>
              <a:ext uri="{FF2B5EF4-FFF2-40B4-BE49-F238E27FC236}">
                <a16:creationId xmlns:a16="http://schemas.microsoft.com/office/drawing/2014/main" id="{D56845AA-3731-F666-B4A1-CF52771D0E8E}"/>
              </a:ext>
            </a:extLst>
          </p:cNvPr>
          <p:cNvSpPr>
            <a:spLocks noGrp="1" noChangeArrowheads="1"/>
          </p:cNvSpPr>
          <p:nvPr>
            <p:ph idx="1"/>
          </p:nvPr>
        </p:nvSpPr>
        <p:spPr bwMode="auto">
          <a:xfrm>
            <a:off x="1440519" y="1420706"/>
            <a:ext cx="5514758" cy="40165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Bowlby’s </a:t>
            </a:r>
            <a:r>
              <a:rPr kumimoji="0" lang="en-US" altLang="en-US" sz="1100" b="1" i="0" u="none" strike="noStrike" cap="none" normalizeH="0" baseline="0">
                <a:ln>
                  <a:noFill/>
                </a:ln>
                <a:solidFill>
                  <a:schemeClr val="tx1">
                    <a:lumMod val="75000"/>
                    <a:lumOff val="25000"/>
                  </a:schemeClr>
                </a:solidFill>
                <a:effectLst/>
                <a:latin typeface="Arial" panose="020B0604020202020204" pitchFamily="34" charset="0"/>
              </a:rPr>
              <a:t>attachment system</a:t>
            </a: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 explains that Amira’s anxiety likely arises from her perception of being separated from a safe and trusted caregiver, which triggers emotional distress (Bowlby, 1969).</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The concept of a </a:t>
            </a:r>
            <a:r>
              <a:rPr kumimoji="0" lang="en-US" altLang="en-US" sz="1100" b="1" i="0" u="none" strike="noStrike" cap="none" normalizeH="0" baseline="0">
                <a:ln>
                  <a:noFill/>
                </a:ln>
                <a:solidFill>
                  <a:schemeClr val="tx1">
                    <a:lumMod val="75000"/>
                    <a:lumOff val="25000"/>
                  </a:schemeClr>
                </a:solidFill>
                <a:effectLst/>
                <a:latin typeface="Arial" panose="020B0604020202020204" pitchFamily="34" charset="0"/>
              </a:rPr>
              <a:t>secure base</a:t>
            </a: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 can be applied to Amira’s situation: she may not yet have established a reliable caregiver relationship in the nursery, which makes her feel unsafe when left in unfamiliar environments (Ainsworth, 1989).</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According to Bowlby (1973), a child who does not have a secure attachment will experience difficulty managing emotions and may struggle to explore social settings or engage with peers.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1" i="0" u="none" strike="noStrike" cap="none" normalizeH="0" baseline="0">
                <a:ln>
                  <a:noFill/>
                </a:ln>
                <a:solidFill>
                  <a:schemeClr val="tx1">
                    <a:lumMod val="75000"/>
                    <a:lumOff val="25000"/>
                  </a:schemeClr>
                </a:solidFill>
                <a:effectLst/>
                <a:latin typeface="Arial" panose="020B0604020202020204" pitchFamily="34" charset="0"/>
              </a:rPr>
              <a:t>Internal working models</a:t>
            </a: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 are crucial here: Amira may have developed a model where she views others as unreliable or untrustworthy, thus limiting her ability to communicate verbally and form meaningful relationships (Bowlby, 1980).</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Bowlby’s theory also emphasizes the long-term consequences of insecure attachments on cognitive and social development, including difficulty with peer relationships and communication (Cassidy &amp; Shaver, 2016). These challenges are evident in Amira’s limited verbal communication and reluctance to engage in group play.</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By understanding Amira’s attachment needs, practitioners can better support her emotional and social growth through appropriate interventions and attachment-promoting strategies (Bretherton, 1992).</a:t>
            </a:r>
          </a:p>
        </p:txBody>
      </p:sp>
      <p:cxnSp>
        <p:nvCxnSpPr>
          <p:cNvPr id="30" name="Straight Connector 29">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1371600"/>
          </a:xfrm>
        </p:spPr>
        <p:txBody>
          <a:bodyPr>
            <a:normAutofit/>
          </a:bodyPr>
          <a:lstStyle/>
          <a:p>
            <a:pPr algn="ctr"/>
            <a:r>
              <a:rPr lang="en-US" sz="4400" b="1" dirty="0"/>
              <a:t>Practical Strategies and Interventions</a:t>
            </a:r>
          </a:p>
        </p:txBody>
      </p:sp>
      <p:graphicFrame>
        <p:nvGraphicFramePr>
          <p:cNvPr id="6" name="Rectangle 1">
            <a:extLst>
              <a:ext uri="{FF2B5EF4-FFF2-40B4-BE49-F238E27FC236}">
                <a16:creationId xmlns:a16="http://schemas.microsoft.com/office/drawing/2014/main" id="{FE5107D6-70B2-3322-7339-AB8814B972F1}"/>
              </a:ext>
            </a:extLst>
          </p:cNvPr>
          <p:cNvGraphicFramePr>
            <a:graphicFrameLocks noGrp="1"/>
          </p:cNvGraphicFramePr>
          <p:nvPr>
            <p:ph idx="1"/>
            <p:extLst>
              <p:ext uri="{D42A27DB-BD31-4B8C-83A1-F6EECF244321}">
                <p14:modId xmlns:p14="http://schemas.microsoft.com/office/powerpoint/2010/main" val="428495881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Biological and Environmental Influences</a:t>
            </a:r>
          </a:p>
        </p:txBody>
      </p:sp>
      <p:graphicFrame>
        <p:nvGraphicFramePr>
          <p:cNvPr id="7" name="Content Placeholder 2">
            <a:extLst>
              <a:ext uri="{FF2B5EF4-FFF2-40B4-BE49-F238E27FC236}">
                <a16:creationId xmlns:a16="http://schemas.microsoft.com/office/drawing/2014/main" id="{3A9BBE32-B080-DED8-DC4C-6F8C63D94E47}"/>
              </a:ext>
            </a:extLst>
          </p:cNvPr>
          <p:cNvGraphicFramePr>
            <a:graphicFrameLocks noGrp="1"/>
          </p:cNvGraphicFramePr>
          <p:nvPr>
            <p:ph idx="1"/>
            <p:extLst>
              <p:ext uri="{D42A27DB-BD31-4B8C-83A1-F6EECF244321}">
                <p14:modId xmlns:p14="http://schemas.microsoft.com/office/powerpoint/2010/main" val="742962414"/>
              </p:ext>
            </p:extLst>
          </p:nvPr>
        </p:nvGraphicFramePr>
        <p:xfrm>
          <a:off x="1066800" y="2103120"/>
          <a:ext cx="10058400"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6" name="Rectangle 25">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55C72779-5396-6048-AFFE-1006A9BC36DA}"/>
              </a:ext>
            </a:extLst>
          </p:cNvPr>
          <p:cNvSpPr>
            <a:spLocks noGrp="1"/>
          </p:cNvSpPr>
          <p:nvPr>
            <p:ph type="title"/>
          </p:nvPr>
        </p:nvSpPr>
        <p:spPr>
          <a:xfrm>
            <a:off x="7532835" y="1420706"/>
            <a:ext cx="3466540" cy="4016587"/>
          </a:xfrm>
        </p:spPr>
        <p:txBody>
          <a:bodyPr>
            <a:normAutofit/>
          </a:bodyPr>
          <a:lstStyle/>
          <a:p>
            <a:r>
              <a:rPr lang="en-US" sz="3600" b="1"/>
              <a:t>The Usefulness and Limitations of Bowlby’s Theory</a:t>
            </a:r>
          </a:p>
        </p:txBody>
      </p:sp>
      <p:sp>
        <p:nvSpPr>
          <p:cNvPr id="4" name="Rectangle 1">
            <a:extLst>
              <a:ext uri="{FF2B5EF4-FFF2-40B4-BE49-F238E27FC236}">
                <a16:creationId xmlns:a16="http://schemas.microsoft.com/office/drawing/2014/main" id="{73F0D32E-03D3-0436-A09B-E1D2247E7F9B}"/>
              </a:ext>
            </a:extLst>
          </p:cNvPr>
          <p:cNvSpPr>
            <a:spLocks noGrp="1" noChangeArrowheads="1"/>
          </p:cNvSpPr>
          <p:nvPr>
            <p:ph idx="1"/>
          </p:nvPr>
        </p:nvSpPr>
        <p:spPr bwMode="auto">
          <a:xfrm>
            <a:off x="1440519" y="1420706"/>
            <a:ext cx="5514758" cy="40165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Bowlby’s attachment theory is widely valued for its foundational role in understanding how early relationships with caregivers shape emotional development and long-term psychological outcomes (Bowlby, 1969; Cassidy &amp; Shaver, 2016).</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One of its major strengths lies in its application to real-world settings, such as childcare and social work, where the theory guides practitioners in supporting children like Amira through secure relationship-building and emotional responsiveness (Bretherton, 1992).</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Empirical studies, such as Ainsworth’s “Strange Situation,” support Bowlby’s concept of attachment styles, providing observable patterns that are still used to assess child-caregiver bonds (Ainsworth et al., 1978).</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However, critics argue that Bowlby overemphasized the role of the mother and underrepresented the importance of multiple attachment figures, which may better reflect modern caregiving practices (Main &amp; Solomon, 1990).</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The theory also has limited cross-cultural applicability, as its assumptions about attachment and independence are rooted in Western values and may not align with practices in collectivist societies (Rothbaum et al., 2000).</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100" b="0" i="0" u="none" strike="noStrike" cap="none" normalizeH="0" baseline="0">
                <a:ln>
                  <a:noFill/>
                </a:ln>
                <a:solidFill>
                  <a:schemeClr val="tx1">
                    <a:lumMod val="75000"/>
                    <a:lumOff val="25000"/>
                  </a:schemeClr>
                </a:solidFill>
                <a:effectLst/>
                <a:latin typeface="Arial" panose="020B0604020202020204" pitchFamily="34" charset="0"/>
              </a:rPr>
              <a:t>Furthermore, it has been criticized for downplaying the role of innate temperament and broader environmental factors in emotional development, which may influence a child’s behavior regardless of attachment quality (Kagan, 1994).</a:t>
            </a:r>
          </a:p>
        </p:txBody>
      </p:sp>
      <p:cxnSp>
        <p:nvCxnSpPr>
          <p:cNvPr id="28" name="Straight Connector 27">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991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E48AE-EAEF-C115-3A04-598B11BD13B8}"/>
              </a:ext>
            </a:extLst>
          </p:cNvPr>
          <p:cNvSpPr>
            <a:spLocks noGrp="1"/>
          </p:cNvSpPr>
          <p:nvPr>
            <p:ph type="title"/>
          </p:nvPr>
        </p:nvSpPr>
        <p:spPr>
          <a:xfrm>
            <a:off x="1066800" y="642594"/>
            <a:ext cx="10058400" cy="1371600"/>
          </a:xfrm>
        </p:spPr>
        <p:txBody>
          <a:bodyPr>
            <a:normAutofit/>
          </a:bodyPr>
          <a:lstStyle/>
          <a:p>
            <a:pPr algn="ctr"/>
            <a:r>
              <a:rPr lang="en-US" b="1" dirty="0"/>
              <a:t>Conclusion </a:t>
            </a:r>
          </a:p>
        </p:txBody>
      </p:sp>
      <p:graphicFrame>
        <p:nvGraphicFramePr>
          <p:cNvPr id="6" name="Rectangle 1">
            <a:extLst>
              <a:ext uri="{FF2B5EF4-FFF2-40B4-BE49-F238E27FC236}">
                <a16:creationId xmlns:a16="http://schemas.microsoft.com/office/drawing/2014/main" id="{C0141E78-9503-37CD-CFE1-5D8E5E4BFF52}"/>
              </a:ext>
            </a:extLst>
          </p:cNvPr>
          <p:cNvGraphicFramePr>
            <a:graphicFrameLocks noGrp="1"/>
          </p:cNvGraphicFramePr>
          <p:nvPr>
            <p:ph idx="1"/>
            <p:extLst>
              <p:ext uri="{D42A27DB-BD31-4B8C-83A1-F6EECF244321}">
                <p14:modId xmlns:p14="http://schemas.microsoft.com/office/powerpoint/2010/main" val="240109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5711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7853B-91D6-3585-2D9F-46A3CF8F1D87}"/>
              </a:ext>
            </a:extLst>
          </p:cNvPr>
          <p:cNvSpPr>
            <a:spLocks noGrp="1"/>
          </p:cNvSpPr>
          <p:nvPr>
            <p:ph type="title"/>
          </p:nvPr>
        </p:nvSpPr>
        <p:spPr/>
        <p:txBody>
          <a:bodyPr/>
          <a:lstStyle/>
          <a:p>
            <a:r>
              <a:rPr lang="en-US" b="1" dirty="0"/>
              <a:t>References </a:t>
            </a:r>
          </a:p>
        </p:txBody>
      </p:sp>
      <p:sp>
        <p:nvSpPr>
          <p:cNvPr id="3" name="Content Placeholder 2">
            <a:extLst>
              <a:ext uri="{FF2B5EF4-FFF2-40B4-BE49-F238E27FC236}">
                <a16:creationId xmlns:a16="http://schemas.microsoft.com/office/drawing/2014/main" id="{3CAD5F81-C62D-7440-F091-FBF45394B079}"/>
              </a:ext>
            </a:extLst>
          </p:cNvPr>
          <p:cNvSpPr>
            <a:spLocks noGrp="1"/>
          </p:cNvSpPr>
          <p:nvPr>
            <p:ph idx="1"/>
          </p:nvPr>
        </p:nvSpPr>
        <p:spPr/>
        <p:txBody>
          <a:bodyPr>
            <a:normAutofit fontScale="70000" lnSpcReduction="20000"/>
          </a:bodyPr>
          <a:lstStyle/>
          <a:p>
            <a:r>
              <a:rPr lang="en-US" dirty="0"/>
              <a:t>Ainsworth, M.D.S., 1989. </a:t>
            </a:r>
            <a:r>
              <a:rPr lang="en-US" i="1" dirty="0"/>
              <a:t>Attachment</a:t>
            </a:r>
            <a:r>
              <a:rPr lang="en-US" dirty="0"/>
              <a:t> (2nd ed.). London: Routledge.</a:t>
            </a:r>
          </a:p>
          <a:p>
            <a:r>
              <a:rPr lang="en-US" dirty="0"/>
              <a:t>Ainsworth, M.D.S., </a:t>
            </a:r>
            <a:r>
              <a:rPr lang="en-US" dirty="0" err="1"/>
              <a:t>Blehar</a:t>
            </a:r>
            <a:r>
              <a:rPr lang="en-US" dirty="0"/>
              <a:t>, M.C., Waters, E. and Wall, S., 1978. </a:t>
            </a:r>
            <a:r>
              <a:rPr lang="en-US" i="1" dirty="0"/>
              <a:t>Patterns of attachment: A psychological study of the strange situation</a:t>
            </a:r>
            <a:r>
              <a:rPr lang="en-US" dirty="0"/>
              <a:t>. Hillsdale, NJ: Erlbaum.</a:t>
            </a:r>
          </a:p>
          <a:p>
            <a:r>
              <a:rPr lang="en-US" dirty="0"/>
              <a:t>Bowlby, J., 1969. </a:t>
            </a:r>
            <a:r>
              <a:rPr lang="en-US" i="1" dirty="0"/>
              <a:t>Attachment and loss: Volume 1. Attachment</a:t>
            </a:r>
            <a:r>
              <a:rPr lang="en-US" dirty="0"/>
              <a:t>. London: Hogarth Press.</a:t>
            </a:r>
          </a:p>
          <a:p>
            <a:r>
              <a:rPr lang="en-US" dirty="0"/>
              <a:t>Bowlby, J., 1973. </a:t>
            </a:r>
            <a:r>
              <a:rPr lang="en-US" i="1" dirty="0"/>
              <a:t>Attachment and loss: Volume 2. Separation</a:t>
            </a:r>
            <a:r>
              <a:rPr lang="en-US" dirty="0"/>
              <a:t>. London: Hogarth Press.</a:t>
            </a:r>
          </a:p>
          <a:p>
            <a:r>
              <a:rPr lang="en-US" dirty="0"/>
              <a:t>Bowlby, J., 1980. </a:t>
            </a:r>
            <a:r>
              <a:rPr lang="en-US" i="1" dirty="0"/>
              <a:t>Attachment and loss: Volume 3. Loss</a:t>
            </a:r>
            <a:r>
              <a:rPr lang="en-US" dirty="0"/>
              <a:t>. London: Hogarth Press.</a:t>
            </a:r>
          </a:p>
          <a:p>
            <a:r>
              <a:rPr lang="en-US" dirty="0"/>
              <a:t>Bretherton, I., 1992. The origins of attachment theory: John Bowlby and Mary Ainsworth. </a:t>
            </a:r>
            <a:r>
              <a:rPr lang="en-US" i="1" dirty="0"/>
              <a:t>Developmental Psychology</a:t>
            </a:r>
            <a:r>
              <a:rPr lang="en-US" dirty="0"/>
              <a:t>, 28(5), pp.759-775.</a:t>
            </a:r>
          </a:p>
          <a:p>
            <a:r>
              <a:rPr lang="en-US" dirty="0"/>
              <a:t>Cassidy, J. and Shaver, P.R., eds., 2016. </a:t>
            </a:r>
            <a:r>
              <a:rPr lang="en-US" i="1" dirty="0"/>
              <a:t>Handbook of attachment: Theory, research, and clinical applications</a:t>
            </a:r>
            <a:r>
              <a:rPr lang="en-US" dirty="0"/>
              <a:t> (3rd ed.). New York: The Guilford Press.</a:t>
            </a:r>
          </a:p>
          <a:p>
            <a:r>
              <a:rPr lang="en-US" dirty="0"/>
              <a:t>Kagan, J., 1994. </a:t>
            </a:r>
            <a:r>
              <a:rPr lang="en-US" i="1" dirty="0"/>
              <a:t>Temperament and the psychological dimensions of the child</a:t>
            </a:r>
            <a:r>
              <a:rPr lang="en-US" dirty="0"/>
              <a:t>. In: J. M. Osofsky, ed. </a:t>
            </a:r>
            <a:r>
              <a:rPr lang="en-US" i="1" dirty="0"/>
              <a:t>Handbook of infant development</a:t>
            </a:r>
            <a:r>
              <a:rPr lang="en-US" dirty="0"/>
              <a:t>. 2nd ed. New York: Wiley, pp. 223-250.</a:t>
            </a:r>
          </a:p>
          <a:p>
            <a:r>
              <a:rPr lang="en-US" dirty="0"/>
              <a:t>Main, M., and Solomon, J., 1990. Procedures for identifying infants as disorganized/disoriented during the Ainsworth Strange Situation. In: M.T. Greenberg, D. Cicchetti, and E.M. Cummings, eds. </a:t>
            </a:r>
            <a:r>
              <a:rPr lang="en-US" i="1" dirty="0"/>
              <a:t>Attachment in the preschool years: Theory, research, and intervention</a:t>
            </a:r>
            <a:r>
              <a:rPr lang="en-US" dirty="0"/>
              <a:t>. Chicago: The University of Chicago Press, pp. 121-160.</a:t>
            </a:r>
          </a:p>
          <a:p>
            <a:r>
              <a:rPr lang="en-US" dirty="0"/>
              <a:t>Thompson, R.A., 2014. </a:t>
            </a:r>
            <a:r>
              <a:rPr lang="en-US" i="1" dirty="0"/>
              <a:t>The development of the person: The Minnesota study of risk and adaptation from birth to adulthood</a:t>
            </a:r>
            <a:r>
              <a:rPr lang="en-US" dirty="0"/>
              <a:t>. New York: Guilford Press.</a:t>
            </a:r>
          </a:p>
          <a:p>
            <a:endParaRPr lang="en-US" dirty="0"/>
          </a:p>
        </p:txBody>
      </p:sp>
    </p:spTree>
    <p:extLst>
      <p:ext uri="{BB962C8B-B14F-4D97-AF65-F5344CB8AC3E}">
        <p14:creationId xmlns:p14="http://schemas.microsoft.com/office/powerpoint/2010/main" val="5697451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Savon</Template>
  <TotalTime>50</TotalTime>
  <Words>2478</Words>
  <Application>Microsoft Office PowerPoint</Application>
  <PresentationFormat>Widescreen</PresentationFormat>
  <Paragraphs>76</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Garamond</vt:lpstr>
      <vt:lpstr>Savon</vt:lpstr>
      <vt:lpstr>Supporting Early Childhood Development: An Application of Bowlby’s Attachment Theory</vt:lpstr>
      <vt:lpstr>Introduction to Bowlby’s Attachment Theory</vt:lpstr>
      <vt:lpstr>Amira’s Behavior and Developmental Needs</vt:lpstr>
      <vt:lpstr>Application of Bowlby’s Theory to Amira’s Situation</vt:lpstr>
      <vt:lpstr>Practical Strategies and Interventions</vt:lpstr>
      <vt:lpstr>Biological and Environmental Influences</vt:lpstr>
      <vt:lpstr>The Usefulness and Limitations of Bowlby’s Theory</vt:lpstr>
      <vt:lpstr>Conclusion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abc</dc:creator>
  <cp:keywords/>
  <dc:description>generated using python-pptx</dc:description>
  <cp:lastModifiedBy>harley education</cp:lastModifiedBy>
  <cp:revision>4</cp:revision>
  <dcterms:created xsi:type="dcterms:W3CDTF">2013-01-27T09:14:16Z</dcterms:created>
  <dcterms:modified xsi:type="dcterms:W3CDTF">2025-11-12T18:34:17Z</dcterms:modified>
  <cp:category/>
</cp:coreProperties>
</file>