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367" r:id="rId2"/>
    <p:sldId id="343" r:id="rId3"/>
    <p:sldId id="344" r:id="rId4"/>
    <p:sldId id="345" r:id="rId5"/>
    <p:sldId id="346" r:id="rId6"/>
    <p:sldId id="369" r:id="rId7"/>
    <p:sldId id="347" r:id="rId8"/>
    <p:sldId id="348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980" autoAdjust="0"/>
    <p:restoredTop sz="94660"/>
  </p:normalViewPr>
  <p:slideViewPr>
    <p:cSldViewPr snapToGrid="0">
      <p:cViewPr varScale="1">
        <p:scale>
          <a:sx n="111" d="100"/>
          <a:sy n="111" d="100"/>
        </p:scale>
        <p:origin x="36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E9D7C2-33C9-42F6-8928-CBEA2BE77640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7C85020-8957-4EB3-8DC8-86AF7B5ED9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06195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ChangeArrowheads="1"/>
          </p:cNvSpPr>
          <p:nvPr/>
        </p:nvSpPr>
        <p:spPr bwMode="auto">
          <a:xfrm>
            <a:off x="5644158" y="0"/>
            <a:ext cx="4316119" cy="3147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50179" name="Rectangle 3"/>
          <p:cNvSpPr>
            <a:spLocks noChangeArrowheads="1"/>
          </p:cNvSpPr>
          <p:nvPr/>
        </p:nvSpPr>
        <p:spPr bwMode="auto">
          <a:xfrm>
            <a:off x="5644158" y="5981167"/>
            <a:ext cx="4316119" cy="3147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US" altLang="en-US" sz="1000" i="1"/>
              <a:t>23</a:t>
            </a:r>
          </a:p>
        </p:txBody>
      </p:sp>
      <p:sp>
        <p:nvSpPr>
          <p:cNvPr id="50180" name="Rectangle 4"/>
          <p:cNvSpPr>
            <a:spLocks noChangeArrowheads="1"/>
          </p:cNvSpPr>
          <p:nvPr/>
        </p:nvSpPr>
        <p:spPr bwMode="auto">
          <a:xfrm>
            <a:off x="0" y="5981167"/>
            <a:ext cx="4316119" cy="3147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50181" name="Rectangle 5"/>
          <p:cNvSpPr>
            <a:spLocks noChangeArrowheads="1"/>
          </p:cNvSpPr>
          <p:nvPr/>
        </p:nvSpPr>
        <p:spPr bwMode="auto">
          <a:xfrm>
            <a:off x="0" y="0"/>
            <a:ext cx="4316119" cy="3147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50182" name="Rectangle 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2889250" y="476250"/>
            <a:ext cx="4181475" cy="2352675"/>
          </a:xfrm>
          <a:ln cap="flat"/>
        </p:spPr>
      </p:sp>
      <p:sp>
        <p:nvSpPr>
          <p:cNvPr id="50183" name="Rectangle 7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029922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AC89B1-6A0D-6F53-E2C2-76B56977A7D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A89031A-269D-4E6F-1B64-52DEB90802D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E9F786-5DE8-19AA-4D2D-10755598BD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C47E0-89CD-4FF0-8F6F-8FFAF3CF2F0D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A25B69-4F33-8225-9716-50F9BCD44B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ACC3E-E089-453F-E2CE-2433988EBA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57FCA-8E72-4F5C-BCD1-8E1C8AA895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1604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B580F5-0456-9A97-6CBD-81F3429F38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5F7AF1-E016-B6E4-ABBE-8B44EA3497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E44BEE-7BDF-208E-1C23-7C9B219C41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C47E0-89CD-4FF0-8F6F-8FFAF3CF2F0D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9B75C-880D-6835-51B8-F3427FB752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BA3EC2-32FD-73C2-D97E-2F2405680B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57FCA-8E72-4F5C-BCD1-8E1C8AA895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98536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289412-C103-B3D2-F06E-EE9E339C0A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C01728-966C-EFAE-3EA3-771EA3A489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398117-38E0-CB8F-893B-FFECE8DDE9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C47E0-89CD-4FF0-8F6F-8FFAF3CF2F0D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1AD89F-8C7A-EEE3-9D8E-008CEDBD97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D1AB5A-4353-0CC6-974C-4BDF5E6370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57FCA-8E72-4F5C-BCD1-8E1C8AA895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21314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D94B5E-9247-40E3-0757-D7E2A23719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5A3348-3CF1-0FCC-1915-E492D845C27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291236-7E99-10EF-E23C-F79887873DA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3EAFC9-513D-0C3A-3863-BE809D0FA0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C47E0-89CD-4FF0-8F6F-8FFAF3CF2F0D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C40F0B-95AF-ED75-F70C-093E0268D1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68005F-09BE-BAC9-FC34-E3C4CB5BD3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57FCA-8E72-4F5C-BCD1-8E1C8AA895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55804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8403A8-A666-DBE4-215B-E311C06A24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89E505-A88F-FE64-908C-51EF704F89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DBF117C-0DA7-8901-2994-8846877402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FEDDB48-3926-611A-A875-B5DD09A47D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8DEEE91-2B41-17FA-DCD3-B18D60D0729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4F6E2EA-B678-A2DE-645B-E106F4C761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C47E0-89CD-4FF0-8F6F-8FFAF3CF2F0D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B9D4439-A607-5795-138E-847CBC42F6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46FCE0-94FD-9BD0-44CA-DD84C75B18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57FCA-8E72-4F5C-BCD1-8E1C8AA895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36400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9FA960-974F-97E9-FAE1-CF61E5C69B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E753285-8323-08AF-B97F-B267C89233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C47E0-89CD-4FF0-8F6F-8FFAF3CF2F0D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2A84619-E43B-B926-73D5-37ECF4B82C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FAA5A9-C590-FB49-5E01-938BFEE574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57FCA-8E72-4F5C-BCD1-8E1C8AA895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42867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6E16CCD-EAC5-480B-5D9A-F9C73C3922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C47E0-89CD-4FF0-8F6F-8FFAF3CF2F0D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A30C688-3B17-0F52-CAB2-5884F29020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83E2A9-2CCD-2993-EB7D-6F6E384953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57FCA-8E72-4F5C-BCD1-8E1C8AA895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39160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7AFB02-07B0-A226-0268-1EFE129874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2F802F-5D19-D277-0D66-C8CA0024CE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3B0C2AB-13E5-283D-7212-119B6FF438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423BDB-C0AA-6D13-AA04-08B72F82AE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C47E0-89CD-4FF0-8F6F-8FFAF3CF2F0D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510E21-C9AD-E7CC-FC79-09EA036B28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3B2B57-D1C2-9B1A-1AB7-AE832CE15D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57FCA-8E72-4F5C-BCD1-8E1C8AA895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20124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C14BE-6134-341F-7746-5708B644C3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2E88C44-4FAF-0DBD-4FF5-A6C9CD2131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7AD12E-BBE1-5306-0313-BD98EDDF46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3D7D38F-E17C-C2DB-87AA-FF88499D45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C47E0-89CD-4FF0-8F6F-8FFAF3CF2F0D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F8C2D8-1BD6-D0A1-DF32-31038221E7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83CEF4-8BCC-9E87-556A-8DD17B8A1A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57FCA-8E72-4F5C-BCD1-8E1C8AA895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77199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A9F522-A08B-85FC-1D4C-3F61C71D2E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A43D3B-B84E-9B1C-7710-4CA08F70017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727BA6-E730-E488-9057-BA0AE68E9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C47E0-89CD-4FF0-8F6F-8FFAF3CF2F0D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2AADAF-FDE6-9609-457D-3C91D68944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1E132A-3A73-FA6B-332F-BB1623C4D3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57FCA-8E72-4F5C-BCD1-8E1C8AA895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70773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A92279D-252A-4E7F-F7D2-1B72FD6CD8A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9CFF02-F846-FE2C-F67B-FC21FD8F68A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F10841-8854-456A-928A-82E79A7A94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C47E0-89CD-4FF0-8F6F-8FFAF3CF2F0D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7D5953-0073-0B33-45A1-50ABD65FA4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9E4EA0-1ECC-DA6D-AF55-842325090F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57FCA-8E72-4F5C-BCD1-8E1C8AA895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79613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0A6CACB-86A8-FF09-9A52-A990037D55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2C0B71-123C-8EDB-3A66-B787A7C998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95C78E-AD1E-D55B-A3E6-7F42A3B8759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DC47E0-89CD-4FF0-8F6F-8FFAF3CF2F0D}" type="datetimeFigureOut">
              <a:rPr lang="en-GB" smtClean="0"/>
              <a:t>15/09/2023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6C7E59-C0C6-52FA-A914-27EEA0149EF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812DD1-3E17-D449-B594-14B3087A740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C57FCA-8E72-4F5C-BCD1-8E1C8AA895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03787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package" Target="../embeddings/Microsoft_Excel_Worksheet.xlsx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package" Target="../embeddings/Microsoft_Excel_Worksheet1.xlsx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635989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Time value of money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293963"/>
            <a:ext cx="5251316" cy="5064155"/>
          </a:xfrm>
        </p:spPr>
        <p:txBody>
          <a:bodyPr>
            <a:no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000" dirty="0"/>
              <a:t>Why shouldn’t investors be happy with getting back exactly what they have given up?</a:t>
            </a:r>
          </a:p>
          <a:p>
            <a:pPr marL="457200" lvl="1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800" dirty="0" err="1"/>
              <a:t>i</a:t>
            </a:r>
            <a:r>
              <a:rPr lang="en-GB" sz="1800" dirty="0"/>
              <a:t>. Inflation/deflation – changes in the price level of a typical basket of goods and services</a:t>
            </a:r>
          </a:p>
          <a:p>
            <a:pPr marL="457200" lvl="1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800" dirty="0"/>
              <a:t>ii. Risk – if the future is uncertain and there is some concern whether the future cash sum will arise or not</a:t>
            </a:r>
          </a:p>
          <a:p>
            <a:pPr marL="457200" lvl="1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800" dirty="0"/>
              <a:t>iii. Liquidity – even in the absence of inflation and risk we would presume that most people would prefer their money now rather than in the future.</a:t>
            </a:r>
          </a:p>
          <a:p>
            <a:pPr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These three factors combine for the individual to give their ‘marginal rate of time preference for money’ - that is the rate of return they would require to justify the sacrifice of a portion of their wealth (i.e. the price of their money).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AF08F1B-66D2-DF58-185D-AC9898A6B6D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7983" r="13109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747047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Graph on document with pen">
            <a:extLst>
              <a:ext uri="{FF2B5EF4-FFF2-40B4-BE49-F238E27FC236}">
                <a16:creationId xmlns:a16="http://schemas.microsoft.com/office/drawing/2014/main" id="{5384F110-89A6-26D0-EEE0-DF8D15FDE23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532" r="16809" b="-2"/>
          <a:stretch/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GB" sz="4000"/>
              <a:t>Interest – Simple and Compound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600"/>
              <a:t>The price of money or capital is expressed as an </a:t>
            </a:r>
            <a:r>
              <a:rPr lang="en-GB" sz="1600" b="1"/>
              <a:t>interest rate</a:t>
            </a:r>
            <a:r>
              <a:rPr lang="en-GB" sz="160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/>
              <a:t>Interest accumulated on an invested sum can be either </a:t>
            </a:r>
            <a:r>
              <a:rPr lang="en-GB" sz="1600" b="1"/>
              <a:t>simple</a:t>
            </a:r>
            <a:r>
              <a:rPr lang="en-GB" sz="1600"/>
              <a:t> or </a:t>
            </a:r>
            <a:r>
              <a:rPr lang="en-GB" sz="1600" b="1"/>
              <a:t>compound</a:t>
            </a:r>
            <a:r>
              <a:rPr lang="en-GB" sz="160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/>
              <a:t>In the first case it is assumed that the interest is withdrawn as soon as it is earned. In the latter the interest is re-invested.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/>
              <a:t>For example: An investor purchases a four year £1000 savings bond at the beginning of the year (time 0) and at the end of the year interest is paid at a rate of 6%. The investor can elect to take the interest each year or add it to her original investment thus earning interest on interest.</a:t>
            </a:r>
          </a:p>
          <a:p>
            <a:pPr marL="0" indent="0">
              <a:buNone/>
            </a:pPr>
            <a:endParaRPr lang="en-GB" sz="1600"/>
          </a:p>
        </p:txBody>
      </p:sp>
    </p:spTree>
    <p:extLst>
      <p:ext uri="{BB962C8B-B14F-4D97-AF65-F5344CB8AC3E}">
        <p14:creationId xmlns:p14="http://schemas.microsoft.com/office/powerpoint/2010/main" val="40052642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73119"/>
          </a:xfrm>
        </p:spPr>
        <p:txBody>
          <a:bodyPr/>
          <a:lstStyle/>
          <a:p>
            <a:pPr algn="ctr"/>
            <a:r>
              <a:rPr lang="en-GB" sz="2800" b="1" dirty="0"/>
              <a:t>Simple vs Compound interest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sz="2400" b="1" dirty="0"/>
          </a:p>
          <a:p>
            <a:endParaRPr lang="en-GB" sz="2400" dirty="0"/>
          </a:p>
        </p:txBody>
      </p:sp>
      <p:graphicFrame>
        <p:nvGraphicFramePr>
          <p:cNvPr id="6" name="Object 5"/>
          <p:cNvGraphicFramePr>
            <a:graphicFrameLocks noChangeAspect="1"/>
          </p:cNvGraphicFramePr>
          <p:nvPr/>
        </p:nvGraphicFramePr>
        <p:xfrm>
          <a:off x="2109216" y="1106996"/>
          <a:ext cx="8198784" cy="523871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4590969" imgH="2486031" progId="Excel.Sheet.12">
                  <p:embed/>
                </p:oleObj>
              </mc:Choice>
              <mc:Fallback>
                <p:oleObj name="Worksheet" r:id="rId2" imgW="4590969" imgH="2486031" progId="Excel.Sheet.12">
                  <p:embed/>
                  <p:pic>
                    <p:nvPicPr>
                      <p:cNvPr id="6" name="Object 5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2109216" y="1106996"/>
                        <a:ext cx="8198784" cy="523871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2781409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189" y="247078"/>
            <a:ext cx="10515600" cy="534876"/>
          </a:xfrm>
        </p:spPr>
        <p:txBody>
          <a:bodyPr/>
          <a:lstStyle/>
          <a:p>
            <a:pPr algn="ctr"/>
            <a:r>
              <a:rPr lang="en-GB" sz="2800" b="1" dirty="0"/>
              <a:t>Simple vs Compound interest cont’d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84000" y="990331"/>
            <a:ext cx="8424000" cy="5085715"/>
          </a:xfrm>
        </p:spPr>
        <p:txBody>
          <a:bodyPr/>
          <a:lstStyle/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b="1" dirty="0"/>
              <a:t>	      </a:t>
            </a:r>
            <a:r>
              <a:rPr lang="en-GB" b="1" baseline="-25000" dirty="0"/>
              <a:t>	</a:t>
            </a:r>
            <a:r>
              <a:rPr lang="en-GB" b="1" dirty="0"/>
              <a:t>   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6" name="Object 5"/>
          <p:cNvGraphicFramePr>
            <a:graphicFrameLocks noChangeAspect="1"/>
          </p:cNvGraphicFramePr>
          <p:nvPr/>
        </p:nvGraphicFramePr>
        <p:xfrm>
          <a:off x="2017776" y="990330"/>
          <a:ext cx="8083296" cy="517604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4590969" imgH="2724059" progId="Excel.Sheet.12">
                  <p:embed/>
                </p:oleObj>
              </mc:Choice>
              <mc:Fallback>
                <p:oleObj name="Worksheet" r:id="rId2" imgW="4590969" imgH="2724059" progId="Excel.Sheet.12">
                  <p:embed/>
                  <p:pic>
                    <p:nvPicPr>
                      <p:cNvPr id="6" name="Object 5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2017776" y="990330"/>
                        <a:ext cx="8083296" cy="517604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564945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9390" y="741391"/>
            <a:ext cx="5827022" cy="461767"/>
          </a:xfrm>
        </p:spPr>
        <p:txBody>
          <a:bodyPr anchor="b">
            <a:normAutofit fontScale="90000"/>
          </a:bodyPr>
          <a:lstStyle/>
          <a:p>
            <a:r>
              <a:rPr lang="en-GB" sz="3200" b="1" dirty="0"/>
              <a:t>Compound interest or future value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9390" y="1491916"/>
            <a:ext cx="6497052" cy="4489392"/>
          </a:xfrm>
        </p:spPr>
        <p:txBody>
          <a:bodyPr anchor="t">
            <a:no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Compound interest can be calculated using the following equation:    </a:t>
            </a:r>
            <a:r>
              <a:rPr lang="en-GB" sz="2400" b="1" i="1" dirty="0" err="1"/>
              <a:t>FV</a:t>
            </a:r>
            <a:r>
              <a:rPr lang="en-GB" sz="2400" b="1" i="1" baseline="-25000" dirty="0" err="1"/>
              <a:t>t</a:t>
            </a:r>
            <a:r>
              <a:rPr lang="en-GB" sz="2400" b="1" i="1" dirty="0"/>
              <a:t> </a:t>
            </a:r>
            <a:r>
              <a:rPr lang="en-GB" sz="2400" b="1" dirty="0"/>
              <a:t>= </a:t>
            </a:r>
            <a:r>
              <a:rPr lang="en-GB" sz="2400" b="1" i="1" dirty="0"/>
              <a:t>PV</a:t>
            </a:r>
            <a:r>
              <a:rPr lang="en-GB" sz="2400" b="1" dirty="0"/>
              <a:t>(1 + </a:t>
            </a:r>
            <a:r>
              <a:rPr lang="en-GB" sz="2400" b="1" i="1" dirty="0" err="1"/>
              <a:t>i</a:t>
            </a:r>
            <a:r>
              <a:rPr lang="en-GB" sz="2400" b="1" dirty="0"/>
              <a:t>)</a:t>
            </a:r>
            <a:r>
              <a:rPr lang="en-GB" sz="2400" b="1" baseline="30000" dirty="0"/>
              <a:t>t</a:t>
            </a:r>
          </a:p>
          <a:p>
            <a:pPr marL="0" indent="0">
              <a:buNone/>
            </a:pPr>
            <a:r>
              <a:rPr lang="en-GB" sz="2400" dirty="0"/>
              <a:t>Where: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i="1" dirty="0" err="1"/>
              <a:t>FV</a:t>
            </a:r>
            <a:r>
              <a:rPr lang="en-GB" sz="2400" i="1" baseline="-25000" dirty="0" err="1"/>
              <a:t>t</a:t>
            </a:r>
            <a:r>
              <a:rPr lang="en-GB" sz="2400" i="1" dirty="0"/>
              <a:t> </a:t>
            </a:r>
            <a:r>
              <a:rPr lang="en-GB" sz="2400" dirty="0"/>
              <a:t>is the future value of the fund accumulated ‘t’ periods of time from now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i="1" dirty="0"/>
              <a:t>PV</a:t>
            </a:r>
            <a:r>
              <a:rPr lang="en-GB" sz="2400" dirty="0"/>
              <a:t> is the present value invested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i="1" dirty="0" err="1"/>
              <a:t>i</a:t>
            </a:r>
            <a:r>
              <a:rPr lang="en-GB" sz="2400" dirty="0"/>
              <a:t> (or r) is the rate of interest</a:t>
            </a:r>
          </a:p>
          <a:p>
            <a:pPr marL="0" indent="0">
              <a:spcBef>
                <a:spcPts val="1200"/>
              </a:spcBef>
              <a:buNone/>
            </a:pPr>
            <a:r>
              <a:rPr lang="en-GB" sz="2400" dirty="0"/>
              <a:t>Therefore, at year four in the above example:</a:t>
            </a:r>
          </a:p>
          <a:p>
            <a:pPr marL="0" indent="0">
              <a:buNone/>
            </a:pPr>
            <a:r>
              <a:rPr lang="en-GB" sz="2400" i="1" dirty="0"/>
              <a:t>FV</a:t>
            </a:r>
            <a:r>
              <a:rPr lang="en-GB" sz="2400" i="1" baseline="-25000" dirty="0"/>
              <a:t>4</a:t>
            </a:r>
            <a:r>
              <a:rPr lang="en-GB" sz="2400" dirty="0"/>
              <a:t> = 1000 X (1 + 6%)</a:t>
            </a:r>
            <a:r>
              <a:rPr lang="en-GB" sz="2400" baseline="30000" dirty="0"/>
              <a:t>4</a:t>
            </a:r>
          </a:p>
          <a:p>
            <a:pPr marL="0" indent="0">
              <a:buNone/>
            </a:pPr>
            <a:r>
              <a:rPr lang="en-GB" sz="2400" i="1" dirty="0"/>
              <a:t>FV</a:t>
            </a:r>
            <a:r>
              <a:rPr lang="en-GB" sz="2400" i="1" baseline="-25000" dirty="0"/>
              <a:t>4</a:t>
            </a:r>
            <a:r>
              <a:rPr lang="en-GB" sz="2400" dirty="0"/>
              <a:t> = 1000 X 1.06</a:t>
            </a:r>
            <a:r>
              <a:rPr lang="en-GB" sz="2400" baseline="30000" dirty="0"/>
              <a:t>4</a:t>
            </a:r>
            <a:r>
              <a:rPr lang="en-GB" sz="2400" dirty="0"/>
              <a:t> = 1262.48 </a:t>
            </a:r>
          </a:p>
        </p:txBody>
      </p:sp>
      <p:pic>
        <p:nvPicPr>
          <p:cNvPr id="5" name="Picture 4" descr="Metal tic-tac-toe game pieces">
            <a:extLst>
              <a:ext uri="{FF2B5EF4-FFF2-40B4-BE49-F238E27FC236}">
                <a16:creationId xmlns:a16="http://schemas.microsoft.com/office/drawing/2014/main" id="{C2142E81-6A48-5714-A4BA-A4B32842615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322" r="29859"/>
          <a:stretch/>
        </p:blipFill>
        <p:spPr>
          <a:xfrm>
            <a:off x="7270812" y="10"/>
            <a:ext cx="4921187" cy="6857990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8CE57D37-C2D0-066B-1AE3-6F4244344F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A24DCA44-89CF-872A-903F-96C50780EA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4B0CC4F5-AC85-FFFA-7EB5-33C4FCE90A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4453588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Rectangle 2"/>
          <p:cNvSpPr>
            <a:spLocks noChangeArrowheads="1"/>
          </p:cNvSpPr>
          <p:nvPr/>
        </p:nvSpPr>
        <p:spPr bwMode="auto">
          <a:xfrm>
            <a:off x="2209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2053" name="Rectangle 3"/>
          <p:cNvSpPr>
            <a:spLocks noChangeArrowheads="1"/>
          </p:cNvSpPr>
          <p:nvPr/>
        </p:nvSpPr>
        <p:spPr bwMode="auto">
          <a:xfrm>
            <a:off x="4648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2054" name="Rectangle 4"/>
          <p:cNvSpPr>
            <a:spLocks noGrp="1" noChangeArrowheads="1"/>
          </p:cNvSpPr>
          <p:nvPr>
            <p:ph type="title"/>
          </p:nvPr>
        </p:nvSpPr>
        <p:spPr>
          <a:xfrm>
            <a:off x="681037" y="505318"/>
            <a:ext cx="10515600" cy="1325563"/>
          </a:xfrm>
          <a:noFill/>
        </p:spPr>
        <p:txBody>
          <a:bodyPr/>
          <a:lstStyle/>
          <a:p>
            <a:r>
              <a:rPr lang="en-US" altLang="en-US" b="1" dirty="0"/>
              <a:t>Future Values</a:t>
            </a:r>
          </a:p>
        </p:txBody>
      </p:sp>
      <p:sp>
        <p:nvSpPr>
          <p:cNvPr id="2056" name="Rectangle 7"/>
          <p:cNvSpPr>
            <a:spLocks noChangeArrowheads="1"/>
          </p:cNvSpPr>
          <p:nvPr/>
        </p:nvSpPr>
        <p:spPr bwMode="auto">
          <a:xfrm>
            <a:off x="681037" y="2082800"/>
            <a:ext cx="7934325" cy="269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sz="2800" i="1" u="sng" dirty="0"/>
              <a:t>Example 2 - FV</a:t>
            </a:r>
          </a:p>
          <a:p>
            <a:pPr>
              <a:spcBef>
                <a:spcPct val="50000"/>
              </a:spcBef>
            </a:pPr>
            <a:r>
              <a:rPr lang="en-US" altLang="en-US" sz="2800" i="1" dirty="0"/>
              <a:t>What is the future value of $100 if interest is compounded annually at a rate of 7% for two years?</a:t>
            </a:r>
            <a:endParaRPr lang="en-US" altLang="en-US" i="1" dirty="0"/>
          </a:p>
          <a:p>
            <a:pPr>
              <a:spcBef>
                <a:spcPct val="50000"/>
              </a:spcBef>
            </a:pPr>
            <a:endParaRPr lang="en-US" altLang="en-US" i="1" dirty="0"/>
          </a:p>
          <a:p>
            <a:pPr latinLnBrk="1">
              <a:spcBef>
                <a:spcPct val="50000"/>
              </a:spcBef>
            </a:pPr>
            <a:endParaRPr lang="en-US" altLang="en-US" i="1" dirty="0"/>
          </a:p>
        </p:txBody>
      </p:sp>
      <p:graphicFrame>
        <p:nvGraphicFramePr>
          <p:cNvPr id="149512" name="Object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040644750"/>
              </p:ext>
            </p:extLst>
          </p:nvPr>
        </p:nvGraphicFramePr>
        <p:xfrm>
          <a:off x="1047120" y="4462462"/>
          <a:ext cx="5100638" cy="10493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3" imgW="2222280" imgH="457200" progId="Equation.3">
                  <p:embed/>
                </p:oleObj>
              </mc:Choice>
              <mc:Fallback>
                <p:oleObj name="Equation" r:id="rId3" imgW="2222280" imgH="457200" progId="Equation.3">
                  <p:embed/>
                  <p:pic>
                    <p:nvPicPr>
                      <p:cNvPr id="149512" name="Object 3"/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47120" y="4462462"/>
                        <a:ext cx="5100638" cy="10493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057" name="Picture 9"/>
          <p:cNvPicPr>
            <a:picLocks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15362" y="1212850"/>
            <a:ext cx="2085975" cy="1214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69939770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5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95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95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1495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495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1DE7243B-5109-444B-8FAF-7437C66BC0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21332" cy="6858000"/>
          </a:xfrm>
          <a:custGeom>
            <a:avLst/>
            <a:gdLst>
              <a:gd name="connsiteX0" fmla="*/ 4421332 w 4421332"/>
              <a:gd name="connsiteY0" fmla="*/ 0 h 6858000"/>
              <a:gd name="connsiteX1" fmla="*/ 69075 w 4421332"/>
              <a:gd name="connsiteY1" fmla="*/ 0 h 6858000"/>
              <a:gd name="connsiteX2" fmla="*/ 35131 w 4421332"/>
              <a:gd name="connsiteY2" fmla="*/ 267128 h 6858000"/>
              <a:gd name="connsiteX3" fmla="*/ 0 w 4421332"/>
              <a:gd name="connsiteY3" fmla="*/ 962845 h 6858000"/>
              <a:gd name="connsiteX4" fmla="*/ 3276103 w 4421332"/>
              <a:gd name="connsiteY4" fmla="*/ 6782205 h 6858000"/>
              <a:gd name="connsiteX5" fmla="*/ 3407923 w 4421332"/>
              <a:gd name="connsiteY5" fmla="*/ 6858000 h 6858000"/>
              <a:gd name="connsiteX6" fmla="*/ 4421332 w 4421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21332" h="6858000">
                <a:moveTo>
                  <a:pt x="442133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442133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C5D6221-DA7B-4611-AA26-7D8E349FD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232227" cy="6858000"/>
          </a:xfrm>
          <a:custGeom>
            <a:avLst/>
            <a:gdLst>
              <a:gd name="connsiteX0" fmla="*/ 0 w 4232227"/>
              <a:gd name="connsiteY0" fmla="*/ 0 h 6858000"/>
              <a:gd name="connsiteX1" fmla="*/ 4161853 w 4232227"/>
              <a:gd name="connsiteY1" fmla="*/ 0 h 6858000"/>
              <a:gd name="connsiteX2" fmla="*/ 4197953 w 4232227"/>
              <a:gd name="connsiteY2" fmla="*/ 284091 h 6858000"/>
              <a:gd name="connsiteX3" fmla="*/ 4232227 w 4232227"/>
              <a:gd name="connsiteY3" fmla="*/ 962844 h 6858000"/>
              <a:gd name="connsiteX4" fmla="*/ 758007 w 4232227"/>
              <a:gd name="connsiteY4" fmla="*/ 6800152 h 6858000"/>
              <a:gd name="connsiteX5" fmla="*/ 645060 w 4232227"/>
              <a:gd name="connsiteY5" fmla="*/ 6858000 h 6858000"/>
              <a:gd name="connsiteX6" fmla="*/ 0 w 423222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32227" h="6858000">
                <a:moveTo>
                  <a:pt x="0" y="0"/>
                </a:moveTo>
                <a:lnTo>
                  <a:pt x="4161853" y="0"/>
                </a:lnTo>
                <a:lnTo>
                  <a:pt x="4197953" y="284091"/>
                </a:lnTo>
                <a:cubicBezTo>
                  <a:pt x="4220617" y="507260"/>
                  <a:pt x="4232227" y="733696"/>
                  <a:pt x="4232227" y="962844"/>
                </a:cubicBezTo>
                <a:cubicBezTo>
                  <a:pt x="4232227" y="3483472"/>
                  <a:pt x="2827409" y="5675986"/>
                  <a:pt x="758007" y="6800152"/>
                </a:cubicBezTo>
                <a:lnTo>
                  <a:pt x="64506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1374" y="774135"/>
            <a:ext cx="2871095" cy="2127124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48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Equivalent rates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775232" y="429416"/>
            <a:ext cx="6999826" cy="54298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indent="-228600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If an interest rate is calculated based on one time, the equivalent rate is when that rate is compounded to a different period.</a:t>
            </a:r>
          </a:p>
          <a:p>
            <a:pPr marL="342900" indent="-228600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So, if a monthly rate is quoted, what is the equivalent annual rate assuming that the monthly rate is compounded over the 12 monthly periods of the year?</a:t>
            </a:r>
          </a:p>
          <a:p>
            <a:pPr marL="342900" indent="-228600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The answer is given by the following formula:</a:t>
            </a:r>
          </a:p>
          <a:p>
            <a:pPr indent="-228600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			(1 + </a:t>
            </a:r>
            <a:r>
              <a:rPr lang="en-US" sz="2400" i="1" dirty="0" err="1"/>
              <a:t>i</a:t>
            </a:r>
            <a:r>
              <a:rPr lang="en-US" sz="2400" i="1" baseline="-25000" dirty="0" err="1"/>
              <a:t>a</a:t>
            </a:r>
            <a:r>
              <a:rPr lang="en-US" sz="2400" dirty="0"/>
              <a:t>) = (1 + </a:t>
            </a:r>
            <a:r>
              <a:rPr lang="en-US" sz="2400" i="1" dirty="0" err="1"/>
              <a:t>i</a:t>
            </a:r>
            <a:r>
              <a:rPr lang="en-US" sz="2400" i="1" baseline="-25000" dirty="0" err="1"/>
              <a:t>m</a:t>
            </a:r>
            <a:r>
              <a:rPr lang="en-US" sz="2400" dirty="0"/>
              <a:t>)</a:t>
            </a:r>
            <a:r>
              <a:rPr lang="en-US" sz="2400" baseline="30000" dirty="0"/>
              <a:t>12</a:t>
            </a:r>
          </a:p>
          <a:p>
            <a:pPr marL="342900" indent="-228600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So, if the monthly rate (</a:t>
            </a:r>
            <a:r>
              <a:rPr lang="en-US" sz="2400" i="1" dirty="0" err="1"/>
              <a:t>i</a:t>
            </a:r>
            <a:r>
              <a:rPr lang="en-US" sz="2400" i="1" baseline="-25000" dirty="0" err="1"/>
              <a:t>m</a:t>
            </a:r>
            <a:r>
              <a:rPr lang="en-US" sz="2400" dirty="0"/>
              <a:t>) is 1.5% the annual equivalent rate (</a:t>
            </a:r>
            <a:r>
              <a:rPr lang="en-US" sz="2400" i="1" dirty="0" err="1"/>
              <a:t>i</a:t>
            </a:r>
            <a:r>
              <a:rPr lang="en-US" sz="2400" i="1" baseline="-25000" dirty="0" err="1"/>
              <a:t>a</a:t>
            </a:r>
            <a:r>
              <a:rPr lang="en-US" sz="2400" dirty="0"/>
              <a:t>) would be – </a:t>
            </a:r>
          </a:p>
          <a:p>
            <a:pPr indent="-228600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(1 + </a:t>
            </a:r>
            <a:r>
              <a:rPr lang="en-US" sz="2400" i="1" dirty="0" err="1"/>
              <a:t>i</a:t>
            </a:r>
            <a:r>
              <a:rPr lang="en-US" sz="2400" i="1" baseline="-25000" dirty="0" err="1"/>
              <a:t>a</a:t>
            </a:r>
            <a:r>
              <a:rPr lang="en-US" sz="2400" dirty="0"/>
              <a:t>) = (1.015)</a:t>
            </a:r>
            <a:r>
              <a:rPr lang="en-US" sz="2400" baseline="30000" dirty="0"/>
              <a:t>12 </a:t>
            </a:r>
            <a:endParaRPr lang="en-US" sz="2400" dirty="0"/>
          </a:p>
          <a:p>
            <a:pPr indent="-228600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 </a:t>
            </a:r>
            <a:r>
              <a:rPr lang="en-US" sz="2400" i="1" dirty="0" err="1"/>
              <a:t>i</a:t>
            </a:r>
            <a:r>
              <a:rPr lang="en-US" sz="2400" i="1" baseline="-25000" dirty="0" err="1"/>
              <a:t>a</a:t>
            </a:r>
            <a:r>
              <a:rPr lang="en-US" sz="2400" dirty="0"/>
              <a:t> = 1.19562 – 1 = 0.19562 (19.562%)</a:t>
            </a:r>
          </a:p>
        </p:txBody>
      </p:sp>
    </p:spTree>
    <p:extLst>
      <p:ext uri="{BB962C8B-B14F-4D97-AF65-F5344CB8AC3E}">
        <p14:creationId xmlns:p14="http://schemas.microsoft.com/office/powerpoint/2010/main" val="3681256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793" y="1319149"/>
            <a:ext cx="2202380" cy="1182511"/>
          </a:xfrm>
        </p:spPr>
        <p:txBody>
          <a:bodyPr>
            <a:normAutofit fontScale="90000"/>
          </a:bodyPr>
          <a:lstStyle/>
          <a:p>
            <a:r>
              <a:rPr lang="en-GB" sz="2800" b="1" dirty="0"/>
              <a:t>Equivalent rates continued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2590569" y="485567"/>
                <a:ext cx="8569688" cy="6086588"/>
              </a:xfrm>
            </p:spPr>
            <p:txBody>
              <a:bodyPr/>
              <a:lstStyle/>
              <a:p>
                <a:pPr>
                  <a:buFont typeface="Arial" panose="020B0604020202020204" pitchFamily="34" charset="0"/>
                  <a:buChar char="•"/>
                </a:pPr>
                <a:r>
                  <a:rPr lang="en-GB" sz="2400" dirty="0"/>
                  <a:t>A daily rate can be similarly converted to an equivalent annual rate by compounding over 365 periods. Assume, for instance, that a daily rate of interest is 0.1%, the annual rate would be –</a:t>
                </a:r>
              </a:p>
              <a:p>
                <a:pPr marL="0" indent="0">
                  <a:spcBef>
                    <a:spcPts val="0"/>
                  </a:spcBef>
                  <a:buNone/>
                </a:pPr>
                <a:r>
                  <a:rPr lang="en-GB" sz="2400" dirty="0"/>
                  <a:t>				(1 + </a:t>
                </a:r>
                <a:r>
                  <a:rPr lang="en-GB" sz="2400" i="1" dirty="0" err="1"/>
                  <a:t>i</a:t>
                </a:r>
                <a:r>
                  <a:rPr lang="en-GB" sz="2400" i="1" baseline="-25000" dirty="0" err="1"/>
                  <a:t>a</a:t>
                </a:r>
                <a:r>
                  <a:rPr lang="en-GB" sz="2400" dirty="0"/>
                  <a:t>) = (1.001)</a:t>
                </a:r>
                <a:r>
                  <a:rPr lang="en-GB" sz="2400" baseline="30000" dirty="0"/>
                  <a:t>365</a:t>
                </a:r>
              </a:p>
              <a:p>
                <a:pPr marL="0" indent="0">
                  <a:spcBef>
                    <a:spcPts val="0"/>
                  </a:spcBef>
                  <a:buNone/>
                </a:pPr>
                <a:r>
                  <a:rPr lang="en-GB" sz="2400" dirty="0"/>
                  <a:t>		           </a:t>
                </a:r>
                <a:r>
                  <a:rPr lang="en-GB" sz="2400" i="1" dirty="0" err="1"/>
                  <a:t>i</a:t>
                </a:r>
                <a:r>
                  <a:rPr lang="en-GB" sz="2400" i="1" baseline="-25000" dirty="0" err="1"/>
                  <a:t>a</a:t>
                </a:r>
                <a:r>
                  <a:rPr lang="en-GB" sz="2400" dirty="0"/>
                  <a:t> = 1.44025 – 1 = 0.44025 (44.025%)</a:t>
                </a:r>
              </a:p>
              <a:p>
                <a:pPr>
                  <a:buFont typeface="Arial" panose="020B0604020202020204" pitchFamily="34" charset="0"/>
                  <a:buChar char="•"/>
                </a:pPr>
                <a:r>
                  <a:rPr lang="en-GB" sz="2400" dirty="0"/>
                  <a:t>It’s possible also to convert an annual rate to a shorter period by re-arranging the annual equivalent rate formula. Thus, an annual rate of 20% equates to a monthly rate as follows: </a:t>
                </a:r>
              </a:p>
              <a:p>
                <a:pPr>
                  <a:buFont typeface="Arial" panose="020B0604020202020204" pitchFamily="34" charset="0"/>
                  <a:buChar char="•"/>
                </a:pPr>
                <a:r>
                  <a:rPr lang="en-GB" sz="2400" dirty="0"/>
                  <a:t>(1 + </a:t>
                </a:r>
                <a:r>
                  <a:rPr lang="en-GB" sz="2400" i="1" dirty="0" err="1"/>
                  <a:t>i</a:t>
                </a:r>
                <a:r>
                  <a:rPr lang="en-GB" sz="2400" i="1" baseline="-25000" dirty="0" err="1"/>
                  <a:t>a</a:t>
                </a:r>
                <a:r>
                  <a:rPr lang="en-GB" sz="2400" dirty="0"/>
                  <a:t>) = (1 + </a:t>
                </a:r>
                <a:r>
                  <a:rPr lang="en-GB" sz="2400" i="1" dirty="0" err="1"/>
                  <a:t>i</a:t>
                </a:r>
                <a:r>
                  <a:rPr lang="en-GB" sz="2400" i="1" baseline="-25000" dirty="0" err="1"/>
                  <a:t>m</a:t>
                </a:r>
                <a:r>
                  <a:rPr lang="en-GB" sz="2400" dirty="0"/>
                  <a:t>)</a:t>
                </a:r>
                <a:r>
                  <a:rPr lang="en-GB" sz="2400" baseline="30000" dirty="0"/>
                  <a:t>12</a:t>
                </a:r>
                <a:r>
                  <a:rPr lang="en-GB" sz="2400" dirty="0"/>
                  <a:t> </a:t>
                </a:r>
              </a:p>
              <a:p>
                <a:pPr marL="0" indent="0">
                  <a:buNone/>
                </a:pPr>
                <a:r>
                  <a:rPr lang="en-GB" sz="2400" dirty="0"/>
                  <a:t>Re-arranging:  (1 + </a:t>
                </a:r>
                <a:r>
                  <a:rPr lang="en-GB" sz="2400" i="1" dirty="0" err="1"/>
                  <a:t>i</a:t>
                </a:r>
                <a:r>
                  <a:rPr lang="en-GB" sz="2400" i="1" baseline="-25000" dirty="0" err="1"/>
                  <a:t>m</a:t>
                </a:r>
                <a:r>
                  <a:rPr lang="en-GB" sz="2400" dirty="0"/>
                  <a:t>) = </a:t>
                </a:r>
              </a:p>
              <a:p>
                <a:pPr marL="0" indent="0">
                  <a:buNone/>
                </a:pPr>
                <a:endParaRPr lang="en-GB" sz="2400" dirty="0"/>
              </a:p>
              <a:p>
                <a:pPr marL="0" indent="0">
                  <a:spcBef>
                    <a:spcPts val="0"/>
                  </a:spcBef>
                  <a:buNone/>
                </a:pPr>
                <a:r>
                  <a:rPr lang="en-GB" sz="2400" dirty="0"/>
                  <a:t>Therefore: </a:t>
                </a:r>
                <a:r>
                  <a:rPr lang="en-GB" sz="2400" i="1" dirty="0" err="1"/>
                  <a:t>i</a:t>
                </a:r>
                <a:r>
                  <a:rPr lang="en-GB" sz="2400" i="1" baseline="-25000" dirty="0" err="1"/>
                  <a:t>m</a:t>
                </a:r>
                <a:r>
                  <a:rPr lang="en-GB" sz="2400" dirty="0"/>
                  <a:t> = 	                      </a:t>
                </a:r>
                <a14:m>
                  <m:oMath xmlns:m="http://schemas.openxmlformats.org/officeDocument/2006/math"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 − </m:t>
                    </m:r>
                  </m:oMath>
                </a14:m>
                <a:r>
                  <a:rPr lang="en-GB" sz="2400" dirty="0"/>
                  <a:t>1 </a:t>
                </a:r>
              </a:p>
              <a:p>
                <a:pPr marL="0" indent="0">
                  <a:buNone/>
                </a:pPr>
                <a:br>
                  <a:rPr lang="en-GB" sz="2400" dirty="0"/>
                </a:br>
                <a:r>
                  <a:rPr lang="en-GB" sz="2400" dirty="0"/>
                  <a:t>So, </a:t>
                </a:r>
                <a:r>
                  <a:rPr lang="en-GB" sz="2400" dirty="0" err="1"/>
                  <a:t>i</a:t>
                </a:r>
                <a:r>
                  <a:rPr lang="en-GB" sz="2400" baseline="-25000" dirty="0" err="1"/>
                  <a:t>m</a:t>
                </a:r>
                <a:r>
                  <a:rPr lang="en-GB" sz="2400" dirty="0"/>
                  <a:t> =                              </a:t>
                </a:r>
                <a14:m>
                  <m:oMath xmlns:m="http://schemas.openxmlformats.org/officeDocument/2006/math"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−</m:t>
                    </m:r>
                  </m:oMath>
                </a14:m>
                <a:r>
                  <a:rPr lang="en-GB" sz="2400" dirty="0"/>
                  <a:t> 1 = 0.0153 (1.53%)</a:t>
                </a:r>
              </a:p>
              <a:p>
                <a:pPr marL="0" indent="0">
                  <a:buNone/>
                </a:pPr>
                <a:endParaRPr lang="en-GB" sz="2400" dirty="0"/>
              </a:p>
              <a:p>
                <a:pPr marL="0" indent="0">
                  <a:buNone/>
                </a:pPr>
                <a:endParaRPr lang="en-GB" sz="2400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590569" y="485567"/>
                <a:ext cx="8569688" cy="6086588"/>
              </a:xfrm>
              <a:blipFill>
                <a:blip r:embed="rId2"/>
                <a:stretch>
                  <a:fillRect l="-1138" t="-1403" r="-170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23" name="Group 22"/>
          <p:cNvGrpSpPr/>
          <p:nvPr/>
        </p:nvGrpSpPr>
        <p:grpSpPr>
          <a:xfrm>
            <a:off x="3725317" y="5259991"/>
            <a:ext cx="1854680" cy="639864"/>
            <a:chOff x="3857625" y="4786313"/>
            <a:chExt cx="2643188" cy="1070814"/>
          </a:xfrm>
        </p:grpSpPr>
        <p:sp>
          <p:nvSpPr>
            <p:cNvPr id="5" name="Rectangle 4"/>
            <p:cNvSpPr/>
            <p:nvPr/>
          </p:nvSpPr>
          <p:spPr>
            <a:xfrm>
              <a:off x="3857625" y="4786313"/>
              <a:ext cx="2643188" cy="107081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cxnSp>
          <p:nvCxnSpPr>
            <p:cNvPr id="20" name="Straight Connector 19"/>
            <p:cNvCxnSpPr/>
            <p:nvPr/>
          </p:nvCxnSpPr>
          <p:spPr>
            <a:xfrm>
              <a:off x="5043488" y="4943476"/>
              <a:ext cx="1300162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0"/>
            <p:cNvSpPr/>
            <p:nvPr/>
          </p:nvSpPr>
          <p:spPr>
            <a:xfrm>
              <a:off x="4223363" y="4943476"/>
              <a:ext cx="662962" cy="335756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2000" dirty="0">
                  <a:solidFill>
                    <a:schemeClr val="tx1"/>
                  </a:solidFill>
                </a:rPr>
                <a:t>12</a:t>
              </a:r>
            </a:p>
          </p:txBody>
        </p:sp>
        <p:cxnSp>
          <p:nvCxnSpPr>
            <p:cNvPr id="7" name="Straight Connector 6"/>
            <p:cNvCxnSpPr/>
            <p:nvPr/>
          </p:nvCxnSpPr>
          <p:spPr>
            <a:xfrm>
              <a:off x="4200526" y="5036344"/>
              <a:ext cx="444318" cy="578644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V="1">
              <a:off x="4644844" y="4943476"/>
              <a:ext cx="398644" cy="671512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1"/>
            <p:cNvSpPr/>
            <p:nvPr/>
          </p:nvSpPr>
          <p:spPr>
            <a:xfrm>
              <a:off x="5172075" y="5036344"/>
              <a:ext cx="1042988" cy="57864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2000" dirty="0">
                  <a:solidFill>
                    <a:schemeClr val="tx1"/>
                  </a:solidFill>
                </a:rPr>
                <a:t>(1.2)</a:t>
              </a:r>
            </a:p>
          </p:txBody>
        </p:sp>
      </p:grpSp>
      <p:pic>
        <p:nvPicPr>
          <p:cNvPr id="24" name="Picture 2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95311" y="4410620"/>
            <a:ext cx="2280102" cy="816935"/>
          </a:xfrm>
          <a:prstGeom prst="rect">
            <a:avLst/>
          </a:prstGeom>
        </p:spPr>
      </p:pic>
      <p:pic>
        <p:nvPicPr>
          <p:cNvPr id="25" name="Picture 2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84024" y="3593685"/>
            <a:ext cx="2280102" cy="816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75847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659</Words>
  <Application>Microsoft Office PowerPoint</Application>
  <PresentationFormat>Widescreen</PresentationFormat>
  <Paragraphs>49</Paragraphs>
  <Slides>8</Slides>
  <Notes>1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8</vt:i4>
      </vt:variant>
    </vt:vector>
  </HeadingPairs>
  <TitlesOfParts>
    <vt:vector size="16" baseType="lpstr">
      <vt:lpstr>Arial</vt:lpstr>
      <vt:lpstr>Calibri</vt:lpstr>
      <vt:lpstr>Calibri Light</vt:lpstr>
      <vt:lpstr>Cambria Math</vt:lpstr>
      <vt:lpstr>Times New Roman</vt:lpstr>
      <vt:lpstr>Office Theme</vt:lpstr>
      <vt:lpstr>Worksheet</vt:lpstr>
      <vt:lpstr>Equation</vt:lpstr>
      <vt:lpstr>Time value of money</vt:lpstr>
      <vt:lpstr>Interest – Simple and Compound</vt:lpstr>
      <vt:lpstr>Simple vs Compound interest</vt:lpstr>
      <vt:lpstr>Simple vs Compound interest cont’d</vt:lpstr>
      <vt:lpstr>Compound interest or future value</vt:lpstr>
      <vt:lpstr>Future Values</vt:lpstr>
      <vt:lpstr>Equivalent rates</vt:lpstr>
      <vt:lpstr>Equivalent rates continued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Time value of money</dc:title>
  <dc:creator>Ejike Udeogu</dc:creator>
  <cp:lastModifiedBy>Ejike Udeogu</cp:lastModifiedBy>
  <cp:revision>3</cp:revision>
  <dcterms:created xsi:type="dcterms:W3CDTF">2023-09-15T20:40:40Z</dcterms:created>
  <dcterms:modified xsi:type="dcterms:W3CDTF">2023-09-15T20:56:45Z</dcterms:modified>
</cp:coreProperties>
</file>