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493" r:id="rId2"/>
    <p:sldId id="278" r:id="rId3"/>
    <p:sldId id="543" r:id="rId4"/>
    <p:sldId id="544" r:id="rId5"/>
    <p:sldId id="545" r:id="rId6"/>
    <p:sldId id="546" r:id="rId7"/>
    <p:sldId id="560" r:id="rId8"/>
    <p:sldId id="549" r:id="rId9"/>
    <p:sldId id="547" r:id="rId10"/>
    <p:sldId id="561" r:id="rId11"/>
    <p:sldId id="563" r:id="rId12"/>
    <p:sldId id="564" r:id="rId13"/>
    <p:sldId id="565" r:id="rId14"/>
    <p:sldId id="566" r:id="rId15"/>
    <p:sldId id="550" r:id="rId16"/>
    <p:sldId id="551" r:id="rId17"/>
    <p:sldId id="567" r:id="rId18"/>
    <p:sldId id="568" r:id="rId19"/>
    <p:sldId id="569" r:id="rId20"/>
    <p:sldId id="570" r:id="rId21"/>
    <p:sldId id="341" r:id="rId22"/>
    <p:sldId id="562" r:id="rId23"/>
    <p:sldId id="512" r:id="rId2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314" autoAdjust="0"/>
    <p:restoredTop sz="91422" autoAdjust="0"/>
  </p:normalViewPr>
  <p:slideViewPr>
    <p:cSldViewPr>
      <p:cViewPr varScale="1">
        <p:scale>
          <a:sx n="96" d="100"/>
          <a:sy n="96" d="100"/>
        </p:scale>
        <p:origin x="688" y="1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24396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29404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53480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86466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40276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24708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16310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3194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7040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35396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10639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608167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701470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25832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981926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846465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274284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66820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25B2A-A06D-244E-9AE6-D880823983AC}" type="datetime1">
              <a:rPr lang="en-GB" altLang="en-US" smtClean="0"/>
              <a:t>15/07/2021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8E06A-E05A-C64B-9653-68396C333F61}" type="datetime1">
              <a:rPr lang="en-GB" altLang="en-US" smtClean="0"/>
              <a:t>15/07/2021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5BC1F-ECEC-7D4A-874C-B3EC9D5B9055}" type="datetime1">
              <a:rPr lang="en-GB" altLang="en-US" smtClean="0"/>
              <a:t>15/07/2021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3CCBD-8E07-EC4B-984C-8270035F7575}" type="datetime1">
              <a:rPr lang="en-GB" altLang="en-US" smtClean="0"/>
              <a:t>15/07/2021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41203-B4BB-A04E-B895-8CD234538550}" type="datetime1">
              <a:rPr lang="en-GB" altLang="en-US" smtClean="0"/>
              <a:t>15/07/2021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3DF53-91B6-9445-A2CA-ABB11331E7A4}" type="datetime1">
              <a:rPr lang="en-GB" altLang="en-US" smtClean="0"/>
              <a:t>15/07/2021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7F279-FAE4-5B4D-94AA-1586C826F033}" type="datetime1">
              <a:rPr lang="en-GB" altLang="en-US" smtClean="0"/>
              <a:t>15/07/2021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4D52A-3882-0A4B-8280-61FF9F73E79F}" type="datetime1">
              <a:rPr lang="en-GB" altLang="en-US" smtClean="0"/>
              <a:t>15/07/2021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DA589-475C-394E-AFB9-1577C33C4407}" type="datetime1">
              <a:rPr lang="en-GB" altLang="en-US" smtClean="0"/>
              <a:t>15/07/2021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60C29-D58E-EC48-8BA8-45A67E5A949A}" type="datetime1">
              <a:rPr lang="en-GB" altLang="en-US" smtClean="0"/>
              <a:t>15/07/2021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9B1BA-CF62-A340-A99B-2854159955DB}" type="datetime1">
              <a:rPr lang="en-GB" altLang="en-US" smtClean="0"/>
              <a:t>15/07/2021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0AF25E-D893-2B46-90A6-179B17B1ACCE}" type="datetime1">
              <a:rPr lang="en-GB" altLang="en-US" smtClean="0"/>
              <a:t>15/07/2021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tif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tiff"/><Relationship Id="rId4" Type="http://schemas.openxmlformats.org/officeDocument/2006/relationships/image" Target="../media/image11.tiff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5076056" y="4077072"/>
            <a:ext cx="4067944" cy="1235066"/>
          </a:xfrm>
        </p:spPr>
        <p:txBody>
          <a:bodyPr/>
          <a:lstStyle/>
          <a:p>
            <a:pPr eaLnBrk="1" hangingPunct="1"/>
            <a:r>
              <a:rPr lang="en-GB" altLang="en-US" sz="2400" b="1" dirty="0"/>
              <a:t>Week 5: Session 1: </a:t>
            </a:r>
            <a:br>
              <a:rPr lang="en-GB" altLang="en-US" sz="2400" b="1" dirty="0"/>
            </a:br>
            <a:r>
              <a:rPr lang="en-GB" altLang="en-US" sz="2400" b="1" dirty="0"/>
              <a:t>Data Mining Techniques: </a:t>
            </a:r>
            <a:r>
              <a:rPr lang="en-GB" altLang="en-US" sz="2200" b="1" dirty="0"/>
              <a:t>Regression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786110" y="980728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tx1"/>
                </a:solidFill>
              </a:rPr>
              <a:t>Data Handling &amp; Business Intelligence </a:t>
            </a:r>
          </a:p>
          <a:p>
            <a:pPr eaLnBrk="1" hangingPunct="1"/>
            <a:r>
              <a:rPr lang="en-GB" altLang="en-US" sz="4000" b="1" dirty="0">
                <a:solidFill>
                  <a:schemeClr val="tx1"/>
                </a:solidFill>
              </a:rPr>
              <a:t>LCBB5000</a:t>
            </a:r>
          </a:p>
        </p:txBody>
      </p:sp>
    </p:spTree>
    <p:extLst>
      <p:ext uri="{BB962C8B-B14F-4D97-AF65-F5344CB8AC3E}">
        <p14:creationId xmlns:p14="http://schemas.microsoft.com/office/powerpoint/2010/main" val="3070087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455921D9-3003-024B-9988-85E9F3657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06437"/>
          </a:xfrm>
        </p:spPr>
        <p:txBody>
          <a:bodyPr/>
          <a:lstStyle/>
          <a:p>
            <a:pPr eaLnBrk="1" hangingPunct="1"/>
            <a:r>
              <a:rPr lang="en-GB" altLang="en-US" sz="3200" b="1" dirty="0"/>
              <a:t>Lesson Aims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69691-B47D-7241-B44F-9C879DAACE7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15/07/2021</a:t>
            </a:fld>
            <a:endParaRPr lang="en-GB" altLang="en-US"/>
          </a:p>
        </p:txBody>
      </p:sp>
      <p:sp>
        <p:nvSpPr>
          <p:cNvPr id="16387" name="Slide Number Placeholder 5">
            <a:extLst>
              <a:ext uri="{FF2B5EF4-FFF2-40B4-BE49-F238E27FC236}">
                <a16:creationId xmlns:a16="http://schemas.microsoft.com/office/drawing/2014/main" id="{83277620-F381-AD4B-A446-AEDCDB5DC2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D9E8C65-235A-E445-AD01-8C468CA0F19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36474F-B44F-1947-B387-AE01020E4381}"/>
              </a:ext>
            </a:extLst>
          </p:cNvPr>
          <p:cNvSpPr/>
          <p:nvPr/>
        </p:nvSpPr>
        <p:spPr>
          <a:xfrm>
            <a:off x="719832" y="909935"/>
            <a:ext cx="7775575" cy="4216539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 eaLnBrk="1" hangingPunct="1">
              <a:buFont typeface="Arial" panose="020B0604020202020204" pitchFamily="34" charset="0"/>
              <a:buNone/>
              <a:defRPr/>
            </a:pPr>
            <a:r>
              <a:rPr lang="en-GB" sz="2400" dirty="0">
                <a:latin typeface="+mn-lt"/>
              </a:rPr>
              <a:t>By the end of this session, students should be aware of: </a:t>
            </a:r>
          </a:p>
          <a:p>
            <a:pPr algn="just" eaLnBrk="1" hangingPunct="1">
              <a:buFont typeface="Arial" panose="020B0604020202020204" pitchFamily="34" charset="0"/>
              <a:buNone/>
              <a:defRPr/>
            </a:pPr>
            <a:endParaRPr lang="en-GB" sz="24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Definition of regression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Steps for regression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Correlations and Relationships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Visual look at relationship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Types of regression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Classification vs. Regression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Advantages of regression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Disadvantages of regression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Regression exercise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2905722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06090"/>
          </a:xfrm>
        </p:spPr>
        <p:txBody>
          <a:bodyPr/>
          <a:lstStyle/>
          <a:p>
            <a:r>
              <a:rPr lang="en-US" sz="3200" b="1" dirty="0"/>
              <a:t>What is Regression?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457200" y="1010551"/>
            <a:ext cx="836327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Regression is a well-known statistical technique to model the predictive relationship between several independent variables and one dependent variable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The regression model or explanatory model is to identify a functional relationship between the target variable and a subset of the remaining attributes contained in the dataset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Regression model serves to highlight and interpret the dependency of the target variable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Regression models are used to predict the future value of the target attribute, based upon the functional relationship identified and the future value of the explanatory attributes </a:t>
            </a:r>
          </a:p>
        </p:txBody>
      </p:sp>
    </p:spTree>
    <p:extLst>
      <p:ext uri="{BB962C8B-B14F-4D97-AF65-F5344CB8AC3E}">
        <p14:creationId xmlns:p14="http://schemas.microsoft.com/office/powerpoint/2010/main" val="2101064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048"/>
            <a:ext cx="8229600" cy="706090"/>
          </a:xfrm>
        </p:spPr>
        <p:txBody>
          <a:bodyPr/>
          <a:lstStyle/>
          <a:p>
            <a:r>
              <a:rPr lang="en-US" sz="3200" b="1" dirty="0"/>
              <a:t>What is Regression?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755576" y="858138"/>
            <a:ext cx="7776864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The objective is to find the best-fitting curve for a dependent variable in a multidimensional space, with each independent variable being a dimension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1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The curve could be straight line, or it could be a nonlinear curve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1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The quality of fit of the curve to the data can be measured by a coefficient of correlation (r), which is the square root of the amount of variance explained by the curve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The development of a regression model allows knowledge workers to acquire a deeper understanding of the phenomenon analyzed and to evaluate the effects determined on the target variable by different combinations of values assigned to the remaining attributes </a:t>
            </a:r>
          </a:p>
        </p:txBody>
      </p:sp>
    </p:spTree>
    <p:extLst>
      <p:ext uri="{BB962C8B-B14F-4D97-AF65-F5344CB8AC3E}">
        <p14:creationId xmlns:p14="http://schemas.microsoft.com/office/powerpoint/2010/main" val="30529085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0662"/>
            <a:ext cx="8229600" cy="706090"/>
          </a:xfrm>
        </p:spPr>
        <p:txBody>
          <a:bodyPr/>
          <a:lstStyle/>
          <a:p>
            <a:r>
              <a:rPr lang="en-US" sz="3200" b="1" dirty="0"/>
              <a:t>Steps for Regression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B4A90A-7FA2-D64E-B5DF-46426CAD27EE}"/>
              </a:ext>
            </a:extLst>
          </p:cNvPr>
          <p:cNvSpPr txBox="1"/>
          <p:nvPr/>
        </p:nvSpPr>
        <p:spPr>
          <a:xfrm>
            <a:off x="542257" y="1382286"/>
            <a:ext cx="4029743" cy="4093428"/>
          </a:xfrm>
          <a:prstGeom prst="rect">
            <a:avLst/>
          </a:prstGeom>
          <a:noFill/>
          <a:ln>
            <a:solidFill>
              <a:schemeClr val="tx1">
                <a:alpha val="99000"/>
              </a:schemeClr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US" sz="2000" dirty="0">
                <a:latin typeface="+mn-lt"/>
              </a:rPr>
              <a:t>The key steps for regression are simple: </a:t>
            </a:r>
          </a:p>
          <a:p>
            <a:pPr algn="just"/>
            <a:endParaRPr lang="en-US" sz="2000" dirty="0">
              <a:latin typeface="+mn-lt"/>
            </a:endParaRPr>
          </a:p>
          <a:p>
            <a:pPr marL="457200" indent="-457200" algn="just">
              <a:buAutoNum type="arabicPeriod"/>
            </a:pPr>
            <a:r>
              <a:rPr lang="en-US" sz="2000" dirty="0">
                <a:latin typeface="+mn-lt"/>
              </a:rPr>
              <a:t>List all the variables available for making the model </a:t>
            </a:r>
          </a:p>
          <a:p>
            <a:pPr marL="457200" indent="-457200" algn="just">
              <a:buAutoNum type="arabicPeriod"/>
            </a:pPr>
            <a:r>
              <a:rPr lang="en-US" sz="2000" dirty="0">
                <a:latin typeface="+mn-lt"/>
              </a:rPr>
              <a:t>Establish a dependent variable of interest </a:t>
            </a:r>
          </a:p>
          <a:p>
            <a:pPr marL="457200" indent="-457200" algn="just">
              <a:buAutoNum type="arabicPeriod"/>
            </a:pPr>
            <a:r>
              <a:rPr lang="en-US" sz="2000" dirty="0">
                <a:latin typeface="+mn-lt"/>
              </a:rPr>
              <a:t>Examine visual (if possible) relationships between variables of interest </a:t>
            </a:r>
          </a:p>
          <a:p>
            <a:pPr marL="457200" indent="-457200" algn="just">
              <a:buAutoNum type="arabicPeriod"/>
            </a:pPr>
            <a:r>
              <a:rPr lang="en-US" sz="2000" dirty="0">
                <a:latin typeface="+mn-lt"/>
              </a:rPr>
              <a:t>Find a way to predict dependent variable using the other variables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4FF75A9-FFB9-7045-A28E-ED02178935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7486" y="1382286"/>
            <a:ext cx="4029744" cy="377490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17CB9CC-0AFD-B942-89AA-F958CB446AEB}"/>
              </a:ext>
            </a:extLst>
          </p:cNvPr>
          <p:cNvSpPr txBox="1"/>
          <p:nvPr/>
        </p:nvSpPr>
        <p:spPr>
          <a:xfrm>
            <a:off x="5292080" y="5301208"/>
            <a:ext cx="36651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+mn-lt"/>
              </a:rPr>
              <a:t>Example of Linear regression</a:t>
            </a:r>
          </a:p>
        </p:txBody>
      </p:sp>
    </p:spTree>
    <p:extLst>
      <p:ext uri="{BB962C8B-B14F-4D97-AF65-F5344CB8AC3E}">
        <p14:creationId xmlns:p14="http://schemas.microsoft.com/office/powerpoint/2010/main" val="8165639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Correlations and Relationships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493204" y="836712"/>
            <a:ext cx="8157592" cy="49398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Relationships (statistical) are about which elements of data hang together, and which ones hang separately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1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It is about categorizing variables that have a relationship with one another, and categorizing variables that are distinct and unrelated to other variables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1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It is about describing significant positive relationships and significant negative differences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1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The first and foremost measure of the strength of a relationship is co-relation (or correlation)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1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The strength of a correlation is a quantitative measure that is measured in a normalized range between 0 and 1 </a:t>
            </a:r>
          </a:p>
        </p:txBody>
      </p:sp>
    </p:spTree>
    <p:extLst>
      <p:ext uri="{BB962C8B-B14F-4D97-AF65-F5344CB8AC3E}">
        <p14:creationId xmlns:p14="http://schemas.microsoft.com/office/powerpoint/2010/main" val="37741742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Correlations and Relationships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493204" y="836712"/>
            <a:ext cx="815759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</a:rPr>
              <a:t>A correlation of 1 indicates a perfect relationship, where the two variables are in perfect fit or sync.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</a:rPr>
              <a:t>A correlation of 0 indicates that there is no relationship between the variables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</a:rPr>
              <a:t>The relationship can be positive, or it can be an inverse relationship, that is, the variables may move together in the same direction or in the opposite direction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</a:rPr>
              <a:t>A good measure of correlation is the correlation coefficient (r), which is the square root of correlation, where it range from -1 to +1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</a:rPr>
              <a:t>An</a:t>
            </a:r>
            <a:r>
              <a:rPr lang="en-US" sz="2000" i="1" dirty="0">
                <a:latin typeface="+mn-lt"/>
              </a:rPr>
              <a:t> r </a:t>
            </a:r>
            <a:r>
              <a:rPr lang="en-US" sz="2000" dirty="0">
                <a:latin typeface="+mn-lt"/>
              </a:rPr>
              <a:t>value of 1 shows perfect relationship in the same direction, and an r value of -1 shows a perfect relationship but moving in opposite direction. An r value of 0 signifies no relationship </a:t>
            </a:r>
          </a:p>
        </p:txBody>
      </p:sp>
    </p:spTree>
    <p:extLst>
      <p:ext uri="{BB962C8B-B14F-4D97-AF65-F5344CB8AC3E}">
        <p14:creationId xmlns:p14="http://schemas.microsoft.com/office/powerpoint/2010/main" val="33458207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Visual Look at Relationship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7A3FEA-8569-8140-AC66-0857DDE306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560" y="1124744"/>
            <a:ext cx="7848872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72612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Types of Regression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83568" y="938543"/>
            <a:ext cx="796722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200" dirty="0">
                <a:latin typeface="+mn-lt"/>
              </a:rPr>
              <a:t>There are different types of regression: </a:t>
            </a:r>
          </a:p>
          <a:p>
            <a:pPr algn="just"/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Linear Regression: </a:t>
            </a:r>
            <a:r>
              <a:rPr lang="en-US" sz="2200" dirty="0">
                <a:latin typeface="+mn-lt"/>
              </a:rPr>
              <a:t>Linear regression forms a relationship between the target (dependent) variable and one or more independent variables using a straight line of best fit. It is represented by the equation: Y = a + b*X + e, where a is the intercept, b is the slope of the regression line and e is the error. X and Y are predictor and target variables, respectively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b="1" dirty="0">
                <a:latin typeface="+mn-lt"/>
              </a:rPr>
              <a:t>Polynomial Regression: </a:t>
            </a:r>
            <a:r>
              <a:rPr lang="en-US" sz="2200" dirty="0">
                <a:latin typeface="+mn-lt"/>
              </a:rPr>
              <a:t>In polynomial regression, the power of the independent variable is more than 1 in the regression equation. The equation is: Y = a + b*X^2. Here, the line of best fit is not  a straight line like in Linear. However, it is a curve that is fitted to all the data points </a:t>
            </a:r>
            <a:endParaRPr lang="en-US" sz="22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7835692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Types of Regression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83568" y="938543"/>
            <a:ext cx="7967228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b="1" dirty="0">
                <a:latin typeface="+mn-lt"/>
              </a:rPr>
              <a:t>Logistic Regression: </a:t>
            </a:r>
            <a:r>
              <a:rPr lang="en-US" sz="2100" dirty="0">
                <a:latin typeface="+mn-lt"/>
              </a:rPr>
              <a:t>The logistic regression is used when the dependent variable is of binary nature (like true or false, 0 or 1, success or failure). Here, the target value (Y) ranges from 0 to 1 and it is popularly used for classification type problems. Logistic regression does not require dependent and independent variables to have a linear relationship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1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b="1" dirty="0">
                <a:latin typeface="+mn-lt"/>
              </a:rPr>
              <a:t>Ridge Regression: </a:t>
            </a:r>
            <a:r>
              <a:rPr lang="en-US" sz="2100" dirty="0">
                <a:latin typeface="+mn-lt"/>
              </a:rPr>
              <a:t>Ridge regression is a technique used to analyze multiple regression data that have the problem of multicollinearity.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1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b="1" dirty="0">
                <a:latin typeface="+mn-lt"/>
              </a:rPr>
              <a:t>Lasso Regression: </a:t>
            </a:r>
            <a:r>
              <a:rPr lang="en-US" sz="2100" dirty="0">
                <a:latin typeface="+mn-lt"/>
              </a:rPr>
              <a:t>The term “LASSO” stands for </a:t>
            </a:r>
            <a:r>
              <a:rPr lang="en-US" sz="2100" b="1" dirty="0">
                <a:latin typeface="+mn-lt"/>
              </a:rPr>
              <a:t>L</a:t>
            </a:r>
            <a:r>
              <a:rPr lang="en-US" sz="2100" dirty="0">
                <a:latin typeface="+mn-lt"/>
              </a:rPr>
              <a:t>east </a:t>
            </a:r>
            <a:r>
              <a:rPr lang="en-US" sz="2100" b="1" dirty="0">
                <a:latin typeface="+mn-lt"/>
              </a:rPr>
              <a:t>A</a:t>
            </a:r>
            <a:r>
              <a:rPr lang="en-US" sz="2100" dirty="0">
                <a:latin typeface="+mn-lt"/>
              </a:rPr>
              <a:t>bsolute </a:t>
            </a:r>
            <a:r>
              <a:rPr lang="en-US" sz="2100" b="1" dirty="0">
                <a:latin typeface="+mn-lt"/>
              </a:rPr>
              <a:t>S</a:t>
            </a:r>
            <a:r>
              <a:rPr lang="en-US" sz="2100" dirty="0">
                <a:latin typeface="+mn-lt"/>
              </a:rPr>
              <a:t>hrinkage and </a:t>
            </a:r>
            <a:r>
              <a:rPr lang="en-US" sz="2100" b="1" dirty="0">
                <a:latin typeface="+mn-lt"/>
              </a:rPr>
              <a:t>S</a:t>
            </a:r>
            <a:r>
              <a:rPr lang="en-US" sz="2100" dirty="0">
                <a:latin typeface="+mn-lt"/>
              </a:rPr>
              <a:t>election </a:t>
            </a:r>
            <a:r>
              <a:rPr lang="en-US" sz="2100" b="1" dirty="0">
                <a:latin typeface="+mn-lt"/>
              </a:rPr>
              <a:t>O</a:t>
            </a:r>
            <a:r>
              <a:rPr lang="en-US" sz="2100" dirty="0">
                <a:latin typeface="+mn-lt"/>
              </a:rPr>
              <a:t>perator. In Lasso, all the data point are brought down (or shrunk) towards a central point, also called the mean.  </a:t>
            </a:r>
          </a:p>
        </p:txBody>
      </p:sp>
    </p:spTree>
    <p:extLst>
      <p:ext uri="{BB962C8B-B14F-4D97-AF65-F5344CB8AC3E}">
        <p14:creationId xmlns:p14="http://schemas.microsoft.com/office/powerpoint/2010/main" val="12929275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Types of Regression in Data Mining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83568" y="938543"/>
            <a:ext cx="796722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100" dirty="0">
                <a:latin typeface="+mn-lt"/>
              </a:rPr>
              <a:t>Primarily, two types of Regression can be observed in data mining: </a:t>
            </a:r>
          </a:p>
          <a:p>
            <a:pPr algn="just"/>
            <a:endParaRPr lang="en-US" sz="2100" dirty="0">
              <a:latin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D519FBE-59DB-C04D-A999-FC52C3C547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850" y="1606550"/>
            <a:ext cx="7988300" cy="364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73189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Types of Regression in Data Mining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24390" y="1019076"/>
            <a:ext cx="7967228" cy="42934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b="1" dirty="0">
                <a:latin typeface="+mn-lt"/>
              </a:rPr>
              <a:t>Linear Regression Model: </a:t>
            </a:r>
          </a:p>
          <a:p>
            <a:pPr marL="342900" indent="-342900" algn="just">
              <a:buFontTx/>
              <a:buChar char="-"/>
            </a:pPr>
            <a:r>
              <a:rPr lang="en-US" sz="2100" dirty="0">
                <a:latin typeface="+mn-lt"/>
              </a:rPr>
              <a:t>Linear regression is used mainly for the purpose of modelling the relationship between the two given variables </a:t>
            </a:r>
          </a:p>
          <a:p>
            <a:pPr marL="342900" indent="-342900" algn="just">
              <a:buFontTx/>
              <a:buChar char="-"/>
            </a:pPr>
            <a:endParaRPr lang="en-US" sz="2100" dirty="0">
              <a:latin typeface="+mn-lt"/>
            </a:endParaRPr>
          </a:p>
          <a:p>
            <a:pPr marL="342900" indent="-342900" algn="just">
              <a:buFontTx/>
              <a:buChar char="-"/>
            </a:pPr>
            <a:r>
              <a:rPr lang="en-US" sz="2100" dirty="0">
                <a:latin typeface="+mn-lt"/>
              </a:rPr>
              <a:t>It can also be used for finding the mathematical relationship between the variables </a:t>
            </a:r>
          </a:p>
          <a:p>
            <a:pPr marL="342900" indent="-342900" algn="just">
              <a:buFontTx/>
              <a:buChar char="-"/>
            </a:pPr>
            <a:endParaRPr lang="en-US" sz="2100" dirty="0">
              <a:latin typeface="+mn-lt"/>
            </a:endParaRPr>
          </a:p>
          <a:p>
            <a:pPr marL="342900" indent="-342900" algn="just">
              <a:buFontTx/>
              <a:buChar char="-"/>
            </a:pPr>
            <a:r>
              <a:rPr lang="en-US" sz="2100" dirty="0">
                <a:latin typeface="+mn-lt"/>
              </a:rPr>
              <a:t>The formula used for linear regression is Y = </a:t>
            </a:r>
            <a:r>
              <a:rPr lang="en-US" sz="2100" dirty="0" err="1">
                <a:latin typeface="+mn-lt"/>
              </a:rPr>
              <a:t>bX</a:t>
            </a:r>
            <a:r>
              <a:rPr lang="en-US" sz="2100" dirty="0">
                <a:latin typeface="+mn-lt"/>
              </a:rPr>
              <a:t> + A, where, Y is the model of linear function X, b is the slope of the line, and A is the intercept (which refers to the point where X crosses the y-axis). </a:t>
            </a:r>
          </a:p>
          <a:p>
            <a:pPr marL="342900" indent="-342900" algn="just">
              <a:buFontTx/>
              <a:buChar char="-"/>
            </a:pPr>
            <a:endParaRPr lang="en-US" sz="2100" dirty="0">
              <a:latin typeface="+mn-lt"/>
            </a:endParaRPr>
          </a:p>
          <a:p>
            <a:pPr marL="342900" indent="-342900" algn="just">
              <a:buFontTx/>
              <a:buChar char="-"/>
            </a:pPr>
            <a:r>
              <a:rPr lang="en-US" sz="2100" dirty="0">
                <a:latin typeface="+mn-lt"/>
              </a:rPr>
              <a:t>The value of Y will increase of decrease in a manner that the value of X will change along with it in a linear manner </a:t>
            </a:r>
          </a:p>
        </p:txBody>
      </p:sp>
    </p:spTree>
    <p:extLst>
      <p:ext uri="{BB962C8B-B14F-4D97-AF65-F5344CB8AC3E}">
        <p14:creationId xmlns:p14="http://schemas.microsoft.com/office/powerpoint/2010/main" val="5003499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Types of Regression in Data Mining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24390" y="1019076"/>
            <a:ext cx="7967228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b="1" dirty="0">
                <a:latin typeface="+mn-lt"/>
              </a:rPr>
              <a:t>Multiple Regression Model: </a:t>
            </a:r>
          </a:p>
          <a:p>
            <a:pPr marL="342900" indent="-342900" algn="just">
              <a:buFontTx/>
              <a:buChar char="-"/>
            </a:pPr>
            <a:r>
              <a:rPr lang="en-US" sz="2100" dirty="0">
                <a:latin typeface="+mn-lt"/>
              </a:rPr>
              <a:t>Multiple regression model is generally used to explain the relationship between multiple independent or multiple predictor variables </a:t>
            </a:r>
          </a:p>
          <a:p>
            <a:pPr marL="342900" indent="-342900" algn="just">
              <a:buFontTx/>
              <a:buChar char="-"/>
            </a:pPr>
            <a:r>
              <a:rPr lang="en-US" sz="2100" dirty="0">
                <a:latin typeface="+mn-lt"/>
              </a:rPr>
              <a:t>It can be considered as one of the most popular models for predictions in data mining </a:t>
            </a:r>
          </a:p>
          <a:p>
            <a:pPr marL="342900" indent="-342900" algn="just">
              <a:buFontTx/>
              <a:buChar char="-"/>
            </a:pPr>
            <a:r>
              <a:rPr lang="en-US" sz="2100" dirty="0">
                <a:latin typeface="+mn-lt"/>
              </a:rPr>
              <a:t>In general, it uses two or more than two independent variables to predict an outcome for the users </a:t>
            </a:r>
          </a:p>
          <a:p>
            <a:pPr marL="342900" indent="-342900" algn="just">
              <a:buFontTx/>
              <a:buChar char="-"/>
            </a:pPr>
            <a:r>
              <a:rPr lang="en-US" sz="2100" dirty="0">
                <a:latin typeface="+mn-lt"/>
              </a:rPr>
              <a:t>The formula that is used in the multiple regression model is: </a:t>
            </a:r>
          </a:p>
          <a:p>
            <a:pPr algn="just"/>
            <a:r>
              <a:rPr lang="en-US" sz="2100" dirty="0">
                <a:latin typeface="+mn-lt"/>
              </a:rPr>
              <a:t>	Y = a</a:t>
            </a:r>
            <a:r>
              <a:rPr lang="en-US" sz="2100" baseline="-25000" dirty="0">
                <a:latin typeface="+mn-lt"/>
              </a:rPr>
              <a:t>0</a:t>
            </a:r>
            <a:r>
              <a:rPr lang="en-US" sz="2100" dirty="0">
                <a:latin typeface="+mn-lt"/>
              </a:rPr>
              <a:t> + a</a:t>
            </a:r>
            <a:r>
              <a:rPr lang="en-US" sz="2100" baseline="-25000" dirty="0">
                <a:latin typeface="+mn-lt"/>
              </a:rPr>
              <a:t>1</a:t>
            </a:r>
            <a:r>
              <a:rPr lang="en-US" sz="2100" dirty="0">
                <a:latin typeface="+mn-lt"/>
              </a:rPr>
              <a:t>x</a:t>
            </a:r>
            <a:r>
              <a:rPr lang="en-US" sz="2100" baseline="-25000" dirty="0">
                <a:latin typeface="+mn-lt"/>
              </a:rPr>
              <a:t>1</a:t>
            </a:r>
            <a:r>
              <a:rPr lang="en-US" sz="2100" dirty="0">
                <a:latin typeface="+mn-lt"/>
              </a:rPr>
              <a:t> + a</a:t>
            </a:r>
            <a:r>
              <a:rPr lang="en-US" sz="2100" baseline="-25000" dirty="0">
                <a:latin typeface="+mn-lt"/>
              </a:rPr>
              <a:t>2</a:t>
            </a:r>
            <a:r>
              <a:rPr lang="en-US" sz="2100" dirty="0">
                <a:latin typeface="+mn-lt"/>
              </a:rPr>
              <a:t>x</a:t>
            </a:r>
            <a:r>
              <a:rPr lang="en-US" sz="2100" baseline="-25000" dirty="0">
                <a:latin typeface="+mn-lt"/>
              </a:rPr>
              <a:t>2</a:t>
            </a:r>
            <a:r>
              <a:rPr lang="en-US" sz="2100" dirty="0">
                <a:latin typeface="+mn-lt"/>
              </a:rPr>
              <a:t> + a</a:t>
            </a:r>
            <a:r>
              <a:rPr lang="en-US" sz="2100" baseline="-25000" dirty="0">
                <a:latin typeface="+mn-lt"/>
              </a:rPr>
              <a:t>3</a:t>
            </a:r>
            <a:r>
              <a:rPr lang="en-US" sz="2100" dirty="0">
                <a:latin typeface="+mn-lt"/>
              </a:rPr>
              <a:t>x</a:t>
            </a:r>
            <a:r>
              <a:rPr lang="en-US" sz="2100" baseline="-25000" dirty="0">
                <a:latin typeface="+mn-lt"/>
              </a:rPr>
              <a:t>3</a:t>
            </a:r>
            <a:r>
              <a:rPr lang="en-US" sz="2100" dirty="0">
                <a:latin typeface="+mn-lt"/>
              </a:rPr>
              <a:t>+ ……………….</a:t>
            </a:r>
            <a:r>
              <a:rPr lang="en-US" sz="2100" dirty="0" err="1">
                <a:latin typeface="+mn-lt"/>
              </a:rPr>
              <a:t>a</a:t>
            </a:r>
            <a:r>
              <a:rPr lang="en-US" sz="2100" baseline="-25000" dirty="0" err="1">
                <a:latin typeface="+mn-lt"/>
              </a:rPr>
              <a:t>n</a:t>
            </a:r>
            <a:r>
              <a:rPr lang="en-US" sz="2100" dirty="0" err="1">
                <a:latin typeface="+mn-lt"/>
              </a:rPr>
              <a:t>x</a:t>
            </a:r>
            <a:r>
              <a:rPr lang="en-US" sz="2100" baseline="-25000" dirty="0" err="1">
                <a:latin typeface="+mn-lt"/>
              </a:rPr>
              <a:t>n</a:t>
            </a:r>
            <a:r>
              <a:rPr lang="en-US" sz="2100" dirty="0">
                <a:latin typeface="+mn-lt"/>
              </a:rPr>
              <a:t> + e</a:t>
            </a:r>
          </a:p>
          <a:p>
            <a:pPr algn="just"/>
            <a:endParaRPr lang="en-US" sz="2100" dirty="0">
              <a:latin typeface="+mn-lt"/>
            </a:endParaRPr>
          </a:p>
          <a:p>
            <a:pPr algn="just"/>
            <a:r>
              <a:rPr lang="en-US" sz="2100" dirty="0">
                <a:latin typeface="+mn-lt"/>
              </a:rPr>
              <a:t>Where, Y is the response variable ( the values that have to be predicted), x</a:t>
            </a:r>
            <a:r>
              <a:rPr lang="en-US" sz="2100" baseline="-25000" dirty="0">
                <a:latin typeface="+mn-lt"/>
              </a:rPr>
              <a:t>1</a:t>
            </a:r>
            <a:r>
              <a:rPr lang="en-US" sz="2100" dirty="0">
                <a:latin typeface="+mn-lt"/>
              </a:rPr>
              <a:t>+x</a:t>
            </a:r>
            <a:r>
              <a:rPr lang="en-US" sz="2100" baseline="-25000" dirty="0">
                <a:latin typeface="+mn-lt"/>
              </a:rPr>
              <a:t>2</a:t>
            </a:r>
            <a:r>
              <a:rPr lang="en-US" sz="2100" dirty="0">
                <a:latin typeface="+mn-lt"/>
              </a:rPr>
              <a:t>+x</a:t>
            </a:r>
            <a:r>
              <a:rPr lang="en-US" sz="2100" baseline="-25000" dirty="0">
                <a:latin typeface="+mn-lt"/>
              </a:rPr>
              <a:t>3</a:t>
            </a:r>
            <a:r>
              <a:rPr lang="en-US" sz="2100" dirty="0">
                <a:latin typeface="+mn-lt"/>
              </a:rPr>
              <a:t>+x</a:t>
            </a:r>
            <a:r>
              <a:rPr lang="en-US" sz="2100" baseline="-25000" dirty="0">
                <a:latin typeface="+mn-lt"/>
              </a:rPr>
              <a:t>n</a:t>
            </a:r>
            <a:r>
              <a:rPr lang="en-US" sz="2100" dirty="0">
                <a:latin typeface="+mn-lt"/>
              </a:rPr>
              <a:t> are the independent predictors, e is the error and a</a:t>
            </a:r>
            <a:r>
              <a:rPr lang="en-US" sz="2100" baseline="-25000" dirty="0">
                <a:latin typeface="+mn-lt"/>
              </a:rPr>
              <a:t>0</a:t>
            </a:r>
            <a:r>
              <a:rPr lang="en-US" sz="2100" dirty="0">
                <a:latin typeface="+mn-lt"/>
              </a:rPr>
              <a:t>, a</a:t>
            </a:r>
            <a:r>
              <a:rPr lang="en-US" sz="2100" baseline="-25000" dirty="0">
                <a:latin typeface="+mn-lt"/>
              </a:rPr>
              <a:t>1</a:t>
            </a:r>
            <a:r>
              <a:rPr lang="en-US" sz="2100" dirty="0">
                <a:latin typeface="+mn-lt"/>
              </a:rPr>
              <a:t>, a</a:t>
            </a:r>
            <a:r>
              <a:rPr lang="en-US" sz="2100" baseline="-25000" dirty="0">
                <a:latin typeface="+mn-lt"/>
              </a:rPr>
              <a:t>2</a:t>
            </a:r>
            <a:r>
              <a:rPr lang="en-US" sz="2100" dirty="0">
                <a:latin typeface="+mn-lt"/>
              </a:rPr>
              <a:t>, a</a:t>
            </a:r>
            <a:r>
              <a:rPr lang="en-US" sz="2100" baseline="-25000" dirty="0">
                <a:latin typeface="+mn-lt"/>
              </a:rPr>
              <a:t>3</a:t>
            </a:r>
            <a:r>
              <a:rPr lang="en-US" sz="2100" dirty="0">
                <a:latin typeface="+mn-lt"/>
              </a:rPr>
              <a:t> are the regression coefficients </a:t>
            </a:r>
          </a:p>
        </p:txBody>
      </p:sp>
    </p:spTree>
    <p:extLst>
      <p:ext uri="{BB962C8B-B14F-4D97-AF65-F5344CB8AC3E}">
        <p14:creationId xmlns:p14="http://schemas.microsoft.com/office/powerpoint/2010/main" val="5782113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Classification vs. Regression in Data Mining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5BE707-ECE2-F946-B14F-5502186157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196" y="966738"/>
            <a:ext cx="8301608" cy="4622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92672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Advantages of Regression Model?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24390" y="1182231"/>
            <a:ext cx="7967228" cy="42934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Regression models are easy to understand as they are built upon basic statistical principles, such as correlation and least square error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Regression models provide simple algebraic equations that are easy to understand and use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The strength of the regression model is a measured in terms of the correlation's coefficients, and other related statistical parameters that are well understood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Regression models can match and beat the predictive power of other modelling techniques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Regression models can include all the variables that one wants to include in the model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Regression modeling tools are pervasive. They are found in statistical packages as well as data mining packages. </a:t>
            </a:r>
          </a:p>
        </p:txBody>
      </p:sp>
    </p:spTree>
    <p:extLst>
      <p:ext uri="{BB962C8B-B14F-4D97-AF65-F5344CB8AC3E}">
        <p14:creationId xmlns:p14="http://schemas.microsoft.com/office/powerpoint/2010/main" val="19619724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Disadvantages of Regression Model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624390" y="1182231"/>
            <a:ext cx="796722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Regression model cannot cover for poor data quality issues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Regression models suffer from collinear problems (meaning strong linear correlations among some independent variables)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Regression model will not automatically choose between highly collinear variables, although some packages attempt to do that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Regression models do not automatically take care of nonlinearity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</a:rPr>
              <a:t>Regression models work only with numeric data and not with categorical variables</a:t>
            </a:r>
          </a:p>
        </p:txBody>
      </p:sp>
    </p:spTree>
    <p:extLst>
      <p:ext uri="{BB962C8B-B14F-4D97-AF65-F5344CB8AC3E}">
        <p14:creationId xmlns:p14="http://schemas.microsoft.com/office/powerpoint/2010/main" val="28941028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Regression Exercise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8AD8E-BFE4-AC42-9DAF-7A93CA4B8EC4}"/>
              </a:ext>
            </a:extLst>
          </p:cNvPr>
          <p:cNvSpPr txBox="1"/>
          <p:nvPr/>
        </p:nvSpPr>
        <p:spPr>
          <a:xfrm>
            <a:off x="493204" y="968563"/>
            <a:ext cx="4379658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100" dirty="0">
                <a:latin typeface="+mn-lt"/>
              </a:rPr>
              <a:t>The regression model is described as a linear equation that follows. Let’s say y is the dependent variable and x is the independent variable. There could be many independent variables (such as x1, x2, ….) in a regression equation. However, there can be only one dependent variable (y) in the regression equation (y = a</a:t>
            </a:r>
            <a:r>
              <a:rPr lang="en-US" sz="2100" baseline="-25000" dirty="0">
                <a:latin typeface="+mn-lt"/>
              </a:rPr>
              <a:t>0</a:t>
            </a:r>
            <a:r>
              <a:rPr lang="en-US" sz="2100" dirty="0">
                <a:latin typeface="+mn-lt"/>
              </a:rPr>
              <a:t> + a</a:t>
            </a:r>
            <a:r>
              <a:rPr lang="en-US" sz="2100" baseline="-25000" dirty="0">
                <a:latin typeface="+mn-lt"/>
              </a:rPr>
              <a:t>1</a:t>
            </a:r>
            <a:r>
              <a:rPr lang="en-US" sz="2100" dirty="0">
                <a:latin typeface="+mn-lt"/>
              </a:rPr>
              <a:t>x</a:t>
            </a:r>
            <a:r>
              <a:rPr lang="en-US" sz="2100" baseline="-25000" dirty="0">
                <a:latin typeface="+mn-lt"/>
              </a:rPr>
              <a:t>1</a:t>
            </a:r>
            <a:r>
              <a:rPr lang="en-US" sz="2100" dirty="0">
                <a:latin typeface="+mn-lt"/>
              </a:rPr>
              <a:t> + a</a:t>
            </a:r>
            <a:r>
              <a:rPr lang="en-US" sz="2100" baseline="-25000" dirty="0">
                <a:latin typeface="+mn-lt"/>
              </a:rPr>
              <a:t>2</a:t>
            </a:r>
            <a:r>
              <a:rPr lang="en-US" sz="2100" dirty="0">
                <a:latin typeface="+mn-lt"/>
              </a:rPr>
              <a:t>x</a:t>
            </a:r>
            <a:r>
              <a:rPr lang="en-US" sz="2100" baseline="-25000" dirty="0">
                <a:latin typeface="+mn-lt"/>
              </a:rPr>
              <a:t>2</a:t>
            </a:r>
            <a:r>
              <a:rPr lang="en-US" sz="2100" dirty="0">
                <a:latin typeface="+mn-lt"/>
              </a:rPr>
              <a:t> + e). </a:t>
            </a:r>
          </a:p>
          <a:p>
            <a:pPr algn="just"/>
            <a:endParaRPr lang="en-US" sz="2100" dirty="0">
              <a:latin typeface="+mn-lt"/>
            </a:endParaRPr>
          </a:p>
          <a:p>
            <a:pPr algn="just"/>
            <a:r>
              <a:rPr lang="en-US" sz="2100" dirty="0">
                <a:latin typeface="+mn-lt"/>
              </a:rPr>
              <a:t>A simple example of a regression equation would be to predict a house price from the size of the house.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84EF4BF-78EF-FC41-85BD-2B66399E14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7454" y="952815"/>
            <a:ext cx="3441700" cy="4616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06233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Regression Exercise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84EF4BF-78EF-FC41-85BD-2B66399E14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7454" y="952815"/>
            <a:ext cx="3441700" cy="46166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7AFFC55-F90B-D840-AC56-BBF2C1B977B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560" y="1015802"/>
            <a:ext cx="4462244" cy="4616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00782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/>
              <a:t>Regression Exercise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C8A9C2-FC60-374B-9AD0-AE8A970A5932}"/>
              </a:ext>
            </a:extLst>
          </p:cNvPr>
          <p:cNvSpPr txBox="1"/>
          <p:nvPr/>
        </p:nvSpPr>
        <p:spPr>
          <a:xfrm>
            <a:off x="493204" y="968563"/>
            <a:ext cx="4379658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100" dirty="0">
                <a:latin typeface="+mn-lt"/>
              </a:rPr>
              <a:t>The two dimensions of data can be plotted on a scatter diagram, where one can see a positive correlation between house price and size. However, the relationship is not perfect. Running a regression model between two variables produce the output in the table right. </a:t>
            </a:r>
          </a:p>
          <a:p>
            <a:pPr algn="just"/>
            <a:endParaRPr lang="en-US" sz="2100" dirty="0">
              <a:latin typeface="+mn-lt"/>
            </a:endParaRPr>
          </a:p>
          <a:p>
            <a:pPr algn="just"/>
            <a:r>
              <a:rPr lang="en-US" sz="2100" dirty="0">
                <a:latin typeface="+mn-lt"/>
              </a:rPr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B44DE2-F714-934F-955A-9A231669DF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3636" y="1045750"/>
            <a:ext cx="3289300" cy="2413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01D8FF4-2692-F046-8903-879BF50EE743}"/>
              </a:ext>
            </a:extLst>
          </p:cNvPr>
          <p:cNvSpPr txBox="1"/>
          <p:nvPr/>
        </p:nvSpPr>
        <p:spPr>
          <a:xfrm>
            <a:off x="499762" y="3933056"/>
            <a:ext cx="8151034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100" dirty="0">
                <a:latin typeface="+mn-lt"/>
              </a:rPr>
              <a:t>The data from the table shows the coefficient of correlation is 0.891, r2, the measure of total variance explained by the equation, is 0.794 or 79%. That means the two variables are moderately and positively correlated. Regression coefficients help create the following equation for predicting house prices.  </a:t>
            </a:r>
            <a:r>
              <a:rPr lang="en-US" sz="2100" b="1" dirty="0">
                <a:latin typeface="+mn-lt"/>
              </a:rPr>
              <a:t>House Price = 139.48 x Size (sqft) – 54,191</a:t>
            </a:r>
            <a:endParaRPr lang="en-US" sz="21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376885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260648"/>
            <a:ext cx="8229600" cy="706090"/>
          </a:xfrm>
        </p:spPr>
        <p:txBody>
          <a:bodyPr/>
          <a:lstStyle/>
          <a:p>
            <a:r>
              <a:rPr lang="en-US" sz="3200" b="1" dirty="0">
                <a:solidFill>
                  <a:srgbClr val="FF0000"/>
                </a:solidFill>
              </a:rPr>
              <a:t>Regression Activity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C8A9C2-FC60-374B-9AD0-AE8A970A5932}"/>
              </a:ext>
            </a:extLst>
          </p:cNvPr>
          <p:cNvSpPr txBox="1"/>
          <p:nvPr/>
        </p:nvSpPr>
        <p:spPr>
          <a:xfrm>
            <a:off x="493204" y="968563"/>
            <a:ext cx="437965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100" dirty="0">
                <a:latin typeface="+mn-lt"/>
              </a:rPr>
              <a:t>Based on the data table and the output table find out the house prices, where size of the room is 2000 sqft and 4 rooms in the house.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585AC2E-8A5C-A543-A3E9-99C6356CF0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8399" y="966738"/>
            <a:ext cx="3854405" cy="469451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6FA4D33-EF89-C34C-9E3D-4EB0EFEF54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204" y="2332057"/>
            <a:ext cx="4294820" cy="217238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0B92865-0378-A345-8642-1436046965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8354" y="4653136"/>
            <a:ext cx="429482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70842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205061-6FF3-584C-909E-3C5AED9D571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15/07/2021</a:t>
            </a:fld>
            <a:endParaRPr lang="en-GB" altLang="en-US"/>
          </a:p>
        </p:txBody>
      </p:sp>
      <p:sp>
        <p:nvSpPr>
          <p:cNvPr id="39938" name="Slide Number Placeholder 5">
            <a:extLst>
              <a:ext uri="{FF2B5EF4-FFF2-40B4-BE49-F238E27FC236}">
                <a16:creationId xmlns:a16="http://schemas.microsoft.com/office/drawing/2014/main" id="{0C4285EC-6009-AC48-B60E-2AB41F1F1B8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9B57472-9B16-A04A-9E65-B5B219046909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E5F942D-B729-704A-A1DE-D606D518ED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333375"/>
            <a:ext cx="7129462" cy="584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References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9539BE6-F0D1-0C4E-A70B-4B75D5C99DF1}"/>
              </a:ext>
            </a:extLst>
          </p:cNvPr>
          <p:cNvSpPr/>
          <p:nvPr/>
        </p:nvSpPr>
        <p:spPr>
          <a:xfrm>
            <a:off x="736600" y="981075"/>
            <a:ext cx="7950200" cy="4124206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 err="1">
                <a:latin typeface="+mn-lt"/>
              </a:rPr>
              <a:t>Reinschmidt</a:t>
            </a:r>
            <a:r>
              <a:rPr lang="en-US" sz="2200" dirty="0">
                <a:latin typeface="+mn-lt"/>
              </a:rPr>
              <a:t>, J. &amp; Francoise, A. (2000). Business Intelligence Certification Guide, </a:t>
            </a:r>
            <a:r>
              <a:rPr lang="en-US" sz="2200" i="1" dirty="0">
                <a:latin typeface="+mn-lt"/>
              </a:rPr>
              <a:t>International Technical Support Organization.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>
                <a:latin typeface="+mn-lt"/>
              </a:rPr>
              <a:t>Sherman, R. (2015). Business Intelligence Guidebook: From Data Integration to Analytics. Morgan Kaufmann. USA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>
                <a:latin typeface="+mn-lt"/>
              </a:rPr>
              <a:t>Maheshwari, A. K. (2015). Business Intelligence and Data Mining. Business Expert Press, LLC. New York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 err="1">
                <a:latin typeface="+mn-lt"/>
              </a:rPr>
              <a:t>Vercellis</a:t>
            </a:r>
            <a:r>
              <a:rPr lang="en-US" sz="2200" dirty="0">
                <a:latin typeface="+mn-lt"/>
              </a:rPr>
              <a:t>, C. (2009). Business Intelligence: Data Mining and Optimization for Decision Making. Wiley &amp; Sons, Ltd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826638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205061-6FF3-584C-909E-3C5AED9D571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15/07/2021</a:t>
            </a:fld>
            <a:endParaRPr lang="en-GB" altLang="en-US"/>
          </a:p>
        </p:txBody>
      </p:sp>
      <p:sp>
        <p:nvSpPr>
          <p:cNvPr id="39938" name="Slide Number Placeholder 5">
            <a:extLst>
              <a:ext uri="{FF2B5EF4-FFF2-40B4-BE49-F238E27FC236}">
                <a16:creationId xmlns:a16="http://schemas.microsoft.com/office/drawing/2014/main" id="{0C4285EC-6009-AC48-B60E-2AB41F1F1B8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9B57472-9B16-A04A-9E65-B5B219046909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E5F942D-B729-704A-A1DE-D606D518ED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333375"/>
            <a:ext cx="7129462" cy="584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References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9539BE6-F0D1-0C4E-A70B-4B75D5C99DF1}"/>
              </a:ext>
            </a:extLst>
          </p:cNvPr>
          <p:cNvSpPr/>
          <p:nvPr/>
        </p:nvSpPr>
        <p:spPr>
          <a:xfrm>
            <a:off x="736600" y="981075"/>
            <a:ext cx="7950200" cy="3108543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>
                <a:latin typeface="+mn-lt"/>
              </a:rPr>
              <a:t>Sharma, R. (2021). Regression in Data Mining: Different </a:t>
            </a:r>
            <a:r>
              <a:rPr lang="en-US" sz="2200" dirty="0" err="1">
                <a:latin typeface="+mn-lt"/>
              </a:rPr>
              <a:t>Tyeps</a:t>
            </a:r>
            <a:r>
              <a:rPr lang="en-US" sz="2200" dirty="0">
                <a:latin typeface="+mn-lt"/>
              </a:rPr>
              <a:t> of Regression Techniques [Online]  https://</a:t>
            </a:r>
            <a:r>
              <a:rPr lang="en-US" sz="2200" dirty="0" err="1">
                <a:latin typeface="+mn-lt"/>
              </a:rPr>
              <a:t>www.upgrad.com</a:t>
            </a:r>
            <a:r>
              <a:rPr lang="en-US" sz="2200" dirty="0">
                <a:latin typeface="+mn-lt"/>
              </a:rPr>
              <a:t>/blog/regression-in-data-mining/#:~:text=%20Regression%20in%20Data%20Mining%3A%20Different%20Types%20of,technique%20used%20to%20analyze%20multiple%20regression...%20More%20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367396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15/07/2021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2060848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solidFill>
                  <a:srgbClr val="FF0000"/>
                </a:solidFill>
                <a:latin typeface="+mj-lt"/>
              </a:rPr>
              <a:t>Any Questions???</a:t>
            </a:r>
          </a:p>
        </p:txBody>
      </p:sp>
    </p:spTree>
    <p:extLst>
      <p:ext uri="{BB962C8B-B14F-4D97-AF65-F5344CB8AC3E}">
        <p14:creationId xmlns:p14="http://schemas.microsoft.com/office/powerpoint/2010/main" val="138897822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1908</TotalTime>
  <Words>1718</Words>
  <Application>Microsoft Macintosh PowerPoint</Application>
  <PresentationFormat>On-screen Show (4:3)</PresentationFormat>
  <Paragraphs>161</Paragraphs>
  <Slides>23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Myriad Pro</vt:lpstr>
      <vt:lpstr>Verdana</vt:lpstr>
      <vt:lpstr>20140311PresentationUWTSDTemplate</vt:lpstr>
      <vt:lpstr>Week 5: Session 1:  Data Mining Techniques: Regression</vt:lpstr>
      <vt:lpstr>Lesson Aims</vt:lpstr>
      <vt:lpstr>What is Regression?</vt:lpstr>
      <vt:lpstr>What is Regression?</vt:lpstr>
      <vt:lpstr>Steps for Regression</vt:lpstr>
      <vt:lpstr>Correlations and Relationships</vt:lpstr>
      <vt:lpstr>Correlations and Relationships</vt:lpstr>
      <vt:lpstr>Visual Look at Relationship</vt:lpstr>
      <vt:lpstr>Types of Regression</vt:lpstr>
      <vt:lpstr>Types of Regression</vt:lpstr>
      <vt:lpstr>Types of Regression in Data Mining</vt:lpstr>
      <vt:lpstr>Types of Regression in Data Mining</vt:lpstr>
      <vt:lpstr>Types of Regression in Data Mining</vt:lpstr>
      <vt:lpstr>Classification vs. Regression in Data Mining</vt:lpstr>
      <vt:lpstr>Advantages of Regression Model?</vt:lpstr>
      <vt:lpstr>Disadvantages of Regression Model</vt:lpstr>
      <vt:lpstr>Regression Exercise</vt:lpstr>
      <vt:lpstr>Regression Exercise</vt:lpstr>
      <vt:lpstr>Regression Exercise</vt:lpstr>
      <vt:lpstr>Regression Activity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Anupam Mazumdar</cp:lastModifiedBy>
  <cp:revision>144</cp:revision>
  <dcterms:created xsi:type="dcterms:W3CDTF">2020-06-23T16:08:04Z</dcterms:created>
  <dcterms:modified xsi:type="dcterms:W3CDTF">2021-07-15T17:21:13Z</dcterms:modified>
</cp:coreProperties>
</file>