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gif&amp;ehk=l7H"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9" r:id="rId3"/>
    <p:sldId id="260" r:id="rId4"/>
    <p:sldId id="261" r:id="rId5"/>
    <p:sldId id="262" r:id="rId6"/>
    <p:sldId id="263" r:id="rId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p:scale>
          <a:sx n="67" d="100"/>
          <a:sy n="67" d="100"/>
        </p:scale>
        <p:origin x="644"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microsoft.com/office/2016/11/relationships/changesInfo" Target="changesInfos/changesInfo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aroline Howells (1705829)" userId="7407221d-f674-4a3b-915e-f0bb336aa422" providerId="ADAL" clId="{98438263-F17C-46BB-8A51-DA8492D7A106}"/>
    <pc:docChg chg="custSel addSld delSld modSld">
      <pc:chgData name="Caroline Howells (1705829)" userId="7407221d-f674-4a3b-915e-f0bb336aa422" providerId="ADAL" clId="{98438263-F17C-46BB-8A51-DA8492D7A106}" dt="2017-12-03T19:23:57.213" v="9650" actId="313"/>
      <pc:docMkLst>
        <pc:docMk/>
      </pc:docMkLst>
      <pc:sldChg chg="addSp delSp modSp">
        <pc:chgData name="Caroline Howells (1705829)" userId="7407221d-f674-4a3b-915e-f0bb336aa422" providerId="ADAL" clId="{98438263-F17C-46BB-8A51-DA8492D7A106}" dt="2017-12-03T18:29:04.855" v="7420" actId="478"/>
        <pc:sldMkLst>
          <pc:docMk/>
          <pc:sldMk cId="200720134" sldId="257"/>
        </pc:sldMkLst>
        <pc:spChg chg="add del mod">
          <ac:chgData name="Caroline Howells (1705829)" userId="7407221d-f674-4a3b-915e-f0bb336aa422" providerId="ADAL" clId="{98438263-F17C-46BB-8A51-DA8492D7A106}" dt="2017-12-03T18:29:04.855" v="7420" actId="478"/>
          <ac:spMkLst>
            <pc:docMk/>
            <pc:sldMk cId="200720134" sldId="257"/>
            <ac:spMk id="2" creationId="{7F1ABF98-F725-4E75-AB1A-0F973F9F6CCD}"/>
          </ac:spMkLst>
        </pc:spChg>
        <pc:spChg chg="add del mod">
          <ac:chgData name="Caroline Howells (1705829)" userId="7407221d-f674-4a3b-915e-f0bb336aa422" providerId="ADAL" clId="{98438263-F17C-46BB-8A51-DA8492D7A106}" dt="2017-11-29T19:46:25.086" v="5404" actId="478"/>
          <ac:spMkLst>
            <pc:docMk/>
            <pc:sldMk cId="200720134" sldId="257"/>
            <ac:spMk id="5" creationId="{396D7CE1-171E-449D-9547-12A8B1D99375}"/>
          </ac:spMkLst>
        </pc:spChg>
        <pc:spChg chg="add del mod">
          <ac:chgData name="Caroline Howells (1705829)" userId="7407221d-f674-4a3b-915e-f0bb336aa422" providerId="ADAL" clId="{98438263-F17C-46BB-8A51-DA8492D7A106}" dt="2017-11-29T19:49:08.328" v="5412" actId="478"/>
          <ac:spMkLst>
            <pc:docMk/>
            <pc:sldMk cId="200720134" sldId="257"/>
            <ac:spMk id="8" creationId="{55A60B48-088F-417A-B472-149C3F0D213A}"/>
          </ac:spMkLst>
        </pc:spChg>
        <pc:spChg chg="add del mod">
          <ac:chgData name="Caroline Howells (1705829)" userId="7407221d-f674-4a3b-915e-f0bb336aa422" providerId="ADAL" clId="{98438263-F17C-46BB-8A51-DA8492D7A106}" dt="2017-11-29T19:52:43.477" v="5427" actId="478"/>
          <ac:spMkLst>
            <pc:docMk/>
            <pc:sldMk cId="200720134" sldId="257"/>
            <ac:spMk id="11" creationId="{5D787A38-42D1-46F4-9985-C79B1365C846}"/>
          </ac:spMkLst>
        </pc:spChg>
        <pc:spChg chg="add del mod">
          <ac:chgData name="Caroline Howells (1705829)" userId="7407221d-f674-4a3b-915e-f0bb336aa422" providerId="ADAL" clId="{98438263-F17C-46BB-8A51-DA8492D7A106}" dt="2017-11-29T19:54:41.885" v="5496" actId="14100"/>
          <ac:spMkLst>
            <pc:docMk/>
            <pc:sldMk cId="200720134" sldId="257"/>
            <ac:spMk id="14" creationId="{23D4EB79-5074-4C99-9F0D-C4E2F706497C}"/>
          </ac:spMkLst>
        </pc:spChg>
        <pc:graphicFrameChg chg="mod modGraphic">
          <ac:chgData name="Caroline Howells (1705829)" userId="7407221d-f674-4a3b-915e-f0bb336aa422" providerId="ADAL" clId="{98438263-F17C-46BB-8A51-DA8492D7A106}" dt="2017-11-30T20:14:11.489" v="6221" actId="20577"/>
          <ac:graphicFrameMkLst>
            <pc:docMk/>
            <pc:sldMk cId="200720134" sldId="257"/>
            <ac:graphicFrameMk id="4" creationId="{05244293-4CFF-41D3-A2C8-FE814CAA4C90}"/>
          </ac:graphicFrameMkLst>
        </pc:graphicFrameChg>
        <pc:picChg chg="add del mod">
          <ac:chgData name="Caroline Howells (1705829)" userId="7407221d-f674-4a3b-915e-f0bb336aa422" providerId="ADAL" clId="{98438263-F17C-46BB-8A51-DA8492D7A106}" dt="2017-11-30T20:33:19.696" v="6222" actId="20577"/>
          <ac:picMkLst>
            <pc:docMk/>
            <pc:sldMk cId="200720134" sldId="257"/>
            <ac:picMk id="3" creationId="{A15DF6FB-EF31-41BE-B470-312A327D69EC}"/>
          </ac:picMkLst>
        </pc:picChg>
        <pc:picChg chg="add">
          <ac:chgData name="Caroline Howells (1705829)" userId="7407221d-f674-4a3b-915e-f0bb336aa422" providerId="ADAL" clId="{98438263-F17C-46BB-8A51-DA8492D7A106}" dt="2017-11-30T20:33:23.489" v="6223" actId="20577"/>
          <ac:picMkLst>
            <pc:docMk/>
            <pc:sldMk cId="200720134" sldId="257"/>
            <ac:picMk id="5" creationId="{92B3B020-4427-4BA5-ABBC-129BCE8C3EFE}"/>
          </ac:picMkLst>
        </pc:picChg>
        <pc:picChg chg="add">
          <ac:chgData name="Caroline Howells (1705829)" userId="7407221d-f674-4a3b-915e-f0bb336aa422" providerId="ADAL" clId="{98438263-F17C-46BB-8A51-DA8492D7A106}" dt="2017-11-30T20:33:53.102" v="6224" actId="20577"/>
          <ac:picMkLst>
            <pc:docMk/>
            <pc:sldMk cId="200720134" sldId="257"/>
            <ac:picMk id="6" creationId="{ED01B2B1-9C45-45B5-B505-A133AFF577FB}"/>
          </ac:picMkLst>
        </pc:picChg>
        <pc:picChg chg="add del mod">
          <ac:chgData name="Caroline Howells (1705829)" userId="7407221d-f674-4a3b-915e-f0bb336aa422" providerId="ADAL" clId="{98438263-F17C-46BB-8A51-DA8492D7A106}" dt="2017-11-29T19:49:08.328" v="5412" actId="478"/>
          <ac:picMkLst>
            <pc:docMk/>
            <pc:sldMk cId="200720134" sldId="257"/>
            <ac:picMk id="7" creationId="{BF7DB8B5-6647-4791-AC53-F8805979559E}"/>
          </ac:picMkLst>
        </pc:picChg>
        <pc:picChg chg="add del mod">
          <ac:chgData name="Caroline Howells (1705829)" userId="7407221d-f674-4a3b-915e-f0bb336aa422" providerId="ADAL" clId="{98438263-F17C-46BB-8A51-DA8492D7A106}" dt="2017-11-29T19:50:55.203" v="5416" actId="478"/>
          <ac:picMkLst>
            <pc:docMk/>
            <pc:sldMk cId="200720134" sldId="257"/>
            <ac:picMk id="10" creationId="{1166FF26-6DBD-40AC-8565-D31C336F4E45}"/>
          </ac:picMkLst>
        </pc:picChg>
        <pc:picChg chg="add mod">
          <ac:chgData name="Caroline Howells (1705829)" userId="7407221d-f674-4a3b-915e-f0bb336aa422" providerId="ADAL" clId="{98438263-F17C-46BB-8A51-DA8492D7A106}" dt="2017-11-29T19:54:04.389" v="5493" actId="14100"/>
          <ac:picMkLst>
            <pc:docMk/>
            <pc:sldMk cId="200720134" sldId="257"/>
            <ac:picMk id="13" creationId="{431C8B44-69D5-463F-BE83-95BDD01B57EB}"/>
          </ac:picMkLst>
        </pc:picChg>
      </pc:sldChg>
      <pc:sldChg chg="del">
        <pc:chgData name="Caroline Howells (1705829)" userId="7407221d-f674-4a3b-915e-f0bb336aa422" providerId="ADAL" clId="{98438263-F17C-46BB-8A51-DA8492D7A106}" dt="2017-11-28T20:32:38.662" v="2354" actId="2696"/>
        <pc:sldMkLst>
          <pc:docMk/>
          <pc:sldMk cId="1351304489" sldId="258"/>
        </pc:sldMkLst>
      </pc:sldChg>
      <pc:sldChg chg="addSp modSp add">
        <pc:chgData name="Caroline Howells (1705829)" userId="7407221d-f674-4a3b-915e-f0bb336aa422" providerId="ADAL" clId="{98438263-F17C-46BB-8A51-DA8492D7A106}" dt="2017-12-03T19:23:57.213" v="9650" actId="313"/>
        <pc:sldMkLst>
          <pc:docMk/>
          <pc:sldMk cId="1603627796" sldId="259"/>
        </pc:sldMkLst>
        <pc:graphicFrameChg chg="add mod">
          <ac:chgData name="Caroline Howells (1705829)" userId="7407221d-f674-4a3b-915e-f0bb336aa422" providerId="ADAL" clId="{98438263-F17C-46BB-8A51-DA8492D7A106}" dt="2017-12-03T19:23:57.213" v="9650" actId="313"/>
          <ac:graphicFrameMkLst>
            <pc:docMk/>
            <pc:sldMk cId="1603627796" sldId="259"/>
            <ac:graphicFrameMk id="2" creationId="{D820F533-1AA9-4B8A-B991-F24A8E232A52}"/>
          </ac:graphicFrameMkLst>
        </pc:graphicFrameChg>
      </pc:sldChg>
      <pc:sldChg chg="addSp delSp modSp add">
        <pc:chgData name="Caroline Howells (1705829)" userId="7407221d-f674-4a3b-915e-f0bb336aa422" providerId="ADAL" clId="{98438263-F17C-46BB-8A51-DA8492D7A106}" dt="2017-12-03T18:19:08.611" v="7415" actId="20577"/>
        <pc:sldMkLst>
          <pc:docMk/>
          <pc:sldMk cId="626570498" sldId="260"/>
        </pc:sldMkLst>
        <pc:spChg chg="add del mod">
          <ac:chgData name="Caroline Howells (1705829)" userId="7407221d-f674-4a3b-915e-f0bb336aa422" providerId="ADAL" clId="{98438263-F17C-46BB-8A51-DA8492D7A106}" dt="2017-12-03T17:38:40.376" v="6367" actId="20577"/>
          <ac:spMkLst>
            <pc:docMk/>
            <pc:sldMk cId="626570498" sldId="260"/>
            <ac:spMk id="2" creationId="{AD372E3A-B434-41E7-8D1E-8FAA2DC70DFA}"/>
          </ac:spMkLst>
        </pc:spChg>
        <pc:spChg chg="add del mod">
          <ac:chgData name="Caroline Howells (1705829)" userId="7407221d-f674-4a3b-915e-f0bb336aa422" providerId="ADAL" clId="{98438263-F17C-46BB-8A51-DA8492D7A106}" dt="2017-12-03T17:38:40.376" v="6367" actId="20577"/>
          <ac:spMkLst>
            <pc:docMk/>
            <pc:sldMk cId="626570498" sldId="260"/>
            <ac:spMk id="3" creationId="{E2EDA042-188B-4030-9B5F-7A6AAB18F194}"/>
          </ac:spMkLst>
        </pc:spChg>
        <pc:spChg chg="add mod">
          <ac:chgData name="Caroline Howells (1705829)" userId="7407221d-f674-4a3b-915e-f0bb336aa422" providerId="ADAL" clId="{98438263-F17C-46BB-8A51-DA8492D7A106}" dt="2017-12-03T17:51:27.010" v="6542" actId="20577"/>
          <ac:spMkLst>
            <pc:docMk/>
            <pc:sldMk cId="626570498" sldId="260"/>
            <ac:spMk id="4" creationId="{D7E9A87B-C9E7-4284-B556-745920525429}"/>
          </ac:spMkLst>
        </pc:spChg>
        <pc:spChg chg="add mod">
          <ac:chgData name="Caroline Howells (1705829)" userId="7407221d-f674-4a3b-915e-f0bb336aa422" providerId="ADAL" clId="{98438263-F17C-46BB-8A51-DA8492D7A106}" dt="2017-12-03T18:19:08.611" v="7415" actId="20577"/>
          <ac:spMkLst>
            <pc:docMk/>
            <pc:sldMk cId="626570498" sldId="260"/>
            <ac:spMk id="5" creationId="{866AA1CE-B487-4E23-AB5A-697CDADBC9D7}"/>
          </ac:spMkLst>
        </pc:spChg>
        <pc:spChg chg="add del">
          <ac:chgData name="Caroline Howells (1705829)" userId="7407221d-f674-4a3b-915e-f0bb336aa422" providerId="ADAL" clId="{98438263-F17C-46BB-8A51-DA8492D7A106}" dt="2017-12-03T17:40:24.467" v="6415" actId="20577"/>
          <ac:spMkLst>
            <pc:docMk/>
            <pc:sldMk cId="626570498" sldId="260"/>
            <ac:spMk id="6" creationId="{2CF447AF-A527-40A1-9D50-1B3D05BE1FF1}"/>
          </ac:spMkLst>
        </pc:spChg>
      </pc:sldChg>
      <pc:sldChg chg="addSp delSp modSp add">
        <pc:chgData name="Caroline Howells (1705829)" userId="7407221d-f674-4a3b-915e-f0bb336aa422" providerId="ADAL" clId="{98438263-F17C-46BB-8A51-DA8492D7A106}" dt="2017-12-03T18:19:35.465" v="7417" actId="20577"/>
        <pc:sldMkLst>
          <pc:docMk/>
          <pc:sldMk cId="3922129732" sldId="261"/>
        </pc:sldMkLst>
        <pc:spChg chg="add del mod">
          <ac:chgData name="Caroline Howells (1705829)" userId="7407221d-f674-4a3b-915e-f0bb336aa422" providerId="ADAL" clId="{98438263-F17C-46BB-8A51-DA8492D7A106}" dt="2017-11-30T20:55:06.818" v="6275" actId="20577"/>
          <ac:spMkLst>
            <pc:docMk/>
            <pc:sldMk cId="3922129732" sldId="261"/>
            <ac:spMk id="2" creationId="{33E2EC1C-44BE-423A-8D2F-4A7DACBFE8B6}"/>
          </ac:spMkLst>
        </pc:spChg>
        <pc:spChg chg="add mod">
          <ac:chgData name="Caroline Howells (1705829)" userId="7407221d-f674-4a3b-915e-f0bb336aa422" providerId="ADAL" clId="{98438263-F17C-46BB-8A51-DA8492D7A106}" dt="2017-12-03T18:19:35.465" v="7417" actId="20577"/>
          <ac:spMkLst>
            <pc:docMk/>
            <pc:sldMk cId="3922129732" sldId="261"/>
            <ac:spMk id="3" creationId="{319EC9DA-A9FF-4936-ACCE-D8A9415070B5}"/>
          </ac:spMkLst>
        </pc:spChg>
        <pc:spChg chg="add mod">
          <ac:chgData name="Caroline Howells (1705829)" userId="7407221d-f674-4a3b-915e-f0bb336aa422" providerId="ADAL" clId="{98438263-F17C-46BB-8A51-DA8492D7A106}" dt="2017-12-03T17:52:14.850" v="6553" actId="1036"/>
          <ac:spMkLst>
            <pc:docMk/>
            <pc:sldMk cId="3922129732" sldId="261"/>
            <ac:spMk id="4" creationId="{A56F4E9E-81B3-4B98-A932-23FA607D6E31}"/>
          </ac:spMkLst>
        </pc:spChg>
        <pc:spChg chg="add del">
          <ac:chgData name="Caroline Howells (1705829)" userId="7407221d-f674-4a3b-915e-f0bb336aa422" providerId="ADAL" clId="{98438263-F17C-46BB-8A51-DA8492D7A106}" dt="2017-12-03T18:09:58.541" v="7204" actId="20577"/>
          <ac:spMkLst>
            <pc:docMk/>
            <pc:sldMk cId="3922129732" sldId="261"/>
            <ac:spMk id="5" creationId="{1B0E76B8-0156-4C7E-BADC-CA3DBF6E31A0}"/>
          </ac:spMkLst>
        </pc:spChg>
      </pc:sldChg>
      <pc:sldChg chg="add del">
        <pc:chgData name="Caroline Howells (1705829)" userId="7407221d-f674-4a3b-915e-f0bb336aa422" providerId="ADAL" clId="{98438263-F17C-46BB-8A51-DA8492D7A106}" dt="2017-12-03T18:34:54.395" v="7424"/>
        <pc:sldMkLst>
          <pc:docMk/>
          <pc:sldMk cId="2217555192" sldId="262"/>
        </pc:sldMkLst>
      </pc:sldChg>
      <pc:sldChg chg="addSp delSp modSp add">
        <pc:chgData name="Caroline Howells (1705829)" userId="7407221d-f674-4a3b-915e-f0bb336aa422" providerId="ADAL" clId="{98438263-F17C-46BB-8A51-DA8492D7A106}" dt="2017-12-03T19:23:13.535" v="9648" actId="20577"/>
        <pc:sldMkLst>
          <pc:docMk/>
          <pc:sldMk cId="3360857338" sldId="262"/>
        </pc:sldMkLst>
        <pc:spChg chg="add del mod">
          <ac:chgData name="Caroline Howells (1705829)" userId="7407221d-f674-4a3b-915e-f0bb336aa422" providerId="ADAL" clId="{98438263-F17C-46BB-8A51-DA8492D7A106}" dt="2017-12-03T18:35:12.833" v="7428"/>
          <ac:spMkLst>
            <pc:docMk/>
            <pc:sldMk cId="3360857338" sldId="262"/>
            <ac:spMk id="2" creationId="{96FB72BD-07B1-44DE-9EEC-1982CA3E8C84}"/>
          </ac:spMkLst>
        </pc:spChg>
        <pc:spChg chg="add del mod">
          <ac:chgData name="Caroline Howells (1705829)" userId="7407221d-f674-4a3b-915e-f0bb336aa422" providerId="ADAL" clId="{98438263-F17C-46BB-8A51-DA8492D7A106}" dt="2017-12-03T18:35:28.325" v="7432"/>
          <ac:spMkLst>
            <pc:docMk/>
            <pc:sldMk cId="3360857338" sldId="262"/>
            <ac:spMk id="3" creationId="{6A03C21D-C7D9-4287-8553-BD2EF1E530A9}"/>
          </ac:spMkLst>
        </pc:spChg>
        <pc:spChg chg="add del mod">
          <ac:chgData name="Caroline Howells (1705829)" userId="7407221d-f674-4a3b-915e-f0bb336aa422" providerId="ADAL" clId="{98438263-F17C-46BB-8A51-DA8492D7A106}" dt="2017-12-03T18:35:39.260" v="7435"/>
          <ac:spMkLst>
            <pc:docMk/>
            <pc:sldMk cId="3360857338" sldId="262"/>
            <ac:spMk id="4" creationId="{3547F5C6-2940-4736-AE8A-09263B966A12}"/>
          </ac:spMkLst>
        </pc:spChg>
        <pc:spChg chg="add del mod">
          <ac:chgData name="Caroline Howells (1705829)" userId="7407221d-f674-4a3b-915e-f0bb336aa422" providerId="ADAL" clId="{98438263-F17C-46BB-8A51-DA8492D7A106}" dt="2017-12-03T18:36:35.415" v="7443"/>
          <ac:spMkLst>
            <pc:docMk/>
            <pc:sldMk cId="3360857338" sldId="262"/>
            <ac:spMk id="5" creationId="{5B5961D5-1958-4830-BBE9-08751FD521DD}"/>
          </ac:spMkLst>
        </pc:spChg>
        <pc:spChg chg="add del mod">
          <ac:chgData name="Caroline Howells (1705829)" userId="7407221d-f674-4a3b-915e-f0bb336aa422" providerId="ADAL" clId="{98438263-F17C-46BB-8A51-DA8492D7A106}" dt="2017-12-03T18:37:07.821" v="7446"/>
          <ac:spMkLst>
            <pc:docMk/>
            <pc:sldMk cId="3360857338" sldId="262"/>
            <ac:spMk id="6" creationId="{23D2CF9D-228F-4D11-97D1-E75073CC5B16}"/>
          </ac:spMkLst>
        </pc:spChg>
        <pc:spChg chg="add del mod">
          <ac:chgData name="Caroline Howells (1705829)" userId="7407221d-f674-4a3b-915e-f0bb336aa422" providerId="ADAL" clId="{98438263-F17C-46BB-8A51-DA8492D7A106}" dt="2017-12-03T18:37:21.191" v="7449"/>
          <ac:spMkLst>
            <pc:docMk/>
            <pc:sldMk cId="3360857338" sldId="262"/>
            <ac:spMk id="7" creationId="{1F7C8CBB-02AA-41C0-9020-94D39074342D}"/>
          </ac:spMkLst>
        </pc:spChg>
        <pc:spChg chg="add del mod">
          <ac:chgData name="Caroline Howells (1705829)" userId="7407221d-f674-4a3b-915e-f0bb336aa422" providerId="ADAL" clId="{98438263-F17C-46BB-8A51-DA8492D7A106}" dt="2017-12-03T18:37:47.100" v="7455"/>
          <ac:spMkLst>
            <pc:docMk/>
            <pc:sldMk cId="3360857338" sldId="262"/>
            <ac:spMk id="8" creationId="{0FA0692D-723D-4DE2-BE07-FFF63AA4DBC5}"/>
          </ac:spMkLst>
        </pc:spChg>
        <pc:spChg chg="add mod">
          <ac:chgData name="Caroline Howells (1705829)" userId="7407221d-f674-4a3b-915e-f0bb336aa422" providerId="ADAL" clId="{98438263-F17C-46BB-8A51-DA8492D7A106}" dt="2017-12-03T19:23:13.535" v="9648" actId="20577"/>
          <ac:spMkLst>
            <pc:docMk/>
            <pc:sldMk cId="3360857338" sldId="262"/>
            <ac:spMk id="9" creationId="{F09BB3CC-0A23-4F7C-9B91-29ABD99F4DB8}"/>
          </ac:spMkLst>
        </pc:spChg>
      </pc:sldChg>
      <pc:sldChg chg="addSp modSp add">
        <pc:chgData name="Caroline Howells (1705829)" userId="7407221d-f674-4a3b-915e-f0bb336aa422" providerId="ADAL" clId="{98438263-F17C-46BB-8A51-DA8492D7A106}" dt="2017-12-03T19:23:02.003" v="9647" actId="20577"/>
        <pc:sldMkLst>
          <pc:docMk/>
          <pc:sldMk cId="2683837219" sldId="263"/>
        </pc:sldMkLst>
        <pc:spChg chg="add mod">
          <ac:chgData name="Caroline Howells (1705829)" userId="7407221d-f674-4a3b-915e-f0bb336aa422" providerId="ADAL" clId="{98438263-F17C-46BB-8A51-DA8492D7A106}" dt="2017-12-03T19:23:02.003" v="9647" actId="20577"/>
          <ac:spMkLst>
            <pc:docMk/>
            <pc:sldMk cId="2683837219" sldId="263"/>
            <ac:spMk id="2" creationId="{697F190E-5FE9-45BC-9871-A8BF65028D0B}"/>
          </ac:spMkLst>
        </pc:spChg>
      </pc:sldChg>
      <pc:sldChg chg="add del">
        <pc:chgData name="Caroline Howells (1705829)" userId="7407221d-f674-4a3b-915e-f0bb336aa422" providerId="ADAL" clId="{98438263-F17C-46BB-8A51-DA8492D7A106}" dt="2017-12-03T18:34:53.586" v="7423"/>
        <pc:sldMkLst>
          <pc:docMk/>
          <pc:sldMk cId="2939306477" sldId="263"/>
        </pc:sldMkLst>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D8FA3AC-191F-4A27-A8BF-5C7D53B4C349}" type="doc">
      <dgm:prSet loTypeId="urn:microsoft.com/office/officeart/2005/8/layout/default" loCatId="list" qsTypeId="urn:microsoft.com/office/officeart/2005/8/quickstyle/simple1" qsCatId="simple" csTypeId="urn:microsoft.com/office/officeart/2005/8/colors/accent1_2" csCatId="accent1" phldr="1"/>
      <dgm:spPr/>
      <dgm:t>
        <a:bodyPr/>
        <a:lstStyle/>
        <a:p>
          <a:endParaRPr lang="en-GB"/>
        </a:p>
      </dgm:t>
    </dgm:pt>
    <dgm:pt modelId="{FA8398B3-CFCD-4775-A9D0-2FB1480FF2EE}">
      <dgm:prSet phldrT="[Text]" custT="1"/>
      <dgm:spPr/>
      <dgm:t>
        <a:bodyPr/>
        <a:lstStyle/>
        <a:p>
          <a:r>
            <a:rPr lang="en-GB" sz="1600" dirty="0">
              <a:latin typeface="Times New Roman" panose="02020603050405020304" pitchFamily="18" charset="0"/>
              <a:cs typeface="Times New Roman" panose="02020603050405020304" pitchFamily="18" charset="0"/>
            </a:rPr>
            <a:t>Article 12 Respect for the views of the child. Child A’s views and wishes must be taken into account when decisions are made. He must be allowed to have a voice. It has been identified that Child A may have speech and language difficulties therefore it is important that the professionals that work with him are able to communicate with him appropriately. They need to observe effectively and record observations accurately to share information and ensure his voice is heard. The National Participation Standards are a guide for best practice when listening and responding to the voices of children.</a:t>
          </a:r>
        </a:p>
      </dgm:t>
    </dgm:pt>
    <dgm:pt modelId="{98960895-7099-4847-BDC6-50FE07369081}" type="parTrans" cxnId="{8BE1F719-5C4A-4666-9FAE-D29879162551}">
      <dgm:prSet/>
      <dgm:spPr/>
      <dgm:t>
        <a:bodyPr/>
        <a:lstStyle/>
        <a:p>
          <a:endParaRPr lang="en-GB"/>
        </a:p>
      </dgm:t>
    </dgm:pt>
    <dgm:pt modelId="{98BC95D4-1C81-4AB5-97A1-F2948596A14C}" type="sibTrans" cxnId="{8BE1F719-5C4A-4666-9FAE-D29879162551}">
      <dgm:prSet/>
      <dgm:spPr/>
      <dgm:t>
        <a:bodyPr/>
        <a:lstStyle/>
        <a:p>
          <a:endParaRPr lang="en-GB"/>
        </a:p>
      </dgm:t>
    </dgm:pt>
    <dgm:pt modelId="{1206EBBE-C3A0-4F3B-BBB4-475723C388B7}">
      <dgm:prSet phldrT="[Text]" custT="1"/>
      <dgm:spPr/>
      <dgm:t>
        <a:bodyPr/>
        <a:lstStyle/>
        <a:p>
          <a:r>
            <a:rPr lang="en-GB" sz="1600" dirty="0">
              <a:latin typeface="Times New Roman" panose="02020603050405020304" pitchFamily="18" charset="0"/>
              <a:cs typeface="Times New Roman" panose="02020603050405020304" pitchFamily="18" charset="0"/>
            </a:rPr>
            <a:t>Article 31All children have a right to relax and play, and to join in a wide range of activities. The Foundation Phase Framework (2015) supports the need for play and seeks to improve children’s opportunities for play. Practitioners are required to address the play needs of children. As child A is not engaging in play activities in the setting staff work closely with the parent to better understand child A’s interests and past experiences to plan appropriate play opportunities to help him develop and progress.</a:t>
          </a:r>
        </a:p>
      </dgm:t>
    </dgm:pt>
    <dgm:pt modelId="{61BD04BA-B04D-4ADF-9D8A-FE47FACD4CFD}" type="parTrans" cxnId="{6DC0BA92-24F1-44FA-A573-BE6602C2EA14}">
      <dgm:prSet/>
      <dgm:spPr/>
      <dgm:t>
        <a:bodyPr/>
        <a:lstStyle/>
        <a:p>
          <a:endParaRPr lang="en-GB"/>
        </a:p>
      </dgm:t>
    </dgm:pt>
    <dgm:pt modelId="{AC4FB424-867A-424C-9EDC-5DCB837E1991}" type="sibTrans" cxnId="{6DC0BA92-24F1-44FA-A573-BE6602C2EA14}">
      <dgm:prSet/>
      <dgm:spPr/>
      <dgm:t>
        <a:bodyPr/>
        <a:lstStyle/>
        <a:p>
          <a:endParaRPr lang="en-GB"/>
        </a:p>
      </dgm:t>
    </dgm:pt>
    <dgm:pt modelId="{851F4FF5-50FC-404A-94A3-EACD04B8203C}">
      <dgm:prSet phldrT="[Text]" custT="1"/>
      <dgm:spPr/>
      <dgm:t>
        <a:bodyPr/>
        <a:lstStyle/>
        <a:p>
          <a:r>
            <a:rPr lang="en-GB" sz="1600" dirty="0">
              <a:latin typeface="Times New Roman" panose="02020603050405020304" pitchFamily="18" charset="0"/>
              <a:cs typeface="Times New Roman" panose="02020603050405020304" pitchFamily="18" charset="0"/>
            </a:rPr>
            <a:t>Article 23 Children who have any kind of disability should have special care and support so that they can lead full and independent lives. </a:t>
          </a:r>
        </a:p>
        <a:p>
          <a:r>
            <a:rPr lang="en-GB" sz="1600" dirty="0">
              <a:latin typeface="Times New Roman" panose="02020603050405020304" pitchFamily="18" charset="0"/>
              <a:cs typeface="Times New Roman" panose="02020603050405020304" pitchFamily="18" charset="0"/>
            </a:rPr>
            <a:t>The setting recognises and has due regard to the Special Educational Needs Code of Practice for Wales (2002).</a:t>
          </a:r>
        </a:p>
        <a:p>
          <a:r>
            <a:rPr lang="en-GB" sz="1600" dirty="0">
              <a:latin typeface="Times New Roman" panose="02020603050405020304" pitchFamily="18" charset="0"/>
              <a:cs typeface="Times New Roman" panose="02020603050405020304" pitchFamily="18" charset="0"/>
            </a:rPr>
            <a:t>As there are concerns that Child A has additional learning needs staff will work closely and co-operate fully with all agencies in order to meet the needs of the child.</a:t>
          </a:r>
        </a:p>
      </dgm:t>
    </dgm:pt>
    <dgm:pt modelId="{7FCA72C0-7B4A-41A6-AEE1-3D2691A5FC72}" type="parTrans" cxnId="{2BB33E6D-FADC-4FBC-B0B9-58A876C4BD97}">
      <dgm:prSet/>
      <dgm:spPr/>
      <dgm:t>
        <a:bodyPr/>
        <a:lstStyle/>
        <a:p>
          <a:endParaRPr lang="en-GB"/>
        </a:p>
      </dgm:t>
    </dgm:pt>
    <dgm:pt modelId="{CC89D8B8-BED5-4686-87EC-84AD2A390FFA}" type="sibTrans" cxnId="{2BB33E6D-FADC-4FBC-B0B9-58A876C4BD97}">
      <dgm:prSet/>
      <dgm:spPr/>
      <dgm:t>
        <a:bodyPr/>
        <a:lstStyle/>
        <a:p>
          <a:endParaRPr lang="en-GB"/>
        </a:p>
      </dgm:t>
    </dgm:pt>
    <dgm:pt modelId="{B0033957-38FD-44C9-A858-FF7DAFE7FB39}">
      <dgm:prSet phldrT="[Text]" custT="1"/>
      <dgm:spPr/>
      <dgm:t>
        <a:bodyPr/>
        <a:lstStyle/>
        <a:p>
          <a:r>
            <a:rPr lang="en-GB" sz="1600" dirty="0">
              <a:latin typeface="Times New Roman" panose="02020603050405020304" pitchFamily="18" charset="0"/>
              <a:cs typeface="Times New Roman" panose="02020603050405020304" pitchFamily="18" charset="0"/>
            </a:rPr>
            <a:t>Article 29 Education must develop every child’s personality, talents and abilities to the full. The Welsh Assembly Governments Right to Action (2004) supports this.</a:t>
          </a:r>
        </a:p>
        <a:p>
          <a:r>
            <a:rPr lang="en-GB" sz="1600" dirty="0">
              <a:latin typeface="Times New Roman" panose="02020603050405020304" pitchFamily="18" charset="0"/>
              <a:cs typeface="Times New Roman" panose="02020603050405020304" pitchFamily="18" charset="0"/>
            </a:rPr>
            <a:t>As it has been identified that the staff at the setting may not have the skills required to ensure the best possible outcomes for child A at present, they will have further training and liaise with other agencies and professionals to ensure they are able to improve on the provision they are providing to support child A’s growth and development for him to reach his full potential.</a:t>
          </a:r>
        </a:p>
      </dgm:t>
    </dgm:pt>
    <dgm:pt modelId="{835AAD02-2FD6-429D-B0F1-AD4EF6DB8000}" type="sibTrans" cxnId="{3638CFE1-3A9E-4B8B-8314-E6E5B959EE53}">
      <dgm:prSet/>
      <dgm:spPr/>
      <dgm:t>
        <a:bodyPr/>
        <a:lstStyle/>
        <a:p>
          <a:endParaRPr lang="en-GB"/>
        </a:p>
      </dgm:t>
    </dgm:pt>
    <dgm:pt modelId="{DEC912B8-3359-4FB6-B76D-CB0B38C4CBCF}" type="parTrans" cxnId="{3638CFE1-3A9E-4B8B-8314-E6E5B959EE53}">
      <dgm:prSet/>
      <dgm:spPr/>
      <dgm:t>
        <a:bodyPr/>
        <a:lstStyle/>
        <a:p>
          <a:endParaRPr lang="en-GB"/>
        </a:p>
      </dgm:t>
    </dgm:pt>
    <dgm:pt modelId="{F16DB320-A380-435A-8B7E-2C572B732663}">
      <dgm:prSet phldrT="[Text]" custT="1"/>
      <dgm:spPr/>
      <dgm:t>
        <a:bodyPr/>
        <a:lstStyle/>
        <a:p>
          <a:r>
            <a:rPr lang="en-GB" sz="1600" dirty="0">
              <a:latin typeface="Times New Roman" panose="02020603050405020304" pitchFamily="18" charset="0"/>
              <a:cs typeface="Times New Roman" panose="02020603050405020304" pitchFamily="18" charset="0"/>
            </a:rPr>
            <a:t>Article 18 Both parents share responsibility for raising their children. The child’s best interests should always be considered. The government should offer assistance and services to help support parents. The Welsh Assembly recognises parents as the child’s first educator and puts emphasis on the importance of fostering positive partnerships with the parents. The Setting supports this relationship with the implementation of the key worker system and the parents forum which enables the setting to work in partnership with the parents. The parents are given a voice which enables them to contribute to decision making.</a:t>
          </a:r>
        </a:p>
      </dgm:t>
    </dgm:pt>
    <dgm:pt modelId="{8852355F-7B51-4004-BB57-DF3943A01200}" type="sibTrans" cxnId="{60E722F5-4E23-444A-9CB1-6A1FFBF1E965}">
      <dgm:prSet/>
      <dgm:spPr/>
      <dgm:t>
        <a:bodyPr/>
        <a:lstStyle/>
        <a:p>
          <a:endParaRPr lang="en-GB"/>
        </a:p>
      </dgm:t>
    </dgm:pt>
    <dgm:pt modelId="{46E8B5C0-C859-452F-9100-5D87EA11BBE5}" type="parTrans" cxnId="{60E722F5-4E23-444A-9CB1-6A1FFBF1E965}">
      <dgm:prSet/>
      <dgm:spPr/>
      <dgm:t>
        <a:bodyPr/>
        <a:lstStyle/>
        <a:p>
          <a:endParaRPr lang="en-GB"/>
        </a:p>
      </dgm:t>
    </dgm:pt>
    <dgm:pt modelId="{D9EA1BB8-C800-4C91-B955-0AE11B2433D1}" type="pres">
      <dgm:prSet presAssocID="{5D8FA3AC-191F-4A27-A8BF-5C7D53B4C349}" presName="diagram" presStyleCnt="0">
        <dgm:presLayoutVars>
          <dgm:dir/>
          <dgm:resizeHandles val="exact"/>
        </dgm:presLayoutVars>
      </dgm:prSet>
      <dgm:spPr/>
    </dgm:pt>
    <dgm:pt modelId="{148A5933-26BF-4F66-9D1E-E58DF4C38CA3}" type="pres">
      <dgm:prSet presAssocID="{FA8398B3-CFCD-4775-A9D0-2FB1480FF2EE}" presName="node" presStyleLbl="node1" presStyleIdx="0" presStyleCnt="5" custScaleX="133545" custScaleY="189291">
        <dgm:presLayoutVars>
          <dgm:bulletEnabled val="1"/>
        </dgm:presLayoutVars>
      </dgm:prSet>
      <dgm:spPr/>
    </dgm:pt>
    <dgm:pt modelId="{305D218E-8185-4375-8561-B2C6178B46E9}" type="pres">
      <dgm:prSet presAssocID="{98BC95D4-1C81-4AB5-97A1-F2948596A14C}" presName="sibTrans" presStyleCnt="0"/>
      <dgm:spPr/>
    </dgm:pt>
    <dgm:pt modelId="{76F2CB4B-95C0-435D-AF41-69A25F625644}" type="pres">
      <dgm:prSet presAssocID="{1206EBBE-C3A0-4F3B-BBB4-475723C388B7}" presName="node" presStyleLbl="node1" presStyleIdx="1" presStyleCnt="5" custScaleX="114712" custScaleY="185833">
        <dgm:presLayoutVars>
          <dgm:bulletEnabled val="1"/>
        </dgm:presLayoutVars>
      </dgm:prSet>
      <dgm:spPr/>
    </dgm:pt>
    <dgm:pt modelId="{7A8243D5-61DD-4351-B9A3-92A4D98ECF77}" type="pres">
      <dgm:prSet presAssocID="{AC4FB424-867A-424C-9EDC-5DCB837E1991}" presName="sibTrans" presStyleCnt="0"/>
      <dgm:spPr/>
    </dgm:pt>
    <dgm:pt modelId="{621C7ABC-D1E0-4869-898B-98AE34B3CB96}" type="pres">
      <dgm:prSet presAssocID="{B0033957-38FD-44C9-A858-FF7DAFE7FB39}" presName="node" presStyleLbl="node1" presStyleIdx="2" presStyleCnt="5" custScaleX="126148" custScaleY="194624" custLinFactNeighborX="100" custLinFactNeighborY="-1310">
        <dgm:presLayoutVars>
          <dgm:bulletEnabled val="1"/>
        </dgm:presLayoutVars>
      </dgm:prSet>
      <dgm:spPr/>
    </dgm:pt>
    <dgm:pt modelId="{D8EDC477-657B-4082-A584-D41EC8A26D81}" type="pres">
      <dgm:prSet presAssocID="{835AAD02-2FD6-429D-B0F1-AD4EF6DB8000}" presName="sibTrans" presStyleCnt="0"/>
      <dgm:spPr/>
    </dgm:pt>
    <dgm:pt modelId="{4B768BA9-22BC-40D8-9E0A-502A51E0A489}" type="pres">
      <dgm:prSet presAssocID="{851F4FF5-50FC-404A-94A3-EACD04B8203C}" presName="node" presStyleLbl="node1" presStyleIdx="3" presStyleCnt="5" custScaleX="162342" custScaleY="157071" custLinFactNeighborX="-22864" custLinFactNeighborY="-2284">
        <dgm:presLayoutVars>
          <dgm:bulletEnabled val="1"/>
        </dgm:presLayoutVars>
      </dgm:prSet>
      <dgm:spPr/>
    </dgm:pt>
    <dgm:pt modelId="{4A473348-2C8C-43ED-9026-8CBE62D764A6}" type="pres">
      <dgm:prSet presAssocID="{CC89D8B8-BED5-4686-87EC-84AD2A390FFA}" presName="sibTrans" presStyleCnt="0"/>
      <dgm:spPr/>
    </dgm:pt>
    <dgm:pt modelId="{26942C77-D213-4E86-88A2-E80C5F40D9C8}" type="pres">
      <dgm:prSet presAssocID="{F16DB320-A380-435A-8B7E-2C572B732663}" presName="node" presStyleLbl="node1" presStyleIdx="4" presStyleCnt="5" custScaleX="199207" custScaleY="155129" custLinFactNeighborX="11436" custLinFactNeighborY="-4065">
        <dgm:presLayoutVars>
          <dgm:bulletEnabled val="1"/>
        </dgm:presLayoutVars>
      </dgm:prSet>
      <dgm:spPr/>
    </dgm:pt>
  </dgm:ptLst>
  <dgm:cxnLst>
    <dgm:cxn modelId="{8BE1F719-5C4A-4666-9FAE-D29879162551}" srcId="{5D8FA3AC-191F-4A27-A8BF-5C7D53B4C349}" destId="{FA8398B3-CFCD-4775-A9D0-2FB1480FF2EE}" srcOrd="0" destOrd="0" parTransId="{98960895-7099-4847-BDC6-50FE07369081}" sibTransId="{98BC95D4-1C81-4AB5-97A1-F2948596A14C}"/>
    <dgm:cxn modelId="{FE7F4261-F62F-4186-B9D7-50DA2F4E4E51}" type="presOf" srcId="{F16DB320-A380-435A-8B7E-2C572B732663}" destId="{26942C77-D213-4E86-88A2-E80C5F40D9C8}" srcOrd="0" destOrd="0" presId="urn:microsoft.com/office/officeart/2005/8/layout/default"/>
    <dgm:cxn modelId="{890BC045-5928-42EC-92FF-BA295E1530A1}" type="presOf" srcId="{5D8FA3AC-191F-4A27-A8BF-5C7D53B4C349}" destId="{D9EA1BB8-C800-4C91-B955-0AE11B2433D1}" srcOrd="0" destOrd="0" presId="urn:microsoft.com/office/officeart/2005/8/layout/default"/>
    <dgm:cxn modelId="{8D5F4849-8D32-47F4-AEBA-E8F1876763CD}" type="presOf" srcId="{851F4FF5-50FC-404A-94A3-EACD04B8203C}" destId="{4B768BA9-22BC-40D8-9E0A-502A51E0A489}" srcOrd="0" destOrd="0" presId="urn:microsoft.com/office/officeart/2005/8/layout/default"/>
    <dgm:cxn modelId="{2BB33E6D-FADC-4FBC-B0B9-58A876C4BD97}" srcId="{5D8FA3AC-191F-4A27-A8BF-5C7D53B4C349}" destId="{851F4FF5-50FC-404A-94A3-EACD04B8203C}" srcOrd="3" destOrd="0" parTransId="{7FCA72C0-7B4A-41A6-AEE1-3D2691A5FC72}" sibTransId="{CC89D8B8-BED5-4686-87EC-84AD2A390FFA}"/>
    <dgm:cxn modelId="{89369980-E773-4FA4-B1D9-75AB5DB14DF4}" type="presOf" srcId="{1206EBBE-C3A0-4F3B-BBB4-475723C388B7}" destId="{76F2CB4B-95C0-435D-AF41-69A25F625644}" srcOrd="0" destOrd="0" presId="urn:microsoft.com/office/officeart/2005/8/layout/default"/>
    <dgm:cxn modelId="{6DC0BA92-24F1-44FA-A573-BE6602C2EA14}" srcId="{5D8FA3AC-191F-4A27-A8BF-5C7D53B4C349}" destId="{1206EBBE-C3A0-4F3B-BBB4-475723C388B7}" srcOrd="1" destOrd="0" parTransId="{61BD04BA-B04D-4ADF-9D8A-FE47FACD4CFD}" sibTransId="{AC4FB424-867A-424C-9EDC-5DCB837E1991}"/>
    <dgm:cxn modelId="{53E631CA-BDE0-4D34-84B4-94BBB02ECAF8}" type="presOf" srcId="{B0033957-38FD-44C9-A858-FF7DAFE7FB39}" destId="{621C7ABC-D1E0-4869-898B-98AE34B3CB96}" srcOrd="0" destOrd="0" presId="urn:microsoft.com/office/officeart/2005/8/layout/default"/>
    <dgm:cxn modelId="{3638CFE1-3A9E-4B8B-8314-E6E5B959EE53}" srcId="{5D8FA3AC-191F-4A27-A8BF-5C7D53B4C349}" destId="{B0033957-38FD-44C9-A858-FF7DAFE7FB39}" srcOrd="2" destOrd="0" parTransId="{DEC912B8-3359-4FB6-B76D-CB0B38C4CBCF}" sibTransId="{835AAD02-2FD6-429D-B0F1-AD4EF6DB8000}"/>
    <dgm:cxn modelId="{60E722F5-4E23-444A-9CB1-6A1FFBF1E965}" srcId="{5D8FA3AC-191F-4A27-A8BF-5C7D53B4C349}" destId="{F16DB320-A380-435A-8B7E-2C572B732663}" srcOrd="4" destOrd="0" parTransId="{46E8B5C0-C859-452F-9100-5D87EA11BBE5}" sibTransId="{8852355F-7B51-4004-BB57-DF3943A01200}"/>
    <dgm:cxn modelId="{E54C2AF5-36E1-49D4-80E2-C57677639EAF}" type="presOf" srcId="{FA8398B3-CFCD-4775-A9D0-2FB1480FF2EE}" destId="{148A5933-26BF-4F66-9D1E-E58DF4C38CA3}" srcOrd="0" destOrd="0" presId="urn:microsoft.com/office/officeart/2005/8/layout/default"/>
    <dgm:cxn modelId="{A92B352F-8C56-4A95-AF3E-9AF92B1E05CA}" type="presParOf" srcId="{D9EA1BB8-C800-4C91-B955-0AE11B2433D1}" destId="{148A5933-26BF-4F66-9D1E-E58DF4C38CA3}" srcOrd="0" destOrd="0" presId="urn:microsoft.com/office/officeart/2005/8/layout/default"/>
    <dgm:cxn modelId="{A54E5B10-DD6C-43A8-B051-3731DA9CA1E1}" type="presParOf" srcId="{D9EA1BB8-C800-4C91-B955-0AE11B2433D1}" destId="{305D218E-8185-4375-8561-B2C6178B46E9}" srcOrd="1" destOrd="0" presId="urn:microsoft.com/office/officeart/2005/8/layout/default"/>
    <dgm:cxn modelId="{9B74604F-2140-44C2-88E9-71BC7890FD34}" type="presParOf" srcId="{D9EA1BB8-C800-4C91-B955-0AE11B2433D1}" destId="{76F2CB4B-95C0-435D-AF41-69A25F625644}" srcOrd="2" destOrd="0" presId="urn:microsoft.com/office/officeart/2005/8/layout/default"/>
    <dgm:cxn modelId="{D03D73A6-D653-4E34-B0FB-745D05F22C68}" type="presParOf" srcId="{D9EA1BB8-C800-4C91-B955-0AE11B2433D1}" destId="{7A8243D5-61DD-4351-B9A3-92A4D98ECF77}" srcOrd="3" destOrd="0" presId="urn:microsoft.com/office/officeart/2005/8/layout/default"/>
    <dgm:cxn modelId="{7F40741E-E47E-4C82-BDD6-D6D4198832E3}" type="presParOf" srcId="{D9EA1BB8-C800-4C91-B955-0AE11B2433D1}" destId="{621C7ABC-D1E0-4869-898B-98AE34B3CB96}" srcOrd="4" destOrd="0" presId="urn:microsoft.com/office/officeart/2005/8/layout/default"/>
    <dgm:cxn modelId="{D02F1C73-57BF-4747-8EDB-C54581CD005E}" type="presParOf" srcId="{D9EA1BB8-C800-4C91-B955-0AE11B2433D1}" destId="{D8EDC477-657B-4082-A584-D41EC8A26D81}" srcOrd="5" destOrd="0" presId="urn:microsoft.com/office/officeart/2005/8/layout/default"/>
    <dgm:cxn modelId="{784BAAD4-9F3C-43F2-84FE-2A7D1630232D}" type="presParOf" srcId="{D9EA1BB8-C800-4C91-B955-0AE11B2433D1}" destId="{4B768BA9-22BC-40D8-9E0A-502A51E0A489}" srcOrd="6" destOrd="0" presId="urn:microsoft.com/office/officeart/2005/8/layout/default"/>
    <dgm:cxn modelId="{A9A5EC6F-0A74-413E-A92A-409B7F99A548}" type="presParOf" srcId="{D9EA1BB8-C800-4C91-B955-0AE11B2433D1}" destId="{4A473348-2C8C-43ED-9026-8CBE62D764A6}" srcOrd="7" destOrd="0" presId="urn:microsoft.com/office/officeart/2005/8/layout/default"/>
    <dgm:cxn modelId="{241ED4A2-5898-418D-A06F-FA9496909321}" type="presParOf" srcId="{D9EA1BB8-C800-4C91-B955-0AE11B2433D1}" destId="{26942C77-D213-4E86-88A2-E80C5F40D9C8}" srcOrd="8"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48A5933-26BF-4F66-9D1E-E58DF4C38CA3}">
      <dsp:nvSpPr>
        <dsp:cNvPr id="0" name=""/>
        <dsp:cNvSpPr/>
      </dsp:nvSpPr>
      <dsp:spPr>
        <a:xfrm>
          <a:off x="2862" y="87355"/>
          <a:ext cx="3823091" cy="3251384"/>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GB" sz="1600" kern="1200" dirty="0">
              <a:latin typeface="Times New Roman" panose="02020603050405020304" pitchFamily="18" charset="0"/>
              <a:cs typeface="Times New Roman" panose="02020603050405020304" pitchFamily="18" charset="0"/>
            </a:rPr>
            <a:t>Article 12 Respect for the views of the child. Child A’s views and wishes must be taken into account when decisions are made. He must be allowed to have a voice. It has been identified that Child A may have speech and language difficulties therefore it is important that the professionals that work with him are able to communicate with him appropriately. They need to observe effectively and record observations accurately to share information and ensure his voice is heard. The National Participation Standards are a guide for best practice when listening and responding to the voices of children.</a:t>
          </a:r>
        </a:p>
      </dsp:txBody>
      <dsp:txXfrm>
        <a:off x="2862" y="87355"/>
        <a:ext cx="3823091" cy="3251384"/>
      </dsp:txXfrm>
    </dsp:sp>
    <dsp:sp modelId="{76F2CB4B-95C0-435D-AF41-69A25F625644}">
      <dsp:nvSpPr>
        <dsp:cNvPr id="0" name=""/>
        <dsp:cNvSpPr/>
      </dsp:nvSpPr>
      <dsp:spPr>
        <a:xfrm>
          <a:off x="4112231" y="117053"/>
          <a:ext cx="3283945" cy="3191987"/>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GB" sz="1600" kern="1200" dirty="0">
              <a:latin typeface="Times New Roman" panose="02020603050405020304" pitchFamily="18" charset="0"/>
              <a:cs typeface="Times New Roman" panose="02020603050405020304" pitchFamily="18" charset="0"/>
            </a:rPr>
            <a:t>Article 31All children have a right to relax and play, and to join in a wide range of activities. The Foundation Phase Framework (2015) supports the need for play and seeks to improve children’s opportunities for play. Practitioners are required to address the play needs of children. As child A is not engaging in play activities in the setting staff work closely with the parent to better understand child A’s interests and past experiences to plan appropriate play opportunities to help him develop and progress.</a:t>
          </a:r>
        </a:p>
      </dsp:txBody>
      <dsp:txXfrm>
        <a:off x="4112231" y="117053"/>
        <a:ext cx="3283945" cy="3191987"/>
      </dsp:txXfrm>
    </dsp:sp>
    <dsp:sp modelId="{621C7ABC-D1E0-4869-898B-98AE34B3CB96}">
      <dsp:nvSpPr>
        <dsp:cNvPr id="0" name=""/>
        <dsp:cNvSpPr/>
      </dsp:nvSpPr>
      <dsp:spPr>
        <a:xfrm>
          <a:off x="7685317" y="19052"/>
          <a:ext cx="3611332" cy="3342987"/>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GB" sz="1600" kern="1200" dirty="0">
              <a:latin typeface="Times New Roman" panose="02020603050405020304" pitchFamily="18" charset="0"/>
              <a:cs typeface="Times New Roman" panose="02020603050405020304" pitchFamily="18" charset="0"/>
            </a:rPr>
            <a:t>Article 29 Education must develop every child’s personality, talents and abilities to the full. The Welsh Assembly Governments Right to Action (2004) supports this.</a:t>
          </a:r>
        </a:p>
        <a:p>
          <a:pPr marL="0" lvl="0" indent="0" algn="ctr" defTabSz="711200">
            <a:lnSpc>
              <a:spcPct val="90000"/>
            </a:lnSpc>
            <a:spcBef>
              <a:spcPct val="0"/>
            </a:spcBef>
            <a:spcAft>
              <a:spcPct val="35000"/>
            </a:spcAft>
            <a:buNone/>
          </a:pPr>
          <a:r>
            <a:rPr lang="en-GB" sz="1600" kern="1200" dirty="0">
              <a:latin typeface="Times New Roman" panose="02020603050405020304" pitchFamily="18" charset="0"/>
              <a:cs typeface="Times New Roman" panose="02020603050405020304" pitchFamily="18" charset="0"/>
            </a:rPr>
            <a:t>As it has been identified that the staff at the setting may not have the skills required to ensure the best possible outcomes for child A at present, they will have further training and liaise with other agencies and professionals to ensure they are able to improve on the provision they are providing to support child A’s growth and development for him to reach his full potential.</a:t>
          </a:r>
        </a:p>
      </dsp:txBody>
      <dsp:txXfrm>
        <a:off x="7685317" y="19052"/>
        <a:ext cx="3611332" cy="3342987"/>
      </dsp:txXfrm>
    </dsp:sp>
    <dsp:sp modelId="{4B768BA9-22BC-40D8-9E0A-502A51E0A489}">
      <dsp:nvSpPr>
        <dsp:cNvPr id="0" name=""/>
        <dsp:cNvSpPr/>
      </dsp:nvSpPr>
      <dsp:spPr>
        <a:xfrm>
          <a:off x="0" y="3631587"/>
          <a:ext cx="4647484" cy="2697952"/>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GB" sz="1600" kern="1200" dirty="0">
              <a:latin typeface="Times New Roman" panose="02020603050405020304" pitchFamily="18" charset="0"/>
              <a:cs typeface="Times New Roman" panose="02020603050405020304" pitchFamily="18" charset="0"/>
            </a:rPr>
            <a:t>Article 23 Children who have any kind of disability should have special care and support so that they can lead full and independent lives. </a:t>
          </a:r>
        </a:p>
        <a:p>
          <a:pPr marL="0" lvl="0" indent="0" algn="ctr" defTabSz="711200">
            <a:lnSpc>
              <a:spcPct val="90000"/>
            </a:lnSpc>
            <a:spcBef>
              <a:spcPct val="0"/>
            </a:spcBef>
            <a:spcAft>
              <a:spcPct val="35000"/>
            </a:spcAft>
            <a:buNone/>
          </a:pPr>
          <a:r>
            <a:rPr lang="en-GB" sz="1600" kern="1200" dirty="0">
              <a:latin typeface="Times New Roman" panose="02020603050405020304" pitchFamily="18" charset="0"/>
              <a:cs typeface="Times New Roman" panose="02020603050405020304" pitchFamily="18" charset="0"/>
            </a:rPr>
            <a:t>The setting recognises and has due regard to the Special Educational Needs Code of Practice for Wales (2002).</a:t>
          </a:r>
        </a:p>
        <a:p>
          <a:pPr marL="0" lvl="0" indent="0" algn="ctr" defTabSz="711200">
            <a:lnSpc>
              <a:spcPct val="90000"/>
            </a:lnSpc>
            <a:spcBef>
              <a:spcPct val="0"/>
            </a:spcBef>
            <a:spcAft>
              <a:spcPct val="35000"/>
            </a:spcAft>
            <a:buNone/>
          </a:pPr>
          <a:r>
            <a:rPr lang="en-GB" sz="1600" kern="1200" dirty="0">
              <a:latin typeface="Times New Roman" panose="02020603050405020304" pitchFamily="18" charset="0"/>
              <a:cs typeface="Times New Roman" panose="02020603050405020304" pitchFamily="18" charset="0"/>
            </a:rPr>
            <a:t>As there are concerns that Child A has additional learning needs staff will work closely and co-operate fully with all agencies in order to meet the needs of the child.</a:t>
          </a:r>
        </a:p>
      </dsp:txBody>
      <dsp:txXfrm>
        <a:off x="0" y="3631587"/>
        <a:ext cx="4647484" cy="2697952"/>
      </dsp:txXfrm>
    </dsp:sp>
    <dsp:sp modelId="{26942C77-D213-4E86-88A2-E80C5F40D9C8}">
      <dsp:nvSpPr>
        <dsp:cNvPr id="0" name=""/>
        <dsp:cNvSpPr/>
      </dsp:nvSpPr>
      <dsp:spPr>
        <a:xfrm>
          <a:off x="5591169" y="3617673"/>
          <a:ext cx="5702846" cy="266459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en-GB" sz="1600" kern="1200" dirty="0">
              <a:latin typeface="Times New Roman" panose="02020603050405020304" pitchFamily="18" charset="0"/>
              <a:cs typeface="Times New Roman" panose="02020603050405020304" pitchFamily="18" charset="0"/>
            </a:rPr>
            <a:t>Article 18 Both parents share responsibility for raising their children. The child’s best interests should always be considered. The government should offer assistance and services to help support parents. The Welsh Assembly recognises parents as the child’s first educator and puts emphasis on the importance of fostering positive partnerships with the parents. The Setting supports this relationship with the implementation of the key worker system and the parents forum which enables the setting to work in partnership with the parents. The parents are given a voice which enables them to contribute to decision making.</a:t>
          </a:r>
        </a:p>
      </dsp:txBody>
      <dsp:txXfrm>
        <a:off x="5591169" y="3617673"/>
        <a:ext cx="5702846" cy="2664595"/>
      </dsp:txXfrm>
    </dsp:sp>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00BB4C-652C-4585-A3F6-B18CA7B51B22}"/>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6C6A52B9-F071-472F-AE28-F2922FB872B1}"/>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8EF8DAD3-DE64-4205-82E4-272DBBF62658}"/>
              </a:ext>
            </a:extLst>
          </p:cNvPr>
          <p:cNvSpPr>
            <a:spLocks noGrp="1"/>
          </p:cNvSpPr>
          <p:nvPr>
            <p:ph type="dt" sz="half" idx="10"/>
          </p:nvPr>
        </p:nvSpPr>
        <p:spPr/>
        <p:txBody>
          <a:bodyPr/>
          <a:lstStyle/>
          <a:p>
            <a:fld id="{32831D56-4E61-49B9-A82A-AEEBD1FF9F35}" type="datetimeFigureOut">
              <a:rPr lang="en-GB" smtClean="0"/>
              <a:t>03/12/2017</a:t>
            </a:fld>
            <a:endParaRPr lang="en-GB"/>
          </a:p>
        </p:txBody>
      </p:sp>
      <p:sp>
        <p:nvSpPr>
          <p:cNvPr id="5" name="Footer Placeholder 4">
            <a:extLst>
              <a:ext uri="{FF2B5EF4-FFF2-40B4-BE49-F238E27FC236}">
                <a16:creationId xmlns:a16="http://schemas.microsoft.com/office/drawing/2014/main" id="{297AAFB2-0C90-4015-9708-0C41C01DD91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EA4F4B3-B3D9-42FF-AF3E-F5697BEB9372}"/>
              </a:ext>
            </a:extLst>
          </p:cNvPr>
          <p:cNvSpPr>
            <a:spLocks noGrp="1"/>
          </p:cNvSpPr>
          <p:nvPr>
            <p:ph type="sldNum" sz="quarter" idx="12"/>
          </p:nvPr>
        </p:nvSpPr>
        <p:spPr/>
        <p:txBody>
          <a:bodyPr/>
          <a:lstStyle/>
          <a:p>
            <a:fld id="{7F3C7AA7-C191-4A9B-9FB3-59702BF5BECC}" type="slidenum">
              <a:rPr lang="en-GB" smtClean="0"/>
              <a:t>‹#›</a:t>
            </a:fld>
            <a:endParaRPr lang="en-GB"/>
          </a:p>
        </p:txBody>
      </p:sp>
    </p:spTree>
    <p:extLst>
      <p:ext uri="{BB962C8B-B14F-4D97-AF65-F5344CB8AC3E}">
        <p14:creationId xmlns:p14="http://schemas.microsoft.com/office/powerpoint/2010/main" val="25242346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0BB1D5-E895-4CAC-A854-E662C8E4B866}"/>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DE2B36B3-EEB6-4B61-A4F8-5D3434FF806E}"/>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3CBF89E-0B7F-4D6D-AAF3-3E74B5E328E3}"/>
              </a:ext>
            </a:extLst>
          </p:cNvPr>
          <p:cNvSpPr>
            <a:spLocks noGrp="1"/>
          </p:cNvSpPr>
          <p:nvPr>
            <p:ph type="dt" sz="half" idx="10"/>
          </p:nvPr>
        </p:nvSpPr>
        <p:spPr/>
        <p:txBody>
          <a:bodyPr/>
          <a:lstStyle/>
          <a:p>
            <a:fld id="{32831D56-4E61-49B9-A82A-AEEBD1FF9F35}" type="datetimeFigureOut">
              <a:rPr lang="en-GB" smtClean="0"/>
              <a:t>03/12/2017</a:t>
            </a:fld>
            <a:endParaRPr lang="en-GB"/>
          </a:p>
        </p:txBody>
      </p:sp>
      <p:sp>
        <p:nvSpPr>
          <p:cNvPr id="5" name="Footer Placeholder 4">
            <a:extLst>
              <a:ext uri="{FF2B5EF4-FFF2-40B4-BE49-F238E27FC236}">
                <a16:creationId xmlns:a16="http://schemas.microsoft.com/office/drawing/2014/main" id="{3A9F1134-93AA-4FF7-A4D2-5BBEC0C7EC4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761CCC8-9B75-4C5F-9057-DB260F14278E}"/>
              </a:ext>
            </a:extLst>
          </p:cNvPr>
          <p:cNvSpPr>
            <a:spLocks noGrp="1"/>
          </p:cNvSpPr>
          <p:nvPr>
            <p:ph type="sldNum" sz="quarter" idx="12"/>
          </p:nvPr>
        </p:nvSpPr>
        <p:spPr/>
        <p:txBody>
          <a:bodyPr/>
          <a:lstStyle/>
          <a:p>
            <a:fld id="{7F3C7AA7-C191-4A9B-9FB3-59702BF5BECC}" type="slidenum">
              <a:rPr lang="en-GB" smtClean="0"/>
              <a:t>‹#›</a:t>
            </a:fld>
            <a:endParaRPr lang="en-GB"/>
          </a:p>
        </p:txBody>
      </p:sp>
    </p:spTree>
    <p:extLst>
      <p:ext uri="{BB962C8B-B14F-4D97-AF65-F5344CB8AC3E}">
        <p14:creationId xmlns:p14="http://schemas.microsoft.com/office/powerpoint/2010/main" val="417475463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56E85F-BB31-4B8B-A4CE-6CDF95F5E761}"/>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E9AF1D92-3947-4D12-A2F9-A66C3F8A8B6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FC7D6B7C-83D5-4B42-9538-7B57670A67BC}"/>
              </a:ext>
            </a:extLst>
          </p:cNvPr>
          <p:cNvSpPr>
            <a:spLocks noGrp="1"/>
          </p:cNvSpPr>
          <p:nvPr>
            <p:ph type="dt" sz="half" idx="10"/>
          </p:nvPr>
        </p:nvSpPr>
        <p:spPr/>
        <p:txBody>
          <a:bodyPr/>
          <a:lstStyle/>
          <a:p>
            <a:fld id="{32831D56-4E61-49B9-A82A-AEEBD1FF9F35}" type="datetimeFigureOut">
              <a:rPr lang="en-GB" smtClean="0"/>
              <a:t>03/12/2017</a:t>
            </a:fld>
            <a:endParaRPr lang="en-GB"/>
          </a:p>
        </p:txBody>
      </p:sp>
      <p:sp>
        <p:nvSpPr>
          <p:cNvPr id="5" name="Footer Placeholder 4">
            <a:extLst>
              <a:ext uri="{FF2B5EF4-FFF2-40B4-BE49-F238E27FC236}">
                <a16:creationId xmlns:a16="http://schemas.microsoft.com/office/drawing/2014/main" id="{CE24E3DE-AC68-4957-A026-FE3AB308624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F130234-C08E-4097-99E3-9B1789074060}"/>
              </a:ext>
            </a:extLst>
          </p:cNvPr>
          <p:cNvSpPr>
            <a:spLocks noGrp="1"/>
          </p:cNvSpPr>
          <p:nvPr>
            <p:ph type="sldNum" sz="quarter" idx="12"/>
          </p:nvPr>
        </p:nvSpPr>
        <p:spPr/>
        <p:txBody>
          <a:bodyPr/>
          <a:lstStyle/>
          <a:p>
            <a:fld id="{7F3C7AA7-C191-4A9B-9FB3-59702BF5BECC}" type="slidenum">
              <a:rPr lang="en-GB" smtClean="0"/>
              <a:t>‹#›</a:t>
            </a:fld>
            <a:endParaRPr lang="en-GB"/>
          </a:p>
        </p:txBody>
      </p:sp>
    </p:spTree>
    <p:extLst>
      <p:ext uri="{BB962C8B-B14F-4D97-AF65-F5344CB8AC3E}">
        <p14:creationId xmlns:p14="http://schemas.microsoft.com/office/powerpoint/2010/main" val="249500004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262A9A-9605-42B2-A713-E846997C2DF2}"/>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5D7C3C59-F313-4E66-8B72-BE5258E7B906}"/>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026D1D07-6FAD-4D8D-BCF1-33CEA5DC9B08}"/>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20F13C8F-3CED-4A0F-B852-C961AD03CC4D}"/>
              </a:ext>
            </a:extLst>
          </p:cNvPr>
          <p:cNvSpPr>
            <a:spLocks noGrp="1"/>
          </p:cNvSpPr>
          <p:nvPr>
            <p:ph type="dt" sz="half" idx="10"/>
          </p:nvPr>
        </p:nvSpPr>
        <p:spPr/>
        <p:txBody>
          <a:bodyPr/>
          <a:lstStyle/>
          <a:p>
            <a:fld id="{32831D56-4E61-49B9-A82A-AEEBD1FF9F35}" type="datetimeFigureOut">
              <a:rPr lang="en-GB" smtClean="0"/>
              <a:t>03/12/2017</a:t>
            </a:fld>
            <a:endParaRPr lang="en-GB"/>
          </a:p>
        </p:txBody>
      </p:sp>
      <p:sp>
        <p:nvSpPr>
          <p:cNvPr id="6" name="Footer Placeholder 5">
            <a:extLst>
              <a:ext uri="{FF2B5EF4-FFF2-40B4-BE49-F238E27FC236}">
                <a16:creationId xmlns:a16="http://schemas.microsoft.com/office/drawing/2014/main" id="{4D694AF6-EE25-4018-BB5D-5AD8169385C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1F12EC0-4C99-4E69-950F-A050BDB85B15}"/>
              </a:ext>
            </a:extLst>
          </p:cNvPr>
          <p:cNvSpPr>
            <a:spLocks noGrp="1"/>
          </p:cNvSpPr>
          <p:nvPr>
            <p:ph type="sldNum" sz="quarter" idx="12"/>
          </p:nvPr>
        </p:nvSpPr>
        <p:spPr/>
        <p:txBody>
          <a:bodyPr/>
          <a:lstStyle/>
          <a:p>
            <a:fld id="{7F3C7AA7-C191-4A9B-9FB3-59702BF5BECC}" type="slidenum">
              <a:rPr lang="en-GB" smtClean="0"/>
              <a:t>‹#›</a:t>
            </a:fld>
            <a:endParaRPr lang="en-GB"/>
          </a:p>
        </p:txBody>
      </p:sp>
    </p:spTree>
    <p:extLst>
      <p:ext uri="{BB962C8B-B14F-4D97-AF65-F5344CB8AC3E}">
        <p14:creationId xmlns:p14="http://schemas.microsoft.com/office/powerpoint/2010/main" val="426279170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D9E884-17FF-434E-B5DF-F5F80D30213D}"/>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692D9843-91E1-426B-9FD2-25D7D2EB412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E50587EE-6B46-443B-A955-B6D3DEF38B47}"/>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2891AA34-B0AC-433A-99EB-78042B034EE5}"/>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AE38E4F2-6336-49D2-BE7F-18A104729951}"/>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1848E1CA-5E8F-4A06-BE61-6A512C447883}"/>
              </a:ext>
            </a:extLst>
          </p:cNvPr>
          <p:cNvSpPr>
            <a:spLocks noGrp="1"/>
          </p:cNvSpPr>
          <p:nvPr>
            <p:ph type="dt" sz="half" idx="10"/>
          </p:nvPr>
        </p:nvSpPr>
        <p:spPr/>
        <p:txBody>
          <a:bodyPr/>
          <a:lstStyle/>
          <a:p>
            <a:fld id="{32831D56-4E61-49B9-A82A-AEEBD1FF9F35}" type="datetimeFigureOut">
              <a:rPr lang="en-GB" smtClean="0"/>
              <a:t>03/12/2017</a:t>
            </a:fld>
            <a:endParaRPr lang="en-GB"/>
          </a:p>
        </p:txBody>
      </p:sp>
      <p:sp>
        <p:nvSpPr>
          <p:cNvPr id="8" name="Footer Placeholder 7">
            <a:extLst>
              <a:ext uri="{FF2B5EF4-FFF2-40B4-BE49-F238E27FC236}">
                <a16:creationId xmlns:a16="http://schemas.microsoft.com/office/drawing/2014/main" id="{7125F48F-1D43-437E-95DA-333D18981896}"/>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99BD4E00-A765-450D-8489-A1BA8E6D6CC7}"/>
              </a:ext>
            </a:extLst>
          </p:cNvPr>
          <p:cNvSpPr>
            <a:spLocks noGrp="1"/>
          </p:cNvSpPr>
          <p:nvPr>
            <p:ph type="sldNum" sz="quarter" idx="12"/>
          </p:nvPr>
        </p:nvSpPr>
        <p:spPr/>
        <p:txBody>
          <a:bodyPr/>
          <a:lstStyle/>
          <a:p>
            <a:fld id="{7F3C7AA7-C191-4A9B-9FB3-59702BF5BECC}" type="slidenum">
              <a:rPr lang="en-GB" smtClean="0"/>
              <a:t>‹#›</a:t>
            </a:fld>
            <a:endParaRPr lang="en-GB"/>
          </a:p>
        </p:txBody>
      </p:sp>
    </p:spTree>
    <p:extLst>
      <p:ext uri="{BB962C8B-B14F-4D97-AF65-F5344CB8AC3E}">
        <p14:creationId xmlns:p14="http://schemas.microsoft.com/office/powerpoint/2010/main" val="210286029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FEB252-0846-490E-B2CE-C3E918886B97}"/>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919DAB18-FBBD-4D86-B9EB-3E9A3DE30673}"/>
              </a:ext>
            </a:extLst>
          </p:cNvPr>
          <p:cNvSpPr>
            <a:spLocks noGrp="1"/>
          </p:cNvSpPr>
          <p:nvPr>
            <p:ph type="dt" sz="half" idx="10"/>
          </p:nvPr>
        </p:nvSpPr>
        <p:spPr/>
        <p:txBody>
          <a:bodyPr/>
          <a:lstStyle/>
          <a:p>
            <a:fld id="{32831D56-4E61-49B9-A82A-AEEBD1FF9F35}" type="datetimeFigureOut">
              <a:rPr lang="en-GB" smtClean="0"/>
              <a:t>03/12/2017</a:t>
            </a:fld>
            <a:endParaRPr lang="en-GB"/>
          </a:p>
        </p:txBody>
      </p:sp>
      <p:sp>
        <p:nvSpPr>
          <p:cNvPr id="4" name="Footer Placeholder 3">
            <a:extLst>
              <a:ext uri="{FF2B5EF4-FFF2-40B4-BE49-F238E27FC236}">
                <a16:creationId xmlns:a16="http://schemas.microsoft.com/office/drawing/2014/main" id="{F2E9D079-5C06-49DF-BC78-944C69201CF6}"/>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C1169240-2F58-4901-BA0B-56F29ABA5F7E}"/>
              </a:ext>
            </a:extLst>
          </p:cNvPr>
          <p:cNvSpPr>
            <a:spLocks noGrp="1"/>
          </p:cNvSpPr>
          <p:nvPr>
            <p:ph type="sldNum" sz="quarter" idx="12"/>
          </p:nvPr>
        </p:nvSpPr>
        <p:spPr/>
        <p:txBody>
          <a:bodyPr/>
          <a:lstStyle/>
          <a:p>
            <a:fld id="{7F3C7AA7-C191-4A9B-9FB3-59702BF5BECC}" type="slidenum">
              <a:rPr lang="en-GB" smtClean="0"/>
              <a:t>‹#›</a:t>
            </a:fld>
            <a:endParaRPr lang="en-GB"/>
          </a:p>
        </p:txBody>
      </p:sp>
    </p:spTree>
    <p:extLst>
      <p:ext uri="{BB962C8B-B14F-4D97-AF65-F5344CB8AC3E}">
        <p14:creationId xmlns:p14="http://schemas.microsoft.com/office/powerpoint/2010/main" val="59888697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E9F34F63-B008-4827-BE85-F9802256238E}"/>
              </a:ext>
            </a:extLst>
          </p:cNvPr>
          <p:cNvSpPr>
            <a:spLocks noGrp="1"/>
          </p:cNvSpPr>
          <p:nvPr>
            <p:ph type="dt" sz="half" idx="10"/>
          </p:nvPr>
        </p:nvSpPr>
        <p:spPr/>
        <p:txBody>
          <a:bodyPr/>
          <a:lstStyle/>
          <a:p>
            <a:fld id="{32831D56-4E61-49B9-A82A-AEEBD1FF9F35}" type="datetimeFigureOut">
              <a:rPr lang="en-GB" smtClean="0"/>
              <a:t>03/12/2017</a:t>
            </a:fld>
            <a:endParaRPr lang="en-GB"/>
          </a:p>
        </p:txBody>
      </p:sp>
      <p:sp>
        <p:nvSpPr>
          <p:cNvPr id="3" name="Footer Placeholder 2">
            <a:extLst>
              <a:ext uri="{FF2B5EF4-FFF2-40B4-BE49-F238E27FC236}">
                <a16:creationId xmlns:a16="http://schemas.microsoft.com/office/drawing/2014/main" id="{6A1EB4BD-B67A-45C3-975F-9299799B0156}"/>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9D83F43E-3F1F-4108-BE77-C3FA259BAA82}"/>
              </a:ext>
            </a:extLst>
          </p:cNvPr>
          <p:cNvSpPr>
            <a:spLocks noGrp="1"/>
          </p:cNvSpPr>
          <p:nvPr>
            <p:ph type="sldNum" sz="quarter" idx="12"/>
          </p:nvPr>
        </p:nvSpPr>
        <p:spPr/>
        <p:txBody>
          <a:bodyPr/>
          <a:lstStyle/>
          <a:p>
            <a:fld id="{7F3C7AA7-C191-4A9B-9FB3-59702BF5BECC}" type="slidenum">
              <a:rPr lang="en-GB" smtClean="0"/>
              <a:t>‹#›</a:t>
            </a:fld>
            <a:endParaRPr lang="en-GB"/>
          </a:p>
        </p:txBody>
      </p:sp>
    </p:spTree>
    <p:extLst>
      <p:ext uri="{BB962C8B-B14F-4D97-AF65-F5344CB8AC3E}">
        <p14:creationId xmlns:p14="http://schemas.microsoft.com/office/powerpoint/2010/main" val="169495508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F81146-8193-4460-85C5-BCD1509184F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F8FC96CD-AD9A-42A2-A88B-0EF900D2CE3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B5A87E28-7CFA-47A4-9C7B-E475A1F7CA4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C3D80398-2652-4E93-AFC1-EE6E44D79642}"/>
              </a:ext>
            </a:extLst>
          </p:cNvPr>
          <p:cNvSpPr>
            <a:spLocks noGrp="1"/>
          </p:cNvSpPr>
          <p:nvPr>
            <p:ph type="dt" sz="half" idx="10"/>
          </p:nvPr>
        </p:nvSpPr>
        <p:spPr/>
        <p:txBody>
          <a:bodyPr/>
          <a:lstStyle/>
          <a:p>
            <a:fld id="{32831D56-4E61-49B9-A82A-AEEBD1FF9F35}" type="datetimeFigureOut">
              <a:rPr lang="en-GB" smtClean="0"/>
              <a:t>03/12/2017</a:t>
            </a:fld>
            <a:endParaRPr lang="en-GB"/>
          </a:p>
        </p:txBody>
      </p:sp>
      <p:sp>
        <p:nvSpPr>
          <p:cNvPr id="6" name="Footer Placeholder 5">
            <a:extLst>
              <a:ext uri="{FF2B5EF4-FFF2-40B4-BE49-F238E27FC236}">
                <a16:creationId xmlns:a16="http://schemas.microsoft.com/office/drawing/2014/main" id="{30609702-13F2-40CD-84FD-8BF0CBD61F4E}"/>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739D142A-7AD9-494C-94D2-D99BE23E78E0}"/>
              </a:ext>
            </a:extLst>
          </p:cNvPr>
          <p:cNvSpPr>
            <a:spLocks noGrp="1"/>
          </p:cNvSpPr>
          <p:nvPr>
            <p:ph type="sldNum" sz="quarter" idx="12"/>
          </p:nvPr>
        </p:nvSpPr>
        <p:spPr/>
        <p:txBody>
          <a:bodyPr/>
          <a:lstStyle/>
          <a:p>
            <a:fld id="{7F3C7AA7-C191-4A9B-9FB3-59702BF5BECC}" type="slidenum">
              <a:rPr lang="en-GB" smtClean="0"/>
              <a:t>‹#›</a:t>
            </a:fld>
            <a:endParaRPr lang="en-GB"/>
          </a:p>
        </p:txBody>
      </p:sp>
    </p:spTree>
    <p:extLst>
      <p:ext uri="{BB962C8B-B14F-4D97-AF65-F5344CB8AC3E}">
        <p14:creationId xmlns:p14="http://schemas.microsoft.com/office/powerpoint/2010/main" val="150862808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24BCD1-307E-4EDC-9614-7B0914A2E97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449FFBE0-14F1-46D2-8E86-4EB10DE55C3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33AE84E9-2627-4E5A-9D52-47231E82593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8AB51592-CA8C-4F64-9F4B-027C28B02648}"/>
              </a:ext>
            </a:extLst>
          </p:cNvPr>
          <p:cNvSpPr>
            <a:spLocks noGrp="1"/>
          </p:cNvSpPr>
          <p:nvPr>
            <p:ph type="dt" sz="half" idx="10"/>
          </p:nvPr>
        </p:nvSpPr>
        <p:spPr/>
        <p:txBody>
          <a:bodyPr/>
          <a:lstStyle/>
          <a:p>
            <a:fld id="{32831D56-4E61-49B9-A82A-AEEBD1FF9F35}" type="datetimeFigureOut">
              <a:rPr lang="en-GB" smtClean="0"/>
              <a:t>03/12/2017</a:t>
            </a:fld>
            <a:endParaRPr lang="en-GB"/>
          </a:p>
        </p:txBody>
      </p:sp>
      <p:sp>
        <p:nvSpPr>
          <p:cNvPr id="6" name="Footer Placeholder 5">
            <a:extLst>
              <a:ext uri="{FF2B5EF4-FFF2-40B4-BE49-F238E27FC236}">
                <a16:creationId xmlns:a16="http://schemas.microsoft.com/office/drawing/2014/main" id="{A697453C-0A3E-449F-BD85-9181684876E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4AD8B2D-07DC-4D1C-BF08-FE08D2CDD512}"/>
              </a:ext>
            </a:extLst>
          </p:cNvPr>
          <p:cNvSpPr>
            <a:spLocks noGrp="1"/>
          </p:cNvSpPr>
          <p:nvPr>
            <p:ph type="sldNum" sz="quarter" idx="12"/>
          </p:nvPr>
        </p:nvSpPr>
        <p:spPr/>
        <p:txBody>
          <a:bodyPr/>
          <a:lstStyle/>
          <a:p>
            <a:fld id="{7F3C7AA7-C191-4A9B-9FB3-59702BF5BECC}" type="slidenum">
              <a:rPr lang="en-GB" smtClean="0"/>
              <a:t>‹#›</a:t>
            </a:fld>
            <a:endParaRPr lang="en-GB"/>
          </a:p>
        </p:txBody>
      </p:sp>
    </p:spTree>
    <p:extLst>
      <p:ext uri="{BB962C8B-B14F-4D97-AF65-F5344CB8AC3E}">
        <p14:creationId xmlns:p14="http://schemas.microsoft.com/office/powerpoint/2010/main" val="137770388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CEE8E1-E89B-448C-AFCE-01690CE87CF2}"/>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809DB330-5B0E-4AF4-880B-9D0F89093DE2}"/>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8198F9D-BAD1-4666-97DD-606152B18A64}"/>
              </a:ext>
            </a:extLst>
          </p:cNvPr>
          <p:cNvSpPr>
            <a:spLocks noGrp="1"/>
          </p:cNvSpPr>
          <p:nvPr>
            <p:ph type="dt" sz="half" idx="10"/>
          </p:nvPr>
        </p:nvSpPr>
        <p:spPr/>
        <p:txBody>
          <a:bodyPr/>
          <a:lstStyle/>
          <a:p>
            <a:fld id="{32831D56-4E61-49B9-A82A-AEEBD1FF9F35}" type="datetimeFigureOut">
              <a:rPr lang="en-GB" smtClean="0"/>
              <a:t>03/12/2017</a:t>
            </a:fld>
            <a:endParaRPr lang="en-GB"/>
          </a:p>
        </p:txBody>
      </p:sp>
      <p:sp>
        <p:nvSpPr>
          <p:cNvPr id="5" name="Footer Placeholder 4">
            <a:extLst>
              <a:ext uri="{FF2B5EF4-FFF2-40B4-BE49-F238E27FC236}">
                <a16:creationId xmlns:a16="http://schemas.microsoft.com/office/drawing/2014/main" id="{AE733DB9-EBE7-48D3-A815-E8D9B68A0F6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9DB0C11-A5ED-40EF-A83A-D9B662B1C3D5}"/>
              </a:ext>
            </a:extLst>
          </p:cNvPr>
          <p:cNvSpPr>
            <a:spLocks noGrp="1"/>
          </p:cNvSpPr>
          <p:nvPr>
            <p:ph type="sldNum" sz="quarter" idx="12"/>
          </p:nvPr>
        </p:nvSpPr>
        <p:spPr/>
        <p:txBody>
          <a:bodyPr/>
          <a:lstStyle/>
          <a:p>
            <a:fld id="{7F3C7AA7-C191-4A9B-9FB3-59702BF5BECC}" type="slidenum">
              <a:rPr lang="en-GB" smtClean="0"/>
              <a:t>‹#›</a:t>
            </a:fld>
            <a:endParaRPr lang="en-GB"/>
          </a:p>
        </p:txBody>
      </p:sp>
    </p:spTree>
    <p:extLst>
      <p:ext uri="{BB962C8B-B14F-4D97-AF65-F5344CB8AC3E}">
        <p14:creationId xmlns:p14="http://schemas.microsoft.com/office/powerpoint/2010/main" val="141484985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1AC1245B-87E2-4925-8521-D381CA68F1A0}"/>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5A4DD098-DBDE-48E4-89D9-EE5F4F83504F}"/>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15D2764-4087-4FA2-8488-997198ABCF7B}"/>
              </a:ext>
            </a:extLst>
          </p:cNvPr>
          <p:cNvSpPr>
            <a:spLocks noGrp="1"/>
          </p:cNvSpPr>
          <p:nvPr>
            <p:ph type="dt" sz="half" idx="10"/>
          </p:nvPr>
        </p:nvSpPr>
        <p:spPr/>
        <p:txBody>
          <a:bodyPr/>
          <a:lstStyle/>
          <a:p>
            <a:fld id="{32831D56-4E61-49B9-A82A-AEEBD1FF9F35}" type="datetimeFigureOut">
              <a:rPr lang="en-GB" smtClean="0"/>
              <a:t>03/12/2017</a:t>
            </a:fld>
            <a:endParaRPr lang="en-GB"/>
          </a:p>
        </p:txBody>
      </p:sp>
      <p:sp>
        <p:nvSpPr>
          <p:cNvPr id="5" name="Footer Placeholder 4">
            <a:extLst>
              <a:ext uri="{FF2B5EF4-FFF2-40B4-BE49-F238E27FC236}">
                <a16:creationId xmlns:a16="http://schemas.microsoft.com/office/drawing/2014/main" id="{71167FDC-C389-40A2-88CB-730B768F7D0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79FFA6E-21C4-408F-BF2C-0E9DA1ACEAD8}"/>
              </a:ext>
            </a:extLst>
          </p:cNvPr>
          <p:cNvSpPr>
            <a:spLocks noGrp="1"/>
          </p:cNvSpPr>
          <p:nvPr>
            <p:ph type="sldNum" sz="quarter" idx="12"/>
          </p:nvPr>
        </p:nvSpPr>
        <p:spPr/>
        <p:txBody>
          <a:bodyPr/>
          <a:lstStyle/>
          <a:p>
            <a:fld id="{7F3C7AA7-C191-4A9B-9FB3-59702BF5BECC}" type="slidenum">
              <a:rPr lang="en-GB" smtClean="0"/>
              <a:t>‹#›</a:t>
            </a:fld>
            <a:endParaRPr lang="en-GB"/>
          </a:p>
        </p:txBody>
      </p:sp>
    </p:spTree>
    <p:extLst>
      <p:ext uri="{BB962C8B-B14F-4D97-AF65-F5344CB8AC3E}">
        <p14:creationId xmlns:p14="http://schemas.microsoft.com/office/powerpoint/2010/main" val="344601867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653568F-8FE1-424E-ACA7-8A4EB7E7F07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A82AFA26-6BED-4A0E-9C11-5B6869B8C76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3DC5A3B-0AFE-4ACA-B8FB-D7426D9D737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2831D56-4E61-49B9-A82A-AEEBD1FF9F35}" type="datetimeFigureOut">
              <a:rPr lang="en-GB" smtClean="0"/>
              <a:t>03/12/2017</a:t>
            </a:fld>
            <a:endParaRPr lang="en-GB"/>
          </a:p>
        </p:txBody>
      </p:sp>
      <p:sp>
        <p:nvSpPr>
          <p:cNvPr id="5" name="Footer Placeholder 4">
            <a:extLst>
              <a:ext uri="{FF2B5EF4-FFF2-40B4-BE49-F238E27FC236}">
                <a16:creationId xmlns:a16="http://schemas.microsoft.com/office/drawing/2014/main" id="{15B38DDE-01F9-45B8-8CDA-ED91DA6A2BC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C6A698E7-429E-45C8-9154-24178744E18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F3C7AA7-C191-4A9B-9FB3-59702BF5BECC}" type="slidenum">
              <a:rPr lang="en-GB" smtClean="0"/>
              <a:t>‹#›</a:t>
            </a:fld>
            <a:endParaRPr lang="en-GB"/>
          </a:p>
        </p:txBody>
      </p:sp>
    </p:spTree>
    <p:extLst>
      <p:ext uri="{BB962C8B-B14F-4D97-AF65-F5344CB8AC3E}">
        <p14:creationId xmlns:p14="http://schemas.microsoft.com/office/powerpoint/2010/main" val="66742399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kaitaolibrary.wikispaces.com/Child+Labour+Topic" TargetMode="External"/><Relationship Id="rId2" Type="http://schemas.openxmlformats.org/officeDocument/2006/relationships/image" Target="../media/image1.gif&amp;ehk=l7H"/><Relationship Id="rId1" Type="http://schemas.openxmlformats.org/officeDocument/2006/relationships/slideLayout" Target="../slideLayouts/slideLayout2.xml"/><Relationship Id="rId5" Type="http://schemas.openxmlformats.org/officeDocument/2006/relationships/hyperlink" Target="http://www.nesta.org.uk/project/destination-local" TargetMode="External"/><Relationship Id="rId4" Type="http://schemas.openxmlformats.org/officeDocument/2006/relationships/image" Target="../media/image2.jpg"/></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7.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3" Type="http://schemas.openxmlformats.org/officeDocument/2006/relationships/hyperlink" Target="http://www.earlyyearsmatters.co.uk/eyfs/a-unique-child/planning/" TargetMode="External"/><Relationship Id="rId2" Type="http://schemas.openxmlformats.org/officeDocument/2006/relationships/hyperlink" Target="https://gov.wales/topics/educationandskills/foundation-phase/foundation-phase-profile/?lang=en" TargetMode="External"/><Relationship Id="rId1" Type="http://schemas.openxmlformats.org/officeDocument/2006/relationships/slideLayout" Target="../slideLayouts/slideLayout6.xml"/><Relationship Id="rId5" Type="http://schemas.openxmlformats.org/officeDocument/2006/relationships/hyperlink" Target="http://www.legislation.gov.uk/ukpga/1998/29/pdfs/ukpga_19980029_en.pdf" TargetMode="External"/><Relationship Id="rId4" Type="http://schemas.openxmlformats.org/officeDocument/2006/relationships/hyperlink" Target="https://flying-start-nurseries.co.uk/fsn-policy-document.pdf" TargetMode="External"/></Relationships>
</file>

<file path=ppt/slides/_rels/slide4.xml.rels><?xml version="1.0" encoding="UTF-8" standalone="yes"?>
<Relationships xmlns="http://schemas.openxmlformats.org/package/2006/relationships"><Relationship Id="rId3" Type="http://schemas.openxmlformats.org/officeDocument/2006/relationships/hyperlink" Target="https://www.gov.uk/government/uploads/system/uploads/attachment_data/file/398815/SEND_Code_of_Practice_January_2015.pdf" TargetMode="External"/><Relationship Id="rId2" Type="http://schemas.openxmlformats.org/officeDocument/2006/relationships/hyperlink" Target="https://www.gov.uk/government/uploads/system/uploads/attachment_data/file/592101/Working_Together_to_Safeguard_Children_20170213.pdf" TargetMode="External"/><Relationship Id="rId1" Type="http://schemas.openxmlformats.org/officeDocument/2006/relationships/slideLayout" Target="../slideLayouts/slideLayout7.xml"/><Relationship Id="rId6" Type="http://schemas.openxmlformats.org/officeDocument/2006/relationships/hyperlink" Target="https://www.gl-assessment.co.uk/products/wellcomm/" TargetMode="External"/><Relationship Id="rId5" Type="http://schemas.openxmlformats.org/officeDocument/2006/relationships/hyperlink" Target="https://downloads.unicef.org.uk/wp-content/uploads/2010/05/UNCRC_united_nations_convention_on_the_rights_of_the_child.pdf?_ga=2.20955387.276613351.1512233912-997845374.1511905028" TargetMode="External"/><Relationship Id="rId4" Type="http://schemas.openxmlformats.org/officeDocument/2006/relationships/hyperlink" Target="http://www.learning.gov.wales/" TargetMode="External"/></Relationships>
</file>

<file path=ppt/slides/_rels/slide5.xml.rels><?xml version="1.0" encoding="UTF-8" standalone="yes"?>
<Relationships xmlns="http://schemas.openxmlformats.org/package/2006/relationships"><Relationship Id="rId3" Type="http://schemas.openxmlformats.org/officeDocument/2006/relationships/hyperlink" Target="https://gov.wales/topics/educationandskills/earlyyearshome/foundation-phase/?lang=en" TargetMode="External"/><Relationship Id="rId2" Type="http://schemas.openxmlformats.org/officeDocument/2006/relationships/hyperlink" Target="https://childcomwales.org.uk/wp-content/uploads/2017/05/The%20-Right-Way-Education.pdf" TargetMode="External"/><Relationship Id="rId1" Type="http://schemas.openxmlformats.org/officeDocument/2006/relationships/slideLayout" Target="../slideLayouts/slideLayout7.xml"/><Relationship Id="rId6" Type="http://schemas.openxmlformats.org/officeDocument/2006/relationships/hyperlink" Target="http://gov.wales/docs/dsjlg/publications/cyp/170314-participation-good-practice-2016-en.pdf" TargetMode="External"/><Relationship Id="rId5" Type="http://schemas.openxmlformats.org/officeDocument/2006/relationships/hyperlink" Target="https://downloads.unicef.org.uk/wp-content/uploads/2010/05/UNCRC_united_nations_convention_on_the_rights_of_the_child.pdf?_ga=2.20955387.276613351.1512233912-997845374.1511905028" TargetMode="External"/><Relationship Id="rId4" Type="http://schemas.openxmlformats.org/officeDocument/2006/relationships/hyperlink" Target="http://gov.wales/topics/educationandskills/foundation-phase/foundation-phase-profile/?lang=en" TargetMode="External"/></Relationships>
</file>

<file path=ppt/slides/_rels/slide6.xml.rels><?xml version="1.0" encoding="UTF-8" standalone="yes"?>
<Relationships xmlns="http://schemas.openxmlformats.org/package/2006/relationships"><Relationship Id="rId3" Type="http://schemas.openxmlformats.org/officeDocument/2006/relationships/hyperlink" Target="https://gov.wales/topics/health/publications/socialcare/circular/nafwc1207/?lang=en" TargetMode="External"/><Relationship Id="rId2" Type="http://schemas.openxmlformats.org/officeDocument/2006/relationships/hyperlink" Target="https://gov.wales/docs/dcells/publications/150803-fp-framework-en.pdf" TargetMode="External"/><Relationship Id="rId1" Type="http://schemas.openxmlformats.org/officeDocument/2006/relationships/slideLayout" Target="../slideLayouts/slideLayout7.xml"/><Relationship Id="rId4" Type="http://schemas.openxmlformats.org/officeDocument/2006/relationships/hyperlink" Target="https://gov.wales/docs/dcells/publications/131016-sen-code-of-practice-for-wales-en.pdf"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a:extLst>
              <a:ext uri="{FF2B5EF4-FFF2-40B4-BE49-F238E27FC236}">
                <a16:creationId xmlns:a16="http://schemas.microsoft.com/office/drawing/2014/main" id="{05244293-4CFF-41D3-A2C8-FE814CAA4C90}"/>
              </a:ext>
            </a:extLst>
          </p:cNvPr>
          <p:cNvGraphicFramePr>
            <a:graphicFrameLocks noGrp="1"/>
          </p:cNvGraphicFramePr>
          <p:nvPr>
            <p:extLst>
              <p:ext uri="{D42A27DB-BD31-4B8C-83A1-F6EECF244321}">
                <p14:modId xmlns:p14="http://schemas.microsoft.com/office/powerpoint/2010/main" val="3252628073"/>
              </p:ext>
            </p:extLst>
          </p:nvPr>
        </p:nvGraphicFramePr>
        <p:xfrm>
          <a:off x="238125" y="182880"/>
          <a:ext cx="11596687" cy="6492240"/>
        </p:xfrm>
        <a:graphic>
          <a:graphicData uri="http://schemas.openxmlformats.org/drawingml/2006/table">
            <a:tbl>
              <a:tblPr firstRow="1" bandRow="1">
                <a:tableStyleId>{5C22544A-7EE6-4342-B048-85BDC9FD1C3A}</a:tableStyleId>
              </a:tblPr>
              <a:tblGrid>
                <a:gridCol w="3852863">
                  <a:extLst>
                    <a:ext uri="{9D8B030D-6E8A-4147-A177-3AD203B41FA5}">
                      <a16:colId xmlns:a16="http://schemas.microsoft.com/office/drawing/2014/main" val="648509093"/>
                    </a:ext>
                  </a:extLst>
                </a:gridCol>
                <a:gridCol w="3873499">
                  <a:extLst>
                    <a:ext uri="{9D8B030D-6E8A-4147-A177-3AD203B41FA5}">
                      <a16:colId xmlns:a16="http://schemas.microsoft.com/office/drawing/2014/main" val="126656817"/>
                    </a:ext>
                  </a:extLst>
                </a:gridCol>
                <a:gridCol w="3870325">
                  <a:extLst>
                    <a:ext uri="{9D8B030D-6E8A-4147-A177-3AD203B41FA5}">
                      <a16:colId xmlns:a16="http://schemas.microsoft.com/office/drawing/2014/main" val="1468697860"/>
                    </a:ext>
                  </a:extLst>
                </a:gridCol>
              </a:tblGrid>
              <a:tr h="6316356">
                <a:tc>
                  <a:txBody>
                    <a:bodyPr/>
                    <a:lstStyle/>
                    <a:p>
                      <a:pPr algn="ctr"/>
                      <a:endParaRPr lang="en-GB" sz="1400" b="0" dirty="0">
                        <a:solidFill>
                          <a:schemeClr val="tx1"/>
                        </a:solidFill>
                        <a:latin typeface="Times New Roman" panose="02020603050405020304" pitchFamily="18" charset="0"/>
                        <a:cs typeface="Times New Roman" panose="02020603050405020304" pitchFamily="18" charset="0"/>
                      </a:endParaRPr>
                    </a:p>
                    <a:p>
                      <a:pPr algn="ctr"/>
                      <a:endParaRPr lang="en-GB" sz="1400" b="0" dirty="0">
                        <a:solidFill>
                          <a:schemeClr val="tx1"/>
                        </a:solidFill>
                        <a:latin typeface="Times New Roman" panose="02020603050405020304" pitchFamily="18" charset="0"/>
                        <a:cs typeface="Times New Roman" panose="02020603050405020304" pitchFamily="18" charset="0"/>
                      </a:endParaRPr>
                    </a:p>
                    <a:p>
                      <a:pPr algn="ctr"/>
                      <a:endParaRPr lang="en-GB" sz="1400" b="0" dirty="0">
                        <a:solidFill>
                          <a:schemeClr val="tx1"/>
                        </a:solidFill>
                        <a:latin typeface="Times New Roman" panose="02020603050405020304" pitchFamily="18" charset="0"/>
                        <a:cs typeface="Times New Roman" panose="02020603050405020304" pitchFamily="18" charset="0"/>
                      </a:endParaRPr>
                    </a:p>
                    <a:p>
                      <a:pPr algn="ctr"/>
                      <a:endParaRPr lang="en-GB" sz="1400" b="0" dirty="0">
                        <a:solidFill>
                          <a:schemeClr val="tx1"/>
                        </a:solidFill>
                        <a:latin typeface="Times New Roman" panose="02020603050405020304" pitchFamily="18" charset="0"/>
                        <a:cs typeface="Times New Roman" panose="02020603050405020304" pitchFamily="18" charset="0"/>
                      </a:endParaRPr>
                    </a:p>
                    <a:p>
                      <a:pPr algn="just"/>
                      <a:r>
                        <a:rPr lang="en-GB" sz="1400" b="0" dirty="0">
                          <a:solidFill>
                            <a:schemeClr val="tx1"/>
                          </a:solidFill>
                          <a:latin typeface="Times New Roman" panose="02020603050405020304" pitchFamily="18" charset="0"/>
                          <a:cs typeface="Times New Roman" panose="02020603050405020304" pitchFamily="18" charset="0"/>
                        </a:rPr>
                        <a:t>The UNCRC was developed in 1989 when leaders recognised that children are entitled to have human rights as well as adults. As children can be venerable they need special care and protection and extra help and support to access and exercise their rights.</a:t>
                      </a:r>
                    </a:p>
                    <a:p>
                      <a:pPr algn="just"/>
                      <a:r>
                        <a:rPr lang="en-GB" sz="1400" b="0" dirty="0">
                          <a:solidFill>
                            <a:schemeClr val="tx1"/>
                          </a:solidFill>
                          <a:latin typeface="Times New Roman" panose="02020603050405020304" pitchFamily="18" charset="0"/>
                          <a:cs typeface="Times New Roman" panose="02020603050405020304" pitchFamily="18" charset="0"/>
                        </a:rPr>
                        <a:t>Governments are obliged to recognize and promote children’s rights through legislation. </a:t>
                      </a:r>
                    </a:p>
                    <a:p>
                      <a:pPr algn="just"/>
                      <a:r>
                        <a:rPr lang="en-GB" sz="1400" b="0" dirty="0">
                          <a:solidFill>
                            <a:schemeClr val="tx1"/>
                          </a:solidFill>
                          <a:latin typeface="Times New Roman" panose="02020603050405020304" pitchFamily="18" charset="0"/>
                          <a:cs typeface="Times New Roman" panose="02020603050405020304" pitchFamily="18" charset="0"/>
                        </a:rPr>
                        <a:t>The UNCRC acknowledges that children are capable of forming their own views and have the right to express those views freely in all matters. The views of the child are protected by article 12.</a:t>
                      </a:r>
                    </a:p>
                    <a:p>
                      <a:pPr algn="just"/>
                      <a:endParaRPr lang="en-GB" sz="1400" b="0" dirty="0">
                        <a:solidFill>
                          <a:schemeClr val="tx1"/>
                        </a:solidFill>
                        <a:latin typeface="Times New Roman" panose="02020603050405020304" pitchFamily="18" charset="0"/>
                        <a:cs typeface="Times New Roman" panose="02020603050405020304" pitchFamily="18" charset="0"/>
                      </a:endParaRPr>
                    </a:p>
                    <a:p>
                      <a:pPr algn="just"/>
                      <a:endParaRPr lang="en-GB" sz="1400" b="0" dirty="0">
                        <a:solidFill>
                          <a:schemeClr val="tx1"/>
                        </a:solidFill>
                        <a:latin typeface="Times New Roman" panose="02020603050405020304" pitchFamily="18" charset="0"/>
                        <a:cs typeface="Times New Roman" panose="02020603050405020304" pitchFamily="18" charset="0"/>
                      </a:endParaRPr>
                    </a:p>
                    <a:p>
                      <a:pPr algn="just"/>
                      <a:endParaRPr lang="en-GB" sz="1400" b="0" dirty="0">
                        <a:solidFill>
                          <a:schemeClr val="tx1"/>
                        </a:solidFill>
                        <a:latin typeface="Times New Roman" panose="02020603050405020304" pitchFamily="18" charset="0"/>
                        <a:cs typeface="Times New Roman" panose="02020603050405020304" pitchFamily="18" charset="0"/>
                      </a:endParaRPr>
                    </a:p>
                    <a:p>
                      <a:pPr algn="just"/>
                      <a:endParaRPr lang="en-GB" sz="1400" b="0" dirty="0">
                        <a:solidFill>
                          <a:schemeClr val="tx1"/>
                        </a:solidFill>
                        <a:latin typeface="Times New Roman" panose="02020603050405020304" pitchFamily="18" charset="0"/>
                        <a:cs typeface="Times New Roman" panose="02020603050405020304" pitchFamily="18" charset="0"/>
                      </a:endParaRPr>
                    </a:p>
                    <a:p>
                      <a:pPr algn="just"/>
                      <a:endParaRPr lang="en-GB" sz="1400" b="0" dirty="0">
                        <a:solidFill>
                          <a:schemeClr val="tx1"/>
                        </a:solidFill>
                        <a:latin typeface="Times New Roman" panose="02020603050405020304" pitchFamily="18" charset="0"/>
                        <a:cs typeface="Times New Roman" panose="02020603050405020304" pitchFamily="18" charset="0"/>
                      </a:endParaRPr>
                    </a:p>
                    <a:p>
                      <a:pPr algn="just"/>
                      <a:endParaRPr lang="en-GB" sz="1400" b="0" dirty="0">
                        <a:solidFill>
                          <a:schemeClr val="tx1"/>
                        </a:solidFill>
                        <a:latin typeface="Times New Roman" panose="02020603050405020304" pitchFamily="18" charset="0"/>
                        <a:cs typeface="Times New Roman" panose="02020603050405020304" pitchFamily="18" charset="0"/>
                      </a:endParaRPr>
                    </a:p>
                    <a:p>
                      <a:pPr algn="just"/>
                      <a:endParaRPr lang="en-GB" sz="1400" b="0" dirty="0">
                        <a:solidFill>
                          <a:schemeClr val="tx1"/>
                        </a:solidFill>
                        <a:latin typeface="Times New Roman" panose="02020603050405020304" pitchFamily="18" charset="0"/>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lang="en-GB" sz="1400" b="0" dirty="0">
                          <a:solidFill>
                            <a:schemeClr val="tx1"/>
                          </a:solidFill>
                          <a:latin typeface="Times New Roman" panose="02020603050405020304" pitchFamily="18" charset="0"/>
                          <a:cs typeface="Times New Roman" panose="02020603050405020304" pitchFamily="18" charset="0"/>
                        </a:rPr>
                        <a:t>The Welsh Assembly Government adopted the UNCRC in 2004 when it made it the basis of all their work with children and young people in Wales. 7 core aims were identified that are priorities for decision making in Wales.</a:t>
                      </a:r>
                    </a:p>
                    <a:p>
                      <a:pPr algn="just"/>
                      <a:r>
                        <a:rPr lang="en-GB" sz="1400" b="0" dirty="0">
                          <a:solidFill>
                            <a:schemeClr val="tx1"/>
                          </a:solidFill>
                          <a:latin typeface="Times New Roman" panose="02020603050405020304" pitchFamily="18" charset="0"/>
                          <a:cs typeface="Times New Roman" panose="02020603050405020304" pitchFamily="18" charset="0"/>
                        </a:rPr>
                        <a:t> </a:t>
                      </a:r>
                    </a:p>
                  </a:txBody>
                  <a:tcPr>
                    <a:lnR w="12700" cap="flat" cmpd="sng" algn="ctr">
                      <a:solidFill>
                        <a:schemeClr val="tx1"/>
                      </a:solidFill>
                      <a:prstDash val="solid"/>
                      <a:round/>
                      <a:headEnd type="none" w="med" len="med"/>
                      <a:tailEnd type="none" w="med" len="med"/>
                    </a:lnR>
                    <a:noFill/>
                  </a:tcPr>
                </a:tc>
                <a:tc>
                  <a:txBody>
                    <a:bodyPr/>
                    <a:lstStyle/>
                    <a:p>
                      <a:pPr algn="just"/>
                      <a:r>
                        <a:rPr lang="en-GB" sz="1400" b="0" dirty="0">
                          <a:solidFill>
                            <a:schemeClr val="tx1"/>
                          </a:solidFill>
                          <a:latin typeface="Times New Roman" panose="02020603050405020304" pitchFamily="18" charset="0"/>
                          <a:cs typeface="Times New Roman" panose="02020603050405020304" pitchFamily="18" charset="0"/>
                        </a:rPr>
                        <a:t>In 2011 the rights were enshrined in legislation with The Rights of Children and Young Persons (Wales) Measure 2011. This important measure states that ministers have to have due regard to the child’s rights in all their decisions that involve children. It ensures that children's rights are at the forefront of all policy decision making.</a:t>
                      </a:r>
                    </a:p>
                    <a:p>
                      <a:pPr algn="just"/>
                      <a:r>
                        <a:rPr lang="en-GB" sz="1400" b="0" dirty="0">
                          <a:solidFill>
                            <a:schemeClr val="tx1"/>
                          </a:solidFill>
                          <a:latin typeface="Times New Roman" panose="02020603050405020304" pitchFamily="18" charset="0"/>
                          <a:cs typeface="Times New Roman" panose="02020603050405020304" pitchFamily="18" charset="0"/>
                        </a:rPr>
                        <a:t>The Social Services and Well-being (Wales) Act 2014 also states that people working under the act must have due regard to part 1 of the UNCRC.</a:t>
                      </a:r>
                    </a:p>
                    <a:p>
                      <a:pPr algn="just"/>
                      <a:r>
                        <a:rPr lang="en-GB" sz="1400" b="0" dirty="0">
                          <a:solidFill>
                            <a:schemeClr val="tx1"/>
                          </a:solidFill>
                          <a:latin typeface="Times New Roman" panose="02020603050405020304" pitchFamily="18" charset="0"/>
                          <a:cs typeface="Times New Roman" panose="02020603050405020304" pitchFamily="18" charset="0"/>
                        </a:rPr>
                        <a:t>The Children and Families (Wales) Measure 2010 states that local authorities must ensure that children have opportunities for participation.</a:t>
                      </a:r>
                    </a:p>
                    <a:p>
                      <a:pPr algn="just"/>
                      <a:r>
                        <a:rPr lang="en-GB" sz="1400" b="0" dirty="0">
                          <a:solidFill>
                            <a:schemeClr val="tx1"/>
                          </a:solidFill>
                          <a:latin typeface="Times New Roman" panose="02020603050405020304" pitchFamily="18" charset="0"/>
                          <a:cs typeface="Times New Roman" panose="02020603050405020304" pitchFamily="18" charset="0"/>
                        </a:rPr>
                        <a:t>These legislations are laws that prioritise children’s rights in Wales and have put steps in place to ensure all children’s best interests are always considered when decisions are made.</a:t>
                      </a:r>
                    </a:p>
                    <a:p>
                      <a:pPr marL="0" marR="0" lvl="0" indent="0" algn="just" defTabSz="914400" rtl="0" eaLnBrk="1" fontAlgn="auto" latinLnBrk="0" hangingPunct="1">
                        <a:lnSpc>
                          <a:spcPct val="100000"/>
                        </a:lnSpc>
                        <a:spcBef>
                          <a:spcPts val="0"/>
                        </a:spcBef>
                        <a:spcAft>
                          <a:spcPts val="0"/>
                        </a:spcAft>
                        <a:buClrTx/>
                        <a:buSzTx/>
                        <a:buFontTx/>
                        <a:buNone/>
                        <a:tabLst/>
                        <a:defRPr/>
                      </a:pPr>
                      <a:r>
                        <a:rPr lang="en-GB" sz="1400" b="0" dirty="0">
                          <a:solidFill>
                            <a:schemeClr val="tx1"/>
                          </a:solidFill>
                          <a:latin typeface="Times New Roman" panose="02020603050405020304" pitchFamily="18" charset="0"/>
                          <a:cs typeface="Times New Roman" panose="02020603050405020304" pitchFamily="18" charset="0"/>
                        </a:rPr>
                        <a:t>The Welsh Assembly Government are committed to ensuring  everyone who works with children and young people to be aware of the UNCRC and it’s importance they do this though providing information, specific training and financial support.</a:t>
                      </a:r>
                    </a:p>
                    <a:p>
                      <a:pPr marL="0" marR="0" lvl="0" indent="0" algn="just" defTabSz="914400" rtl="0" eaLnBrk="1" fontAlgn="auto" latinLnBrk="0" hangingPunct="1">
                        <a:lnSpc>
                          <a:spcPct val="100000"/>
                        </a:lnSpc>
                        <a:spcBef>
                          <a:spcPts val="0"/>
                        </a:spcBef>
                        <a:spcAft>
                          <a:spcPts val="0"/>
                        </a:spcAft>
                        <a:buClrTx/>
                        <a:buSzTx/>
                        <a:buFontTx/>
                        <a:buNone/>
                        <a:tabLst/>
                        <a:defRPr/>
                      </a:pPr>
                      <a:endParaRPr lang="en-GB" sz="1400" b="0" dirty="0">
                        <a:solidFill>
                          <a:schemeClr val="tx1"/>
                        </a:solidFill>
                        <a:latin typeface="Times New Roman" panose="02020603050405020304" pitchFamily="18" charset="0"/>
                        <a:cs typeface="Times New Roman" panose="02020603050405020304" pitchFamily="18" charset="0"/>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lang="en-GB" sz="1400" b="0" dirty="0">
                          <a:solidFill>
                            <a:schemeClr val="tx1"/>
                          </a:solidFill>
                          <a:latin typeface="Times New Roman" panose="02020603050405020304" pitchFamily="18" charset="0"/>
                          <a:cs typeface="Times New Roman" panose="02020603050405020304" pitchFamily="18" charset="0"/>
                        </a:rPr>
                        <a:t>In 2001 Wales was the first country in the UK to establish a Children’s Rights Institution at the same time the children’s commissioner for Wales was appointed.</a:t>
                      </a:r>
                    </a:p>
                    <a:p>
                      <a:pPr algn="just"/>
                      <a:r>
                        <a:rPr lang="en-GB" sz="1400" b="0" dirty="0">
                          <a:solidFill>
                            <a:schemeClr val="tx1"/>
                          </a:solidFill>
                          <a:latin typeface="Times New Roman" panose="02020603050405020304" pitchFamily="18" charset="0"/>
                          <a:cs typeface="Times New Roman" panose="02020603050405020304" pitchFamily="18" charset="0"/>
                        </a:rPr>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noFill/>
                  </a:tcPr>
                </a:tc>
                <a:tc>
                  <a:txBody>
                    <a:bodyPr/>
                    <a:lstStyle/>
                    <a:p>
                      <a:pPr algn="just"/>
                      <a:r>
                        <a:rPr lang="en-GB" sz="1400" b="0" dirty="0">
                          <a:solidFill>
                            <a:schemeClr val="tx1"/>
                          </a:solidFill>
                          <a:latin typeface="Times New Roman" panose="02020603050405020304" pitchFamily="18" charset="0"/>
                          <a:cs typeface="Times New Roman" panose="02020603050405020304" pitchFamily="18" charset="0"/>
                        </a:rPr>
                        <a:t>The Children's commissioner aims to prioritise children’s rights </a:t>
                      </a:r>
                    </a:p>
                    <a:p>
                      <a:pPr algn="just"/>
                      <a:r>
                        <a:rPr lang="en-GB" sz="1400" b="0" dirty="0">
                          <a:solidFill>
                            <a:schemeClr val="tx1"/>
                          </a:solidFill>
                          <a:latin typeface="Times New Roman" panose="02020603050405020304" pitchFamily="18" charset="0"/>
                          <a:cs typeface="Times New Roman" panose="02020603050405020304" pitchFamily="18" charset="0"/>
                        </a:rPr>
                        <a:t>She wants to see Children in Wales as active citizens who are respected and given the opportunities to fully participate within the community and the nation that they live. In 2017 </a:t>
                      </a:r>
                    </a:p>
                    <a:p>
                      <a:pPr algn="just"/>
                      <a:r>
                        <a:rPr lang="en-GB" sz="1400" b="0" dirty="0">
                          <a:solidFill>
                            <a:schemeClr val="tx1"/>
                          </a:solidFill>
                          <a:latin typeface="Times New Roman" panose="02020603050405020304" pitchFamily="18" charset="0"/>
                          <a:cs typeface="Times New Roman" panose="02020603050405020304" pitchFamily="18" charset="0"/>
                        </a:rPr>
                        <a:t>The Children’s Commissioner for Wales published The Right Way – A Children’s Rights Approach in Wales for working with children based on the UNCRC to ensure that children’s rights are embedded in all planning of services and decision making.</a:t>
                      </a:r>
                    </a:p>
                    <a:p>
                      <a:pPr algn="just"/>
                      <a:endParaRPr lang="en-GB" sz="1400" b="0" dirty="0">
                        <a:solidFill>
                          <a:schemeClr val="tx1"/>
                        </a:solidFill>
                        <a:latin typeface="Times New Roman" panose="02020603050405020304" pitchFamily="18" charset="0"/>
                        <a:cs typeface="Times New Roman" panose="02020603050405020304" pitchFamily="18" charset="0"/>
                      </a:endParaRPr>
                    </a:p>
                    <a:p>
                      <a:pPr algn="just"/>
                      <a:r>
                        <a:rPr lang="en-GB" sz="1400" b="0" dirty="0">
                          <a:solidFill>
                            <a:schemeClr val="tx1"/>
                          </a:solidFill>
                          <a:latin typeface="Times New Roman" panose="02020603050405020304" pitchFamily="18" charset="0"/>
                          <a:cs typeface="Times New Roman" panose="02020603050405020304" pitchFamily="18" charset="0"/>
                        </a:rPr>
                        <a:t>In 2002 Wales were one of the first countries in the world to publish a play policy which acknowledged the importance of play for children's learning and development. It identified that children have less opportunity for play in the modern day and seeks to readdress this through it’s play policy, placing a specific duty in the Children Act 2004. The Welsh Assembly Government are responsible for development of training for teachers and non teaching staff on play and providing play provisions. It offers guidance to local authorities on providing play provisions in the community and is developing a play work profession in Wales.</a:t>
                      </a:r>
                    </a:p>
                    <a:p>
                      <a:pPr algn="just"/>
                      <a:endParaRPr lang="en-GB" sz="1400" b="0" dirty="0">
                        <a:solidFill>
                          <a:schemeClr val="tx1"/>
                        </a:solidFill>
                        <a:latin typeface="Times New Roman" panose="02020603050405020304" pitchFamily="18" charset="0"/>
                        <a:cs typeface="Times New Roman" panose="02020603050405020304" pitchFamily="18" charset="0"/>
                      </a:endParaRPr>
                    </a:p>
                    <a:p>
                      <a:pPr algn="just"/>
                      <a:endParaRPr lang="en-GB" sz="1400" b="0" dirty="0">
                        <a:solidFill>
                          <a:schemeClr val="tx1"/>
                        </a:solidFill>
                        <a:latin typeface="Times New Roman" panose="02020603050405020304" pitchFamily="18" charset="0"/>
                        <a:cs typeface="Times New Roman" panose="02020603050405020304" pitchFamily="18" charset="0"/>
                      </a:endParaRPr>
                    </a:p>
                    <a:p>
                      <a:pPr algn="just"/>
                      <a:endParaRPr lang="en-GB" sz="1400" b="0" dirty="0">
                        <a:solidFill>
                          <a:schemeClr val="tx1"/>
                        </a:solidFill>
                        <a:latin typeface="Times New Roman" panose="02020603050405020304" pitchFamily="18" charset="0"/>
                        <a:cs typeface="Times New Roman" panose="02020603050405020304" pitchFamily="18" charset="0"/>
                      </a:endParaRPr>
                    </a:p>
                    <a:p>
                      <a:endParaRPr lang="en-GB" sz="1400" b="0" dirty="0">
                        <a:solidFill>
                          <a:schemeClr val="tx1"/>
                        </a:solidFill>
                        <a:latin typeface="Times New Roman" panose="02020603050405020304" pitchFamily="18"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noFill/>
                  </a:tcPr>
                </a:tc>
                <a:extLst>
                  <a:ext uri="{0D108BD9-81ED-4DB2-BD59-A6C34878D82A}">
                    <a16:rowId xmlns:a16="http://schemas.microsoft.com/office/drawing/2014/main" val="3414117324"/>
                  </a:ext>
                </a:extLst>
              </a:tr>
            </a:tbl>
          </a:graphicData>
        </a:graphic>
      </p:graphicFrame>
      <p:pic>
        <p:nvPicPr>
          <p:cNvPr id="13" name="Picture 12">
            <a:extLst>
              <a:ext uri="{FF2B5EF4-FFF2-40B4-BE49-F238E27FC236}">
                <a16:creationId xmlns:a16="http://schemas.microsoft.com/office/drawing/2014/main" id="{431C8B44-69D5-463F-BE83-95BDD01B57EB}"/>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762000" y="226895"/>
            <a:ext cx="2914650" cy="777201"/>
          </a:xfrm>
          <a:prstGeom prst="rect">
            <a:avLst/>
          </a:prstGeom>
        </p:spPr>
      </p:pic>
      <p:pic>
        <p:nvPicPr>
          <p:cNvPr id="5" name="Picture 4" descr="A picture containing text&#10;&#10;Description generated with high confidence">
            <a:extLst>
              <a:ext uri="{FF2B5EF4-FFF2-40B4-BE49-F238E27FC236}">
                <a16:creationId xmlns:a16="http://schemas.microsoft.com/office/drawing/2014/main" id="{92B3B020-4427-4BA5-ABBC-129BCE8C3EFE}"/>
              </a:ext>
            </a:extLst>
          </p:cNvPr>
          <p:cNvPicPr>
            <a:picLocks noChangeAspect="1"/>
          </p:cNvPicPr>
          <p:nvPr/>
        </p:nvPicPr>
        <p:blipFill>
          <a:blip r:embed="rId4">
            <a:extLst>
              <a:ext uri="{28A0092B-C50C-407E-A947-70E740481C1C}">
                <a14:useLocalDpi xmlns:a14="http://schemas.microsoft.com/office/drawing/2010/main" val="0"/>
              </a:ext>
              <a:ext uri="{837473B0-CC2E-450A-ABE3-18F120FF3D39}">
                <a1611:picAttrSrcUrl xmlns:a1611="http://schemas.microsoft.com/office/drawing/2016/11/main" r:id="rId5"/>
              </a:ext>
            </a:extLst>
          </a:blip>
          <a:stretch>
            <a:fillRect/>
          </a:stretch>
        </p:blipFill>
        <p:spPr>
          <a:xfrm>
            <a:off x="1666874" y="3823153"/>
            <a:ext cx="1104901" cy="1082221"/>
          </a:xfrm>
          <a:prstGeom prst="rect">
            <a:avLst/>
          </a:prstGeom>
        </p:spPr>
      </p:pic>
    </p:spTree>
    <p:extLst>
      <p:ext uri="{BB962C8B-B14F-4D97-AF65-F5344CB8AC3E}">
        <p14:creationId xmlns:p14="http://schemas.microsoft.com/office/powerpoint/2010/main" val="20072013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a:extLst>
              <a:ext uri="{FF2B5EF4-FFF2-40B4-BE49-F238E27FC236}">
                <a16:creationId xmlns:a16="http://schemas.microsoft.com/office/drawing/2014/main" id="{D820F533-1AA9-4B8A-B991-F24A8E232A52}"/>
              </a:ext>
            </a:extLst>
          </p:cNvPr>
          <p:cNvGraphicFramePr/>
          <p:nvPr>
            <p:extLst>
              <p:ext uri="{D42A27DB-BD31-4B8C-83A1-F6EECF244321}">
                <p14:modId xmlns:p14="http://schemas.microsoft.com/office/powerpoint/2010/main" val="3171503363"/>
              </p:ext>
            </p:extLst>
          </p:nvPr>
        </p:nvGraphicFramePr>
        <p:xfrm>
          <a:off x="504825" y="95250"/>
          <a:ext cx="11296650" cy="641032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60362779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D7E9A87B-C9E7-4284-B556-745920525429}"/>
              </a:ext>
            </a:extLst>
          </p:cNvPr>
          <p:cNvSpPr>
            <a:spLocks noGrp="1"/>
          </p:cNvSpPr>
          <p:nvPr>
            <p:ph type="title"/>
          </p:nvPr>
        </p:nvSpPr>
        <p:spPr>
          <a:xfrm>
            <a:off x="161925" y="136525"/>
            <a:ext cx="10515600" cy="1325563"/>
          </a:xfrm>
        </p:spPr>
        <p:txBody>
          <a:bodyPr/>
          <a:lstStyle/>
          <a:p>
            <a:r>
              <a:rPr lang="en-GB" dirty="0"/>
              <a:t>Group Presentation References 1.1</a:t>
            </a:r>
          </a:p>
        </p:txBody>
      </p:sp>
      <p:sp>
        <p:nvSpPr>
          <p:cNvPr id="5" name="TextBox 4">
            <a:extLst>
              <a:ext uri="{FF2B5EF4-FFF2-40B4-BE49-F238E27FC236}">
                <a16:creationId xmlns:a16="http://schemas.microsoft.com/office/drawing/2014/main" id="{866AA1CE-B487-4E23-AB5A-697CDADBC9D7}"/>
              </a:ext>
            </a:extLst>
          </p:cNvPr>
          <p:cNvSpPr txBox="1"/>
          <p:nvPr/>
        </p:nvSpPr>
        <p:spPr>
          <a:xfrm>
            <a:off x="161925" y="1123950"/>
            <a:ext cx="11553825" cy="5632311"/>
          </a:xfrm>
          <a:prstGeom prst="rect">
            <a:avLst/>
          </a:prstGeom>
          <a:noFill/>
        </p:spPr>
        <p:txBody>
          <a:bodyPr wrap="square" rtlCol="0">
            <a:spAutoFit/>
          </a:bodyPr>
          <a:lstStyle/>
          <a:p>
            <a:r>
              <a:rPr lang="en-GB" dirty="0"/>
              <a:t>Department for Education and Skills. (2017) </a:t>
            </a:r>
            <a:r>
              <a:rPr lang="en-GB" i="1" dirty="0"/>
              <a:t>Foundation Phase Profile Handbook. </a:t>
            </a:r>
            <a:r>
              <a:rPr lang="en-GB" dirty="0"/>
              <a:t>[Online] Available at: </a:t>
            </a:r>
            <a:r>
              <a:rPr lang="en-GB" dirty="0">
                <a:hlinkClick r:id="rId2"/>
              </a:rPr>
              <a:t>https://gov.wales/topics/educationandskills/foundation-phase/foundation-phase-profile/?lang=en</a:t>
            </a:r>
            <a:r>
              <a:rPr lang="en-GB" dirty="0"/>
              <a:t> [Accessed: 18</a:t>
            </a:r>
            <a:r>
              <a:rPr lang="en-GB" baseline="30000" dirty="0"/>
              <a:t>th</a:t>
            </a:r>
            <a:r>
              <a:rPr lang="en-GB" dirty="0"/>
              <a:t> November 2017].</a:t>
            </a:r>
          </a:p>
          <a:p>
            <a:endParaRPr lang="en-GB" dirty="0"/>
          </a:p>
          <a:p>
            <a:r>
              <a:rPr lang="en-GB" dirty="0"/>
              <a:t>Early Years Matters. (2017) </a:t>
            </a:r>
            <a:r>
              <a:rPr lang="en-GB" i="1" dirty="0"/>
              <a:t>Observation, Assessment and planning. </a:t>
            </a:r>
            <a:r>
              <a:rPr lang="en-GB" dirty="0"/>
              <a:t>[Online] Available at: </a:t>
            </a:r>
            <a:r>
              <a:rPr lang="en-GB" dirty="0">
                <a:hlinkClick r:id="rId3"/>
              </a:rPr>
              <a:t>www.earlyyearsmatters.co.uk/eyfs/a-unique-child/planning/</a:t>
            </a:r>
            <a:r>
              <a:rPr lang="en-GB" dirty="0"/>
              <a:t> [Accessed: 17</a:t>
            </a:r>
            <a:r>
              <a:rPr lang="en-GB" baseline="30000" dirty="0"/>
              <a:t>th</a:t>
            </a:r>
            <a:r>
              <a:rPr lang="en-GB" dirty="0"/>
              <a:t> November 2017].</a:t>
            </a:r>
          </a:p>
          <a:p>
            <a:endParaRPr lang="en-GB" dirty="0"/>
          </a:p>
          <a:p>
            <a:r>
              <a:rPr lang="en-GB" dirty="0"/>
              <a:t>Flying Start Nurseries, Policy Document. (no date)  Confidentiality and Communication. [Online] Available at: </a:t>
            </a:r>
            <a:r>
              <a:rPr lang="en-GB" dirty="0">
                <a:hlinkClick r:id="rId4"/>
              </a:rPr>
              <a:t>https://flying-start-nurseries.co.uk/fsn-policy-document.pdf</a:t>
            </a:r>
            <a:r>
              <a:rPr lang="en-GB" dirty="0"/>
              <a:t> [Accessed 15 11 2017].</a:t>
            </a:r>
          </a:p>
          <a:p>
            <a:endParaRPr lang="en-GB" dirty="0"/>
          </a:p>
          <a:p>
            <a:r>
              <a:rPr lang="en-GB" dirty="0"/>
              <a:t>Flying Start Nurseries, Policy Document. (no date)  Safeguarding Policy. [Online] Available at: </a:t>
            </a:r>
            <a:r>
              <a:rPr lang="en-GB" dirty="0">
                <a:hlinkClick r:id="rId4"/>
              </a:rPr>
              <a:t>https://flying-start-nurseries.co.uk/fsn-policy-document.pdf</a:t>
            </a:r>
            <a:r>
              <a:rPr lang="en-GB" dirty="0"/>
              <a:t> [Accessed 15 11 2017].</a:t>
            </a:r>
          </a:p>
          <a:p>
            <a:endParaRPr lang="en-GB" dirty="0"/>
          </a:p>
          <a:p>
            <a:r>
              <a:rPr lang="en-GB" dirty="0"/>
              <a:t>Flying start Nurseries, Policy Document. (no date)  Special Educational Needs Policy. [Online] Available at: </a:t>
            </a:r>
            <a:r>
              <a:rPr lang="en-GB" dirty="0">
                <a:hlinkClick r:id="rId4"/>
              </a:rPr>
              <a:t>https://flying-start-nurseries.co.uk/fsn-policy-document.pdf</a:t>
            </a:r>
            <a:r>
              <a:rPr lang="en-GB" dirty="0"/>
              <a:t> [Accessed 15 11 2017].</a:t>
            </a:r>
          </a:p>
          <a:p>
            <a:endParaRPr lang="en-GB" dirty="0"/>
          </a:p>
          <a:p>
            <a:endParaRPr lang="en-GB" dirty="0"/>
          </a:p>
          <a:p>
            <a:r>
              <a:rPr lang="en-GB" dirty="0"/>
              <a:t>Great Britain: HM Government. (1998)  Date Protection Act. [Online] Available at: </a:t>
            </a:r>
            <a:r>
              <a:rPr lang="en-GB" dirty="0">
                <a:hlinkClick r:id="rId5"/>
              </a:rPr>
              <a:t>http://www.legislation.gov.uk/ukpga/1998/29/pdfs/ukpga_19980029_en.pdf</a:t>
            </a:r>
            <a:r>
              <a:rPr lang="en-GB" dirty="0"/>
              <a:t> [Accessed 18 11 2017].</a:t>
            </a:r>
          </a:p>
          <a:p>
            <a:endParaRPr lang="en-GB" dirty="0"/>
          </a:p>
        </p:txBody>
      </p:sp>
    </p:spTree>
    <p:extLst>
      <p:ext uri="{BB962C8B-B14F-4D97-AF65-F5344CB8AC3E}">
        <p14:creationId xmlns:p14="http://schemas.microsoft.com/office/powerpoint/2010/main" val="62657049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319EC9DA-A9FF-4936-ACCE-D8A9415070B5}"/>
              </a:ext>
            </a:extLst>
          </p:cNvPr>
          <p:cNvSpPr txBox="1"/>
          <p:nvPr/>
        </p:nvSpPr>
        <p:spPr>
          <a:xfrm>
            <a:off x="0" y="1776413"/>
            <a:ext cx="12192000" cy="6186309"/>
          </a:xfrm>
          <a:prstGeom prst="rect">
            <a:avLst/>
          </a:prstGeom>
          <a:noFill/>
        </p:spPr>
        <p:txBody>
          <a:bodyPr wrap="square" rtlCol="0">
            <a:spAutoFit/>
          </a:bodyPr>
          <a:lstStyle/>
          <a:p>
            <a:r>
              <a:rPr lang="en-GB" dirty="0"/>
              <a:t>Great Britain: HM Government. (2015) Working together to Safeguard Children. [Online] Available at: </a:t>
            </a:r>
            <a:r>
              <a:rPr lang="en-GB" dirty="0">
                <a:hlinkClick r:id="rId2"/>
              </a:rPr>
              <a:t>https://www.gov.uk/government/uploads/system/uploads/attachment_data/file/592101/Working_Together_to_Safeguard_Children_20170213.pdf</a:t>
            </a:r>
            <a:r>
              <a:rPr lang="en-GB" dirty="0"/>
              <a:t> [Accessed 18 11 2017].</a:t>
            </a:r>
          </a:p>
          <a:p>
            <a:endParaRPr lang="en-GB" dirty="0"/>
          </a:p>
          <a:p>
            <a:r>
              <a:rPr lang="en-GB" dirty="0"/>
              <a:t>Great Britain: Department for Education. (2015)  Special Educational needs and Disability code of Practice: 0 to 25 years. [Online] Available at: </a:t>
            </a:r>
            <a:r>
              <a:rPr lang="en-GB" dirty="0">
                <a:hlinkClick r:id="rId3"/>
              </a:rPr>
              <a:t>https://www.gov.uk/government/uploads/system/uploads/attachment_data/file/398815/SEND_Code_of_Practice_January_2015.pdf</a:t>
            </a:r>
            <a:r>
              <a:rPr lang="en-GB" dirty="0"/>
              <a:t> [Accessed 18 11 2017].</a:t>
            </a:r>
          </a:p>
          <a:p>
            <a:endParaRPr lang="en-GB" dirty="0"/>
          </a:p>
          <a:p>
            <a:r>
              <a:rPr lang="en-GB" dirty="0"/>
              <a:t>Learning Wales .( 2017) </a:t>
            </a:r>
            <a:r>
              <a:rPr lang="en-GB" i="1" dirty="0"/>
              <a:t>Learning Wales </a:t>
            </a:r>
            <a:r>
              <a:rPr lang="en-GB" dirty="0"/>
              <a:t>. [ONLINE] Available at: </a:t>
            </a:r>
            <a:r>
              <a:rPr lang="en-GB" u="sng" dirty="0">
                <a:hlinkClick r:id="rId4"/>
              </a:rPr>
              <a:t>http://www.learning.gov.wales</a:t>
            </a:r>
            <a:r>
              <a:rPr lang="en-GB" dirty="0"/>
              <a:t>. [Accessed: 24</a:t>
            </a:r>
            <a:r>
              <a:rPr lang="en-GB" baseline="30000" dirty="0"/>
              <a:t>th</a:t>
            </a:r>
            <a:r>
              <a:rPr lang="en-GB" dirty="0"/>
              <a:t> November 2017].</a:t>
            </a:r>
          </a:p>
          <a:p>
            <a:endParaRPr lang="en-GB" dirty="0"/>
          </a:p>
          <a:p>
            <a:r>
              <a:rPr lang="en-GB" dirty="0"/>
              <a:t>UNICEF. (1989) United Nations Convention on the Rights of the Child. [Online] Available at: </a:t>
            </a:r>
            <a:r>
              <a:rPr lang="en-GB" dirty="0">
                <a:hlinkClick r:id="rId5"/>
              </a:rPr>
              <a:t>https://downloads.unicef.org.uk/wp-content/uploads/2010/05/UNCRC_united_nations_convention_on_the_rights_of_the_child.pdf?_ga=2.20955387.276613351.1512233912-997845374.1511905028</a:t>
            </a:r>
            <a:r>
              <a:rPr lang="en-GB" dirty="0"/>
              <a:t> [Accessed 18 11 2017].</a:t>
            </a:r>
          </a:p>
          <a:p>
            <a:endParaRPr lang="en-GB" dirty="0"/>
          </a:p>
          <a:p>
            <a:r>
              <a:rPr lang="en-GB" dirty="0" err="1"/>
              <a:t>Wellcomm</a:t>
            </a:r>
            <a:r>
              <a:rPr lang="en-GB" dirty="0"/>
              <a:t>. (2017) GL Assessment. [Online] Available at: </a:t>
            </a:r>
            <a:r>
              <a:rPr lang="en-GB" dirty="0">
                <a:hlinkClick r:id="rId6"/>
              </a:rPr>
              <a:t>https://www.gl-assessment.co.uk/products/wellcomm/</a:t>
            </a:r>
            <a:r>
              <a:rPr lang="en-GB" dirty="0"/>
              <a:t> [Accessed: 20</a:t>
            </a:r>
            <a:r>
              <a:rPr lang="en-GB" baseline="30000" dirty="0"/>
              <a:t>th</a:t>
            </a:r>
            <a:r>
              <a:rPr lang="en-GB" dirty="0"/>
              <a:t> November 2017].</a:t>
            </a:r>
          </a:p>
          <a:p>
            <a:endParaRPr lang="en-GB" dirty="0"/>
          </a:p>
          <a:p>
            <a:endParaRPr lang="en-GB" dirty="0"/>
          </a:p>
          <a:p>
            <a:endParaRPr lang="en-GB" dirty="0"/>
          </a:p>
          <a:p>
            <a:endParaRPr lang="en-GB" dirty="0"/>
          </a:p>
          <a:p>
            <a:r>
              <a:rPr lang="en-GB" dirty="0"/>
              <a:t> </a:t>
            </a:r>
            <a:r>
              <a:rPr lang="en-GB" sz="1200" dirty="0">
                <a:latin typeface="Times New Roman" panose="02020603050405020304" pitchFamily="18" charset="0"/>
                <a:cs typeface="Times New Roman" panose="02020603050405020304" pitchFamily="18" charset="0"/>
              </a:rPr>
              <a:t> </a:t>
            </a:r>
          </a:p>
        </p:txBody>
      </p:sp>
      <p:sp>
        <p:nvSpPr>
          <p:cNvPr id="4" name="Title 3">
            <a:extLst>
              <a:ext uri="{FF2B5EF4-FFF2-40B4-BE49-F238E27FC236}">
                <a16:creationId xmlns:a16="http://schemas.microsoft.com/office/drawing/2014/main" id="{A56F4E9E-81B3-4B98-A932-23FA607D6E31}"/>
              </a:ext>
            </a:extLst>
          </p:cNvPr>
          <p:cNvSpPr txBox="1">
            <a:spLocks/>
          </p:cNvSpPr>
          <p:nvPr/>
        </p:nvSpPr>
        <p:spPr>
          <a:xfrm>
            <a:off x="161925" y="450850"/>
            <a:ext cx="10515600"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dirty="0"/>
              <a:t>Group Presentation References 1.2</a:t>
            </a:r>
          </a:p>
        </p:txBody>
      </p:sp>
    </p:spTree>
    <p:extLst>
      <p:ext uri="{BB962C8B-B14F-4D97-AF65-F5344CB8AC3E}">
        <p14:creationId xmlns:p14="http://schemas.microsoft.com/office/powerpoint/2010/main" val="392212973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id="{F09BB3CC-0A23-4F7C-9B91-29ABD99F4DB8}"/>
              </a:ext>
            </a:extLst>
          </p:cNvPr>
          <p:cNvSpPr txBox="1"/>
          <p:nvPr/>
        </p:nvSpPr>
        <p:spPr>
          <a:xfrm>
            <a:off x="200025" y="219373"/>
            <a:ext cx="11563350" cy="7632859"/>
          </a:xfrm>
          <a:prstGeom prst="rect">
            <a:avLst/>
          </a:prstGeom>
          <a:noFill/>
        </p:spPr>
        <p:txBody>
          <a:bodyPr wrap="square" rtlCol="0">
            <a:spAutoFit/>
          </a:bodyPr>
          <a:lstStyle/>
          <a:p>
            <a:r>
              <a:rPr lang="en-GB" sz="4000" dirty="0">
                <a:latin typeface="+mj-lt"/>
              </a:rPr>
              <a:t>Briefing Paper References 1.1</a:t>
            </a:r>
          </a:p>
          <a:p>
            <a:endParaRPr lang="en-GB" dirty="0"/>
          </a:p>
          <a:p>
            <a:r>
              <a:rPr lang="en-GB" dirty="0"/>
              <a:t>Children’s Commissioner for Wales. (2017) </a:t>
            </a:r>
            <a:r>
              <a:rPr lang="en-GB" i="1" dirty="0"/>
              <a:t>A Children’s rights Approach for Education in Wales. </a:t>
            </a:r>
            <a:r>
              <a:rPr lang="en-GB" dirty="0"/>
              <a:t>[Online] Available at: </a:t>
            </a:r>
            <a:r>
              <a:rPr lang="en-GB" dirty="0">
                <a:hlinkClick r:id="rId2"/>
              </a:rPr>
              <a:t>https://childcomwales.org.uk/wp-content/uploads/2017/05/The -Right-Way-Education.pdf</a:t>
            </a:r>
            <a:r>
              <a:rPr lang="en-GB" dirty="0"/>
              <a:t> [Accessed: 28</a:t>
            </a:r>
            <a:r>
              <a:rPr lang="en-GB" baseline="30000" dirty="0"/>
              <a:t>th</a:t>
            </a:r>
            <a:r>
              <a:rPr lang="en-GB" dirty="0"/>
              <a:t> November 2017].</a:t>
            </a:r>
          </a:p>
          <a:p>
            <a:endParaRPr lang="en-GB" dirty="0"/>
          </a:p>
          <a:p>
            <a:r>
              <a:rPr lang="en-GB" dirty="0"/>
              <a:t>Department for Education and Skills. (2015) </a:t>
            </a:r>
            <a:r>
              <a:rPr lang="en-GB" i="1" dirty="0"/>
              <a:t>Curriculum for Wales: Foundation Phase Framework. </a:t>
            </a:r>
            <a:r>
              <a:rPr lang="en-GB" dirty="0"/>
              <a:t>[Online] Available at: </a:t>
            </a:r>
            <a:r>
              <a:rPr lang="en-GB" dirty="0">
                <a:hlinkClick r:id="rId3"/>
              </a:rPr>
              <a:t>https://gov.wales/topics/educationandskills/earlyyearshome/foundation-phase/?lang=en</a:t>
            </a:r>
            <a:r>
              <a:rPr lang="en-GB" dirty="0"/>
              <a:t> [Accessed: 18</a:t>
            </a:r>
            <a:r>
              <a:rPr lang="en-GB" baseline="30000" dirty="0"/>
              <a:t>th</a:t>
            </a:r>
            <a:r>
              <a:rPr lang="en-GB" dirty="0"/>
              <a:t> November 2017].</a:t>
            </a:r>
          </a:p>
          <a:p>
            <a:endParaRPr lang="en-GB" dirty="0"/>
          </a:p>
          <a:p>
            <a:r>
              <a:rPr lang="en-GB" dirty="0"/>
              <a:t>Department for Education and Skills. (2017) </a:t>
            </a:r>
            <a:r>
              <a:rPr lang="en-GB" i="1" dirty="0"/>
              <a:t>Foundation Phase Profile Handbook.</a:t>
            </a:r>
            <a:r>
              <a:rPr lang="en-GB" dirty="0"/>
              <a:t> [Online] Available at: </a:t>
            </a:r>
            <a:r>
              <a:rPr lang="en-GB" dirty="0">
                <a:hlinkClick r:id="rId4"/>
              </a:rPr>
              <a:t>http://gov.wales/topics/educationandskills/foundation-phase/foundation-phase-profile/?lang=en</a:t>
            </a:r>
            <a:r>
              <a:rPr lang="en-GB" dirty="0"/>
              <a:t> [Accessed: 18</a:t>
            </a:r>
            <a:r>
              <a:rPr lang="en-GB" baseline="30000" dirty="0"/>
              <a:t>th</a:t>
            </a:r>
            <a:r>
              <a:rPr lang="en-GB" dirty="0"/>
              <a:t> November 2017].</a:t>
            </a:r>
          </a:p>
          <a:p>
            <a:endParaRPr lang="en-GB" dirty="0"/>
          </a:p>
          <a:p>
            <a:r>
              <a:rPr lang="en-GB" dirty="0"/>
              <a:t>UNICEF. (1989) United Nations Convention on the Rights of the Child. [Online] Available at: </a:t>
            </a:r>
            <a:r>
              <a:rPr lang="en-GB" dirty="0">
                <a:hlinkClick r:id="rId5"/>
              </a:rPr>
              <a:t>https://downloads.unicef.org.uk/wp-content/uploads/2010/05/UNCRC_united_nations_convention_on_the_rights_of_the_child.pdf?_ga=2.20955387.276613351.1512233912-997845374.1511905028</a:t>
            </a:r>
            <a:r>
              <a:rPr lang="en-GB" dirty="0"/>
              <a:t> [Accessed 18 11 2017].</a:t>
            </a:r>
          </a:p>
          <a:p>
            <a:endParaRPr lang="en-GB" dirty="0"/>
          </a:p>
          <a:p>
            <a:r>
              <a:rPr lang="en-GB" dirty="0"/>
              <a:t>Welsh Assembly Government. (2016) </a:t>
            </a:r>
            <a:r>
              <a:rPr lang="en-GB" i="1" dirty="0"/>
              <a:t>National Participation Standards</a:t>
            </a:r>
            <a:r>
              <a:rPr lang="en-GB" dirty="0"/>
              <a:t>. [Online] Available at: </a:t>
            </a:r>
            <a:r>
              <a:rPr lang="en-GB" dirty="0">
                <a:hlinkClick r:id="rId6"/>
              </a:rPr>
              <a:t>http://gov.wales/docs/dsjlg/publications/cyp/170314-participation-good-practice-2016-en.pdf</a:t>
            </a:r>
            <a:r>
              <a:rPr lang="en-GB" dirty="0"/>
              <a:t> [accessed: 7</a:t>
            </a:r>
            <a:r>
              <a:rPr lang="en-GB" baseline="30000" dirty="0"/>
              <a:t>th</a:t>
            </a:r>
            <a:r>
              <a:rPr lang="en-GB" dirty="0"/>
              <a:t> November 2017].</a:t>
            </a:r>
          </a:p>
          <a:p>
            <a:endParaRPr lang="en-GB" dirty="0"/>
          </a:p>
          <a:p>
            <a:endParaRPr lang="en-GB" dirty="0"/>
          </a:p>
          <a:p>
            <a:endParaRPr lang="en-GB" dirty="0"/>
          </a:p>
          <a:p>
            <a:endParaRPr lang="en-GB" dirty="0">
              <a:latin typeface="+mj-lt"/>
            </a:endParaRPr>
          </a:p>
        </p:txBody>
      </p:sp>
    </p:spTree>
    <p:extLst>
      <p:ext uri="{BB962C8B-B14F-4D97-AF65-F5344CB8AC3E}">
        <p14:creationId xmlns:p14="http://schemas.microsoft.com/office/powerpoint/2010/main" val="336085733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97F190E-5FE9-45BC-9871-A8BF65028D0B}"/>
              </a:ext>
            </a:extLst>
          </p:cNvPr>
          <p:cNvSpPr txBox="1"/>
          <p:nvPr/>
        </p:nvSpPr>
        <p:spPr>
          <a:xfrm>
            <a:off x="152400" y="428625"/>
            <a:ext cx="11887199" cy="3754874"/>
          </a:xfrm>
          <a:prstGeom prst="rect">
            <a:avLst/>
          </a:prstGeom>
          <a:noFill/>
        </p:spPr>
        <p:txBody>
          <a:bodyPr wrap="square" rtlCol="0">
            <a:spAutoFit/>
          </a:bodyPr>
          <a:lstStyle/>
          <a:p>
            <a:r>
              <a:rPr lang="en-GB" sz="4000" dirty="0">
                <a:latin typeface="+mj-lt"/>
              </a:rPr>
              <a:t>Briefing Paper References 1.2</a:t>
            </a:r>
          </a:p>
          <a:p>
            <a:endParaRPr lang="en-GB" dirty="0"/>
          </a:p>
          <a:p>
            <a:r>
              <a:rPr lang="en-GB" dirty="0"/>
              <a:t>Welsh Assembly Government. (2007) </a:t>
            </a:r>
            <a:r>
              <a:rPr lang="en-GB" i="1" dirty="0"/>
              <a:t>Rights in Action</a:t>
            </a:r>
            <a:r>
              <a:rPr lang="en-GB" dirty="0"/>
              <a:t>. [Online] Available at: </a:t>
            </a:r>
            <a:r>
              <a:rPr lang="en-GB" dirty="0">
                <a:hlinkClick r:id="rId2"/>
              </a:rPr>
              <a:t>https://gov.wales/docs/dcells/publications/150803-fp-framework-en.pdf</a:t>
            </a:r>
            <a:r>
              <a:rPr lang="en-GB" dirty="0"/>
              <a:t> [Accessed: 18</a:t>
            </a:r>
            <a:r>
              <a:rPr lang="en-GB" baseline="30000" dirty="0"/>
              <a:t>th</a:t>
            </a:r>
            <a:r>
              <a:rPr lang="en-GB" dirty="0"/>
              <a:t> November 2017].</a:t>
            </a:r>
          </a:p>
          <a:p>
            <a:endParaRPr lang="en-GB" dirty="0"/>
          </a:p>
          <a:p>
            <a:r>
              <a:rPr lang="en-GB" dirty="0"/>
              <a:t>Welsh Assembly Government. (2007) </a:t>
            </a:r>
            <a:r>
              <a:rPr lang="en-GB" i="1" dirty="0"/>
              <a:t>Safeguarding children-working together under the Children Act 2004. </a:t>
            </a:r>
            <a:r>
              <a:rPr lang="en-GB" dirty="0"/>
              <a:t>[Online] Available at: </a:t>
            </a:r>
            <a:r>
              <a:rPr lang="en-GB" dirty="0">
                <a:hlinkClick r:id="rId3"/>
              </a:rPr>
              <a:t>https://gov.wales/topics/health/publications/socialcare/circular/nafwc1207/?lang=en</a:t>
            </a:r>
            <a:r>
              <a:rPr lang="en-GB" dirty="0"/>
              <a:t> [Accessed 17</a:t>
            </a:r>
            <a:r>
              <a:rPr lang="en-GB" baseline="30000" dirty="0"/>
              <a:t>th</a:t>
            </a:r>
            <a:r>
              <a:rPr lang="en-GB" dirty="0"/>
              <a:t> November 2017].</a:t>
            </a:r>
          </a:p>
          <a:p>
            <a:endParaRPr lang="en-GB" dirty="0"/>
          </a:p>
          <a:p>
            <a:r>
              <a:rPr lang="en-GB" dirty="0"/>
              <a:t>Welsh Assembly Government. (2004) </a:t>
            </a:r>
            <a:r>
              <a:rPr lang="en-GB" i="1" dirty="0"/>
              <a:t>Special Educational Needs Code of Practice for Wales. </a:t>
            </a:r>
            <a:r>
              <a:rPr lang="en-GB" dirty="0"/>
              <a:t>[Online] Available at: </a:t>
            </a:r>
            <a:r>
              <a:rPr lang="en-GB" dirty="0">
                <a:hlinkClick r:id="rId4"/>
              </a:rPr>
              <a:t>https://gov.wales</a:t>
            </a:r>
            <a:r>
              <a:rPr lang="en-GB" i="1" dirty="0">
                <a:hlinkClick r:id="rId4"/>
              </a:rPr>
              <a:t>/</a:t>
            </a:r>
            <a:r>
              <a:rPr lang="en-GB" dirty="0">
                <a:hlinkClick r:id="rId4"/>
              </a:rPr>
              <a:t>docs/dcells/publications/131016-sen-code-of-practice-for-wales-en.pdf</a:t>
            </a:r>
            <a:r>
              <a:rPr lang="en-GB" dirty="0"/>
              <a:t> [Accessed: 18</a:t>
            </a:r>
            <a:r>
              <a:rPr lang="en-GB" baseline="30000" dirty="0"/>
              <a:t>th</a:t>
            </a:r>
            <a:r>
              <a:rPr lang="en-GB" dirty="0"/>
              <a:t> November 2017].</a:t>
            </a:r>
          </a:p>
          <a:p>
            <a:endParaRPr lang="en-GB" dirty="0"/>
          </a:p>
          <a:p>
            <a:endParaRPr lang="en-GB" dirty="0"/>
          </a:p>
        </p:txBody>
      </p:sp>
    </p:spTree>
    <p:extLst>
      <p:ext uri="{BB962C8B-B14F-4D97-AF65-F5344CB8AC3E}">
        <p14:creationId xmlns:p14="http://schemas.microsoft.com/office/powerpoint/2010/main" val="268383721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356</TotalTime>
  <Words>1917</Words>
  <Application>Microsoft Office PowerPoint</Application>
  <PresentationFormat>Widescreen</PresentationFormat>
  <Paragraphs>87</Paragraphs>
  <Slides>6</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6</vt:i4>
      </vt:variant>
    </vt:vector>
  </HeadingPairs>
  <TitlesOfParts>
    <vt:vector size="11" baseType="lpstr">
      <vt:lpstr>Arial</vt:lpstr>
      <vt:lpstr>Calibri</vt:lpstr>
      <vt:lpstr>Calibri Light</vt:lpstr>
      <vt:lpstr>Times New Roman</vt:lpstr>
      <vt:lpstr>Office Theme</vt:lpstr>
      <vt:lpstr>PowerPoint Presentation</vt:lpstr>
      <vt:lpstr>PowerPoint Presentation</vt:lpstr>
      <vt:lpstr>Group Presentation References 1.1</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Caroline Howells (1705829)</dc:creator>
  <cp:lastModifiedBy>Caroline Howells (1705829)</cp:lastModifiedBy>
  <cp:revision>4</cp:revision>
  <dcterms:created xsi:type="dcterms:W3CDTF">2017-11-28T19:03:40Z</dcterms:created>
  <dcterms:modified xsi:type="dcterms:W3CDTF">2017-12-03T19:24:06Z</dcterms:modified>
</cp:coreProperties>
</file>