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handoutMasterIdLst>
    <p:handoutMasterId r:id="rId13"/>
  </p:handoutMasterIdLst>
  <p:sldIdLst>
    <p:sldId id="256" r:id="rId2"/>
    <p:sldId id="257" r:id="rId3"/>
    <p:sldId id="258" r:id="rId4"/>
    <p:sldId id="259" r:id="rId5"/>
    <p:sldId id="260" r:id="rId6"/>
    <p:sldId id="261" r:id="rId7"/>
    <p:sldId id="263" r:id="rId8"/>
    <p:sldId id="264" r:id="rId9"/>
    <p:sldId id="265"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CCFB6E2-6EC1-44F2-A674-F117B3A561C6}" type="datetimeFigureOut">
              <a:rPr lang="en-GB" smtClean="0"/>
              <a:pPr/>
              <a:t>12/12/2012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12F3DED-EF32-4613-B0E1-79BF452E9F1F}"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A07851E-C957-42CE-AC1A-66710041831A}" type="datetimeFigureOut">
              <a:rPr lang="en-US" smtClean="0"/>
              <a:pPr/>
              <a:t>12/12/2012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14BA90-A40D-448E-8DB9-14446B2EEBD5}"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14BA90-A40D-448E-8DB9-14446B2EEBD5}"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14BA90-A40D-448E-8DB9-14446B2EEBD5}"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14BA90-A40D-448E-8DB9-14446B2EEBD5}"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14BA90-A40D-448E-8DB9-14446B2EEBD5}"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14BA90-A40D-448E-8DB9-14446B2EEBD5}"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14BA90-A40D-448E-8DB9-14446B2EEBD5}"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14BA90-A40D-448E-8DB9-14446B2EEBD5}"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14BA90-A40D-448E-8DB9-14446B2EEBD5}"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14BA90-A40D-448E-8DB9-14446B2EEBD5}"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14BA90-A40D-448E-8DB9-14446B2EEBD5}" type="slidenum">
              <a:rPr lang="en-GB" smtClean="0"/>
              <a:pPr/>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54C3CBAE-0D41-46EB-99D2-799C1374B539}" type="datetimeFigureOut">
              <a:rPr lang="en-US" smtClean="0"/>
              <a:pPr/>
              <a:t>12/12/2012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E5C72666-E785-455B-B650-ACB382603FB7}"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4C3CBAE-0D41-46EB-99D2-799C1374B539}" type="datetimeFigureOut">
              <a:rPr lang="en-US" smtClean="0"/>
              <a:pPr/>
              <a:t>12/12/2012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4C3CBAE-0D41-46EB-99D2-799C1374B539}" type="datetimeFigureOut">
              <a:rPr lang="en-US" smtClean="0"/>
              <a:pPr/>
              <a:t>12/12/2012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E5C72666-E785-455B-B650-ACB382603FB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4C3CBAE-0D41-46EB-99D2-799C1374B539}" type="datetimeFigureOut">
              <a:rPr lang="en-US" smtClean="0"/>
              <a:pPr/>
              <a:t>12/12/2012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4C3CBAE-0D41-46EB-99D2-799C1374B539}" type="datetimeFigureOut">
              <a:rPr lang="en-US" smtClean="0"/>
              <a:pPr/>
              <a:t>12/12/2012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4C3CBAE-0D41-46EB-99D2-799C1374B539}" type="datetimeFigureOut">
              <a:rPr lang="en-US" smtClean="0"/>
              <a:pPr/>
              <a:t>12/12/2012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C3CBAE-0D41-46EB-99D2-799C1374B539}" type="datetimeFigureOut">
              <a:rPr lang="en-US" smtClean="0"/>
              <a:pPr/>
              <a:t>12/12/2012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4C3CBAE-0D41-46EB-99D2-799C1374B539}" type="datetimeFigureOut">
              <a:rPr lang="en-US" smtClean="0"/>
              <a:pPr/>
              <a:t>12/12/2012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4C3CBAE-0D41-46EB-99D2-799C1374B539}" type="datetimeFigureOut">
              <a:rPr lang="en-US" smtClean="0"/>
              <a:pPr/>
              <a:t>12/12/2012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4C3CBAE-0D41-46EB-99D2-799C1374B539}" type="datetimeFigureOut">
              <a:rPr lang="en-US" smtClean="0"/>
              <a:pPr/>
              <a:t>12/12/2012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4C3CBAE-0D41-46EB-99D2-799C1374B539}" type="datetimeFigureOut">
              <a:rPr lang="en-US" smtClean="0"/>
              <a:pPr/>
              <a:t>12/12/2012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C72666-E785-455B-B650-ACB382603FB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54C3CBAE-0D41-46EB-99D2-799C1374B539}" type="datetimeFigureOut">
              <a:rPr lang="en-US" smtClean="0"/>
              <a:pPr/>
              <a:t>12/12/2012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E5C72666-E785-455B-B650-ACB382603FB7}"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The </a:t>
            </a:r>
            <a:r>
              <a:rPr lang="en-GB" dirty="0" smtClean="0"/>
              <a:t>Soldier in Society I</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and Peace</a:t>
            </a:r>
            <a:endParaRPr lang="en-GB" dirty="0"/>
          </a:p>
        </p:txBody>
      </p:sp>
      <p:sp>
        <p:nvSpPr>
          <p:cNvPr id="3" name="Content Placeholder 2"/>
          <p:cNvSpPr>
            <a:spLocks noGrp="1"/>
          </p:cNvSpPr>
          <p:nvPr>
            <p:ph sz="half" idx="1"/>
          </p:nvPr>
        </p:nvSpPr>
        <p:spPr/>
        <p:txBody>
          <a:bodyPr/>
          <a:lstStyle/>
          <a:p>
            <a:r>
              <a:rPr lang="en-GB" dirty="0" smtClean="0"/>
              <a:t>Today’s western society is geared towards peace, not war. </a:t>
            </a:r>
          </a:p>
          <a:p>
            <a:r>
              <a:rPr lang="en-GB" dirty="0" smtClean="0"/>
              <a:t>The soldier is set apart from society. </a:t>
            </a:r>
          </a:p>
          <a:p>
            <a:r>
              <a:rPr lang="en-GB" dirty="0" smtClean="0"/>
              <a:t>Often wars after WWII are accompanied by anti-war protests.</a:t>
            </a:r>
            <a:endParaRPr lang="en-GB" dirty="0"/>
          </a:p>
        </p:txBody>
      </p:sp>
      <p:pic>
        <p:nvPicPr>
          <p:cNvPr id="5" name="Content Placeholder 4" descr="6a00e398b4bf47000100e398b5fcf60003-500pi.jpg"/>
          <p:cNvPicPr>
            <a:picLocks noGrp="1" noChangeAspect="1"/>
          </p:cNvPicPr>
          <p:nvPr>
            <p:ph sz="half" idx="2"/>
          </p:nvPr>
        </p:nvPicPr>
        <p:blipFill>
          <a:blip r:embed="rId3" cstate="print"/>
          <a:stretch>
            <a:fillRect/>
          </a:stretch>
        </p:blipFill>
        <p:spPr>
          <a:xfrm>
            <a:off x="4643438" y="1142984"/>
            <a:ext cx="4038600" cy="3028950"/>
          </a:xfrm>
        </p:spPr>
      </p:pic>
      <p:pic>
        <p:nvPicPr>
          <p:cNvPr id="6" name="Picture 5" descr="Vietnamdem.jpg"/>
          <p:cNvPicPr>
            <a:picLocks noChangeAspect="1"/>
          </p:cNvPicPr>
          <p:nvPr/>
        </p:nvPicPr>
        <p:blipFill>
          <a:blip r:embed="rId4" cstate="print"/>
          <a:stretch>
            <a:fillRect/>
          </a:stretch>
        </p:blipFill>
        <p:spPr>
          <a:xfrm>
            <a:off x="5143504" y="4286256"/>
            <a:ext cx="3483634" cy="228758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Military Pride and Militarism</a:t>
            </a:r>
            <a:endParaRPr lang="en-GB" dirty="0"/>
          </a:p>
        </p:txBody>
      </p:sp>
      <p:sp>
        <p:nvSpPr>
          <p:cNvPr id="7" name="Content Placeholder 6"/>
          <p:cNvSpPr>
            <a:spLocks noGrp="1"/>
          </p:cNvSpPr>
          <p:nvPr>
            <p:ph sz="half" idx="1"/>
          </p:nvPr>
        </p:nvSpPr>
        <p:spPr/>
        <p:txBody>
          <a:bodyPr>
            <a:normAutofit fontScale="92500" lnSpcReduction="10000"/>
          </a:bodyPr>
          <a:lstStyle/>
          <a:p>
            <a:r>
              <a:rPr lang="en-GB" dirty="0" smtClean="0"/>
              <a:t>Today most western nations do not exhibit their militaries or militaristic tendencies. </a:t>
            </a:r>
          </a:p>
          <a:p>
            <a:r>
              <a:rPr lang="en-GB" dirty="0" smtClean="0"/>
              <a:t>Military parades are generally confined to army occasions and military schools. </a:t>
            </a:r>
          </a:p>
          <a:p>
            <a:r>
              <a:rPr lang="en-GB" dirty="0" smtClean="0"/>
              <a:t>Such parades are considered signs of militarism rather than pride</a:t>
            </a:r>
          </a:p>
          <a:p>
            <a:endParaRPr lang="en-GB" dirty="0"/>
          </a:p>
        </p:txBody>
      </p:sp>
      <p:pic>
        <p:nvPicPr>
          <p:cNvPr id="9" name="Content Placeholder 8" descr="2020425o0618_P2.jpg"/>
          <p:cNvPicPr>
            <a:picLocks noGrp="1" noChangeAspect="1"/>
          </p:cNvPicPr>
          <p:nvPr>
            <p:ph sz="half" idx="2"/>
          </p:nvPr>
        </p:nvPicPr>
        <p:blipFill>
          <a:blip r:embed="rId3" cstate="print"/>
          <a:stretch>
            <a:fillRect/>
          </a:stretch>
        </p:blipFill>
        <p:spPr>
          <a:xfrm>
            <a:off x="4214810" y="2249310"/>
            <a:ext cx="4507050" cy="2965639"/>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Mourning and Grief</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While mourning for the fallen is considered part of social interaction in the modern western world, in the UK as much as the US, such mourning is confined to occasions rather than have a national character or a high profile. </a:t>
            </a:r>
            <a:endParaRPr lang="en-GB" dirty="0"/>
          </a:p>
        </p:txBody>
      </p:sp>
      <p:pic>
        <p:nvPicPr>
          <p:cNvPr id="5" name="Content Placeholder 4" descr="WestminsterAbbeyUnknown.jpg"/>
          <p:cNvPicPr>
            <a:picLocks noGrp="1" noChangeAspect="1"/>
          </p:cNvPicPr>
          <p:nvPr>
            <p:ph sz="half" idx="2"/>
          </p:nvPr>
        </p:nvPicPr>
        <p:blipFill>
          <a:blip r:embed="rId3" cstate="print"/>
          <a:stretch>
            <a:fillRect/>
          </a:stretch>
        </p:blipFill>
        <p:spPr>
          <a:xfrm>
            <a:off x="4357686" y="1214422"/>
            <a:ext cx="2540000" cy="2814320"/>
          </a:xfrm>
        </p:spPr>
      </p:pic>
      <p:pic>
        <p:nvPicPr>
          <p:cNvPr id="6" name="Picture 5" descr="Fallen_Heroes_Alley_in_Kiev_24.07.08.JPG"/>
          <p:cNvPicPr>
            <a:picLocks noChangeAspect="1"/>
          </p:cNvPicPr>
          <p:nvPr/>
        </p:nvPicPr>
        <p:blipFill>
          <a:blip r:embed="rId4" cstate="print"/>
          <a:stretch>
            <a:fillRect/>
          </a:stretch>
        </p:blipFill>
        <p:spPr>
          <a:xfrm>
            <a:off x="5286380" y="4214818"/>
            <a:ext cx="3524243" cy="264318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normAutofit fontScale="90000"/>
          </a:bodyPr>
          <a:lstStyle/>
          <a:p>
            <a:r>
              <a:rPr lang="en-GB" dirty="0" smtClean="0"/>
              <a:t>The Soldier as instrument of war</a:t>
            </a:r>
            <a:endParaRPr lang="en-GB" dirty="0"/>
          </a:p>
        </p:txBody>
      </p:sp>
      <p:sp>
        <p:nvSpPr>
          <p:cNvPr id="3" name="Content Placeholder 2"/>
          <p:cNvSpPr>
            <a:spLocks noGrp="1"/>
          </p:cNvSpPr>
          <p:nvPr>
            <p:ph sz="half" idx="1"/>
          </p:nvPr>
        </p:nvSpPr>
        <p:spPr>
          <a:xfrm>
            <a:off x="457200" y="928670"/>
            <a:ext cx="4038600" cy="5197493"/>
          </a:xfrm>
        </p:spPr>
        <p:txBody>
          <a:bodyPr>
            <a:normAutofit fontScale="77500" lnSpcReduction="20000"/>
          </a:bodyPr>
          <a:lstStyle/>
          <a:p>
            <a:r>
              <a:rPr lang="en-GB" dirty="0" smtClean="0"/>
              <a:t>The anti-war movement often looks at the soldier as either victim or perpetrator of war. </a:t>
            </a:r>
          </a:p>
          <a:p>
            <a:r>
              <a:rPr lang="en-GB" dirty="0" smtClean="0"/>
              <a:t>The fundamental division between people and state means that the soldier is seen as the pawn of the state at best or willing accomplice at worst.</a:t>
            </a:r>
            <a:endParaRPr lang="en-GB" dirty="0"/>
          </a:p>
        </p:txBody>
      </p:sp>
      <p:sp>
        <p:nvSpPr>
          <p:cNvPr id="4" name="Content Placeholder 3"/>
          <p:cNvSpPr>
            <a:spLocks noGrp="1"/>
          </p:cNvSpPr>
          <p:nvPr>
            <p:ph sz="half" idx="2"/>
          </p:nvPr>
        </p:nvSpPr>
        <p:spPr>
          <a:xfrm>
            <a:off x="4648200" y="928670"/>
            <a:ext cx="4281518" cy="5715040"/>
          </a:xfrm>
        </p:spPr>
        <p:txBody>
          <a:bodyPr>
            <a:normAutofit fontScale="77500" lnSpcReduction="20000"/>
          </a:bodyPr>
          <a:lstStyle/>
          <a:p>
            <a:r>
              <a:rPr lang="en-GB" dirty="0" smtClean="0"/>
              <a:t>But without him,</a:t>
            </a:r>
            <a:br>
              <a:rPr lang="en-GB" dirty="0" smtClean="0"/>
            </a:br>
            <a:r>
              <a:rPr lang="en-GB" dirty="0" smtClean="0"/>
              <a:t>How would Hitler have condemned him at Dachau?</a:t>
            </a:r>
            <a:br>
              <a:rPr lang="en-GB" dirty="0" smtClean="0"/>
            </a:br>
            <a:r>
              <a:rPr lang="en-GB" dirty="0" smtClean="0"/>
              <a:t>Without him Caesar would have stood alone,</a:t>
            </a:r>
            <a:br>
              <a:rPr lang="en-GB" dirty="0" smtClean="0"/>
            </a:br>
            <a:r>
              <a:rPr lang="en-GB" dirty="0" smtClean="0"/>
              <a:t>He's the one who gives his body</a:t>
            </a:r>
            <a:br>
              <a:rPr lang="en-GB" dirty="0" smtClean="0"/>
            </a:br>
            <a:r>
              <a:rPr lang="en-GB" dirty="0" smtClean="0"/>
              <a:t>As a weapon of the war,</a:t>
            </a:r>
            <a:br>
              <a:rPr lang="en-GB" dirty="0" smtClean="0"/>
            </a:br>
            <a:r>
              <a:rPr lang="en-GB" dirty="0" smtClean="0"/>
              <a:t>And without him all this killing can't go on.</a:t>
            </a:r>
            <a:br>
              <a:rPr lang="en-GB" dirty="0" smtClean="0"/>
            </a:br>
            <a:r>
              <a:rPr lang="en-GB" dirty="0" smtClean="0"/>
              <a:t/>
            </a:r>
            <a:br>
              <a:rPr lang="en-GB" dirty="0" smtClean="0"/>
            </a:br>
            <a:r>
              <a:rPr lang="en-GB" dirty="0" smtClean="0"/>
              <a:t>He's the Universal Soldier and he really is to blame,</a:t>
            </a:r>
            <a:br>
              <a:rPr lang="en-GB" dirty="0" smtClean="0"/>
            </a:br>
            <a:r>
              <a:rPr lang="en-GB" dirty="0" smtClean="0"/>
              <a:t>His orders come from far away no more,</a:t>
            </a:r>
            <a:br>
              <a:rPr lang="en-GB" dirty="0" smtClean="0"/>
            </a:br>
            <a:r>
              <a:rPr lang="en-GB" dirty="0" smtClean="0"/>
              <a:t>They come from here and there and you and me,</a:t>
            </a:r>
            <a:br>
              <a:rPr lang="en-GB" dirty="0" smtClean="0"/>
            </a:br>
            <a:r>
              <a:rPr lang="en-GB" dirty="0" smtClean="0"/>
              <a:t>And brothers can't you see,</a:t>
            </a:r>
            <a:br>
              <a:rPr lang="en-GB" dirty="0" smtClean="0"/>
            </a:br>
            <a:r>
              <a:rPr lang="en-GB" dirty="0" smtClean="0"/>
              <a:t>This is not the way we put the end to war.</a:t>
            </a:r>
          </a:p>
          <a:p>
            <a:r>
              <a:rPr lang="en-GB" dirty="0" smtClean="0"/>
              <a:t>Donovan </a:t>
            </a:r>
            <a:r>
              <a:rPr lang="en-GB" i="1" dirty="0" smtClean="0"/>
              <a:t>Universal Soldier</a:t>
            </a:r>
            <a:r>
              <a:rPr lang="en-GB" dirty="0" smtClean="0"/>
              <a:t> 1967</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Ur-Hero</a:t>
            </a:r>
            <a:endParaRPr lang="en-GB" dirty="0"/>
          </a:p>
        </p:txBody>
      </p:sp>
      <p:sp>
        <p:nvSpPr>
          <p:cNvPr id="6" name="Content Placeholder 5"/>
          <p:cNvSpPr>
            <a:spLocks noGrp="1"/>
          </p:cNvSpPr>
          <p:nvPr>
            <p:ph idx="1"/>
          </p:nvPr>
        </p:nvSpPr>
        <p:spPr/>
        <p:txBody>
          <a:bodyPr/>
          <a:lstStyle/>
          <a:p>
            <a:r>
              <a:rPr lang="en-GB" dirty="0" smtClean="0"/>
              <a:t>The wrath sing, goddess, of </a:t>
            </a:r>
            <a:r>
              <a:rPr lang="en-GB" dirty="0" err="1" smtClean="0"/>
              <a:t>Peleus</a:t>
            </a:r>
            <a:r>
              <a:rPr lang="en-GB" dirty="0" smtClean="0"/>
              <a:t>' son, Achilles, that destructive wrath which brought countless woes upon the Achaeans, and sent forth to Hades many valiant souls of heroes, and made them themselves spoil for dogs and every bird; thus the plan of Zeus came to </a:t>
            </a:r>
            <a:r>
              <a:rPr lang="en-GB" dirty="0" err="1" smtClean="0"/>
              <a:t>fulfillment</a:t>
            </a:r>
            <a:r>
              <a:rPr lang="en-GB" dirty="0" smtClean="0"/>
              <a:t>, [5] from the time when first they parted in strife </a:t>
            </a:r>
            <a:r>
              <a:rPr lang="en-GB" dirty="0" err="1" smtClean="0"/>
              <a:t>Atreus</a:t>
            </a:r>
            <a:r>
              <a:rPr lang="en-GB" dirty="0" smtClean="0"/>
              <a:t>' son, king of men, and brilliant Achilles. Homer </a:t>
            </a:r>
            <a:r>
              <a:rPr lang="en-GB" i="1" dirty="0" smtClean="0"/>
              <a:t>Iliad</a:t>
            </a:r>
            <a:r>
              <a:rPr lang="en-GB" dirty="0" smtClean="0"/>
              <a:t> 1.1-7</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Fallen as heroes of the polis</a:t>
            </a:r>
            <a:endParaRPr lang="en-GB" dirty="0"/>
          </a:p>
        </p:txBody>
      </p:sp>
      <p:sp>
        <p:nvSpPr>
          <p:cNvPr id="3" name="Content Placeholder 2"/>
          <p:cNvSpPr>
            <a:spLocks noGrp="1"/>
          </p:cNvSpPr>
          <p:nvPr>
            <p:ph sz="half" idx="1"/>
          </p:nvPr>
        </p:nvSpPr>
        <p:spPr/>
        <p:txBody>
          <a:bodyPr/>
          <a:lstStyle/>
          <a:p>
            <a:r>
              <a:rPr lang="en-GB" dirty="0" smtClean="0"/>
              <a:t>Commemoration of fallen soldiers was made officially in lists of casualties by tribe. </a:t>
            </a:r>
          </a:p>
          <a:p>
            <a:r>
              <a:rPr lang="en-GB" dirty="0" smtClean="0"/>
              <a:t>These were usually annual in Athens during the fifth century, and particularly the Peloponnesian war. </a:t>
            </a:r>
            <a:endParaRPr lang="en-GB" dirty="0"/>
          </a:p>
        </p:txBody>
      </p:sp>
      <p:pic>
        <p:nvPicPr>
          <p:cNvPr id="5" name="Content Placeholder 4" descr="I_95359291.jpg"/>
          <p:cNvPicPr>
            <a:picLocks noGrp="1" noChangeAspect="1"/>
          </p:cNvPicPr>
          <p:nvPr>
            <p:ph sz="half" idx="2"/>
          </p:nvPr>
        </p:nvPicPr>
        <p:blipFill>
          <a:blip r:embed="rId3" cstate="print"/>
          <a:stretch>
            <a:fillRect/>
          </a:stretch>
        </p:blipFill>
        <p:spPr>
          <a:xfrm>
            <a:off x="5733528" y="1600200"/>
            <a:ext cx="1867943" cy="4525963"/>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smtClean="0"/>
              <a:t>The Public Funeral</a:t>
            </a:r>
            <a:endParaRPr lang="en-GB" dirty="0"/>
          </a:p>
        </p:txBody>
      </p:sp>
      <p:sp>
        <p:nvSpPr>
          <p:cNvPr id="5" name="Content Placeholder 4"/>
          <p:cNvSpPr>
            <a:spLocks noGrp="1"/>
          </p:cNvSpPr>
          <p:nvPr>
            <p:ph idx="1"/>
          </p:nvPr>
        </p:nvSpPr>
        <p:spPr>
          <a:xfrm>
            <a:off x="457200" y="857232"/>
            <a:ext cx="8229600" cy="5715040"/>
          </a:xfrm>
        </p:spPr>
        <p:txBody>
          <a:bodyPr>
            <a:normAutofit fontScale="62500" lnSpcReduction="20000"/>
          </a:bodyPr>
          <a:lstStyle/>
          <a:p>
            <a:r>
              <a:rPr lang="en-GB" dirty="0" smtClean="0"/>
              <a:t>In the same winter the Athenians gave a funeral at the public cost to those who had first fallen in this war. It was a custom of their ancestors, and the manner of it is as follows.</a:t>
            </a:r>
          </a:p>
          <a:p>
            <a:r>
              <a:rPr lang="en-GB" dirty="0" smtClean="0"/>
              <a:t>[2] Three days before the ceremony, the bones of the dead are laid out in a tent which has been erected; and their friends bring to their relatives such offerings as they please. [3] In the funeral procession cypress coffins are borne in cars, one for each tribe; the bones of the deceased being placed in the coffin of their tribe. Among these is carried one empty bier decked for the missing, that is, for those whose bodies could not be recovered. [4] Any citizen or stranger who pleases, joins in the procession: and the female relatives are there to wail at the burial. [5] The dead are laid in the public sepulchre in the most beautiful suburb of the city, in which those who fall in war are always buried; with the exception of those slain at Marathon, who for their singular and extraordinary </a:t>
            </a:r>
            <a:r>
              <a:rPr lang="en-GB" dirty="0" err="1" smtClean="0"/>
              <a:t>valor</a:t>
            </a:r>
            <a:r>
              <a:rPr lang="en-GB" dirty="0" smtClean="0"/>
              <a:t> were interred on the spot where they fell. [6] After the bodies have been laid in the earth, a man chosen by the state, of approved wisdom and eminent reputation, pronounces over them an appropriate panegyric; after which all retire. [7] Such is the manner of the burying; and throughout the whole of the war, whenever the occasion arose, the established custom was observed. [8] Meanwhile these were the first that had fallen, and Pericles, son of </a:t>
            </a:r>
            <a:r>
              <a:rPr lang="en-GB" dirty="0" err="1" smtClean="0"/>
              <a:t>Xanthippus</a:t>
            </a:r>
            <a:r>
              <a:rPr lang="en-GB" dirty="0" smtClean="0"/>
              <a:t>, was chosen to pronounce their eulogium. When the proper time arrived, he advanced from the sepulchre to an elevated platform in order to be heard by as many of the crowd as possible, and spoke as follows. Thucydides 2.34</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Follow-Up Reading</a:t>
            </a:r>
            <a:endParaRPr lang="en-GB" dirty="0"/>
          </a:p>
        </p:txBody>
      </p:sp>
      <p:sp>
        <p:nvSpPr>
          <p:cNvPr id="5" name="Content Placeholder 4"/>
          <p:cNvSpPr>
            <a:spLocks noGrp="1"/>
          </p:cNvSpPr>
          <p:nvPr>
            <p:ph idx="1"/>
          </p:nvPr>
        </p:nvSpPr>
        <p:spPr/>
        <p:txBody>
          <a:bodyPr/>
          <a:lstStyle/>
          <a:p>
            <a:r>
              <a:rPr lang="en-GB" dirty="0" smtClean="0"/>
              <a:t>Rice, E. ‘The glorious dead’ in Rich, J. &amp; Shipley, G. </a:t>
            </a:r>
            <a:r>
              <a:rPr lang="en-GB" i="1" dirty="0" smtClean="0"/>
              <a:t>War and Society in the Greek World</a:t>
            </a:r>
            <a:r>
              <a:rPr lang="en-GB" dirty="0" smtClean="0"/>
              <a:t> (London, 1993), pp. 224-257</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74</TotalTime>
  <Words>700</Words>
  <Application>Microsoft Office PowerPoint</Application>
  <PresentationFormat>On-screen Show (4:3)</PresentationFormat>
  <Paragraphs>38</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Apex</vt:lpstr>
      <vt:lpstr>Armies and navies</vt:lpstr>
      <vt:lpstr>War and Peace</vt:lpstr>
      <vt:lpstr>Military Pride and Militarism</vt:lpstr>
      <vt:lpstr>Mourning and Grief</vt:lpstr>
      <vt:lpstr>The Soldier as instrument of war</vt:lpstr>
      <vt:lpstr>The Ur-Hero</vt:lpstr>
      <vt:lpstr>The Fallen as heroes of the polis</vt:lpstr>
      <vt:lpstr>The Public Funeral</vt:lpstr>
      <vt:lpstr>Questions?</vt:lpstr>
      <vt:lpstr>Follow-Up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45</cp:revision>
  <dcterms:created xsi:type="dcterms:W3CDTF">2009-03-23T08:21:01Z</dcterms:created>
  <dcterms:modified xsi:type="dcterms:W3CDTF">2012-12-12T08:38:40Z</dcterms:modified>
</cp:coreProperties>
</file>