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Default Extension="gif" ContentType="image/gif"/>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Layouts/slideLayout3.xml" ContentType="application/vnd.openxmlformats-officedocument.presentationml.slideLayout+xml"/>
  <Default Extension="jpeg" ContentType="image/jpeg"/>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97" r:id="rId2"/>
    <p:sldId id="256" r:id="rId3"/>
    <p:sldId id="261" r:id="rId4"/>
    <p:sldId id="262" r:id="rId5"/>
    <p:sldId id="263" r:id="rId6"/>
    <p:sldId id="264" r:id="rId7"/>
    <p:sldId id="265" r:id="rId8"/>
    <p:sldId id="294" r:id="rId9"/>
    <p:sldId id="266" r:id="rId10"/>
    <p:sldId id="267" r:id="rId11"/>
    <p:sldId id="295" r:id="rId12"/>
    <p:sldId id="269" r:id="rId13"/>
    <p:sldId id="273" r:id="rId14"/>
    <p:sldId id="270" r:id="rId15"/>
    <p:sldId id="271" r:id="rId16"/>
    <p:sldId id="274" r:id="rId17"/>
    <p:sldId id="275" r:id="rId18"/>
    <p:sldId id="272" r:id="rId19"/>
    <p:sldId id="276" r:id="rId20"/>
    <p:sldId id="277" r:id="rId21"/>
    <p:sldId id="279" r:id="rId22"/>
    <p:sldId id="278" r:id="rId23"/>
    <p:sldId id="280" r:id="rId24"/>
    <p:sldId id="281" r:id="rId25"/>
    <p:sldId id="282" r:id="rId26"/>
    <p:sldId id="283" r:id="rId27"/>
    <p:sldId id="284" r:id="rId28"/>
    <p:sldId id="285" r:id="rId29"/>
    <p:sldId id="286" r:id="rId30"/>
    <p:sldId id="287" r:id="rId31"/>
    <p:sldId id="288" r:id="rId32"/>
    <p:sldId id="289" r:id="rId33"/>
    <p:sldId id="296" r:id="rId34"/>
    <p:sldId id="290" r:id="rId35"/>
    <p:sldId id="291" r:id="rId36"/>
    <p:sldId id="292" r:id="rId37"/>
    <p:sldId id="293" r:id="rId3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131" autoAdjust="0"/>
    <p:restoredTop sz="94660"/>
  </p:normalViewPr>
  <p:slideViewPr>
    <p:cSldViewPr>
      <p:cViewPr varScale="1">
        <p:scale>
          <a:sx n="83" d="100"/>
          <a:sy n="83" d="100"/>
        </p:scale>
        <p:origin x="-402" y="-78"/>
      </p:cViewPr>
      <p:guideLst>
        <p:guide orient="horz" pos="2160"/>
        <p:guide pos="2880"/>
      </p:guideLst>
    </p:cSldViewPr>
  </p:slideViewPr>
  <p:notesTextViewPr>
    <p:cViewPr>
      <p:scale>
        <a:sx n="100" d="100"/>
        <a:sy n="100" d="100"/>
      </p:scale>
      <p:origin x="0" y="0"/>
    </p:cViewPr>
  </p:notesTextViewPr>
  <p:sorterViewPr>
    <p:cViewPr>
      <p:scale>
        <a:sx n="66" d="100"/>
        <a:sy n="66" d="100"/>
      </p:scale>
      <p:origin x="0" y="2886"/>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1967DE07-D35B-438A-99E6-9F3644863088}" type="datetimeFigureOut">
              <a:rPr lang="en-US" smtClean="0"/>
              <a:pPr/>
              <a:t>3/1/2011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0D3BF5-487C-4C80-A4CB-2B40EC76647E}"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967DE07-D35B-438A-99E6-9F3644863088}" type="datetimeFigureOut">
              <a:rPr lang="en-US" smtClean="0"/>
              <a:pPr/>
              <a:t>3/1/2011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0D3BF5-487C-4C80-A4CB-2B40EC76647E}"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967DE07-D35B-438A-99E6-9F3644863088}" type="datetimeFigureOut">
              <a:rPr lang="en-US" smtClean="0"/>
              <a:pPr/>
              <a:t>3/1/2011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0D3BF5-487C-4C80-A4CB-2B40EC76647E}"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1967DE07-D35B-438A-99E6-9F3644863088}" type="datetimeFigureOut">
              <a:rPr lang="en-US" smtClean="0"/>
              <a:pPr/>
              <a:t>3/1/2011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90D3BF5-487C-4C80-A4CB-2B40EC76647E}"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1967DE07-D35B-438A-99E6-9F3644863088}" type="datetimeFigureOut">
              <a:rPr lang="en-US" smtClean="0"/>
              <a:pPr/>
              <a:t>3/1/2011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90D3BF5-487C-4C80-A4CB-2B40EC76647E}"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1967DE07-D35B-438A-99E6-9F3644863088}" type="datetimeFigureOut">
              <a:rPr lang="en-US" smtClean="0"/>
              <a:pPr/>
              <a:t>3/1/2011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90D3BF5-487C-4C80-A4CB-2B40EC76647E}"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967DE07-D35B-438A-99E6-9F3644863088}" type="datetimeFigureOut">
              <a:rPr lang="en-US" smtClean="0"/>
              <a:pPr/>
              <a:t>3/1/2011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90D3BF5-487C-4C80-A4CB-2B40EC76647E}"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967DE07-D35B-438A-99E6-9F3644863088}" type="datetimeFigureOut">
              <a:rPr lang="en-US" smtClean="0"/>
              <a:pPr/>
              <a:t>3/1/2011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90D3BF5-487C-4C80-A4CB-2B40EC76647E}"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967DE07-D35B-438A-99E6-9F3644863088}" type="datetimeFigureOut">
              <a:rPr lang="en-US" smtClean="0"/>
              <a:pPr/>
              <a:t>3/1/2011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90D3BF5-487C-4C80-A4CB-2B40EC76647E}"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967DE07-D35B-438A-99E6-9F3644863088}" type="datetimeFigureOut">
              <a:rPr lang="en-US" smtClean="0"/>
              <a:pPr/>
              <a:t>3/1/2011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0D3BF5-487C-4C80-A4CB-2B40EC76647E}"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967DE07-D35B-438A-99E6-9F3644863088}" type="datetimeFigureOut">
              <a:rPr lang="en-US" smtClean="0"/>
              <a:pPr/>
              <a:t>3/1/2011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0D3BF5-487C-4C80-A4CB-2B40EC76647E}"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967DE07-D35B-438A-99E6-9F3644863088}" type="datetimeFigureOut">
              <a:rPr lang="en-US" smtClean="0"/>
              <a:pPr/>
              <a:t>3/1/2011</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90D3BF5-487C-4C80-A4CB-2B40EC76647E}"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gif"/><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hyperlink" Target="http://sdisbury.com/wordpress/wp-content/uploads/2009/06/motivation.gif" TargetMode="Externa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hyperlink" Target="http://www.managers.org.uk/"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2.xml"/><Relationship Id="rId4" Type="http://schemas.openxmlformats.org/officeDocument/2006/relationships/image" Target="../media/image26.png"/></Relationships>
</file>

<file path=ppt/slides/_rels/slide2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png"/><Relationship Id="rId1" Type="http://schemas.openxmlformats.org/officeDocument/2006/relationships/slideLayout" Target="../slideLayouts/slideLayout2.xml"/><Relationship Id="rId4" Type="http://schemas.openxmlformats.org/officeDocument/2006/relationships/image" Target="../media/image41.png"/></Relationships>
</file>

<file path=ppt/slides/_rels/slide35.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jpeg"/><Relationship Id="rId1" Type="http://schemas.openxmlformats.org/officeDocument/2006/relationships/slideLayout" Target="../slideLayouts/slideLayout2.xml"/><Relationship Id="rId4" Type="http://schemas.openxmlformats.org/officeDocument/2006/relationships/image" Target="../media/image47.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Team Poster Activity</a:t>
            </a:r>
            <a:endParaRPr lang="en-GB" dirty="0"/>
          </a:p>
        </p:txBody>
      </p:sp>
      <p:sp>
        <p:nvSpPr>
          <p:cNvPr id="3" name="Content Placeholder 2"/>
          <p:cNvSpPr>
            <a:spLocks noGrp="1"/>
          </p:cNvSpPr>
          <p:nvPr>
            <p:ph idx="1"/>
          </p:nvPr>
        </p:nvSpPr>
        <p:spPr/>
        <p:txBody>
          <a:bodyPr/>
          <a:lstStyle/>
          <a:p>
            <a:r>
              <a:rPr lang="en-GB" dirty="0" smtClean="0"/>
              <a:t>In a group of 4 create a Poster that illustrates Motivation.</a:t>
            </a:r>
          </a:p>
          <a:p>
            <a:r>
              <a:rPr lang="en-GB" dirty="0" smtClean="0"/>
              <a:t>Ensure to get input and contribution from each member of the team.</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571612"/>
            <a:ext cx="7772400" cy="1470025"/>
          </a:xfrm>
        </p:spPr>
        <p:txBody>
          <a:bodyPr/>
          <a:lstStyle/>
          <a:p>
            <a:r>
              <a:rPr lang="en-GB" dirty="0" smtClean="0"/>
              <a:t>Motivation @ Work</a:t>
            </a:r>
            <a:endParaRPr lang="en-GB" dirty="0"/>
          </a:p>
        </p:txBody>
      </p:sp>
      <p:sp>
        <p:nvSpPr>
          <p:cNvPr id="3" name="Subtitle 2"/>
          <p:cNvSpPr>
            <a:spLocks noGrp="1"/>
          </p:cNvSpPr>
          <p:nvPr>
            <p:ph type="subTitle" idx="1"/>
          </p:nvPr>
        </p:nvSpPr>
        <p:spPr>
          <a:xfrm>
            <a:off x="1371600" y="3000372"/>
            <a:ext cx="6400800" cy="1752600"/>
          </a:xfrm>
        </p:spPr>
        <p:txBody>
          <a:bodyPr>
            <a:normAutofit/>
          </a:bodyPr>
          <a:lstStyle/>
          <a:p>
            <a:r>
              <a:rPr lang="en-GB" sz="1200" dirty="0" smtClean="0"/>
              <a:t>Based on Chapter 7, Management and Organisation Behaviour 9ed by Laurie J. Mullins.</a:t>
            </a:r>
            <a:endParaRPr lang="en-GB" sz="12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Introduction</a:t>
            </a:r>
            <a:endParaRPr lang="en-GB" dirty="0"/>
          </a:p>
        </p:txBody>
      </p:sp>
      <p:sp>
        <p:nvSpPr>
          <p:cNvPr id="3" name="Content Placeholder 2"/>
          <p:cNvSpPr>
            <a:spLocks noGrp="1"/>
          </p:cNvSpPr>
          <p:nvPr>
            <p:ph idx="1"/>
          </p:nvPr>
        </p:nvSpPr>
        <p:spPr/>
        <p:txBody>
          <a:bodyPr>
            <a:normAutofit/>
          </a:bodyPr>
          <a:lstStyle/>
          <a:p>
            <a:r>
              <a:rPr lang="en-GB" sz="2000" dirty="0" smtClean="0"/>
              <a:t>Mullins 2010 states that the </a:t>
            </a:r>
            <a:endParaRPr lang="en-GB" sz="2000" dirty="0"/>
          </a:p>
        </p:txBody>
      </p:sp>
      <p:pic>
        <p:nvPicPr>
          <p:cNvPr id="1026" name="Picture 2"/>
          <p:cNvPicPr>
            <a:picLocks noChangeAspect="1" noChangeArrowheads="1"/>
          </p:cNvPicPr>
          <p:nvPr/>
        </p:nvPicPr>
        <p:blipFill>
          <a:blip r:embed="rId2"/>
          <a:srcRect/>
          <a:stretch>
            <a:fillRect/>
          </a:stretch>
        </p:blipFill>
        <p:spPr bwMode="auto">
          <a:xfrm>
            <a:off x="571472" y="2143116"/>
            <a:ext cx="7872373" cy="2857520"/>
          </a:xfrm>
          <a:prstGeom prst="rect">
            <a:avLst/>
          </a:prstGeom>
          <a:noFill/>
          <a:ln w="9525">
            <a:noFill/>
            <a:miter lim="800000"/>
            <a:headEnd/>
            <a:tailEnd/>
          </a:ln>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Activity:</a:t>
            </a:r>
            <a:endParaRPr lang="en-GB" dirty="0"/>
          </a:p>
        </p:txBody>
      </p:sp>
      <p:sp>
        <p:nvSpPr>
          <p:cNvPr id="3" name="Content Placeholder 2"/>
          <p:cNvSpPr>
            <a:spLocks noGrp="1"/>
          </p:cNvSpPr>
          <p:nvPr>
            <p:ph idx="1"/>
          </p:nvPr>
        </p:nvSpPr>
        <p:spPr/>
        <p:txBody>
          <a:bodyPr/>
          <a:lstStyle/>
          <a:p>
            <a:r>
              <a:rPr lang="en-GB" dirty="0" smtClean="0"/>
              <a:t>Reflect and write down what motivates you?</a:t>
            </a:r>
            <a:endParaRPr lang="en-GB" dirty="0"/>
          </a:p>
        </p:txBody>
      </p:sp>
      <p:pic>
        <p:nvPicPr>
          <p:cNvPr id="2050" name="Picture 2"/>
          <p:cNvPicPr>
            <a:picLocks noChangeAspect="1" noChangeArrowheads="1"/>
          </p:cNvPicPr>
          <p:nvPr/>
        </p:nvPicPr>
        <p:blipFill>
          <a:blip r:embed="rId2"/>
          <a:srcRect/>
          <a:stretch>
            <a:fillRect/>
          </a:stretch>
        </p:blipFill>
        <p:spPr bwMode="auto">
          <a:xfrm>
            <a:off x="500034" y="2428868"/>
            <a:ext cx="8145606" cy="2500330"/>
          </a:xfrm>
          <a:prstGeom prst="rect">
            <a:avLst/>
          </a:prstGeom>
          <a:noFill/>
          <a:ln w="9525">
            <a:noFill/>
            <a:miter lim="800000"/>
            <a:headEnd/>
            <a:tailEnd/>
          </a:ln>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Meaning of Motivation</a:t>
            </a:r>
            <a:endParaRPr lang="en-GB" dirty="0"/>
          </a:p>
        </p:txBody>
      </p:sp>
      <p:pic>
        <p:nvPicPr>
          <p:cNvPr id="3075" name="Picture 3"/>
          <p:cNvPicPr>
            <a:picLocks noChangeAspect="1" noChangeArrowheads="1"/>
          </p:cNvPicPr>
          <p:nvPr/>
        </p:nvPicPr>
        <p:blipFill>
          <a:blip r:embed="rId2"/>
          <a:srcRect/>
          <a:stretch>
            <a:fillRect/>
          </a:stretch>
        </p:blipFill>
        <p:spPr bwMode="auto">
          <a:xfrm>
            <a:off x="71406" y="1714488"/>
            <a:ext cx="8985838" cy="1428760"/>
          </a:xfrm>
          <a:prstGeom prst="rect">
            <a:avLst/>
          </a:prstGeom>
          <a:noFill/>
          <a:ln w="9525">
            <a:noFill/>
            <a:miter lim="800000"/>
            <a:headEnd/>
            <a:tailEnd/>
          </a:ln>
          <a:effectLst/>
        </p:spPr>
      </p:pic>
      <p:pic>
        <p:nvPicPr>
          <p:cNvPr id="3077" name="Picture 5" descr="http://sdisbury.com/wordpress/wp-content/uploads/2009/06/motivation.gif"/>
          <p:cNvPicPr>
            <a:picLocks noChangeAspect="1" noChangeArrowheads="1"/>
          </p:cNvPicPr>
          <p:nvPr/>
        </p:nvPicPr>
        <p:blipFill>
          <a:blip r:embed="rId3"/>
          <a:srcRect/>
          <a:stretch>
            <a:fillRect/>
          </a:stretch>
        </p:blipFill>
        <p:spPr bwMode="auto">
          <a:xfrm>
            <a:off x="885819" y="2643182"/>
            <a:ext cx="2828925" cy="2867025"/>
          </a:xfrm>
          <a:prstGeom prst="rect">
            <a:avLst/>
          </a:prstGeom>
          <a:noFill/>
        </p:spPr>
      </p:pic>
      <p:sp>
        <p:nvSpPr>
          <p:cNvPr id="7" name="TextBox 6"/>
          <p:cNvSpPr txBox="1"/>
          <p:nvPr/>
        </p:nvSpPr>
        <p:spPr>
          <a:xfrm>
            <a:off x="0" y="6572272"/>
            <a:ext cx="3863558" cy="215444"/>
          </a:xfrm>
          <a:prstGeom prst="rect">
            <a:avLst/>
          </a:prstGeom>
          <a:noFill/>
        </p:spPr>
        <p:txBody>
          <a:bodyPr wrap="none" rtlCol="0">
            <a:spAutoFit/>
          </a:bodyPr>
          <a:lstStyle/>
          <a:p>
            <a:r>
              <a:rPr lang="en-GB" sz="800" dirty="0" smtClean="0">
                <a:latin typeface="Arial" pitchFamily="34" charset="0"/>
                <a:cs typeface="Arial" pitchFamily="34" charset="0"/>
              </a:rPr>
              <a:t>Image: </a:t>
            </a:r>
            <a:r>
              <a:rPr lang="en-GB" sz="800" dirty="0" smtClean="0">
                <a:latin typeface="Arial" pitchFamily="34" charset="0"/>
                <a:cs typeface="Arial" pitchFamily="34" charset="0"/>
                <a:hlinkClick r:id="rId4"/>
              </a:rPr>
              <a:t>http://sdisbury.com/wordpress/wp-content/uploads/2009/06/motivation.gif</a:t>
            </a:r>
            <a:endParaRPr lang="en-GB" sz="800" dirty="0">
              <a:latin typeface="Arial" pitchFamily="34" charset="0"/>
              <a:cs typeface="Arial" pitchFamily="34" charset="0"/>
            </a:endParaRPr>
          </a:p>
        </p:txBody>
      </p:sp>
      <p:sp>
        <p:nvSpPr>
          <p:cNvPr id="9" name="TextBox 8"/>
          <p:cNvSpPr txBox="1"/>
          <p:nvPr/>
        </p:nvSpPr>
        <p:spPr>
          <a:xfrm>
            <a:off x="2357422" y="3728869"/>
            <a:ext cx="6572296" cy="1200329"/>
          </a:xfrm>
          <a:prstGeom prst="rect">
            <a:avLst/>
          </a:prstGeom>
          <a:noFill/>
        </p:spPr>
        <p:txBody>
          <a:bodyPr wrap="square" rtlCol="0">
            <a:spAutoFit/>
          </a:bodyPr>
          <a:lstStyle/>
          <a:p>
            <a:r>
              <a:rPr lang="en-GB" dirty="0" smtClean="0"/>
              <a:t>People’s behaviour is determined by what motivates them.... If the manager is to improve </a:t>
            </a:r>
            <a:r>
              <a:rPr lang="en-GB" dirty="0" smtClean="0"/>
              <a:t>t</a:t>
            </a:r>
            <a:r>
              <a:rPr lang="en-GB" dirty="0" smtClean="0"/>
              <a:t>he </a:t>
            </a:r>
            <a:r>
              <a:rPr lang="en-GB" dirty="0" smtClean="0"/>
              <a:t>work of the organisation , attention must be given to the level of motivation of its members.</a:t>
            </a:r>
          </a:p>
          <a:p>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smtClean="0"/>
              <a:t>Mitchell’s 4 characteristics of motivation</a:t>
            </a:r>
            <a:endParaRPr lang="en-GB" sz="3600" dirty="0"/>
          </a:p>
        </p:txBody>
      </p:sp>
      <p:pic>
        <p:nvPicPr>
          <p:cNvPr id="4098" name="Picture 2"/>
          <p:cNvPicPr>
            <a:picLocks noChangeAspect="1" noChangeArrowheads="1"/>
          </p:cNvPicPr>
          <p:nvPr/>
        </p:nvPicPr>
        <p:blipFill>
          <a:blip r:embed="rId2"/>
          <a:srcRect/>
          <a:stretch>
            <a:fillRect/>
          </a:stretch>
        </p:blipFill>
        <p:spPr bwMode="auto">
          <a:xfrm>
            <a:off x="-32" y="1357298"/>
            <a:ext cx="9144032" cy="4857784"/>
          </a:xfrm>
          <a:prstGeom prst="rect">
            <a:avLst/>
          </a:prstGeom>
          <a:noFill/>
          <a:ln w="9525">
            <a:noFill/>
            <a:miter lim="800000"/>
            <a:headEnd/>
            <a:tailEnd/>
          </a:ln>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1" name="Picture 1"/>
          <p:cNvPicPr>
            <a:picLocks noChangeAspect="1" noChangeArrowheads="1"/>
          </p:cNvPicPr>
          <p:nvPr/>
        </p:nvPicPr>
        <p:blipFill>
          <a:blip r:embed="rId2"/>
          <a:srcRect/>
          <a:stretch>
            <a:fillRect/>
          </a:stretch>
        </p:blipFill>
        <p:spPr bwMode="auto">
          <a:xfrm>
            <a:off x="0" y="571480"/>
            <a:ext cx="8992258" cy="1357322"/>
          </a:xfrm>
          <a:prstGeom prst="rect">
            <a:avLst/>
          </a:prstGeom>
          <a:noFill/>
          <a:ln w="9525">
            <a:noFill/>
            <a:miter lim="800000"/>
            <a:headEnd/>
            <a:tailEnd/>
          </a:ln>
          <a:effectLst/>
        </p:spPr>
      </p:pic>
      <p:pic>
        <p:nvPicPr>
          <p:cNvPr id="5123" name="Picture 3" descr="http://www.ervanti.co.uk/images/CMI_logo.png"/>
          <p:cNvPicPr>
            <a:picLocks noChangeAspect="1" noChangeArrowheads="1"/>
          </p:cNvPicPr>
          <p:nvPr/>
        </p:nvPicPr>
        <p:blipFill>
          <a:blip r:embed="rId3"/>
          <a:srcRect/>
          <a:stretch>
            <a:fillRect/>
          </a:stretch>
        </p:blipFill>
        <p:spPr bwMode="auto">
          <a:xfrm>
            <a:off x="1907704" y="1772816"/>
            <a:ext cx="4870324" cy="1646494"/>
          </a:xfrm>
          <a:prstGeom prst="rect">
            <a:avLst/>
          </a:prstGeom>
          <a:noFill/>
        </p:spPr>
      </p:pic>
      <p:sp>
        <p:nvSpPr>
          <p:cNvPr id="6" name="TextBox 5"/>
          <p:cNvSpPr txBox="1"/>
          <p:nvPr/>
        </p:nvSpPr>
        <p:spPr>
          <a:xfrm>
            <a:off x="2699792" y="3429000"/>
            <a:ext cx="3013838" cy="369332"/>
          </a:xfrm>
          <a:prstGeom prst="rect">
            <a:avLst/>
          </a:prstGeom>
          <a:noFill/>
        </p:spPr>
        <p:txBody>
          <a:bodyPr wrap="none" rtlCol="0">
            <a:spAutoFit/>
          </a:bodyPr>
          <a:lstStyle/>
          <a:p>
            <a:r>
              <a:rPr lang="en-GB" dirty="0" smtClean="0">
                <a:hlinkClick r:id="rId4"/>
              </a:rPr>
              <a:t>http://www.managers.org.uk/</a:t>
            </a:r>
            <a:endParaRPr lang="en-GB" dirty="0"/>
          </a:p>
        </p:txBody>
      </p:sp>
      <p:pic>
        <p:nvPicPr>
          <p:cNvPr id="5" name="Picture 2"/>
          <p:cNvPicPr>
            <a:picLocks noChangeAspect="1" noChangeArrowheads="1"/>
          </p:cNvPicPr>
          <p:nvPr/>
        </p:nvPicPr>
        <p:blipFill>
          <a:blip r:embed="rId5"/>
          <a:srcRect/>
          <a:stretch>
            <a:fillRect/>
          </a:stretch>
        </p:blipFill>
        <p:spPr bwMode="auto">
          <a:xfrm>
            <a:off x="25913" y="4221088"/>
            <a:ext cx="9118087" cy="857256"/>
          </a:xfrm>
          <a:prstGeom prst="rect">
            <a:avLst/>
          </a:prstGeom>
          <a:noFill/>
          <a:ln w="9525">
            <a:noFill/>
            <a:miter lim="800000"/>
            <a:headEnd/>
            <a:tailEnd/>
          </a:ln>
          <a:effec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Activity: Needs</a:t>
            </a:r>
            <a:endParaRPr lang="en-GB" dirty="0"/>
          </a:p>
        </p:txBody>
      </p:sp>
      <p:sp>
        <p:nvSpPr>
          <p:cNvPr id="3" name="Content Placeholder 2"/>
          <p:cNvSpPr>
            <a:spLocks noGrp="1"/>
          </p:cNvSpPr>
          <p:nvPr>
            <p:ph idx="1"/>
          </p:nvPr>
        </p:nvSpPr>
        <p:spPr/>
        <p:txBody>
          <a:bodyPr/>
          <a:lstStyle/>
          <a:p>
            <a:r>
              <a:rPr lang="en-GB" dirty="0" smtClean="0"/>
              <a:t>All humans need to have certain needs met in order to be content</a:t>
            </a:r>
            <a:r>
              <a:rPr lang="en-GB" dirty="0" smtClean="0"/>
              <a:t>, happy and healthy</a:t>
            </a:r>
            <a:r>
              <a:rPr lang="en-GB" dirty="0" smtClean="0"/>
              <a:t>. </a:t>
            </a:r>
          </a:p>
          <a:p>
            <a:r>
              <a:rPr lang="en-GB" dirty="0" smtClean="0"/>
              <a:t>Reflect and list what you ‘need’ in life to be content/healthy/happy? </a:t>
            </a: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Needs &amp; Expectations at work</a:t>
            </a:r>
            <a:endParaRPr lang="en-GB" dirty="0"/>
          </a:p>
        </p:txBody>
      </p:sp>
      <p:pic>
        <p:nvPicPr>
          <p:cNvPr id="23555" name="Picture 3"/>
          <p:cNvPicPr>
            <a:picLocks noChangeAspect="1" noChangeArrowheads="1"/>
          </p:cNvPicPr>
          <p:nvPr/>
        </p:nvPicPr>
        <p:blipFill>
          <a:blip r:embed="rId2"/>
          <a:srcRect/>
          <a:stretch>
            <a:fillRect/>
          </a:stretch>
        </p:blipFill>
        <p:spPr bwMode="auto">
          <a:xfrm>
            <a:off x="-32" y="1500174"/>
            <a:ext cx="9066572" cy="2286016"/>
          </a:xfrm>
          <a:prstGeom prst="rect">
            <a:avLst/>
          </a:prstGeom>
          <a:noFill/>
          <a:ln w="9525">
            <a:noFill/>
            <a:miter lim="800000"/>
            <a:headEnd/>
            <a:tailEnd/>
          </a:ln>
          <a:effectLst/>
        </p:spPr>
      </p:pic>
      <p:pic>
        <p:nvPicPr>
          <p:cNvPr id="23557" name="Picture 5" descr="http://www.lifehack.org/wp-content/files/2007/05/20070530-stay-motivated.jpg"/>
          <p:cNvPicPr>
            <a:picLocks noChangeAspect="1" noChangeArrowheads="1"/>
          </p:cNvPicPr>
          <p:nvPr/>
        </p:nvPicPr>
        <p:blipFill>
          <a:blip r:embed="rId3"/>
          <a:srcRect/>
          <a:stretch>
            <a:fillRect/>
          </a:stretch>
        </p:blipFill>
        <p:spPr bwMode="auto">
          <a:xfrm>
            <a:off x="4500562" y="3857628"/>
            <a:ext cx="2438400" cy="2438400"/>
          </a:xfrm>
          <a:prstGeom prst="rect">
            <a:avLst/>
          </a:prstGeom>
          <a:noFill/>
        </p:spPr>
      </p:pic>
      <p:sp>
        <p:nvSpPr>
          <p:cNvPr id="5" name="Rectangle 4"/>
          <p:cNvSpPr/>
          <p:nvPr/>
        </p:nvSpPr>
        <p:spPr>
          <a:xfrm>
            <a:off x="0" y="2636912"/>
            <a:ext cx="3491880" cy="2880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1615237" y="2276872"/>
            <a:ext cx="3532827" cy="369332"/>
          </a:xfrm>
          <a:prstGeom prst="rect">
            <a:avLst/>
          </a:prstGeom>
          <a:noFill/>
        </p:spPr>
        <p:txBody>
          <a:bodyPr wrap="none" rtlCol="0">
            <a:spAutoFit/>
          </a:bodyPr>
          <a:lstStyle/>
          <a:p>
            <a:r>
              <a:rPr lang="en-GB" b="1" dirty="0" smtClean="0"/>
              <a:t>Mullins identifies 12 human needs:</a:t>
            </a:r>
            <a:endParaRPr lang="en-GB" b="1"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Needs &amp; Expectations at work</a:t>
            </a:r>
            <a:endParaRPr lang="en-GB" dirty="0"/>
          </a:p>
        </p:txBody>
      </p:sp>
      <p:pic>
        <p:nvPicPr>
          <p:cNvPr id="24578" name="Picture 2"/>
          <p:cNvPicPr>
            <a:picLocks noChangeAspect="1" noChangeArrowheads="1"/>
          </p:cNvPicPr>
          <p:nvPr/>
        </p:nvPicPr>
        <p:blipFill>
          <a:blip r:embed="rId2"/>
          <a:srcRect/>
          <a:stretch>
            <a:fillRect/>
          </a:stretch>
        </p:blipFill>
        <p:spPr bwMode="auto">
          <a:xfrm>
            <a:off x="0" y="1571612"/>
            <a:ext cx="9058236" cy="3571900"/>
          </a:xfrm>
          <a:prstGeom prst="rect">
            <a:avLst/>
          </a:prstGeom>
          <a:noFill/>
          <a:ln w="9525">
            <a:noFill/>
            <a:miter lim="800000"/>
            <a:headEnd/>
            <a:tailEnd/>
          </a:ln>
          <a:effec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u="sng" dirty="0" smtClean="0"/>
              <a:t>Example of Intrinsic and Extrinsic Alignment:</a:t>
            </a:r>
            <a:endParaRPr lang="en-GB" dirty="0"/>
          </a:p>
        </p:txBody>
      </p:sp>
      <p:sp>
        <p:nvSpPr>
          <p:cNvPr id="4" name="Content Placeholder 3"/>
          <p:cNvSpPr txBox="1">
            <a:spLocks noGrp="1"/>
          </p:cNvSpPr>
          <p:nvPr>
            <p:ph idx="1"/>
          </p:nvPr>
        </p:nvSpPr>
        <p:spPr>
          <a:xfrm>
            <a:off x="457200" y="1600200"/>
            <a:ext cx="8229600" cy="5176802"/>
          </a:xfrm>
          <a:prstGeom prst="rect">
            <a:avLst/>
          </a:prstGeom>
          <a:noFill/>
        </p:spPr>
        <p:txBody>
          <a:bodyPr wrap="square" rtlCol="0">
            <a:spAutoFit/>
          </a:bodyPr>
          <a:lstStyle/>
          <a:p>
            <a:pPr>
              <a:buNone/>
            </a:pPr>
            <a:r>
              <a:rPr lang="en-GB" sz="2800" b="1" u="sng" dirty="0" smtClean="0"/>
              <a:t>How Organisations help us meet our needs: </a:t>
            </a:r>
          </a:p>
          <a:p>
            <a:r>
              <a:rPr lang="en-GB" sz="2800" b="1" dirty="0" smtClean="0"/>
              <a:t>Intrinsic: </a:t>
            </a:r>
            <a:r>
              <a:rPr lang="en-GB" sz="2800" dirty="0" smtClean="0"/>
              <a:t>I have a need to pay for Home, Shelter and transport and to have plenty of disposable income.</a:t>
            </a:r>
          </a:p>
          <a:p>
            <a:r>
              <a:rPr lang="en-GB" sz="2800" b="1" dirty="0" smtClean="0"/>
              <a:t>Extrinsic: </a:t>
            </a:r>
            <a:r>
              <a:rPr lang="en-GB" sz="2800" dirty="0" smtClean="0"/>
              <a:t>An Organisation will give me money in exchange for my services/work.</a:t>
            </a:r>
          </a:p>
          <a:p>
            <a:r>
              <a:rPr lang="en-GB" sz="2800" b="1" dirty="0" smtClean="0"/>
              <a:t>Intrinsic: </a:t>
            </a:r>
            <a:r>
              <a:rPr lang="en-GB" sz="2800" dirty="0" smtClean="0"/>
              <a:t>I also have health safety and a need to enjoy my working life, to develop and be creative.</a:t>
            </a:r>
          </a:p>
          <a:p>
            <a:r>
              <a:rPr lang="en-GB" sz="2800" b="1" dirty="0" smtClean="0"/>
              <a:t>Extrinsic: </a:t>
            </a:r>
            <a:r>
              <a:rPr lang="en-GB" sz="2800" dirty="0" smtClean="0"/>
              <a:t>An Organisation will provide a healthy working environment, a social culture, support and opportunities for self discovery development and creativity.</a:t>
            </a:r>
            <a:endParaRPr lang="en-GB" sz="28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thee-fold classification</a:t>
            </a:r>
            <a:endParaRPr lang="en-GB" dirty="0"/>
          </a:p>
        </p:txBody>
      </p:sp>
      <p:pic>
        <p:nvPicPr>
          <p:cNvPr id="26626" name="Picture 2"/>
          <p:cNvPicPr>
            <a:picLocks noChangeAspect="1" noChangeArrowheads="1"/>
          </p:cNvPicPr>
          <p:nvPr/>
        </p:nvPicPr>
        <p:blipFill>
          <a:blip r:embed="rId2"/>
          <a:srcRect/>
          <a:stretch>
            <a:fillRect/>
          </a:stretch>
        </p:blipFill>
        <p:spPr bwMode="auto">
          <a:xfrm>
            <a:off x="0" y="1785926"/>
            <a:ext cx="9051120" cy="3286148"/>
          </a:xfrm>
          <a:prstGeom prst="rect">
            <a:avLst/>
          </a:prstGeom>
          <a:noFill/>
          <a:ln w="9525">
            <a:noFill/>
            <a:miter lim="800000"/>
            <a:headEnd/>
            <a:tailEnd/>
          </a:ln>
          <a:effec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4" name="Picture 2"/>
          <p:cNvPicPr>
            <a:picLocks noChangeAspect="1" noChangeArrowheads="1"/>
          </p:cNvPicPr>
          <p:nvPr/>
        </p:nvPicPr>
        <p:blipFill>
          <a:blip r:embed="rId2"/>
          <a:srcRect/>
          <a:stretch>
            <a:fillRect/>
          </a:stretch>
        </p:blipFill>
        <p:spPr bwMode="auto">
          <a:xfrm>
            <a:off x="214282" y="469033"/>
            <a:ext cx="8715436" cy="5674611"/>
          </a:xfrm>
          <a:prstGeom prst="rect">
            <a:avLst/>
          </a:prstGeom>
          <a:noFill/>
          <a:ln w="9525">
            <a:noFill/>
            <a:miter lim="800000"/>
            <a:headEnd/>
            <a:tailEnd/>
          </a:ln>
          <a:effec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thee-fold classification cont...</a:t>
            </a:r>
            <a:endParaRPr lang="en-GB" dirty="0"/>
          </a:p>
        </p:txBody>
      </p:sp>
      <p:sp>
        <p:nvSpPr>
          <p:cNvPr id="3" name="Content Placeholder 2"/>
          <p:cNvSpPr>
            <a:spLocks noGrp="1"/>
          </p:cNvSpPr>
          <p:nvPr>
            <p:ph idx="1"/>
          </p:nvPr>
        </p:nvSpPr>
        <p:spPr/>
        <p:txBody>
          <a:bodyPr>
            <a:normAutofit fontScale="77500" lnSpcReduction="20000"/>
          </a:bodyPr>
          <a:lstStyle/>
          <a:p>
            <a:r>
              <a:rPr lang="en-US" b="1" dirty="0" smtClean="0"/>
              <a:t>A person’s motivation, job satisfaction and work performance will be determined by the extent to which they are fulfilled. </a:t>
            </a:r>
          </a:p>
          <a:p>
            <a:r>
              <a:rPr lang="en-US" b="1" dirty="0" smtClean="0"/>
              <a:t>For example, some people may make a deliberate choice to forgo intrinsic satisfaction and social relationships (particularly in the short term or in the earlier years of their working life) in return for high economic rewards.</a:t>
            </a:r>
          </a:p>
          <a:p>
            <a:r>
              <a:rPr lang="en-US" b="1" dirty="0" smtClean="0"/>
              <a:t>Other people are happy to accept comparatively lower economic rewards in </a:t>
            </a:r>
            <a:r>
              <a:rPr lang="en-US" b="1" dirty="0" err="1" smtClean="0"/>
              <a:t>favour</a:t>
            </a:r>
            <a:r>
              <a:rPr lang="en-US" b="1" dirty="0" smtClean="0"/>
              <a:t> of a job that has high intrinsic satisfaction and/or social relationships. </a:t>
            </a:r>
          </a:p>
          <a:p>
            <a:r>
              <a:rPr lang="en-US" dirty="0" smtClean="0"/>
              <a:t>Social relationships would appear to be an important feature for many </a:t>
            </a:r>
            <a:r>
              <a:rPr lang="en-US" dirty="0" smtClean="0"/>
              <a:t>people,…. Good social and teamwork can be strong motivators at work.</a:t>
            </a:r>
            <a:r>
              <a:rPr lang="en-US" baseline="30000" dirty="0" smtClean="0"/>
              <a:t>8</a:t>
            </a:r>
            <a:endParaRPr lang="en-GB" baseline="30000" dirty="0" smtClean="0"/>
          </a:p>
          <a:p>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Money as a motivator</a:t>
            </a:r>
            <a:endParaRPr lang="en-GB" dirty="0"/>
          </a:p>
        </p:txBody>
      </p:sp>
      <p:sp>
        <p:nvSpPr>
          <p:cNvPr id="3" name="Content Placeholder 2"/>
          <p:cNvSpPr>
            <a:spLocks noGrp="1"/>
          </p:cNvSpPr>
          <p:nvPr>
            <p:ph idx="1"/>
          </p:nvPr>
        </p:nvSpPr>
        <p:spPr/>
        <p:txBody>
          <a:bodyPr/>
          <a:lstStyle/>
          <a:p>
            <a:r>
              <a:rPr lang="en-GB" dirty="0" smtClean="0"/>
              <a:t>Early writers such as F. W. Taylor, believed in economic needs motivation. Workers would be motivated by obtaining the highest possible wages. .. Performance was limited by physiological fatigue. </a:t>
            </a:r>
          </a:p>
          <a:p>
            <a:r>
              <a:rPr lang="en-GB" dirty="0" smtClean="0"/>
              <a:t>Yet we frequently see pronouncements from prominent business figures that motivation is about much more than money. </a:t>
            </a:r>
            <a:endParaRPr lang="en-GB" dirty="0"/>
          </a:p>
        </p:txBody>
      </p:sp>
      <p:sp>
        <p:nvSpPr>
          <p:cNvPr id="4" name="TextBox 3"/>
          <p:cNvSpPr txBox="1"/>
          <p:nvPr/>
        </p:nvSpPr>
        <p:spPr>
          <a:xfrm>
            <a:off x="0" y="0"/>
            <a:ext cx="933269" cy="369332"/>
          </a:xfrm>
          <a:prstGeom prst="rect">
            <a:avLst/>
          </a:prstGeom>
          <a:noFill/>
        </p:spPr>
        <p:txBody>
          <a:bodyPr wrap="none" rtlCol="0">
            <a:spAutoFit/>
          </a:bodyPr>
          <a:lstStyle/>
          <a:p>
            <a:r>
              <a:rPr lang="en-GB" dirty="0" smtClean="0"/>
              <a:t>HIDDEN</a:t>
            </a:r>
            <a:endParaRPr lang="en-GB" dirty="0"/>
          </a:p>
        </p:txBody>
      </p:sp>
    </p:spTree>
  </p:cSld>
  <p:clrMapOvr>
    <a:masterClrMapping/>
  </p:clrMapOv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Money as a </a:t>
            </a:r>
            <a:r>
              <a:rPr lang="en-GB" dirty="0" smtClean="0"/>
              <a:t>motivator</a:t>
            </a:r>
            <a:endParaRPr lang="en-GB" dirty="0"/>
          </a:p>
        </p:txBody>
      </p:sp>
      <p:sp>
        <p:nvSpPr>
          <p:cNvPr id="3" name="Content Placeholder 2"/>
          <p:cNvSpPr>
            <a:spLocks noGrp="1"/>
          </p:cNvSpPr>
          <p:nvPr>
            <p:ph idx="1"/>
          </p:nvPr>
        </p:nvSpPr>
        <p:spPr>
          <a:xfrm>
            <a:off x="0" y="1600200"/>
            <a:ext cx="9144000" cy="4525963"/>
          </a:xfrm>
        </p:spPr>
        <p:txBody>
          <a:bodyPr/>
          <a:lstStyle/>
          <a:p>
            <a:endParaRPr lang="en-GB" dirty="0" smtClean="0"/>
          </a:p>
          <a:p>
            <a:endParaRPr lang="en-GB" dirty="0" smtClean="0"/>
          </a:p>
          <a:p>
            <a:pPr>
              <a:buNone/>
            </a:pPr>
            <a:endParaRPr lang="en-GB" dirty="0" smtClean="0"/>
          </a:p>
          <a:p>
            <a:r>
              <a:rPr lang="en-GB" dirty="0" smtClean="0"/>
              <a:t>For many people, the feeling of being recognised and valued appears more important than money in motivating them to stay in a particular job.</a:t>
            </a:r>
            <a:endParaRPr lang="en-GB" dirty="0"/>
          </a:p>
        </p:txBody>
      </p:sp>
      <p:pic>
        <p:nvPicPr>
          <p:cNvPr id="29698" name="Picture 2"/>
          <p:cNvPicPr>
            <a:picLocks noChangeAspect="1" noChangeArrowheads="1"/>
          </p:cNvPicPr>
          <p:nvPr/>
        </p:nvPicPr>
        <p:blipFill>
          <a:blip r:embed="rId2"/>
          <a:srcRect/>
          <a:stretch>
            <a:fillRect/>
          </a:stretch>
        </p:blipFill>
        <p:spPr bwMode="auto">
          <a:xfrm>
            <a:off x="59008" y="1428736"/>
            <a:ext cx="9013586" cy="1500198"/>
          </a:xfrm>
          <a:prstGeom prst="rect">
            <a:avLst/>
          </a:prstGeom>
          <a:noFill/>
          <a:ln w="9525">
            <a:noFill/>
            <a:miter lim="800000"/>
            <a:headEnd/>
            <a:tailEnd/>
          </a:ln>
          <a:effec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Intrinsic Motivation</a:t>
            </a:r>
            <a:endParaRPr lang="en-GB" dirty="0"/>
          </a:p>
        </p:txBody>
      </p:sp>
      <p:pic>
        <p:nvPicPr>
          <p:cNvPr id="30722" name="Picture 2"/>
          <p:cNvPicPr>
            <a:picLocks noChangeAspect="1" noChangeArrowheads="1"/>
          </p:cNvPicPr>
          <p:nvPr/>
        </p:nvPicPr>
        <p:blipFill>
          <a:blip r:embed="rId2"/>
          <a:srcRect/>
          <a:stretch>
            <a:fillRect/>
          </a:stretch>
        </p:blipFill>
        <p:spPr bwMode="auto">
          <a:xfrm>
            <a:off x="0" y="1500174"/>
            <a:ext cx="9044672" cy="1143008"/>
          </a:xfrm>
          <a:prstGeom prst="rect">
            <a:avLst/>
          </a:prstGeom>
          <a:noFill/>
          <a:ln w="9525">
            <a:noFill/>
            <a:miter lim="800000"/>
            <a:headEnd/>
            <a:tailEnd/>
          </a:ln>
          <a:effectLst/>
        </p:spPr>
      </p:pic>
      <p:pic>
        <p:nvPicPr>
          <p:cNvPr id="30723" name="Picture 3"/>
          <p:cNvPicPr>
            <a:picLocks noChangeAspect="1" noChangeArrowheads="1"/>
          </p:cNvPicPr>
          <p:nvPr/>
        </p:nvPicPr>
        <p:blipFill>
          <a:blip r:embed="rId3"/>
          <a:srcRect/>
          <a:stretch>
            <a:fillRect/>
          </a:stretch>
        </p:blipFill>
        <p:spPr bwMode="auto">
          <a:xfrm>
            <a:off x="-32" y="3082070"/>
            <a:ext cx="9105891" cy="1643074"/>
          </a:xfrm>
          <a:prstGeom prst="rect">
            <a:avLst/>
          </a:prstGeom>
          <a:noFill/>
          <a:ln w="9525">
            <a:noFill/>
            <a:miter lim="800000"/>
            <a:headEnd/>
            <a:tailEnd/>
          </a:ln>
          <a:effec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1143000"/>
          </a:xfrm>
        </p:spPr>
        <p:txBody>
          <a:bodyPr/>
          <a:lstStyle/>
          <a:p>
            <a:r>
              <a:rPr lang="en-GB" dirty="0" smtClean="0"/>
              <a:t>Intrinsic Motivation cont...</a:t>
            </a:r>
            <a:endParaRPr lang="en-GB" dirty="0"/>
          </a:p>
        </p:txBody>
      </p:sp>
      <p:sp>
        <p:nvSpPr>
          <p:cNvPr id="3" name="Content Placeholder 2"/>
          <p:cNvSpPr>
            <a:spLocks noGrp="1"/>
          </p:cNvSpPr>
          <p:nvPr>
            <p:ph idx="1"/>
          </p:nvPr>
        </p:nvSpPr>
        <p:spPr>
          <a:xfrm>
            <a:off x="0" y="1268760"/>
            <a:ext cx="9144000" cy="4525963"/>
          </a:xfrm>
        </p:spPr>
        <p:txBody>
          <a:bodyPr>
            <a:noAutofit/>
          </a:bodyPr>
          <a:lstStyle/>
          <a:p>
            <a:r>
              <a:rPr lang="en-GB" sz="2000" dirty="0" smtClean="0"/>
              <a:t>However, according to </a:t>
            </a:r>
            <a:r>
              <a:rPr lang="en-GB" sz="2000" dirty="0" err="1" smtClean="0"/>
              <a:t>Gratton</a:t>
            </a:r>
            <a:r>
              <a:rPr lang="en-GB" sz="2000" dirty="0" smtClean="0"/>
              <a:t> finding intrinsically motivating tasks is not easy.</a:t>
            </a:r>
          </a:p>
          <a:p>
            <a:r>
              <a:rPr lang="en-US" sz="2000" i="1" dirty="0" smtClean="0"/>
              <a:t>Finding tasks and experiences that are intrinsically motivating sounds relatively straightforward but in fact </a:t>
            </a:r>
            <a:r>
              <a:rPr lang="en-US" sz="2000" b="1" i="1" dirty="0" smtClean="0"/>
              <a:t>it requires a heightened awareness of who we are</a:t>
            </a:r>
            <a:r>
              <a:rPr lang="en-US" sz="2000" i="1" dirty="0" smtClean="0"/>
              <a:t>.</a:t>
            </a:r>
          </a:p>
          <a:p>
            <a:r>
              <a:rPr lang="en-US" sz="2000" i="1" dirty="0" smtClean="0"/>
              <a:t>Without this </a:t>
            </a:r>
            <a:r>
              <a:rPr lang="en-US" sz="2000" b="1" i="1" dirty="0" smtClean="0"/>
              <a:t>emotional self-awareness </a:t>
            </a:r>
            <a:r>
              <a:rPr lang="en-US" sz="2000" i="1" dirty="0" smtClean="0"/>
              <a:t>we have no capacity to judge whether the tasks available to us could be intrinsically motivating </a:t>
            </a:r>
            <a:r>
              <a:rPr lang="en-US" sz="2000" dirty="0" smtClean="0"/>
              <a:t>. . </a:t>
            </a:r>
            <a:r>
              <a:rPr lang="en-US" sz="2000" i="1" baseline="30000" dirty="0" smtClean="0"/>
              <a:t>13</a:t>
            </a:r>
          </a:p>
          <a:p>
            <a:pPr>
              <a:buNone/>
            </a:pPr>
            <a:endParaRPr lang="en-US" sz="2000" baseline="30000" dirty="0" smtClean="0"/>
          </a:p>
          <a:p>
            <a:r>
              <a:rPr lang="en-US" sz="2000" dirty="0" smtClean="0"/>
              <a:t>Waller questions how much of ourselves do we put into our job. He points out </a:t>
            </a:r>
            <a:r>
              <a:rPr lang="en-US" sz="2000" b="1" dirty="0" smtClean="0"/>
              <a:t>that not long ago, a job was something you did to put bread on the table but nowadays people in a cushy job with a decent salary, paid holiday, pension, health care and a well-stocked sandwich </a:t>
            </a:r>
            <a:r>
              <a:rPr lang="en-US" sz="2000" b="1" dirty="0" smtClean="0"/>
              <a:t>trolley… </a:t>
            </a:r>
            <a:r>
              <a:rPr lang="en-US" sz="2000" b="1" dirty="0" smtClean="0"/>
              <a:t>will jack it all in, saying ‘It’s not really me’.</a:t>
            </a:r>
            <a:r>
              <a:rPr lang="en-US" sz="2000" dirty="0" smtClean="0"/>
              <a:t> If people are getting </a:t>
            </a:r>
            <a:r>
              <a:rPr lang="en-US" sz="2000" b="1" dirty="0" smtClean="0"/>
              <a:t>inspired and absorbed </a:t>
            </a:r>
            <a:r>
              <a:rPr lang="en-US" sz="2000" dirty="0" smtClean="0"/>
              <a:t>by their </a:t>
            </a:r>
            <a:r>
              <a:rPr lang="en-US" sz="2000" dirty="0" smtClean="0"/>
              <a:t>work-life …. </a:t>
            </a:r>
            <a:r>
              <a:rPr lang="en-US" sz="2000" dirty="0" smtClean="0"/>
              <a:t>they expect their job to </a:t>
            </a:r>
            <a:r>
              <a:rPr lang="en-US" sz="2000" b="1" dirty="0" smtClean="0"/>
              <a:t>help them to discover and develop themselves</a:t>
            </a:r>
            <a:r>
              <a:rPr lang="en-US" sz="2000" dirty="0" smtClean="0"/>
              <a:t>. </a:t>
            </a:r>
            <a:r>
              <a:rPr lang="en-US" sz="2000" baseline="30000" dirty="0" smtClean="0"/>
              <a:t>14</a:t>
            </a:r>
            <a:endParaRPr lang="en-GB" sz="2000" dirty="0" smtClean="0"/>
          </a:p>
          <a:p>
            <a:endParaRPr lang="en-GB" sz="2000" dirty="0"/>
          </a:p>
        </p:txBody>
      </p:sp>
      <p:pic>
        <p:nvPicPr>
          <p:cNvPr id="4" name="Picture 4"/>
          <p:cNvPicPr>
            <a:picLocks noChangeAspect="1" noChangeArrowheads="1"/>
          </p:cNvPicPr>
          <p:nvPr/>
        </p:nvPicPr>
        <p:blipFill>
          <a:blip r:embed="rId2"/>
          <a:srcRect/>
          <a:stretch>
            <a:fillRect/>
          </a:stretch>
        </p:blipFill>
        <p:spPr bwMode="auto">
          <a:xfrm>
            <a:off x="192919" y="5301208"/>
            <a:ext cx="8699561" cy="1143008"/>
          </a:xfrm>
          <a:prstGeom prst="rect">
            <a:avLst/>
          </a:prstGeom>
          <a:noFill/>
          <a:ln w="9525">
            <a:noFill/>
            <a:miter lim="800000"/>
            <a:headEnd/>
            <a:tailEnd/>
          </a:ln>
          <a:effectLst/>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Theories of Motivation</a:t>
            </a:r>
            <a:endParaRPr lang="en-GB" dirty="0"/>
          </a:p>
        </p:txBody>
      </p:sp>
      <p:pic>
        <p:nvPicPr>
          <p:cNvPr id="31746" name="Picture 2"/>
          <p:cNvPicPr>
            <a:picLocks noChangeAspect="1" noChangeArrowheads="1"/>
          </p:cNvPicPr>
          <p:nvPr/>
        </p:nvPicPr>
        <p:blipFill>
          <a:blip r:embed="rId2"/>
          <a:srcRect/>
          <a:stretch>
            <a:fillRect/>
          </a:stretch>
        </p:blipFill>
        <p:spPr bwMode="auto">
          <a:xfrm>
            <a:off x="129329" y="1428736"/>
            <a:ext cx="8728951" cy="785818"/>
          </a:xfrm>
          <a:prstGeom prst="rect">
            <a:avLst/>
          </a:prstGeom>
          <a:noFill/>
          <a:ln w="9525">
            <a:noFill/>
            <a:miter lim="800000"/>
            <a:headEnd/>
            <a:tailEnd/>
          </a:ln>
          <a:effectLst/>
        </p:spPr>
      </p:pic>
      <p:sp>
        <p:nvSpPr>
          <p:cNvPr id="9" name="TextBox 8"/>
          <p:cNvSpPr txBox="1"/>
          <p:nvPr/>
        </p:nvSpPr>
        <p:spPr>
          <a:xfrm>
            <a:off x="0" y="2928934"/>
            <a:ext cx="9144000" cy="1200329"/>
          </a:xfrm>
          <a:prstGeom prst="rect">
            <a:avLst/>
          </a:prstGeom>
          <a:noFill/>
        </p:spPr>
        <p:txBody>
          <a:bodyPr wrap="square" rtlCol="0">
            <a:spAutoFit/>
          </a:bodyPr>
          <a:lstStyle/>
          <a:p>
            <a:r>
              <a:rPr lang="en-GB" dirty="0" smtClean="0"/>
              <a:t>It is important to emphasise, however, that these various theories are not conclusive. They all have their critics or have been subject to alternative findings that purport to contradict original ideas.... Despite these reservations the different theories provide a basis for study and discussion. </a:t>
            </a:r>
            <a:endParaRPr lang="en-GB" dirty="0"/>
          </a:p>
        </p:txBody>
      </p:sp>
      <p:sp>
        <p:nvSpPr>
          <p:cNvPr id="10" name="5-Point Star 9"/>
          <p:cNvSpPr/>
          <p:nvPr/>
        </p:nvSpPr>
        <p:spPr>
          <a:xfrm>
            <a:off x="4000496" y="2285992"/>
            <a:ext cx="785818" cy="571504"/>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5-Point Star 10"/>
          <p:cNvSpPr/>
          <p:nvPr/>
        </p:nvSpPr>
        <p:spPr>
          <a:xfrm>
            <a:off x="4000496" y="3929066"/>
            <a:ext cx="785818" cy="571504"/>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p:cNvSpPr txBox="1"/>
          <p:nvPr/>
        </p:nvSpPr>
        <p:spPr>
          <a:xfrm>
            <a:off x="0" y="0"/>
            <a:ext cx="933269" cy="369332"/>
          </a:xfrm>
          <a:prstGeom prst="rect">
            <a:avLst/>
          </a:prstGeom>
          <a:noFill/>
        </p:spPr>
        <p:txBody>
          <a:bodyPr wrap="none" rtlCol="0">
            <a:spAutoFit/>
          </a:bodyPr>
          <a:lstStyle/>
          <a:p>
            <a:r>
              <a:rPr lang="en-GB" dirty="0" smtClean="0"/>
              <a:t>HIDDEN</a:t>
            </a:r>
            <a:endParaRPr lang="en-GB" dirty="0"/>
          </a:p>
        </p:txBody>
      </p:sp>
    </p:spTree>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Content theories and process theories</a:t>
            </a:r>
            <a:endParaRPr lang="en-GB" dirty="0"/>
          </a:p>
        </p:txBody>
      </p:sp>
      <p:pic>
        <p:nvPicPr>
          <p:cNvPr id="32770" name="Picture 2"/>
          <p:cNvPicPr>
            <a:picLocks noChangeAspect="1" noChangeArrowheads="1"/>
          </p:cNvPicPr>
          <p:nvPr/>
        </p:nvPicPr>
        <p:blipFill>
          <a:blip r:embed="rId2"/>
          <a:srcRect/>
          <a:stretch>
            <a:fillRect/>
          </a:stretch>
        </p:blipFill>
        <p:spPr bwMode="auto">
          <a:xfrm>
            <a:off x="17827" y="1428736"/>
            <a:ext cx="9126173" cy="1428760"/>
          </a:xfrm>
          <a:prstGeom prst="rect">
            <a:avLst/>
          </a:prstGeom>
          <a:noFill/>
          <a:ln w="9525">
            <a:noFill/>
            <a:miter lim="800000"/>
            <a:headEnd/>
            <a:tailEnd/>
          </a:ln>
          <a:effectLst/>
        </p:spPr>
      </p:pic>
      <p:pic>
        <p:nvPicPr>
          <p:cNvPr id="32772" name="Picture 4"/>
          <p:cNvPicPr>
            <a:picLocks noChangeAspect="1" noChangeArrowheads="1"/>
          </p:cNvPicPr>
          <p:nvPr/>
        </p:nvPicPr>
        <p:blipFill>
          <a:blip r:embed="rId3"/>
          <a:srcRect/>
          <a:stretch>
            <a:fillRect/>
          </a:stretch>
        </p:blipFill>
        <p:spPr bwMode="auto">
          <a:xfrm>
            <a:off x="-32" y="2857496"/>
            <a:ext cx="9048750" cy="2257425"/>
          </a:xfrm>
          <a:prstGeom prst="rect">
            <a:avLst/>
          </a:prstGeom>
          <a:noFill/>
          <a:ln w="9525">
            <a:noFill/>
            <a:miter lim="800000"/>
            <a:headEnd/>
            <a:tailEnd/>
          </a:ln>
          <a:effectLst/>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Content theories of motivation</a:t>
            </a:r>
            <a:endParaRPr lang="en-GB" dirty="0"/>
          </a:p>
        </p:txBody>
      </p:sp>
      <p:pic>
        <p:nvPicPr>
          <p:cNvPr id="34818" name="Picture 2"/>
          <p:cNvPicPr>
            <a:picLocks noChangeAspect="1" noChangeArrowheads="1"/>
          </p:cNvPicPr>
          <p:nvPr/>
        </p:nvPicPr>
        <p:blipFill>
          <a:blip r:embed="rId2"/>
          <a:srcRect/>
          <a:stretch>
            <a:fillRect/>
          </a:stretch>
        </p:blipFill>
        <p:spPr bwMode="auto">
          <a:xfrm>
            <a:off x="1071538" y="1857364"/>
            <a:ext cx="6878278" cy="2286016"/>
          </a:xfrm>
          <a:prstGeom prst="rect">
            <a:avLst/>
          </a:prstGeom>
          <a:noFill/>
          <a:ln w="9525">
            <a:noFill/>
            <a:miter lim="800000"/>
            <a:headEnd/>
            <a:tailEnd/>
          </a:ln>
          <a:effectLst/>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794" name="Picture 2"/>
          <p:cNvPicPr>
            <a:picLocks noChangeAspect="1" noChangeArrowheads="1"/>
          </p:cNvPicPr>
          <p:nvPr/>
        </p:nvPicPr>
        <p:blipFill>
          <a:blip r:embed="rId2"/>
          <a:srcRect/>
          <a:stretch>
            <a:fillRect/>
          </a:stretch>
        </p:blipFill>
        <p:spPr bwMode="auto">
          <a:xfrm>
            <a:off x="642910" y="0"/>
            <a:ext cx="7929618" cy="6870655"/>
          </a:xfrm>
          <a:prstGeom prst="rect">
            <a:avLst/>
          </a:prstGeom>
          <a:noFill/>
          <a:ln w="9525">
            <a:noFill/>
            <a:miter lim="800000"/>
            <a:headEnd/>
            <a:tailEnd/>
          </a:ln>
          <a:effectLst/>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Maslow’s </a:t>
            </a:r>
            <a:r>
              <a:rPr lang="en-GB" dirty="0" smtClean="0"/>
              <a:t>hierarchy of needs theory</a:t>
            </a:r>
            <a:endParaRPr lang="en-GB" dirty="0"/>
          </a:p>
        </p:txBody>
      </p:sp>
      <p:sp>
        <p:nvSpPr>
          <p:cNvPr id="3" name="Content Placeholder 2"/>
          <p:cNvSpPr>
            <a:spLocks noGrp="1"/>
          </p:cNvSpPr>
          <p:nvPr>
            <p:ph idx="1"/>
          </p:nvPr>
        </p:nvSpPr>
        <p:spPr/>
        <p:txBody>
          <a:bodyPr>
            <a:normAutofit lnSpcReduction="10000"/>
          </a:bodyPr>
          <a:lstStyle/>
          <a:p>
            <a:r>
              <a:rPr lang="en-US" dirty="0" smtClean="0"/>
              <a:t>A useful starting point is the work of </a:t>
            </a:r>
            <a:r>
              <a:rPr lang="en-US" i="1" dirty="0" smtClean="0"/>
              <a:t>Maslow </a:t>
            </a:r>
            <a:r>
              <a:rPr lang="en-US" dirty="0" smtClean="0"/>
              <a:t>and his theory of individual development and motivation, published originally in l943. </a:t>
            </a:r>
            <a:r>
              <a:rPr lang="en-US" baseline="30000" dirty="0" smtClean="0"/>
              <a:t>17</a:t>
            </a:r>
          </a:p>
          <a:p>
            <a:r>
              <a:rPr lang="en-US" dirty="0" smtClean="0"/>
              <a:t>Maslow’s basic proposition is that people are </a:t>
            </a:r>
            <a:r>
              <a:rPr lang="en-US" b="1" dirty="0" smtClean="0"/>
              <a:t>wanting beings</a:t>
            </a:r>
            <a:r>
              <a:rPr lang="en-US" dirty="0" smtClean="0"/>
              <a:t>, they always want more, and what they want depends on what they already have. He suggests that human needs are arranged in a series of levels, a hierarchy of importance. </a:t>
            </a:r>
            <a:endParaRPr lang="en-GB" dirty="0" smtClean="0"/>
          </a:p>
          <a:p>
            <a:endParaRPr lang="en-GB" dirty="0" smtClean="0"/>
          </a:p>
          <a:p>
            <a:endParaRPr lang="en-GB"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2" name="Picture 2"/>
          <p:cNvPicPr>
            <a:picLocks noChangeAspect="1" noChangeArrowheads="1"/>
          </p:cNvPicPr>
          <p:nvPr/>
        </p:nvPicPr>
        <p:blipFill>
          <a:blip r:embed="rId2"/>
          <a:srcRect/>
          <a:stretch>
            <a:fillRect/>
          </a:stretch>
        </p:blipFill>
        <p:spPr bwMode="auto">
          <a:xfrm>
            <a:off x="-1" y="1428736"/>
            <a:ext cx="9068075" cy="4572032"/>
          </a:xfrm>
          <a:prstGeom prst="rect">
            <a:avLst/>
          </a:prstGeom>
          <a:noFill/>
          <a:ln w="9525">
            <a:noFill/>
            <a:miter lim="800000"/>
            <a:headEnd/>
            <a:tailEnd/>
          </a:ln>
          <a:effectLst/>
        </p:spPr>
      </p:pic>
      <p:sp>
        <p:nvSpPr>
          <p:cNvPr id="6" name="Title 1"/>
          <p:cNvSpPr>
            <a:spLocks noGrp="1"/>
          </p:cNvSpPr>
          <p:nvPr>
            <p:ph type="title"/>
          </p:nvPr>
        </p:nvSpPr>
        <p:spPr>
          <a:xfrm>
            <a:off x="457200" y="274638"/>
            <a:ext cx="8229600" cy="1143000"/>
          </a:xfrm>
        </p:spPr>
        <p:txBody>
          <a:bodyPr/>
          <a:lstStyle/>
          <a:p>
            <a:r>
              <a:rPr lang="en-GB" dirty="0" smtClean="0"/>
              <a:t>Maslow hierarchy of needs theory</a:t>
            </a:r>
            <a:endParaRPr lang="en-GB"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457200" y="274638"/>
            <a:ext cx="8229600" cy="1143000"/>
          </a:xfrm>
        </p:spPr>
        <p:txBody>
          <a:bodyPr/>
          <a:lstStyle/>
          <a:p>
            <a:r>
              <a:rPr lang="en-GB" dirty="0" smtClean="0"/>
              <a:t>Maslow hierarchy of needs theory</a:t>
            </a:r>
            <a:endParaRPr lang="en-GB" dirty="0"/>
          </a:p>
        </p:txBody>
      </p:sp>
      <p:pic>
        <p:nvPicPr>
          <p:cNvPr id="36866" name="Picture 2"/>
          <p:cNvPicPr>
            <a:picLocks noChangeAspect="1" noChangeArrowheads="1"/>
          </p:cNvPicPr>
          <p:nvPr/>
        </p:nvPicPr>
        <p:blipFill>
          <a:blip r:embed="rId2"/>
          <a:srcRect/>
          <a:stretch>
            <a:fillRect/>
          </a:stretch>
        </p:blipFill>
        <p:spPr bwMode="auto">
          <a:xfrm>
            <a:off x="-32" y="1571612"/>
            <a:ext cx="9001188" cy="1143008"/>
          </a:xfrm>
          <a:prstGeom prst="rect">
            <a:avLst/>
          </a:prstGeom>
          <a:noFill/>
          <a:ln w="9525">
            <a:noFill/>
            <a:miter lim="800000"/>
            <a:headEnd/>
            <a:tailEnd/>
          </a:ln>
          <a:effectLst/>
        </p:spPr>
      </p:pic>
      <p:pic>
        <p:nvPicPr>
          <p:cNvPr id="36867" name="Picture 3"/>
          <p:cNvPicPr>
            <a:picLocks noChangeAspect="1" noChangeArrowheads="1"/>
          </p:cNvPicPr>
          <p:nvPr/>
        </p:nvPicPr>
        <p:blipFill>
          <a:blip r:embed="rId3"/>
          <a:srcRect/>
          <a:stretch>
            <a:fillRect/>
          </a:stretch>
        </p:blipFill>
        <p:spPr bwMode="auto">
          <a:xfrm>
            <a:off x="-1" y="3286124"/>
            <a:ext cx="9144001" cy="550689"/>
          </a:xfrm>
          <a:prstGeom prst="rect">
            <a:avLst/>
          </a:prstGeom>
          <a:noFill/>
          <a:ln w="9525">
            <a:noFill/>
            <a:miter lim="800000"/>
            <a:headEnd/>
            <a:tailEnd/>
          </a:ln>
          <a:effectLst/>
        </p:spPr>
      </p:pic>
      <p:pic>
        <p:nvPicPr>
          <p:cNvPr id="36868" name="Picture 4"/>
          <p:cNvPicPr>
            <a:picLocks noChangeAspect="1" noChangeArrowheads="1"/>
          </p:cNvPicPr>
          <p:nvPr/>
        </p:nvPicPr>
        <p:blipFill>
          <a:blip r:embed="rId4"/>
          <a:srcRect/>
          <a:stretch>
            <a:fillRect/>
          </a:stretch>
        </p:blipFill>
        <p:spPr bwMode="auto">
          <a:xfrm>
            <a:off x="0" y="4615975"/>
            <a:ext cx="9144000" cy="1384793"/>
          </a:xfrm>
          <a:prstGeom prst="rect">
            <a:avLst/>
          </a:prstGeom>
          <a:noFill/>
          <a:ln w="9525">
            <a:noFill/>
            <a:miter lim="800000"/>
            <a:headEnd/>
            <a:tailEnd/>
          </a:ln>
          <a:effectLst/>
        </p:spPr>
      </p:pic>
      <p:sp>
        <p:nvSpPr>
          <p:cNvPr id="8" name="5-Point Star 7"/>
          <p:cNvSpPr/>
          <p:nvPr/>
        </p:nvSpPr>
        <p:spPr>
          <a:xfrm>
            <a:off x="4143372" y="2643182"/>
            <a:ext cx="500066" cy="428628"/>
          </a:xfrm>
          <a:prstGeom prst="star5">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5-Point Star 8"/>
          <p:cNvSpPr/>
          <p:nvPr/>
        </p:nvSpPr>
        <p:spPr>
          <a:xfrm>
            <a:off x="4143372" y="4000504"/>
            <a:ext cx="500066" cy="428628"/>
          </a:xfrm>
          <a:prstGeom prst="star5">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Evaluation of Maslow: Steers &amp; Porter</a:t>
            </a:r>
            <a:endParaRPr lang="en-GB" dirty="0"/>
          </a:p>
        </p:txBody>
      </p:sp>
      <p:pic>
        <p:nvPicPr>
          <p:cNvPr id="37890" name="Picture 2"/>
          <p:cNvPicPr>
            <a:picLocks noChangeAspect="1" noChangeArrowheads="1"/>
          </p:cNvPicPr>
          <p:nvPr/>
        </p:nvPicPr>
        <p:blipFill>
          <a:blip r:embed="rId2"/>
          <a:srcRect/>
          <a:stretch>
            <a:fillRect/>
          </a:stretch>
        </p:blipFill>
        <p:spPr bwMode="auto">
          <a:xfrm>
            <a:off x="-1" y="1357298"/>
            <a:ext cx="9001157" cy="571504"/>
          </a:xfrm>
          <a:prstGeom prst="rect">
            <a:avLst/>
          </a:prstGeom>
          <a:noFill/>
          <a:ln w="9525">
            <a:noFill/>
            <a:miter lim="800000"/>
            <a:headEnd/>
            <a:tailEnd/>
          </a:ln>
          <a:effectLst/>
        </p:spPr>
      </p:pic>
      <p:pic>
        <p:nvPicPr>
          <p:cNvPr id="37891" name="Picture 3"/>
          <p:cNvPicPr>
            <a:picLocks noChangeAspect="1" noChangeArrowheads="1"/>
          </p:cNvPicPr>
          <p:nvPr/>
        </p:nvPicPr>
        <p:blipFill>
          <a:blip r:embed="rId3"/>
          <a:srcRect/>
          <a:stretch>
            <a:fillRect/>
          </a:stretch>
        </p:blipFill>
        <p:spPr bwMode="auto">
          <a:xfrm>
            <a:off x="0" y="2857496"/>
            <a:ext cx="9144000" cy="2143140"/>
          </a:xfrm>
          <a:prstGeom prst="rect">
            <a:avLst/>
          </a:prstGeom>
          <a:noFill/>
          <a:ln w="9525">
            <a:noFill/>
            <a:miter lim="800000"/>
            <a:headEnd/>
            <a:tailEnd/>
          </a:ln>
          <a:effectLst/>
        </p:spPr>
      </p:pic>
      <p:sp>
        <p:nvSpPr>
          <p:cNvPr id="6" name="5-Point Star 5"/>
          <p:cNvSpPr/>
          <p:nvPr/>
        </p:nvSpPr>
        <p:spPr>
          <a:xfrm>
            <a:off x="4214810" y="2143116"/>
            <a:ext cx="500066" cy="428628"/>
          </a:xfrm>
          <a:prstGeom prst="star5">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8914" name="Picture 2"/>
          <p:cNvPicPr>
            <a:picLocks noChangeAspect="1" noChangeArrowheads="1"/>
          </p:cNvPicPr>
          <p:nvPr/>
        </p:nvPicPr>
        <p:blipFill>
          <a:blip r:embed="rId2"/>
          <a:srcRect/>
          <a:stretch>
            <a:fillRect/>
          </a:stretch>
        </p:blipFill>
        <p:spPr bwMode="auto">
          <a:xfrm>
            <a:off x="0" y="813806"/>
            <a:ext cx="9144000" cy="5115524"/>
          </a:xfrm>
          <a:prstGeom prst="rect">
            <a:avLst/>
          </a:prstGeom>
          <a:noFill/>
          <a:ln w="9525">
            <a:noFill/>
            <a:miter lim="800000"/>
            <a:headEnd/>
            <a:tailEnd/>
          </a:ln>
          <a:effectLst/>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Alderfer’s</a:t>
            </a:r>
            <a:r>
              <a:rPr lang="en-GB" dirty="0" smtClean="0"/>
              <a:t> modified need</a:t>
            </a:r>
            <a:br>
              <a:rPr lang="en-GB" dirty="0" smtClean="0"/>
            </a:br>
            <a:r>
              <a:rPr lang="en-GB" dirty="0" smtClean="0"/>
              <a:t> hierarchy model</a:t>
            </a:r>
            <a:endParaRPr lang="en-GB" dirty="0"/>
          </a:p>
        </p:txBody>
      </p:sp>
      <p:pic>
        <p:nvPicPr>
          <p:cNvPr id="39939" name="Picture 3"/>
          <p:cNvPicPr>
            <a:picLocks noChangeAspect="1" noChangeArrowheads="1"/>
          </p:cNvPicPr>
          <p:nvPr/>
        </p:nvPicPr>
        <p:blipFill>
          <a:blip r:embed="rId2"/>
          <a:srcRect/>
          <a:stretch>
            <a:fillRect/>
          </a:stretch>
        </p:blipFill>
        <p:spPr bwMode="auto">
          <a:xfrm>
            <a:off x="-1" y="3071810"/>
            <a:ext cx="9077469" cy="3000396"/>
          </a:xfrm>
          <a:prstGeom prst="rect">
            <a:avLst/>
          </a:prstGeom>
          <a:noFill/>
          <a:ln w="9525">
            <a:noFill/>
            <a:miter lim="800000"/>
            <a:headEnd/>
            <a:tailEnd/>
          </a:ln>
          <a:effectLst/>
        </p:spPr>
      </p:pic>
      <p:pic>
        <p:nvPicPr>
          <p:cNvPr id="39942" name="Picture 6" descr="http://2.bp.blogspot.com/_9ERru4n7JjA/S4kGawDnfdI/AAAAAAAAAIo/qB4wocUmzSw/s200/108px-Clayton_Alderfer.jpg"/>
          <p:cNvPicPr>
            <a:picLocks noChangeAspect="1" noChangeArrowheads="1"/>
          </p:cNvPicPr>
          <p:nvPr/>
        </p:nvPicPr>
        <p:blipFill>
          <a:blip r:embed="rId3"/>
          <a:srcRect/>
          <a:stretch>
            <a:fillRect/>
          </a:stretch>
        </p:blipFill>
        <p:spPr bwMode="auto">
          <a:xfrm>
            <a:off x="4000496" y="1500174"/>
            <a:ext cx="1357322" cy="1508136"/>
          </a:xfrm>
          <a:prstGeom prst="rect">
            <a:avLst/>
          </a:prstGeom>
          <a:noFill/>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Alderfer’s</a:t>
            </a:r>
            <a:r>
              <a:rPr lang="en-GB" dirty="0" smtClean="0"/>
              <a:t> theory cont...</a:t>
            </a:r>
            <a:endParaRPr lang="en-GB" dirty="0"/>
          </a:p>
        </p:txBody>
      </p:sp>
      <p:pic>
        <p:nvPicPr>
          <p:cNvPr id="4" name="Picture 4"/>
          <p:cNvPicPr>
            <a:picLocks noChangeAspect="1" noChangeArrowheads="1"/>
          </p:cNvPicPr>
          <p:nvPr/>
        </p:nvPicPr>
        <p:blipFill>
          <a:blip r:embed="rId2"/>
          <a:srcRect/>
          <a:stretch>
            <a:fillRect/>
          </a:stretch>
        </p:blipFill>
        <p:spPr bwMode="auto">
          <a:xfrm>
            <a:off x="0" y="1714488"/>
            <a:ext cx="9144000" cy="1428760"/>
          </a:xfrm>
          <a:prstGeom prst="rect">
            <a:avLst/>
          </a:prstGeom>
          <a:noFill/>
          <a:ln w="9525">
            <a:noFill/>
            <a:miter lim="800000"/>
            <a:headEnd/>
            <a:tailEnd/>
          </a:ln>
          <a:effectLst/>
        </p:spPr>
      </p:pic>
      <p:pic>
        <p:nvPicPr>
          <p:cNvPr id="40961" name="Picture 1"/>
          <p:cNvPicPr>
            <a:picLocks noChangeAspect="1" noChangeArrowheads="1"/>
          </p:cNvPicPr>
          <p:nvPr/>
        </p:nvPicPr>
        <p:blipFill>
          <a:blip r:embed="rId3"/>
          <a:srcRect/>
          <a:stretch>
            <a:fillRect/>
          </a:stretch>
        </p:blipFill>
        <p:spPr bwMode="auto">
          <a:xfrm>
            <a:off x="0" y="4143380"/>
            <a:ext cx="9144000" cy="1143008"/>
          </a:xfrm>
          <a:prstGeom prst="rect">
            <a:avLst/>
          </a:prstGeom>
          <a:noFill/>
          <a:ln w="9525">
            <a:noFill/>
            <a:miter lim="800000"/>
            <a:headEnd/>
            <a:tailEnd/>
          </a:ln>
          <a:effectLst/>
        </p:spPr>
      </p:pic>
      <p:sp>
        <p:nvSpPr>
          <p:cNvPr id="6" name="5-Point Star 5"/>
          <p:cNvSpPr/>
          <p:nvPr/>
        </p:nvSpPr>
        <p:spPr>
          <a:xfrm>
            <a:off x="3857620" y="3286124"/>
            <a:ext cx="714380" cy="642942"/>
          </a:xfrm>
          <a:prstGeom prst="star5">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
            <a:ext cx="8229600" cy="1143000"/>
          </a:xfrm>
        </p:spPr>
        <p:txBody>
          <a:bodyPr/>
          <a:lstStyle/>
          <a:p>
            <a:r>
              <a:rPr lang="en-GB" dirty="0" smtClean="0"/>
              <a:t>Herzberg’s two-factor theory</a:t>
            </a:r>
            <a:endParaRPr lang="en-GB" dirty="0"/>
          </a:p>
        </p:txBody>
      </p:sp>
      <p:pic>
        <p:nvPicPr>
          <p:cNvPr id="45058" name="Picture 2"/>
          <p:cNvPicPr>
            <a:picLocks noChangeAspect="1" noChangeArrowheads="1"/>
          </p:cNvPicPr>
          <p:nvPr/>
        </p:nvPicPr>
        <p:blipFill>
          <a:blip r:embed="rId2"/>
          <a:srcRect/>
          <a:stretch>
            <a:fillRect/>
          </a:stretch>
        </p:blipFill>
        <p:spPr bwMode="auto">
          <a:xfrm>
            <a:off x="0" y="928670"/>
            <a:ext cx="9144000" cy="2321071"/>
          </a:xfrm>
          <a:prstGeom prst="rect">
            <a:avLst/>
          </a:prstGeom>
          <a:noFill/>
          <a:ln w="9525">
            <a:noFill/>
            <a:miter lim="800000"/>
            <a:headEnd/>
            <a:tailEnd/>
          </a:ln>
          <a:effectLst/>
        </p:spPr>
      </p:pic>
      <p:pic>
        <p:nvPicPr>
          <p:cNvPr id="45060" name="Picture 4" descr="http://www.ludumdare.com/compo/wp-content/uploads/2008/12/no_motivation.jpg"/>
          <p:cNvPicPr>
            <a:picLocks noChangeAspect="1" noChangeArrowheads="1"/>
          </p:cNvPicPr>
          <p:nvPr/>
        </p:nvPicPr>
        <p:blipFill>
          <a:blip r:embed="rId3"/>
          <a:srcRect/>
          <a:stretch>
            <a:fillRect/>
          </a:stretch>
        </p:blipFill>
        <p:spPr bwMode="auto">
          <a:xfrm>
            <a:off x="2281258" y="3278851"/>
            <a:ext cx="4576758" cy="3507735"/>
          </a:xfrm>
          <a:prstGeom prst="rect">
            <a:avLst/>
          </a:prstGeom>
          <a:noFill/>
        </p:spPr>
      </p:pic>
    </p:spTree>
  </p:cSld>
  <p:clrMapOvr>
    <a:masterClrMapping/>
  </p:clrMapOvr>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Herzberg’s two-factor theory cont...</a:t>
            </a:r>
            <a:endParaRPr lang="en-GB" dirty="0"/>
          </a:p>
        </p:txBody>
      </p:sp>
      <p:pic>
        <p:nvPicPr>
          <p:cNvPr id="46082" name="Picture 2"/>
          <p:cNvPicPr>
            <a:picLocks noChangeAspect="1" noChangeArrowheads="1"/>
          </p:cNvPicPr>
          <p:nvPr/>
        </p:nvPicPr>
        <p:blipFill>
          <a:blip r:embed="rId2"/>
          <a:srcRect/>
          <a:stretch>
            <a:fillRect/>
          </a:stretch>
        </p:blipFill>
        <p:spPr bwMode="auto">
          <a:xfrm>
            <a:off x="49742" y="1357298"/>
            <a:ext cx="9022852" cy="3500462"/>
          </a:xfrm>
          <a:prstGeom prst="rect">
            <a:avLst/>
          </a:prstGeom>
          <a:noFill/>
          <a:ln w="9525">
            <a:noFill/>
            <a:miter lim="800000"/>
            <a:headEnd/>
            <a:tailEnd/>
          </a:ln>
          <a:effectLst/>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Process theories of motivation</a:t>
            </a:r>
            <a:endParaRPr lang="en-GB" dirty="0"/>
          </a:p>
        </p:txBody>
      </p:sp>
      <p:pic>
        <p:nvPicPr>
          <p:cNvPr id="47107" name="Picture 3"/>
          <p:cNvPicPr>
            <a:picLocks noChangeAspect="1" noChangeArrowheads="1"/>
          </p:cNvPicPr>
          <p:nvPr/>
        </p:nvPicPr>
        <p:blipFill>
          <a:blip r:embed="rId2"/>
          <a:srcRect/>
          <a:stretch>
            <a:fillRect/>
          </a:stretch>
        </p:blipFill>
        <p:spPr bwMode="auto">
          <a:xfrm>
            <a:off x="71406" y="1556792"/>
            <a:ext cx="6357982" cy="1187175"/>
          </a:xfrm>
          <a:prstGeom prst="rect">
            <a:avLst/>
          </a:prstGeom>
          <a:noFill/>
          <a:ln w="9525">
            <a:noFill/>
            <a:miter lim="800000"/>
            <a:headEnd/>
            <a:tailEnd/>
          </a:ln>
          <a:effectLst/>
        </p:spPr>
      </p:pic>
      <p:pic>
        <p:nvPicPr>
          <p:cNvPr id="47108" name="Picture 4"/>
          <p:cNvPicPr>
            <a:picLocks noChangeAspect="1" noChangeArrowheads="1"/>
          </p:cNvPicPr>
          <p:nvPr/>
        </p:nvPicPr>
        <p:blipFill>
          <a:blip r:embed="rId3"/>
          <a:srcRect/>
          <a:stretch>
            <a:fillRect/>
          </a:stretch>
        </p:blipFill>
        <p:spPr bwMode="auto">
          <a:xfrm>
            <a:off x="5715008" y="2928961"/>
            <a:ext cx="3228975" cy="3857625"/>
          </a:xfrm>
          <a:prstGeom prst="rect">
            <a:avLst/>
          </a:prstGeom>
          <a:noFill/>
          <a:ln w="9525">
            <a:noFill/>
            <a:miter lim="800000"/>
            <a:headEnd/>
            <a:tailEnd/>
          </a:ln>
          <a:effectLst/>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p:spPr>
        <p:txBody>
          <a:bodyPr/>
          <a:lstStyle/>
          <a:p>
            <a:r>
              <a:rPr lang="en-GB" dirty="0" smtClean="0"/>
              <a:t>Process </a:t>
            </a:r>
            <a:r>
              <a:rPr lang="en-GB" dirty="0" smtClean="0"/>
              <a:t>theories of motivation</a:t>
            </a:r>
            <a:endParaRPr lang="en-GB" dirty="0"/>
          </a:p>
        </p:txBody>
      </p:sp>
      <p:sp>
        <p:nvSpPr>
          <p:cNvPr id="3" name="Content Placeholder 2"/>
          <p:cNvSpPr>
            <a:spLocks noGrp="1"/>
          </p:cNvSpPr>
          <p:nvPr>
            <p:ph idx="1"/>
          </p:nvPr>
        </p:nvSpPr>
        <p:spPr>
          <a:xfrm>
            <a:off x="0" y="1124744"/>
            <a:ext cx="8964488" cy="4536504"/>
          </a:xfrm>
        </p:spPr>
        <p:txBody>
          <a:bodyPr>
            <a:noAutofit/>
          </a:bodyPr>
          <a:lstStyle/>
          <a:p>
            <a:r>
              <a:rPr lang="en-GB" sz="2000" dirty="0" smtClean="0"/>
              <a:t>Process </a:t>
            </a:r>
            <a:r>
              <a:rPr lang="en-GB" sz="2000" dirty="0" smtClean="0"/>
              <a:t>theories through which it is hoped to understand how people think and how such thoughts influences their </a:t>
            </a:r>
            <a:r>
              <a:rPr lang="en-GB" sz="2000" dirty="0" smtClean="0"/>
              <a:t>behaviours. </a:t>
            </a:r>
          </a:p>
          <a:p>
            <a:pPr>
              <a:buNone/>
            </a:pPr>
            <a:endParaRPr lang="en-GB" sz="1000" dirty="0" smtClean="0"/>
          </a:p>
          <a:p>
            <a:r>
              <a:rPr lang="en-GB" sz="2000" dirty="0" smtClean="0"/>
              <a:t>Of </a:t>
            </a:r>
            <a:r>
              <a:rPr lang="en-GB" sz="2000" dirty="0" smtClean="0"/>
              <a:t>special interest as far as these motivation theories go is the one known as Adam's equity theory, while another process theory worth looking at is the one known as Vroom's expectancy theory, while others that can be studied from among the different types of process theories are goal-setting theory and also reinforcement theory</a:t>
            </a:r>
            <a:r>
              <a:rPr lang="en-GB" sz="2000" dirty="0" smtClean="0"/>
              <a:t>.</a:t>
            </a:r>
          </a:p>
          <a:p>
            <a:pPr>
              <a:buNone/>
            </a:pPr>
            <a:endParaRPr lang="en-GB" sz="1000" dirty="0" smtClean="0"/>
          </a:p>
          <a:p>
            <a:r>
              <a:rPr lang="en-GB" sz="2000" b="1" dirty="0" smtClean="0"/>
              <a:t>Equity theory </a:t>
            </a:r>
            <a:r>
              <a:rPr lang="en-GB" sz="2000" dirty="0" smtClean="0"/>
              <a:t>states that in return for an input (skills, effort, training) the employee receives an outcome (pay, status, fringe benefits). This creates a ratio of input to outcome and equity is achieved when the ratios are the same for everyone in an organisation. To take an example, a junior executive in a finance company knows that he makes over �100,000 pounds in revenue for the company each year, and his salary is �20,000. An older executive, who performs the same job, and also brings in a revenue of �100,000 by receives a higher salary. Awareness of this lack of fairness (equity) creates </a:t>
            </a:r>
            <a:r>
              <a:rPr lang="en-GB" sz="2000" dirty="0" err="1" smtClean="0"/>
              <a:t>demotivation</a:t>
            </a:r>
            <a:r>
              <a:rPr lang="en-GB" sz="2000" dirty="0" smtClean="0"/>
              <a:t> among the junior employees, who feel exploited as a result. </a:t>
            </a:r>
            <a:r>
              <a:rPr lang="en-GB" sz="1000" dirty="0" smtClean="0"/>
              <a:t>Ref: http</a:t>
            </a:r>
            <a:r>
              <a:rPr lang="en-GB" sz="1000" dirty="0" smtClean="0"/>
              <a:t>://www.blacksacademy.net/content/3634.html</a:t>
            </a:r>
            <a:endParaRPr lang="en-GB" sz="1000"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Relevance today for the Manager</a:t>
            </a:r>
            <a:endParaRPr lang="en-GB" dirty="0"/>
          </a:p>
        </p:txBody>
      </p:sp>
      <p:pic>
        <p:nvPicPr>
          <p:cNvPr id="48130" name="Picture 2"/>
          <p:cNvPicPr>
            <a:picLocks noChangeAspect="1" noChangeArrowheads="1"/>
          </p:cNvPicPr>
          <p:nvPr/>
        </p:nvPicPr>
        <p:blipFill>
          <a:blip r:embed="rId2"/>
          <a:srcRect/>
          <a:stretch>
            <a:fillRect/>
          </a:stretch>
        </p:blipFill>
        <p:spPr bwMode="auto">
          <a:xfrm>
            <a:off x="-1" y="1357298"/>
            <a:ext cx="9089807" cy="2000264"/>
          </a:xfrm>
          <a:prstGeom prst="rect">
            <a:avLst/>
          </a:prstGeom>
          <a:noFill/>
          <a:ln w="9525">
            <a:noFill/>
            <a:miter lim="800000"/>
            <a:headEnd/>
            <a:tailEnd/>
          </a:ln>
          <a:effectLst/>
        </p:spPr>
      </p:pic>
      <p:pic>
        <p:nvPicPr>
          <p:cNvPr id="48131" name="Picture 3"/>
          <p:cNvPicPr>
            <a:picLocks noChangeAspect="1" noChangeArrowheads="1"/>
          </p:cNvPicPr>
          <p:nvPr/>
        </p:nvPicPr>
        <p:blipFill>
          <a:blip r:embed="rId3"/>
          <a:srcRect/>
          <a:stretch>
            <a:fillRect/>
          </a:stretch>
        </p:blipFill>
        <p:spPr bwMode="auto">
          <a:xfrm>
            <a:off x="0" y="3357562"/>
            <a:ext cx="9144000" cy="857256"/>
          </a:xfrm>
          <a:prstGeom prst="rect">
            <a:avLst/>
          </a:prstGeom>
          <a:noFill/>
          <a:ln w="9525">
            <a:noFill/>
            <a:miter lim="800000"/>
            <a:headEnd/>
            <a:tailEnd/>
          </a:ln>
          <a:effectLst/>
        </p:spPr>
      </p:pic>
      <p:pic>
        <p:nvPicPr>
          <p:cNvPr id="48132" name="Picture 4"/>
          <p:cNvPicPr>
            <a:picLocks noChangeAspect="1" noChangeArrowheads="1"/>
          </p:cNvPicPr>
          <p:nvPr/>
        </p:nvPicPr>
        <p:blipFill>
          <a:blip r:embed="rId4"/>
          <a:srcRect/>
          <a:stretch>
            <a:fillRect/>
          </a:stretch>
        </p:blipFill>
        <p:spPr bwMode="auto">
          <a:xfrm>
            <a:off x="-1" y="5000636"/>
            <a:ext cx="9144001" cy="1571636"/>
          </a:xfrm>
          <a:prstGeom prst="rect">
            <a:avLst/>
          </a:prstGeom>
          <a:noFill/>
          <a:ln w="9525">
            <a:noFill/>
            <a:miter lim="800000"/>
            <a:headEnd/>
            <a:tailEnd/>
          </a:ln>
          <a:effectLst/>
        </p:spPr>
      </p:pic>
      <p:sp>
        <p:nvSpPr>
          <p:cNvPr id="7" name="5-Point Star 6"/>
          <p:cNvSpPr/>
          <p:nvPr/>
        </p:nvSpPr>
        <p:spPr>
          <a:xfrm>
            <a:off x="4143372" y="4286256"/>
            <a:ext cx="642942" cy="571504"/>
          </a:xfrm>
          <a:prstGeom prst="star5">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Organisational Behaviour modification</a:t>
            </a:r>
            <a:endParaRPr lang="en-GB" dirty="0"/>
          </a:p>
        </p:txBody>
      </p:sp>
      <p:pic>
        <p:nvPicPr>
          <p:cNvPr id="49154" name="Picture 2"/>
          <p:cNvPicPr>
            <a:picLocks noChangeAspect="1" noChangeArrowheads="1"/>
          </p:cNvPicPr>
          <p:nvPr/>
        </p:nvPicPr>
        <p:blipFill>
          <a:blip r:embed="rId2"/>
          <a:srcRect/>
          <a:stretch>
            <a:fillRect/>
          </a:stretch>
        </p:blipFill>
        <p:spPr bwMode="auto">
          <a:xfrm>
            <a:off x="71406" y="1428736"/>
            <a:ext cx="8858312" cy="571504"/>
          </a:xfrm>
          <a:prstGeom prst="rect">
            <a:avLst/>
          </a:prstGeom>
          <a:noFill/>
          <a:ln w="9525">
            <a:noFill/>
            <a:miter lim="800000"/>
            <a:headEnd/>
            <a:tailEnd/>
          </a:ln>
          <a:effectLst/>
        </p:spPr>
      </p:pic>
      <p:pic>
        <p:nvPicPr>
          <p:cNvPr id="49155" name="Picture 3"/>
          <p:cNvPicPr>
            <a:picLocks noChangeAspect="1" noChangeArrowheads="1"/>
          </p:cNvPicPr>
          <p:nvPr/>
        </p:nvPicPr>
        <p:blipFill>
          <a:blip r:embed="rId3"/>
          <a:srcRect/>
          <a:stretch>
            <a:fillRect/>
          </a:stretch>
        </p:blipFill>
        <p:spPr bwMode="auto">
          <a:xfrm>
            <a:off x="0" y="2071678"/>
            <a:ext cx="9144000" cy="1357322"/>
          </a:xfrm>
          <a:prstGeom prst="rect">
            <a:avLst/>
          </a:prstGeom>
          <a:noFill/>
          <a:ln w="9525">
            <a:noFill/>
            <a:miter lim="800000"/>
            <a:headEnd/>
            <a:tailEnd/>
          </a:ln>
          <a:effectLst/>
        </p:spPr>
      </p:pic>
      <p:sp>
        <p:nvSpPr>
          <p:cNvPr id="5" name="TextBox 4"/>
          <p:cNvSpPr txBox="1"/>
          <p:nvPr/>
        </p:nvSpPr>
        <p:spPr>
          <a:xfrm>
            <a:off x="35496" y="44624"/>
            <a:ext cx="933269" cy="369332"/>
          </a:xfrm>
          <a:prstGeom prst="rect">
            <a:avLst/>
          </a:prstGeom>
          <a:noFill/>
        </p:spPr>
        <p:txBody>
          <a:bodyPr wrap="none" rtlCol="0">
            <a:spAutoFit/>
          </a:bodyPr>
          <a:lstStyle/>
          <a:p>
            <a:r>
              <a:rPr lang="en-GB" dirty="0" smtClean="0"/>
              <a:t>HIDDEN</a:t>
            </a:r>
            <a:endParaRPr lang="en-GB" dirty="0"/>
          </a:p>
        </p:txBody>
      </p:sp>
    </p:spTree>
  </p:cSld>
  <p:clrMapOvr>
    <a:masterClrMapping/>
  </p:clrMapOvr>
  <p:transition/>
</p:sld>
</file>

<file path=ppt/slides/slide3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Applications of </a:t>
            </a:r>
            <a:r>
              <a:rPr lang="en-GB" dirty="0" err="1" smtClean="0"/>
              <a:t>OBMod</a:t>
            </a:r>
            <a:endParaRPr lang="en-GB" dirty="0"/>
          </a:p>
        </p:txBody>
      </p:sp>
      <p:pic>
        <p:nvPicPr>
          <p:cNvPr id="50178" name="Picture 2"/>
          <p:cNvPicPr>
            <a:picLocks noChangeAspect="1" noChangeArrowheads="1"/>
          </p:cNvPicPr>
          <p:nvPr/>
        </p:nvPicPr>
        <p:blipFill>
          <a:blip r:embed="rId2"/>
          <a:srcRect/>
          <a:stretch>
            <a:fillRect/>
          </a:stretch>
        </p:blipFill>
        <p:spPr bwMode="auto">
          <a:xfrm>
            <a:off x="0" y="1714488"/>
            <a:ext cx="9144000" cy="3150025"/>
          </a:xfrm>
          <a:prstGeom prst="rect">
            <a:avLst/>
          </a:prstGeom>
          <a:noFill/>
          <a:ln w="9525">
            <a:noFill/>
            <a:miter lim="800000"/>
            <a:headEnd/>
            <a:tailEnd/>
          </a:ln>
          <a:effectLst/>
        </p:spPr>
      </p:pic>
      <p:sp>
        <p:nvSpPr>
          <p:cNvPr id="4" name="TextBox 3"/>
          <p:cNvSpPr txBox="1"/>
          <p:nvPr/>
        </p:nvSpPr>
        <p:spPr>
          <a:xfrm>
            <a:off x="35496" y="44624"/>
            <a:ext cx="933269" cy="369332"/>
          </a:xfrm>
          <a:prstGeom prst="rect">
            <a:avLst/>
          </a:prstGeom>
          <a:noFill/>
        </p:spPr>
        <p:txBody>
          <a:bodyPr wrap="none" rtlCol="0">
            <a:spAutoFit/>
          </a:bodyPr>
          <a:lstStyle/>
          <a:p>
            <a:r>
              <a:rPr lang="en-GB" dirty="0" smtClean="0"/>
              <a:t>HIDDEN</a:t>
            </a:r>
            <a:endParaRPr lang="en-GB" dirty="0"/>
          </a:p>
        </p:txBody>
      </p:sp>
    </p:spTree>
  </p:cSld>
  <p:clrMapOvr>
    <a:masterClrMapping/>
  </p:clrMapOvr>
  <p:transition/>
</p:sld>
</file>

<file path=ppt/slides/slide3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Applications of </a:t>
            </a:r>
            <a:r>
              <a:rPr lang="en-GB" dirty="0" err="1" smtClean="0"/>
              <a:t>OBMod</a:t>
            </a:r>
            <a:r>
              <a:rPr lang="en-GB" dirty="0" smtClean="0"/>
              <a:t> cont...</a:t>
            </a:r>
            <a:endParaRPr lang="en-GB" dirty="0"/>
          </a:p>
        </p:txBody>
      </p:sp>
      <p:pic>
        <p:nvPicPr>
          <p:cNvPr id="51202" name="Picture 2" descr="http://mrbakerrocks.info/IMAGES/SkinnerRat.jpg"/>
          <p:cNvPicPr>
            <a:picLocks noChangeAspect="1" noChangeArrowheads="1"/>
          </p:cNvPicPr>
          <p:nvPr/>
        </p:nvPicPr>
        <p:blipFill>
          <a:blip r:embed="rId2"/>
          <a:srcRect/>
          <a:stretch>
            <a:fillRect/>
          </a:stretch>
        </p:blipFill>
        <p:spPr bwMode="auto">
          <a:xfrm>
            <a:off x="3143240" y="3665457"/>
            <a:ext cx="2643206" cy="3121129"/>
          </a:xfrm>
          <a:prstGeom prst="rect">
            <a:avLst/>
          </a:prstGeom>
          <a:noFill/>
        </p:spPr>
      </p:pic>
      <p:pic>
        <p:nvPicPr>
          <p:cNvPr id="51203" name="Picture 3"/>
          <p:cNvPicPr>
            <a:picLocks noChangeAspect="1" noChangeArrowheads="1"/>
          </p:cNvPicPr>
          <p:nvPr/>
        </p:nvPicPr>
        <p:blipFill>
          <a:blip r:embed="rId3"/>
          <a:srcRect/>
          <a:stretch>
            <a:fillRect/>
          </a:stretch>
        </p:blipFill>
        <p:spPr bwMode="auto">
          <a:xfrm>
            <a:off x="0" y="1357298"/>
            <a:ext cx="9144000" cy="1462014"/>
          </a:xfrm>
          <a:prstGeom prst="rect">
            <a:avLst/>
          </a:prstGeom>
          <a:noFill/>
          <a:ln w="9525">
            <a:noFill/>
            <a:miter lim="800000"/>
            <a:headEnd/>
            <a:tailEnd/>
          </a:ln>
          <a:effectLst/>
        </p:spPr>
      </p:pic>
      <p:pic>
        <p:nvPicPr>
          <p:cNvPr id="51204" name="Picture 4"/>
          <p:cNvPicPr>
            <a:picLocks noChangeAspect="1" noChangeArrowheads="1"/>
          </p:cNvPicPr>
          <p:nvPr/>
        </p:nvPicPr>
        <p:blipFill>
          <a:blip r:embed="rId4"/>
          <a:srcRect/>
          <a:stretch>
            <a:fillRect/>
          </a:stretch>
        </p:blipFill>
        <p:spPr bwMode="auto">
          <a:xfrm>
            <a:off x="-1" y="2786058"/>
            <a:ext cx="9144001" cy="857256"/>
          </a:xfrm>
          <a:prstGeom prst="rect">
            <a:avLst/>
          </a:prstGeom>
          <a:noFill/>
          <a:ln w="9525">
            <a:noFill/>
            <a:miter lim="800000"/>
            <a:headEnd/>
            <a:tailEnd/>
          </a:ln>
          <a:effectLst/>
        </p:spPr>
      </p:pic>
      <p:sp>
        <p:nvSpPr>
          <p:cNvPr id="6" name="TextBox 5"/>
          <p:cNvSpPr txBox="1"/>
          <p:nvPr/>
        </p:nvSpPr>
        <p:spPr>
          <a:xfrm>
            <a:off x="35496" y="44624"/>
            <a:ext cx="933269" cy="369332"/>
          </a:xfrm>
          <a:prstGeom prst="rect">
            <a:avLst/>
          </a:prstGeom>
          <a:noFill/>
        </p:spPr>
        <p:txBody>
          <a:bodyPr wrap="none" rtlCol="0">
            <a:spAutoFit/>
          </a:bodyPr>
          <a:lstStyle/>
          <a:p>
            <a:r>
              <a:rPr lang="en-GB" dirty="0" smtClean="0"/>
              <a:t>HIDDEN</a:t>
            </a:r>
            <a:endParaRPr lang="en-GB" dirty="0"/>
          </a:p>
        </p:txBody>
      </p:sp>
    </p:spTree>
  </p:cSld>
  <p:clrMapOvr>
    <a:masterClrMapping/>
  </p:clrMapOvr>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639</TotalTime>
  <Words>1041</Words>
  <Application>Microsoft Office PowerPoint</Application>
  <PresentationFormat>On-screen Show (4:3)</PresentationFormat>
  <Paragraphs>77</Paragraphs>
  <Slides>37</Slides>
  <Notes>0</Notes>
  <HiddenSlides>5</HiddenSlides>
  <MMClips>0</MMClips>
  <ScaleCrop>false</ScaleCrop>
  <HeadingPairs>
    <vt:vector size="4" baseType="variant">
      <vt:variant>
        <vt:lpstr>Theme</vt:lpstr>
      </vt:variant>
      <vt:variant>
        <vt:i4>1</vt:i4>
      </vt:variant>
      <vt:variant>
        <vt:lpstr>Slide Titles</vt:lpstr>
      </vt:variant>
      <vt:variant>
        <vt:i4>37</vt:i4>
      </vt:variant>
    </vt:vector>
  </HeadingPairs>
  <TitlesOfParts>
    <vt:vector size="38" baseType="lpstr">
      <vt:lpstr>Office Theme</vt:lpstr>
      <vt:lpstr>Team Poster Activity</vt:lpstr>
      <vt:lpstr>Motivation @ Work</vt:lpstr>
      <vt:lpstr>Introduction</vt:lpstr>
      <vt:lpstr>Activity:</vt:lpstr>
      <vt:lpstr>Meaning of Motivation</vt:lpstr>
      <vt:lpstr>Mitchell’s 4 characteristics of motivation</vt:lpstr>
      <vt:lpstr>Slide 7</vt:lpstr>
      <vt:lpstr>Activity: Needs</vt:lpstr>
      <vt:lpstr>Needs &amp; Expectations at work</vt:lpstr>
      <vt:lpstr>Needs &amp; Expectations at work</vt:lpstr>
      <vt:lpstr>Example of Intrinsic and Extrinsic Alignment:</vt:lpstr>
      <vt:lpstr>A thee-fold classification</vt:lpstr>
      <vt:lpstr>Slide 13</vt:lpstr>
      <vt:lpstr>A thee-fold classification cont...</vt:lpstr>
      <vt:lpstr>Money as a motivator</vt:lpstr>
      <vt:lpstr>Money as a motivator</vt:lpstr>
      <vt:lpstr>Intrinsic Motivation</vt:lpstr>
      <vt:lpstr>Intrinsic Motivation cont...</vt:lpstr>
      <vt:lpstr>Theories of Motivation</vt:lpstr>
      <vt:lpstr>Content theories and process theories</vt:lpstr>
      <vt:lpstr>Content theories of motivation</vt:lpstr>
      <vt:lpstr>Slide 22</vt:lpstr>
      <vt:lpstr>Maslow’s hierarchy of needs theory</vt:lpstr>
      <vt:lpstr>Maslow hierarchy of needs theory</vt:lpstr>
      <vt:lpstr>Maslow hierarchy of needs theory</vt:lpstr>
      <vt:lpstr>Evaluation of Maslow: Steers &amp; Porter</vt:lpstr>
      <vt:lpstr>Slide 27</vt:lpstr>
      <vt:lpstr>Alderfer’s modified need  hierarchy model</vt:lpstr>
      <vt:lpstr>Alderfer’s theory cont...</vt:lpstr>
      <vt:lpstr>Herzberg’s two-factor theory</vt:lpstr>
      <vt:lpstr>Herzberg’s two-factor theory cont...</vt:lpstr>
      <vt:lpstr>Process theories of motivation</vt:lpstr>
      <vt:lpstr>Process theories of motivation</vt:lpstr>
      <vt:lpstr>Relevance today for the Manager</vt:lpstr>
      <vt:lpstr>Organisational Behaviour modification</vt:lpstr>
      <vt:lpstr>Applications of OBMod</vt:lpstr>
      <vt:lpstr>Applications of OBMod cont...</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James Williams</dc:creator>
  <cp:lastModifiedBy>sc-jw</cp:lastModifiedBy>
  <cp:revision>166</cp:revision>
  <dcterms:created xsi:type="dcterms:W3CDTF">2010-11-07T17:02:47Z</dcterms:created>
  <dcterms:modified xsi:type="dcterms:W3CDTF">2011-03-01T16:16:22Z</dcterms:modified>
</cp:coreProperties>
</file>