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8D3D7A-A581-A73C-7279-BE9846B588E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14AB9C-ED39-3B35-A245-B261AC1D18C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CF58770-88F9-1580-A0D4-A558900F7B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1B218-CFFF-8949-8DF3-719A941D690D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1053DB-37DF-5F74-F2AF-9BB87B77B5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66A6DF-E62C-6700-6C35-39994C097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5F96F-6ADC-1945-A35F-9A80FD7D6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9778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1073EB-2052-4B3A-4F88-706DB5578A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CBF907-AB5E-2A84-9D35-F0E4CB0DE3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89FB90-1B12-EC29-D21D-08CC4A4E00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1B218-CFFF-8949-8DF3-719A941D690D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D5B340-7FAB-B389-3054-EBBE6AE1BB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4FFEA8D-E999-D639-E455-48928CD95F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5F96F-6ADC-1945-A35F-9A80FD7D6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844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B6FC0C-AB7E-C0D1-2F40-EEFEDF3AA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53D08D-8360-AB57-47E1-C40B730D40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7FCC33-1481-14CE-66A2-26AE2DAB3E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1B218-CFFF-8949-8DF3-719A941D690D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1DF93D-BACE-E33A-A3B1-C7EC8975C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D0ECD4-3E67-A9A7-F03C-1648AFD6CE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5F96F-6ADC-1945-A35F-9A80FD7D6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82105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471A3A-7713-D463-D99D-3CBD235871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ACA784-1E6B-6D0C-81D1-E14878188C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FB2E242-EEFC-3583-7CE2-6CF840EF0B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E7AEBB0-EC34-350A-2917-A400F36E5B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1B218-CFFF-8949-8DF3-719A941D690D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C93D454-F52C-A496-A104-B3800A6CB9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11EA45-2067-F1A4-32AA-699AB188CF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5F96F-6ADC-1945-A35F-9A80FD7D6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47853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BFE0F-1776-4CDD-3282-3AD440359E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307A0C-7CB8-9C93-D9E7-3DE4598654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5BED53-E2EF-A6B4-9A6C-B40BCE0E53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C13F7D-334E-0D75-9EF5-D9455839E8F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34E66C-8FAC-54C8-60B3-22EFA031991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4AF257-6A28-502D-CD92-92E8A0683F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1B218-CFFF-8949-8DF3-719A941D690D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2F6D83B-CF6C-76AC-A971-1C57391789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0063BA-3AC1-0379-AAA2-BE771BC453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5F96F-6ADC-1945-A35F-9A80FD7D6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57645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331BEA-3EAB-4E77-2F23-EBE901F579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D816DB1-1EB3-34D2-D645-CCFD028C89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1B218-CFFF-8949-8DF3-719A941D690D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37869D-7CC7-434C-350B-17385C857D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AF0A5AB-D82E-C70E-2D25-80531FA44D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5F96F-6ADC-1945-A35F-9A80FD7D6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5423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5925A3-C492-CE9A-DF3B-6D6C8DC746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1B218-CFFF-8949-8DF3-719A941D690D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6D8AA3D-5EA3-5629-D4BD-5B68998763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A4170A-C021-01A7-7BFF-15EF631C1D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5F96F-6ADC-1945-A35F-9A80FD7D6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318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475481-935D-CD93-0008-51892934F2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C04BB7-6B20-8AF5-9514-3AD54BD5F2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9595A-2E0C-CB52-DEBF-E6FCDF951EA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E80C03-F5AD-CA67-2586-65CEBEEF86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1B218-CFFF-8949-8DF3-719A941D690D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FA87E2-21F1-00B8-15D8-A1EC16C011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D69BA1-6EF6-DE81-867D-691B79251A7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5F96F-6ADC-1945-A35F-9A80FD7D6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2636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25984-3FA5-0ED1-C8DB-29803EF9C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C9006A0-0BE4-CAC7-E869-1896F0FF2FE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C4DF6B2-8D15-CD0C-3C59-824ADA1426B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4EC066-FB60-00BA-7FB6-BD44ED6B07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1B218-CFFF-8949-8DF3-719A941D690D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5508C4-4A31-0F0D-DC4F-4259147E34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6CB5C1-D7A1-B7D6-A5AE-D89B094316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5F96F-6ADC-1945-A35F-9A80FD7D6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9595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CCEC53-0F72-0531-0F0C-9A287B5A4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EFD8E6-4E8A-3D56-A581-4D226ECDD9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5F3F91-CC2E-7E34-9124-19E9C6F5E1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1B218-CFFF-8949-8DF3-719A941D690D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B7C430-C6C6-070C-06BB-542F8A835D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54D385-E8A3-5BB3-D833-7E0E7BFB4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5F96F-6ADC-1945-A35F-9A80FD7D6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4126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05D19A-EDDF-6BA0-5D05-2DAF893CD5D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50BA32-FA91-1854-BF2A-73AF4E01E0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CF17A6-7C0F-8D2E-74CF-49C3BBEEDB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71B218-CFFF-8949-8DF3-719A941D690D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D0B3BD-5A67-49ED-C01E-5DD7B0BC3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D69696-3950-F16D-091B-59DB7BE70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685F96F-6ADC-1945-A35F-9A80FD7D6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267783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A4DC8AF-A4B4-7E6D-B4ED-112D97962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41928C0-0E53-C176-632D-7D88E4094E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E2E2F9-E612-FAB7-9BC5-0020B29054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571B218-CFFF-8949-8DF3-719A941D690D}" type="datetimeFigureOut">
              <a:rPr lang="en-US" smtClean="0"/>
              <a:t>11/29/25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5EDD90-4F07-C6C0-2E32-7D80179E32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A7F934-A5A1-3C5E-2A30-E5D0BEC413B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685F96F-6ADC-1945-A35F-9A80FD7D670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8704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2A343D-626E-E3FD-00F2-C16EDA047B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6561" y="830302"/>
            <a:ext cx="11738877" cy="3750444"/>
          </a:xfrm>
        </p:spPr>
        <p:txBody>
          <a:bodyPr>
            <a:normAutofit/>
          </a:bodyPr>
          <a:lstStyle/>
          <a:p>
            <a:r>
              <a:rPr lang="en-GB" b="1" dirty="0">
                <a:latin typeface="+mn-lt"/>
              </a:rPr>
              <a:t>The Niche Catalyst</a:t>
            </a:r>
            <a:br>
              <a:rPr lang="en-GB" b="1" dirty="0">
                <a:latin typeface="+mn-lt"/>
              </a:rPr>
            </a:br>
            <a:r>
              <a:rPr lang="en-GB" sz="3600" b="1" i="0" u="none" strike="noStrike" dirty="0">
                <a:solidFill>
                  <a:srgbClr val="000000"/>
                </a:solidFill>
                <a:effectLst/>
                <a:latin typeface="+mn-lt"/>
              </a:rPr>
              <a:t>A Digital Consulting Service for UK Micro-Influencers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2EFD25-F0ED-0610-F109-894B3A9C97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376277" y="4089714"/>
            <a:ext cx="9144000" cy="1655762"/>
          </a:xfrm>
        </p:spPr>
        <p:txBody>
          <a:bodyPr>
            <a:normAutofit/>
          </a:bodyPr>
          <a:lstStyle/>
          <a:p>
            <a:r>
              <a:rPr lang="en-GB" sz="2800" b="1" i="1" u="none" strike="noStrike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j-lt"/>
              </a:rPr>
              <a:t>Presented by:</a:t>
            </a:r>
            <a:r>
              <a:rPr lang="en-GB" sz="2800" b="0" i="0" u="none" strike="noStrike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j-lt"/>
              </a:rPr>
              <a:t> Layla Kelis </a:t>
            </a:r>
            <a:r>
              <a:rPr lang="en-GB" sz="2800" b="0" i="0" u="none" strike="noStrike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j-lt"/>
              </a:rPr>
              <a:t>Titchener</a:t>
            </a:r>
            <a:br>
              <a:rPr lang="en-GB" sz="2800" b="0" i="0" u="none" strike="noStrike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j-lt"/>
              </a:rPr>
            </a:br>
            <a:r>
              <a:rPr lang="en-GB" sz="2800" b="1" i="1" u="none" strike="noStrike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j-lt"/>
              </a:rPr>
              <a:t>Student Number:</a:t>
            </a:r>
            <a:r>
              <a:rPr lang="en-GB" sz="2800" b="0" i="0" u="none" strike="noStrike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j-lt"/>
              </a:rPr>
              <a:t> 2430246</a:t>
            </a:r>
            <a:br>
              <a:rPr lang="en-GB" sz="2800" b="0" i="0" u="none" strike="noStrike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j-lt"/>
              </a:rPr>
            </a:br>
            <a:r>
              <a:rPr lang="en-GB" sz="2800" b="1" i="1" u="none" strike="noStrike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j-lt"/>
              </a:rPr>
              <a:t>Module: </a:t>
            </a:r>
            <a:r>
              <a:rPr lang="en-GB" sz="2800" b="0" i="0" u="none" strike="noStrike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j-lt"/>
              </a:rPr>
              <a:t>Enterprise &amp; Entrepreneurship (LCLM4006_LON)</a:t>
            </a:r>
            <a:br>
              <a:rPr lang="en-GB" sz="2800" b="0" i="0" u="none" strike="noStrike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j-lt"/>
              </a:rPr>
            </a:br>
            <a:r>
              <a:rPr lang="en-GB" sz="2800" b="1" i="1" u="none" strike="noStrike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j-lt"/>
              </a:rPr>
              <a:t>Lecturer: </a:t>
            </a:r>
            <a:r>
              <a:rPr lang="en-GB" sz="2800" b="0" i="0" u="none" strike="noStrike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j-lt"/>
              </a:rPr>
              <a:t>Andry</a:t>
            </a:r>
            <a:r>
              <a:rPr lang="en-GB" sz="2800" b="0" i="0" u="none" strike="noStrike" dirty="0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j-lt"/>
              </a:rPr>
              <a:t> </a:t>
            </a:r>
            <a:r>
              <a:rPr lang="en-GB" sz="2800" b="0" i="0" u="none" strike="noStrike" dirty="0" err="1">
                <a:solidFill>
                  <a:schemeClr val="tx1">
                    <a:lumMod val="50000"/>
                    <a:lumOff val="50000"/>
                  </a:schemeClr>
                </a:solidFill>
                <a:effectLst/>
                <a:latin typeface="+mj-lt"/>
              </a:rPr>
              <a:t>Rakotovololona</a:t>
            </a:r>
            <a:endParaRPr lang="en-GB" sz="2800" b="0" i="0" u="none" strike="noStrike" dirty="0">
              <a:solidFill>
                <a:schemeClr val="tx1">
                  <a:lumMod val="50000"/>
                  <a:lumOff val="50000"/>
                </a:schemeClr>
              </a:solidFill>
              <a:effectLst/>
              <a:latin typeface="+mj-lt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20345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CF0B1E-F445-C073-1878-A2FCBB5CD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726" y="1621334"/>
            <a:ext cx="6080323" cy="4280371"/>
          </a:xfrm>
        </p:spPr>
        <p:txBody>
          <a:bodyPr/>
          <a:lstStyle/>
          <a:p>
            <a:pPr marL="0" indent="0"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What is The Niche Catalyst?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A digital consulting service designed to help </a:t>
            </a:r>
            <a:r>
              <a:rPr lang="en-GB" sz="2400" b="0" i="1" u="none" strike="noStrike" dirty="0">
                <a:solidFill>
                  <a:srgbClr val="000000"/>
                </a:solidFill>
                <a:effectLst/>
              </a:rPr>
              <a:t>UK micro-influencers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(10k–50k followers) professionalise, secure paid brand deals, and increase income.</a:t>
            </a:r>
            <a:br>
              <a:rPr lang="en-GB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We specialise in creators in the </a:t>
            </a:r>
            <a:r>
              <a:rPr lang="en-GB" sz="2400" i="1" u="none" strike="noStrike" dirty="0">
                <a:solidFill>
                  <a:srgbClr val="000000"/>
                </a:solidFill>
                <a:effectLst/>
              </a:rPr>
              <a:t>Sustainable Lifestyle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 niche — one of the fastest-growing sectors in influencer marketing.</a:t>
            </a:r>
          </a:p>
          <a:p>
            <a:pPr marL="0" indent="0"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Mission: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To act as the catalyst that transforms niche creators into high-value, revenue-generating professionals.</a:t>
            </a:r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F43606F9-B0A0-2AC6-411C-E90932DD8B37}"/>
              </a:ext>
            </a:extLst>
          </p:cNvPr>
          <p:cNvSpPr txBox="1">
            <a:spLocks/>
          </p:cNvSpPr>
          <p:nvPr/>
        </p:nvSpPr>
        <p:spPr>
          <a:xfrm>
            <a:off x="7603696" y="2035387"/>
            <a:ext cx="4340578" cy="34522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• Digital consulting for UK micro‑influencers</a:t>
            </a:r>
          </a:p>
          <a:p>
            <a:pPr marL="0" indent="0">
              <a:buNone/>
            </a:pPr>
            <a:r>
              <a:rPr lang="en-GB" sz="2400" dirty="0"/>
              <a:t>• Specialising in Sustainable Lifestyle niche</a:t>
            </a:r>
          </a:p>
          <a:p>
            <a:pPr marL="0" indent="0">
              <a:buNone/>
            </a:pPr>
            <a:r>
              <a:rPr lang="en-GB" sz="2400" dirty="0"/>
              <a:t>• Services include Media Kits, Rate Cards &amp; Brand Outreach</a:t>
            </a:r>
          </a:p>
          <a:p>
            <a:pPr marL="0" indent="0">
              <a:buNone/>
            </a:pPr>
            <a:r>
              <a:rPr lang="en-GB" sz="2400" dirty="0"/>
              <a:t>• Mission: Transform creators into revenue‑generating professionals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70579A8-AFF4-3D2B-081D-BFEBA0BD498B}"/>
              </a:ext>
            </a:extLst>
          </p:cNvPr>
          <p:cNvSpPr txBox="1"/>
          <p:nvPr/>
        </p:nvSpPr>
        <p:spPr>
          <a:xfrm>
            <a:off x="32298" y="289435"/>
            <a:ext cx="1215970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800" b="1" i="0" u="sng" strike="noStrike" dirty="0" err="1">
                <a:solidFill>
                  <a:srgbClr val="000000"/>
                </a:solidFill>
                <a:effectLst/>
              </a:rPr>
              <a:t>OVERVEIW</a:t>
            </a:r>
            <a:r>
              <a:rPr lang="en-GB" sz="4800" b="1" i="0" u="sng" strike="noStrike" dirty="0">
                <a:solidFill>
                  <a:srgbClr val="000000"/>
                </a:solidFill>
                <a:effectLst/>
              </a:rPr>
              <a:t> OF THE </a:t>
            </a:r>
            <a:r>
              <a:rPr lang="en-GB" sz="4800" b="1" i="0" u="sng" strike="noStrike" dirty="0" err="1">
                <a:solidFill>
                  <a:srgbClr val="000000"/>
                </a:solidFill>
                <a:effectLst/>
              </a:rPr>
              <a:t>BUISNESS</a:t>
            </a:r>
            <a:r>
              <a:rPr lang="en-GB" sz="4800" b="1" i="0" u="sng" strike="noStrike" dirty="0">
                <a:solidFill>
                  <a:srgbClr val="000000"/>
                </a:solidFill>
                <a:effectLst/>
              </a:rPr>
              <a:t> IDEA</a:t>
            </a:r>
          </a:p>
          <a:p>
            <a:pPr algn="ctr"/>
            <a:endParaRPr lang="en-US" sz="4800" b="1" u="sng" dirty="0"/>
          </a:p>
        </p:txBody>
      </p:sp>
    </p:spTree>
    <p:extLst>
      <p:ext uri="{BB962C8B-B14F-4D97-AF65-F5344CB8AC3E}">
        <p14:creationId xmlns:p14="http://schemas.microsoft.com/office/powerpoint/2010/main" val="2471119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624420-7C0B-2D84-D61F-6EBD4502B6A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8618" y="1617080"/>
            <a:ext cx="7102123" cy="636353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Who We Serve: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</a:t>
            </a: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 </a:t>
            </a: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UK-based micro-influencers</a:t>
            </a:r>
            <a:br>
              <a:rPr lang="en-GB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10,000–50,000 followers</a:t>
            </a:r>
            <a:br>
              <a:rPr lang="en-GB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Sustainable living, slow fashion, eco-friendly products, ethical consumption</a:t>
            </a:r>
          </a:p>
          <a:p>
            <a:pPr marL="0" indent="0"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Why This Niche Works: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Micro-influencers have </a:t>
            </a:r>
            <a:r>
              <a:rPr lang="en-GB" sz="2400" i="1" u="none" strike="noStrike" dirty="0">
                <a:solidFill>
                  <a:srgbClr val="000000"/>
                </a:solidFill>
                <a:effectLst/>
              </a:rPr>
              <a:t>high trust + high engagement</a:t>
            </a:r>
            <a:br>
              <a:rPr lang="en-GB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Sustainability creators are in high demand with UK brands</a:t>
            </a:r>
            <a:br>
              <a:rPr lang="en-GB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Brands seek authentic alignment, not mass reach</a:t>
            </a:r>
            <a:br>
              <a:rPr lang="en-GB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The UK influencer market expected to reach </a:t>
            </a:r>
            <a:r>
              <a:rPr lang="en-GB" sz="2400" i="1" u="none" strike="noStrike" dirty="0">
                <a:solidFill>
                  <a:srgbClr val="000000"/>
                </a:solidFill>
                <a:effectLst/>
              </a:rPr>
              <a:t>£930 million in 2024</a:t>
            </a:r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2372D04-00C7-61B4-E400-09F5EEBC6F7A}"/>
              </a:ext>
            </a:extLst>
          </p:cNvPr>
          <p:cNvSpPr txBox="1">
            <a:spLocks/>
          </p:cNvSpPr>
          <p:nvPr/>
        </p:nvSpPr>
        <p:spPr>
          <a:xfrm>
            <a:off x="7696825" y="2212884"/>
            <a:ext cx="4495175" cy="38078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• UK micro‑influencers (10k–50k followers)</a:t>
            </a:r>
          </a:p>
          <a:p>
            <a:pPr marL="0" indent="0">
              <a:buNone/>
            </a:pPr>
            <a:r>
              <a:rPr lang="en-GB" sz="2400" dirty="0"/>
              <a:t>• Eco‑friendly, slow fashion, ethical consumption</a:t>
            </a:r>
          </a:p>
          <a:p>
            <a:pPr marL="0" indent="0">
              <a:buNone/>
            </a:pPr>
            <a:r>
              <a:rPr lang="en-GB" sz="2400" dirty="0"/>
              <a:t>• High engagement &amp; authenticity</a:t>
            </a:r>
          </a:p>
          <a:p>
            <a:pPr marL="0" indent="0">
              <a:buNone/>
            </a:pPr>
            <a:r>
              <a:rPr lang="en-GB" sz="2400" dirty="0"/>
              <a:t>• Strong brand demand for sustainability alignment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57CFC79-ECC2-FB02-165D-583309CFEB84}"/>
              </a:ext>
            </a:extLst>
          </p:cNvPr>
          <p:cNvSpPr txBox="1"/>
          <p:nvPr/>
        </p:nvSpPr>
        <p:spPr>
          <a:xfrm>
            <a:off x="188618" y="243408"/>
            <a:ext cx="1215970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GB" sz="4800" b="1" i="0" u="sng" strike="noStrike" dirty="0">
                <a:solidFill>
                  <a:srgbClr val="000000"/>
                </a:solidFill>
                <a:effectLst/>
              </a:rPr>
              <a:t>TARGET MARKET SPECIALISATION</a:t>
            </a:r>
          </a:p>
          <a:p>
            <a:pPr algn="ctr"/>
            <a:endParaRPr lang="en-US" sz="4800" b="1" u="sng" dirty="0"/>
          </a:p>
        </p:txBody>
      </p:sp>
    </p:spTree>
    <p:extLst>
      <p:ext uri="{BB962C8B-B14F-4D97-AF65-F5344CB8AC3E}">
        <p14:creationId xmlns:p14="http://schemas.microsoft.com/office/powerpoint/2010/main" val="10504902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35EB72-277F-AD55-BB11-D450E436DC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5497" y="1672403"/>
            <a:ext cx="5444380" cy="4093792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1. Media Kit Accelerator (£350 one-off</a:t>
            </a:r>
            <a:r>
              <a:rPr lang="en-GB" sz="3300" b="1" i="0" u="none" strike="noStrike" dirty="0">
                <a:solidFill>
                  <a:srgbClr val="000000"/>
                </a:solidFill>
                <a:effectLst/>
              </a:rPr>
              <a:t>)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100" b="0" i="0" u="none" strike="noStrike" dirty="0">
                <a:solidFill>
                  <a:srgbClr val="000000"/>
                </a:solidFill>
                <a:effectLst/>
              </a:rPr>
              <a:t>• Professionally designed Media Kit</a:t>
            </a:r>
            <a:br>
              <a:rPr lang="en-GB" sz="31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100" b="0" i="0" u="none" strike="noStrike" dirty="0">
                <a:solidFill>
                  <a:srgbClr val="000000"/>
                </a:solidFill>
                <a:effectLst/>
              </a:rPr>
              <a:t>• Follower demographics &amp; analytics</a:t>
            </a:r>
            <a:br>
              <a:rPr lang="en-GB" sz="31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100" b="0" i="0" u="none" strike="noStrike" dirty="0">
                <a:solidFill>
                  <a:srgbClr val="000000"/>
                </a:solidFill>
                <a:effectLst/>
              </a:rPr>
              <a:t>• A custom, non-negotiable Rate Card</a:t>
            </a:r>
            <a:br>
              <a:rPr lang="en-GB" sz="31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100" b="0" i="0" u="none" strike="noStrike" dirty="0">
                <a:solidFill>
                  <a:srgbClr val="000000"/>
                </a:solidFill>
                <a:effectLst/>
              </a:rPr>
              <a:t>• Helps influencers shift from gifted work → paid campaigns</a:t>
            </a:r>
          </a:p>
          <a:p>
            <a:pPr marL="0" indent="0">
              <a:buNone/>
            </a:pP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3600" b="1" i="0" u="none" strike="noStrike" dirty="0">
                <a:solidFill>
                  <a:srgbClr val="000000"/>
                </a:solidFill>
                <a:effectLst/>
              </a:rPr>
              <a:t>2. Brand Outreach &amp; Strategy Retainer (£550/month)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100" b="0" i="0" u="none" strike="noStrike" dirty="0">
                <a:solidFill>
                  <a:srgbClr val="000000"/>
                </a:solidFill>
                <a:effectLst/>
              </a:rPr>
              <a:t>• 8–10 targeted brand pitches per month</a:t>
            </a:r>
            <a:br>
              <a:rPr lang="en-GB" sz="31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100" b="0" i="0" u="none" strike="noStrike" dirty="0">
                <a:solidFill>
                  <a:srgbClr val="000000"/>
                </a:solidFill>
                <a:effectLst/>
              </a:rPr>
              <a:t>• Negotiation of fees &amp; contracts</a:t>
            </a:r>
            <a:br>
              <a:rPr lang="en-GB" sz="31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100" b="0" i="0" u="none" strike="noStrike" dirty="0">
                <a:solidFill>
                  <a:srgbClr val="000000"/>
                </a:solidFill>
                <a:effectLst/>
              </a:rPr>
              <a:t>• Monthly performance reporting</a:t>
            </a:r>
            <a:br>
              <a:rPr lang="en-GB" sz="31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3100" b="0" i="0" u="none" strike="noStrike" dirty="0">
                <a:solidFill>
                  <a:srgbClr val="000000"/>
                </a:solidFill>
                <a:effectLst/>
              </a:rPr>
              <a:t>• Main source of recurring income</a:t>
            </a:r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EF77FF4-FD16-C63E-2F7E-85C8310DC712}"/>
              </a:ext>
            </a:extLst>
          </p:cNvPr>
          <p:cNvSpPr txBox="1">
            <a:spLocks/>
          </p:cNvSpPr>
          <p:nvPr/>
        </p:nvSpPr>
        <p:spPr>
          <a:xfrm>
            <a:off x="7176285" y="1858437"/>
            <a:ext cx="4332111" cy="3912462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1. Media Kit Accelerator (£350)</a:t>
            </a:r>
          </a:p>
          <a:p>
            <a:pPr marL="0" indent="0">
              <a:buNone/>
            </a:pPr>
            <a:r>
              <a:rPr lang="en-GB" dirty="0"/>
              <a:t>   – Professional Media Kit &amp; Rate Card</a:t>
            </a:r>
          </a:p>
          <a:p>
            <a:pPr marL="0" indent="0">
              <a:buNone/>
            </a:pPr>
            <a:r>
              <a:rPr lang="en-GB" dirty="0"/>
              <a:t>   – Transition from gifted to paid collaborations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2. Brand Outreach Retainer (£550/month)</a:t>
            </a:r>
          </a:p>
          <a:p>
            <a:pPr marL="0" indent="0">
              <a:buNone/>
            </a:pPr>
            <a:r>
              <a:rPr lang="en-GB" dirty="0"/>
              <a:t>   – 8–10 targeted pitches/month</a:t>
            </a:r>
          </a:p>
          <a:p>
            <a:pPr marL="0" indent="0">
              <a:buNone/>
            </a:pPr>
            <a:r>
              <a:rPr lang="en-GB" dirty="0"/>
              <a:t>   – Negotiation &amp; reporting</a:t>
            </a:r>
          </a:p>
          <a:p>
            <a:pPr marL="0" indent="0">
              <a:buNone/>
            </a:pPr>
            <a:r>
              <a:rPr lang="en-GB" dirty="0"/>
              <a:t>   – Recurring revenue model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350467D-5634-51B0-7ACF-7153191D6762}"/>
              </a:ext>
            </a:extLst>
          </p:cNvPr>
          <p:cNvSpPr txBox="1"/>
          <p:nvPr/>
        </p:nvSpPr>
        <p:spPr>
          <a:xfrm>
            <a:off x="32298" y="350332"/>
            <a:ext cx="12159702" cy="15081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i="0" u="sng" strike="noStrike" dirty="0">
                <a:solidFill>
                  <a:srgbClr val="000000"/>
                </a:solidFill>
                <a:effectLst/>
              </a:rPr>
              <a:t>SERVICE OFFERINGS &amp; REVENUE STREAMS</a:t>
            </a:r>
          </a:p>
          <a:p>
            <a:pPr algn="ctr"/>
            <a:endParaRPr lang="en-US" sz="4800" b="1" u="sng" dirty="0"/>
          </a:p>
        </p:txBody>
      </p:sp>
    </p:spTree>
    <p:extLst>
      <p:ext uri="{BB962C8B-B14F-4D97-AF65-F5344CB8AC3E}">
        <p14:creationId xmlns:p14="http://schemas.microsoft.com/office/powerpoint/2010/main" val="6252345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6A676B-1DED-45E8-5911-66A5EAEB61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347405"/>
            <a:ext cx="7283529" cy="52221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Political / Legal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ASA &amp; CMA compliance: correct use of #ad, transparency rules</a:t>
            </a:r>
            <a:br>
              <a:rPr lang="en-GB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UK GDPR: responsible data handling</a:t>
            </a:r>
          </a:p>
          <a:p>
            <a:pPr marL="0" indent="0"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Economic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Influencer marketing industry rapidly growing</a:t>
            </a:r>
            <a:br>
              <a:rPr lang="en-GB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Brands shifting ad spend to micro-influencers for better ROI</a:t>
            </a:r>
          </a:p>
          <a:p>
            <a:pPr marL="0" indent="0"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Social / Technological</a:t>
            </a:r>
            <a:br>
              <a:rPr lang="en-GB" sz="26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Consumers value authenticity over celebrity endorsements</a:t>
            </a:r>
            <a:br>
              <a:rPr lang="en-GB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Success relies on Instagram &amp; TikTok algorithms</a:t>
            </a:r>
            <a:br>
              <a:rPr lang="en-GB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Need for constant adaptation + analytics tools</a:t>
            </a:r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E76EE74-7812-5C3D-0309-404AB4589D27}"/>
              </a:ext>
            </a:extLst>
          </p:cNvPr>
          <p:cNvSpPr txBox="1">
            <a:spLocks/>
          </p:cNvSpPr>
          <p:nvPr/>
        </p:nvSpPr>
        <p:spPr>
          <a:xfrm>
            <a:off x="7909434" y="1881456"/>
            <a:ext cx="4282566" cy="4153998"/>
          </a:xfrm>
          <a:prstGeom prst="rect">
            <a:avLst/>
          </a:prstGeom>
        </p:spPr>
        <p:txBody>
          <a:bodyPr vert="horz" lIns="91440" tIns="45720" rIns="91440" bIns="45720" rtlCol="0">
            <a:normAutofit fontScale="77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dirty="0"/>
              <a:t>Political/Legal:</a:t>
            </a:r>
          </a:p>
          <a:p>
            <a:pPr marL="0" indent="0">
              <a:buNone/>
            </a:pPr>
            <a:r>
              <a:rPr lang="en-GB" dirty="0"/>
              <a:t>• ASA &amp; CMA compliance (#ad disclosures)</a:t>
            </a:r>
          </a:p>
          <a:p>
            <a:pPr marL="0" indent="0">
              <a:buNone/>
            </a:pPr>
            <a:r>
              <a:rPr lang="en-GB" dirty="0"/>
              <a:t>• UK GDPR data protection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Economic:</a:t>
            </a:r>
          </a:p>
          <a:p>
            <a:pPr marL="0" indent="0">
              <a:buNone/>
            </a:pPr>
            <a:r>
              <a:rPr lang="en-GB" dirty="0"/>
              <a:t>• Influencer marketing growth in the UK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Social/Technological:</a:t>
            </a:r>
          </a:p>
          <a:p>
            <a:pPr marL="0" indent="0">
              <a:buNone/>
            </a:pPr>
            <a:r>
              <a:rPr lang="en-GB" dirty="0"/>
              <a:t>• Authenticity trend</a:t>
            </a:r>
          </a:p>
          <a:p>
            <a:pPr marL="0" indent="0">
              <a:buNone/>
            </a:pPr>
            <a:r>
              <a:rPr lang="en-GB" dirty="0"/>
              <a:t>• Reliance on Instagram &amp; TikTok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2842A19-6E11-42A2-03B9-F4E77CB7C400}"/>
              </a:ext>
            </a:extLst>
          </p:cNvPr>
          <p:cNvSpPr txBox="1"/>
          <p:nvPr/>
        </p:nvSpPr>
        <p:spPr>
          <a:xfrm>
            <a:off x="733777" y="288494"/>
            <a:ext cx="107244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u="sng" dirty="0"/>
              <a:t>PESTEL ANALYSIS</a:t>
            </a:r>
            <a:endParaRPr lang="en-US" sz="4800" b="1" u="sng" dirty="0"/>
          </a:p>
        </p:txBody>
      </p:sp>
    </p:spTree>
    <p:extLst>
      <p:ext uri="{BB962C8B-B14F-4D97-AF65-F5344CB8AC3E}">
        <p14:creationId xmlns:p14="http://schemas.microsoft.com/office/powerpoint/2010/main" val="23067782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92B2FE-77F2-72B6-351E-AE051FFFA2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9188" y="1498443"/>
            <a:ext cx="6076244" cy="4851557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3000" b="1" i="0" u="none" strike="noStrike" dirty="0">
                <a:solidFill>
                  <a:srgbClr val="000000"/>
                </a:solidFill>
                <a:effectLst/>
              </a:rPr>
              <a:t>Product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600" b="0" i="0" u="none" strike="noStrike" dirty="0">
                <a:solidFill>
                  <a:srgbClr val="000000"/>
                </a:solidFill>
                <a:effectLst/>
              </a:rPr>
              <a:t>A digital consulting service providing professional Media Kits, Rate Cards, and brand outreach.</a:t>
            </a:r>
          </a:p>
          <a:p>
            <a:pPr marL="0" indent="0">
              <a:buNone/>
            </a:pPr>
            <a:r>
              <a:rPr lang="en-GB" sz="3000" b="1" i="0" u="none" strike="noStrike" dirty="0">
                <a:solidFill>
                  <a:srgbClr val="000000"/>
                </a:solidFill>
                <a:effectLst/>
              </a:rPr>
              <a:t>Price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600" b="0" i="0" u="none" strike="noStrike" dirty="0">
                <a:solidFill>
                  <a:srgbClr val="000000"/>
                </a:solidFill>
                <a:effectLst/>
              </a:rPr>
              <a:t>• £350 one-off</a:t>
            </a:r>
            <a:br>
              <a:rPr lang="en-GB" sz="26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600" b="0" i="0" u="none" strike="noStrike" dirty="0">
                <a:solidFill>
                  <a:srgbClr val="000000"/>
                </a:solidFill>
                <a:effectLst/>
              </a:rPr>
              <a:t>• £550/month retainer</a:t>
            </a:r>
            <a:br>
              <a:rPr lang="en-GB" sz="26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600" b="0" i="0" u="none" strike="noStrike" dirty="0">
                <a:solidFill>
                  <a:srgbClr val="000000"/>
                </a:solidFill>
                <a:effectLst/>
              </a:rPr>
              <a:t>Priced below agencies but above freelancers.</a:t>
            </a:r>
          </a:p>
          <a:p>
            <a:pPr marL="0" indent="0">
              <a:buNone/>
            </a:pPr>
            <a:r>
              <a:rPr lang="en-GB" sz="3000" b="1" i="0" u="none" strike="noStrike" dirty="0">
                <a:solidFill>
                  <a:srgbClr val="000000"/>
                </a:solidFill>
                <a:effectLst/>
              </a:rPr>
              <a:t>Place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600" b="0" i="0" u="none" strike="noStrike" dirty="0">
                <a:solidFill>
                  <a:srgbClr val="000000"/>
                </a:solidFill>
                <a:effectLst/>
              </a:rPr>
              <a:t>100% digital delivery: Zoom, Google Drive, email, cloud tools.</a:t>
            </a:r>
          </a:p>
          <a:p>
            <a:pPr marL="0" indent="0">
              <a:buNone/>
            </a:pPr>
            <a:r>
              <a:rPr lang="en-GB" sz="3000" b="1" i="0" u="none" strike="noStrike" dirty="0">
                <a:solidFill>
                  <a:srgbClr val="000000"/>
                </a:solidFill>
                <a:effectLst/>
              </a:rPr>
              <a:t>Promotion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b="0" i="0" u="none" strike="noStrike" dirty="0">
                <a:solidFill>
                  <a:srgbClr val="000000"/>
                </a:solidFill>
                <a:effectLst/>
              </a:rPr>
              <a:t>• </a:t>
            </a:r>
            <a:r>
              <a:rPr lang="en-GB" sz="2600" b="0" i="0" u="none" strike="noStrike" dirty="0">
                <a:solidFill>
                  <a:srgbClr val="000000"/>
                </a:solidFill>
                <a:effectLst/>
              </a:rPr>
              <a:t>TikTok + Instagram educational content</a:t>
            </a:r>
            <a:br>
              <a:rPr lang="en-GB" sz="26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600" b="0" i="0" u="none" strike="noStrike" dirty="0">
                <a:solidFill>
                  <a:srgbClr val="000000"/>
                </a:solidFill>
                <a:effectLst/>
              </a:rPr>
              <a:t>• LinkedIn authority-building posts</a:t>
            </a:r>
            <a:br>
              <a:rPr lang="en-GB" sz="26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600" b="0" i="0" u="none" strike="noStrike" dirty="0">
                <a:solidFill>
                  <a:srgbClr val="000000"/>
                </a:solidFill>
                <a:effectLst/>
              </a:rPr>
              <a:t>• Direct outreach to micro-influencers</a:t>
            </a:r>
            <a:br>
              <a:rPr lang="en-GB" sz="26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600" b="0" i="0" u="none" strike="noStrike" dirty="0">
                <a:solidFill>
                  <a:srgbClr val="000000"/>
                </a:solidFill>
                <a:effectLst/>
              </a:rPr>
              <a:t>• Networking with UK marketing groups</a:t>
            </a:r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96A9A49F-C7A3-E702-5667-97731391C11D}"/>
              </a:ext>
            </a:extLst>
          </p:cNvPr>
          <p:cNvSpPr txBox="1">
            <a:spLocks/>
          </p:cNvSpPr>
          <p:nvPr/>
        </p:nvSpPr>
        <p:spPr>
          <a:xfrm>
            <a:off x="7103375" y="2224145"/>
            <a:ext cx="4940300" cy="447526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dirty="0"/>
              <a:t>Product: Digital consulting, Media Kit, Rate Card</a:t>
            </a:r>
          </a:p>
          <a:p>
            <a:r>
              <a:rPr lang="en-GB" sz="2400" dirty="0"/>
              <a:t>Price: £350 one‑off / £550 monthly</a:t>
            </a:r>
          </a:p>
          <a:p>
            <a:r>
              <a:rPr lang="en-GB" sz="2400" dirty="0"/>
              <a:t>Place: Fully Digital (Zoom, Google Drive)</a:t>
            </a:r>
          </a:p>
          <a:p>
            <a:r>
              <a:rPr lang="en-GB" sz="2400" dirty="0"/>
              <a:t>Promotion: TikTok, IG, LinkedIn, direct outreach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4380884-B639-E572-24D0-92CB87CCBAAA}"/>
              </a:ext>
            </a:extLst>
          </p:cNvPr>
          <p:cNvSpPr txBox="1"/>
          <p:nvPr/>
        </p:nvSpPr>
        <p:spPr>
          <a:xfrm>
            <a:off x="733777" y="288494"/>
            <a:ext cx="107244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u="sng" dirty="0"/>
              <a:t>MARKETING </a:t>
            </a:r>
            <a:r>
              <a:rPr lang="en-GB" sz="4800" b="1" u="sng" dirty="0" err="1"/>
              <a:t>STRATERGY</a:t>
            </a:r>
            <a:r>
              <a:rPr lang="en-GB" sz="4800" b="1" u="sng" dirty="0"/>
              <a:t> (4PS)</a:t>
            </a:r>
            <a:endParaRPr lang="en-US" sz="4800" b="1" u="sng" dirty="0"/>
          </a:p>
        </p:txBody>
      </p:sp>
    </p:spTree>
    <p:extLst>
      <p:ext uri="{BB962C8B-B14F-4D97-AF65-F5344CB8AC3E}">
        <p14:creationId xmlns:p14="http://schemas.microsoft.com/office/powerpoint/2010/main" val="983134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565CF3-E4D0-166F-0816-FFA17F6505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3777" y="1686591"/>
            <a:ext cx="4790565" cy="45850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Total Initial Funding Needed: £800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Breakdown:</a:t>
            </a:r>
            <a:br>
              <a:rPr lang="en-GB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Canva Pro + project tools – £180</a:t>
            </a:r>
            <a:br>
              <a:rPr lang="en-GB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Insurance – £120</a:t>
            </a:r>
            <a:br>
              <a:rPr lang="en-GB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Legal service contract – £100</a:t>
            </a:r>
            <a:br>
              <a:rPr lang="en-GB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Website + hosting – £100</a:t>
            </a:r>
            <a:br>
              <a:rPr lang="en-GB" sz="2400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Contingency – £300</a:t>
            </a:r>
          </a:p>
          <a:p>
            <a:pPr marL="0" indent="0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Low-cost startup due to digital-only model.</a:t>
            </a:r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C6BB91B-810B-0AAD-A564-E5E78BF0262F}"/>
              </a:ext>
            </a:extLst>
          </p:cNvPr>
          <p:cNvSpPr txBox="1">
            <a:spLocks/>
          </p:cNvSpPr>
          <p:nvPr/>
        </p:nvSpPr>
        <p:spPr>
          <a:xfrm>
            <a:off x="7071234" y="1873407"/>
            <a:ext cx="4154938" cy="45249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Total Funding Needed: £800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r>
              <a:rPr lang="en-GB" sz="2400" dirty="0"/>
              <a:t>Breakdown:</a:t>
            </a:r>
          </a:p>
          <a:p>
            <a:pPr marL="0" indent="0">
              <a:buNone/>
            </a:pPr>
            <a:r>
              <a:rPr lang="en-GB" sz="2400" dirty="0"/>
              <a:t>• Digital Tools – £180</a:t>
            </a:r>
          </a:p>
          <a:p>
            <a:pPr marL="0" indent="0">
              <a:buNone/>
            </a:pPr>
            <a:r>
              <a:rPr lang="en-GB" sz="2400" dirty="0"/>
              <a:t>• Insurance – £120</a:t>
            </a:r>
          </a:p>
          <a:p>
            <a:pPr marL="0" indent="0">
              <a:buNone/>
            </a:pPr>
            <a:r>
              <a:rPr lang="en-GB" sz="2400" dirty="0"/>
              <a:t>• Legal Template – £100</a:t>
            </a:r>
          </a:p>
          <a:p>
            <a:pPr marL="0" indent="0">
              <a:buNone/>
            </a:pPr>
            <a:r>
              <a:rPr lang="en-GB" sz="2400" dirty="0"/>
              <a:t>• Website – £100</a:t>
            </a:r>
          </a:p>
          <a:p>
            <a:pPr marL="0" indent="0">
              <a:buNone/>
            </a:pPr>
            <a:r>
              <a:rPr lang="en-GB" sz="2400" dirty="0"/>
              <a:t>• Contingency – £300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6DB5576-6320-0176-E97B-C1DE078C1387}"/>
              </a:ext>
            </a:extLst>
          </p:cNvPr>
          <p:cNvSpPr txBox="1"/>
          <p:nvPr/>
        </p:nvSpPr>
        <p:spPr>
          <a:xfrm>
            <a:off x="733777" y="288494"/>
            <a:ext cx="107244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u="sng" dirty="0"/>
              <a:t>FUNDING REQUIRED</a:t>
            </a:r>
            <a:endParaRPr lang="en-US" sz="4800" b="1" u="sng" dirty="0"/>
          </a:p>
        </p:txBody>
      </p:sp>
    </p:spTree>
    <p:extLst>
      <p:ext uri="{BB962C8B-B14F-4D97-AF65-F5344CB8AC3E}">
        <p14:creationId xmlns:p14="http://schemas.microsoft.com/office/powerpoint/2010/main" val="16670837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7FDAE2-8F94-3169-9A09-F56D2A45AD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6660" y="1990244"/>
            <a:ext cx="4683834" cy="4579262"/>
          </a:xfrm>
        </p:spPr>
        <p:txBody>
          <a:bodyPr/>
          <a:lstStyle/>
          <a:p>
            <a:pPr marL="0" indent="0"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Monthly Revenue Target: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3 retainer clients × £550 =</a:t>
            </a:r>
            <a:r>
              <a:rPr lang="en-GB" sz="2400" i="1" u="none" strike="noStrike" dirty="0">
                <a:solidFill>
                  <a:srgbClr val="000000"/>
                </a:solidFill>
                <a:effectLst/>
              </a:rPr>
              <a:t> £1,650/month</a:t>
            </a:r>
          </a:p>
          <a:p>
            <a:pPr marL="0" indent="0"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Monthly Expenses: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• Software + utilities: approx. £150/month</a:t>
            </a:r>
          </a:p>
          <a:p>
            <a:pPr marL="0" indent="0">
              <a:buNone/>
            </a:pP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Projected Monthly Profit:</a:t>
            </a:r>
            <a:br>
              <a:rPr lang="en-GB" b="0" i="0" u="none" strike="noStrike" dirty="0">
                <a:solidFill>
                  <a:srgbClr val="000000"/>
                </a:solidFill>
                <a:effectLst/>
              </a:rPr>
            </a:br>
            <a:r>
              <a:rPr lang="en-GB" b="1" i="0" u="none" strike="noStrike" dirty="0">
                <a:solidFill>
                  <a:srgbClr val="000000"/>
                </a:solidFill>
                <a:effectLst/>
              </a:rPr>
              <a:t>£1,500 before tax</a:t>
            </a:r>
            <a:endParaRPr lang="en-GB" b="0" i="0" u="none" strike="noStrike" dirty="0">
              <a:solidFill>
                <a:srgbClr val="000000"/>
              </a:solidFill>
              <a:effectLst/>
            </a:endParaRPr>
          </a:p>
          <a:p>
            <a:pPr marL="0" indent="0">
              <a:buNone/>
            </a:pPr>
            <a:r>
              <a:rPr lang="en-GB" sz="2400" b="0" i="0" u="none" strike="noStrike" dirty="0">
                <a:solidFill>
                  <a:srgbClr val="000000"/>
                </a:solidFill>
                <a:effectLst/>
              </a:rPr>
              <a:t>High-profit, low-overhead business.</a:t>
            </a:r>
          </a:p>
          <a:p>
            <a:endParaRPr lang="en-US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4050C2A1-EBF0-672C-7DE0-B0769EA183EF}"/>
              </a:ext>
            </a:extLst>
          </p:cNvPr>
          <p:cNvSpPr txBox="1">
            <a:spLocks/>
          </p:cNvSpPr>
          <p:nvPr/>
        </p:nvSpPr>
        <p:spPr>
          <a:xfrm>
            <a:off x="6376540" y="2868270"/>
            <a:ext cx="5638800" cy="35425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400" dirty="0"/>
              <a:t>Monthly Target:</a:t>
            </a:r>
          </a:p>
          <a:p>
            <a:pPr marL="0" indent="0">
              <a:buNone/>
            </a:pPr>
            <a:r>
              <a:rPr lang="en-GB" sz="2400" dirty="0"/>
              <a:t>• 3 retainer clients = £1,650/month</a:t>
            </a:r>
          </a:p>
          <a:p>
            <a:pPr marL="0" indent="0">
              <a:buNone/>
            </a:pPr>
            <a:r>
              <a:rPr lang="en-GB" sz="2400" dirty="0"/>
              <a:t>• Expenses ≈ £150</a:t>
            </a:r>
          </a:p>
          <a:p>
            <a:pPr marL="0" indent="0">
              <a:buNone/>
            </a:pPr>
            <a:r>
              <a:rPr lang="en-GB" sz="2400" dirty="0"/>
              <a:t>• Estimated Profit = £1,500/month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306D66-F7F7-5BBE-0925-AE15A2A5C08A}"/>
              </a:ext>
            </a:extLst>
          </p:cNvPr>
          <p:cNvSpPr txBox="1"/>
          <p:nvPr/>
        </p:nvSpPr>
        <p:spPr>
          <a:xfrm>
            <a:off x="733777" y="288494"/>
            <a:ext cx="1072444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b="1" u="sng" dirty="0"/>
              <a:t>OPERATIONS AND PROFIT MODEL</a:t>
            </a:r>
            <a:endParaRPr lang="en-US" sz="4800" b="1" u="sng" dirty="0"/>
          </a:p>
        </p:txBody>
      </p:sp>
    </p:spTree>
    <p:extLst>
      <p:ext uri="{BB962C8B-B14F-4D97-AF65-F5344CB8AC3E}">
        <p14:creationId xmlns:p14="http://schemas.microsoft.com/office/powerpoint/2010/main" val="168965376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The Niche Catalyst A Digital Consulting Service for UK Micro-Influencers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1.0 Title Page Layla Kelis Titchener. SN: 2430246 Enterprise and Entrepreneurship. LCLM4006_LON. A Written Business Plan. Andry Rakotovololona. </dc:title>
  <dc:creator>Layla Kelis Titchener (2430246)</dc:creator>
  <cp:lastModifiedBy>Layla Kelis Titchener (2430246)</cp:lastModifiedBy>
  <cp:revision>12</cp:revision>
  <dcterms:created xsi:type="dcterms:W3CDTF">2025-11-23T14:14:23Z</dcterms:created>
  <dcterms:modified xsi:type="dcterms:W3CDTF">2025-11-29T14:25:48Z</dcterms:modified>
</cp:coreProperties>
</file>