
<file path=[Content_Types].xml><?xml version="1.0" encoding="utf-8"?>
<Types xmlns="http://schemas.openxmlformats.org/package/2006/content-types">
  <Default Extension="jpeg" ContentType="image/jpeg"/>
  <Default Extension="jpg" ContentType="image/jpeg"/>
  <Default Extension="jpg!d" ContentType="image/jpeg"/>
  <Default Extension="jpg!s"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14"/>
  </p:notesMasterIdLst>
  <p:sldIdLst>
    <p:sldId id="256" r:id="rId2"/>
    <p:sldId id="257" r:id="rId3"/>
    <p:sldId id="258" r:id="rId4"/>
    <p:sldId id="259" r:id="rId5"/>
    <p:sldId id="260" r:id="rId6"/>
    <p:sldId id="262" r:id="rId7"/>
    <p:sldId id="263" r:id="rId8"/>
    <p:sldId id="264" r:id="rId9"/>
    <p:sldId id="266" r:id="rId10"/>
    <p:sldId id="267" r:id="rId11"/>
    <p:sldId id="265" r:id="rId12"/>
    <p:sldId id="268"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6E25E649-3F16-4E02-A733-19D2CDBF48F0}" styleName="Medium Style 3 – Accent 1">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1"/>
          </a:solidFill>
        </a:fill>
      </a:tcStyle>
    </a:lastCol>
    <a:firstCol>
      <a:tcTxStyle b="on">
        <a:fontRef idx="minor">
          <a:scrgbClr r="0" g="0" b="0"/>
        </a:fontRef>
        <a:schemeClr val="lt1"/>
      </a:tcTxStyle>
      <a:tcStyle>
        <a:tcBdr/>
        <a:fill>
          <a:solidFill>
            <a:schemeClr val="accent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1"/>
          </a:solidFill>
        </a:fill>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 styleId="{85BE263C-DBD7-4A20-BB59-AAB30ACAA65A}" styleName="Medium Style 3 – Accent 2">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2"/>
          </a:solidFill>
        </a:fill>
      </a:tcStyle>
    </a:lastCol>
    <a:firstCol>
      <a:tcTxStyle b="on">
        <a:fontRef idx="minor">
          <a:scrgbClr r="0" g="0" b="0"/>
        </a:fontRef>
        <a:schemeClr val="lt1"/>
      </a:tcTxStyle>
      <a:tcStyle>
        <a:tcBdr/>
        <a:fill>
          <a:solidFill>
            <a:schemeClr val="accent2"/>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2"/>
          </a:solidFill>
        </a:fill>
      </a:tcStyle>
    </a:firstRow>
  </a:tblStyle>
  <a:tblStyle styleId="{EB344D84-9AFB-497E-A393-DC336BA19D2E}" styleName="Medium Style 3 – Accent 3">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3"/>
          </a:solidFill>
        </a:fill>
      </a:tcStyle>
    </a:lastCol>
    <a:firstCol>
      <a:tcTxStyle b="on">
        <a:fontRef idx="minor">
          <a:scrgbClr r="0" g="0" b="0"/>
        </a:fontRef>
        <a:schemeClr val="lt1"/>
      </a:tcTxStyle>
      <a:tcStyle>
        <a:tcBdr/>
        <a:fill>
          <a:solidFill>
            <a:schemeClr val="accent3"/>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3"/>
          </a:solidFill>
        </a:fill>
      </a:tcStyle>
    </a:firstRow>
  </a:tblStyle>
  <a:tblStyle styleId="{EB9631B5-78F2-41C9-869B-9F39066F8104}" styleName="Medium Style 3 – Accent 4">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4"/>
          </a:solidFill>
        </a:fill>
      </a:tcStyle>
    </a:lastCol>
    <a:firstCol>
      <a:tcTxStyle b="on">
        <a:fontRef idx="minor">
          <a:scrgbClr r="0" g="0" b="0"/>
        </a:fontRef>
        <a:schemeClr val="lt1"/>
      </a:tcTxStyle>
      <a:tcStyle>
        <a:tcBdr/>
        <a:fill>
          <a:solidFill>
            <a:schemeClr val="accent4"/>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4"/>
          </a:solidFill>
        </a:fill>
      </a:tcStyle>
    </a:firstRow>
  </a:tblStyle>
  <a:tblStyle styleId="{74C1A8A3-306A-4EB7-A6B1-4F7E0EB9C5D6}" styleName="Medium Style 3 – Accent 5">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5"/>
          </a:solidFill>
        </a:fill>
      </a:tcStyle>
    </a:lastCol>
    <a:firstCol>
      <a:tcTxStyle b="on">
        <a:fontRef idx="minor">
          <a:scrgbClr r="0" g="0" b="0"/>
        </a:fontRef>
        <a:schemeClr val="lt1"/>
      </a:tcTxStyle>
      <a:tcStyle>
        <a:tcBdr/>
        <a:fill>
          <a:solidFill>
            <a:schemeClr val="accent5"/>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5"/>
          </a:solidFill>
        </a:fill>
      </a:tcStyle>
    </a:firstRow>
  </a:tblStyle>
  <a:tblStyle styleId="{2A488322-F2BA-4B5B-9748-0D474271808F}" styleName="Medium Style 3 – Accent 6">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6"/>
          </a:solidFill>
        </a:fill>
      </a:tcStyle>
    </a:lastCol>
    <a:firstCol>
      <a:tcTxStyle b="on">
        <a:fontRef idx="minor">
          <a:scrgbClr r="0" g="0" b="0"/>
        </a:fontRef>
        <a:schemeClr val="lt1"/>
      </a:tcTxStyle>
      <a:tcStyle>
        <a:tcBdr/>
        <a:fill>
          <a:solidFill>
            <a:schemeClr val="accent6"/>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6"/>
          </a:solidFill>
        </a:fill>
      </a:tcStyle>
    </a:firstRow>
  </a:tblStyle>
  <a:tblStyle styleId="{D7AC3CCA-C797-4891-BE02-D94E43425B78}" styleName="Medium Style 4">
    <a:wholeTbl>
      <a:tcTxStyle>
        <a:fontRef idx="minor">
          <a:scrgbClr r="0" g="0" b="0"/>
        </a:fontRef>
        <a:schemeClr val="dk1"/>
      </a:tcTxStyle>
      <a:tcStyle>
        <a:tcBdr>
          <a:left>
            <a:ln w="12700" cmpd="sng">
              <a:solidFill>
                <a:schemeClr val="dk1"/>
              </a:solidFill>
            </a:ln>
          </a:left>
          <a:right>
            <a:ln w="12700" cmpd="sng">
              <a:solidFill>
                <a:schemeClr val="dk1"/>
              </a:solidFill>
            </a:ln>
          </a:right>
          <a:top>
            <a:ln w="12700" cmpd="sng">
              <a:solidFill>
                <a:schemeClr val="dk1"/>
              </a:solidFill>
            </a:ln>
          </a:top>
          <a:bottom>
            <a:ln w="12700" cmpd="sng">
              <a:solidFill>
                <a:schemeClr val="dk1"/>
              </a:solidFill>
            </a:ln>
          </a:bottom>
          <a:insideH>
            <a:ln w="12700" cmpd="sng">
              <a:solidFill>
                <a:schemeClr val="dk1"/>
              </a:solidFill>
            </a:ln>
          </a:insideH>
          <a:insideV>
            <a:ln w="12700" cmpd="sng">
              <a:solidFill>
                <a:schemeClr val="dk1"/>
              </a:solidFill>
            </a:ln>
          </a:insideV>
        </a:tcBdr>
        <a:fill>
          <a:solidFill>
            <a:schemeClr val="dk1">
              <a:tint val="20000"/>
            </a:schemeClr>
          </a:solidFill>
        </a:fill>
      </a:tcStyle>
    </a:wholeTbl>
    <a:band1H>
      <a:tcStyle>
        <a:tcBdr/>
        <a:fill>
          <a:solidFill>
            <a:schemeClr val="dk1">
              <a:tint val="40000"/>
            </a:schemeClr>
          </a:solidFill>
        </a:fill>
      </a:tcStyle>
    </a:band1H>
    <a:band1V>
      <a:tcStyle>
        <a:tcBdr/>
        <a:fill>
          <a:solidFill>
            <a:schemeClr val="dk1">
              <a:tint val="40000"/>
            </a:schemeClr>
          </a:solidFill>
        </a:fill>
      </a:tcStyle>
    </a:band1V>
    <a:lastCol>
      <a:tcTxStyle b="on"/>
      <a:tcStyle>
        <a:tcBdr/>
      </a:tcStyle>
    </a:lastCol>
    <a:firstCol>
      <a:tcTxStyle b="on"/>
      <a:tcStyle>
        <a:tcBdr/>
      </a:tcStyle>
    </a:firstCol>
    <a:lastRow>
      <a:tcTxStyle b="on"/>
      <a:tcStyle>
        <a:tcBdr>
          <a:top>
            <a:ln w="25400" cmpd="sng">
              <a:solidFill>
                <a:schemeClr val="dk1"/>
              </a:solidFill>
            </a:ln>
          </a:top>
        </a:tcBdr>
        <a:fill>
          <a:solidFill>
            <a:schemeClr val="dk1">
              <a:tint val="20000"/>
            </a:schemeClr>
          </a:solidFill>
        </a:fill>
      </a:tcStyle>
    </a:lastRow>
    <a:firstRow>
      <a:tcTxStyle b="on"/>
      <a:tcStyle>
        <a:tcBdr/>
        <a:fill>
          <a:solidFill>
            <a:schemeClr val="dk1">
              <a:tint val="20000"/>
            </a:schemeClr>
          </a:solidFill>
        </a:fill>
      </a:tcStyle>
    </a:firstRow>
  </a:tblStyle>
  <a:tblStyle styleId="{69CF1AB2-1976-4502-BF36-3FF5EA218861}" styleName="Medium Style 4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w="25400" cmpd="sng">
              <a:solidFill>
                <a:schemeClr val="accent1"/>
              </a:solidFill>
            </a:ln>
          </a:top>
        </a:tcBdr>
        <a:fill>
          <a:solidFill>
            <a:schemeClr val="accent1">
              <a:tint val="20000"/>
            </a:schemeClr>
          </a:solidFill>
        </a:fill>
      </a:tcStyle>
    </a:lastRow>
    <a:firstRow>
      <a:tcTxStyle b="on"/>
      <a:tcStyle>
        <a:tcBdr/>
        <a:fill>
          <a:solidFill>
            <a:schemeClr val="accent1">
              <a:tint val="20000"/>
            </a:schemeClr>
          </a:solidFill>
        </a:fill>
      </a:tcStyle>
    </a:firstRow>
  </a:tblStyle>
  <a:tblStyle styleId="{8A107856-5554-42FB-B03E-39F5DBC370BA}" styleName="Medium Style 4 – Accent 2">
    <a:wholeTbl>
      <a:tcTxStyle>
        <a:fontRef idx="minor">
          <a:scrgbClr r="0" g="0" b="0"/>
        </a:fontRef>
        <a:schemeClr val="dk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w="12700" cmpd="sng">
              <a:solidFill>
                <a:schemeClr val="accent2"/>
              </a:solidFill>
            </a:ln>
          </a:insideV>
        </a:tcBdr>
        <a:fill>
          <a:solidFill>
            <a:schemeClr val="accent2">
              <a:tint val="20000"/>
            </a:schemeClr>
          </a:solidFill>
        </a:fill>
      </a:tcStyle>
    </a:wholeTbl>
    <a:band1H>
      <a:tcStyle>
        <a:tcBdr/>
        <a:fill>
          <a:solidFill>
            <a:schemeClr val="accent2">
              <a:tint val="40000"/>
            </a:schemeClr>
          </a:solidFill>
        </a:fill>
      </a:tcStyle>
    </a:band1H>
    <a:band1V>
      <a:tcStyle>
        <a:tcBdr/>
        <a:fill>
          <a:solidFill>
            <a:schemeClr val="accent2">
              <a:tint val="40000"/>
            </a:schemeClr>
          </a:solidFill>
        </a:fill>
      </a:tcStyle>
    </a:band1V>
    <a:lastCol>
      <a:tcTxStyle b="on"/>
      <a:tcStyle>
        <a:tcBdr/>
      </a:tcStyle>
    </a:lastCol>
    <a:firstCol>
      <a:tcTxStyle b="on"/>
      <a:tcStyle>
        <a:tcBdr/>
      </a:tcStyle>
    </a:firstCol>
    <a:lastRow>
      <a:tcTxStyle b="on"/>
      <a:tcStyle>
        <a:tcBdr>
          <a:top>
            <a:ln w="25400" cmpd="sng">
              <a:solidFill>
                <a:schemeClr val="accent2"/>
              </a:solidFill>
            </a:ln>
          </a:top>
        </a:tcBdr>
        <a:fill>
          <a:solidFill>
            <a:schemeClr val="accent2">
              <a:tint val="20000"/>
            </a:schemeClr>
          </a:solidFill>
        </a:fill>
      </a:tcStyle>
    </a:lastRow>
    <a:firstRow>
      <a:tcTxStyle b="on"/>
      <a:tcStyle>
        <a:tcBdr/>
        <a:fill>
          <a:solidFill>
            <a:schemeClr val="accent2">
              <a:tint val="20000"/>
            </a:schemeClr>
          </a:solidFill>
        </a:fill>
      </a:tcStyle>
    </a:firstRow>
  </a:tblStyle>
  <a:tblStyle styleId="{0505E3EF-67EA-436B-97B2-0124C06EBD24}" styleName="Medium Style 4 – Accent 3">
    <a:wholeTbl>
      <a:tcTxStyle>
        <a:fontRef idx="minor">
          <a:scrgbClr r="0" g="0" b="0"/>
        </a:fontRef>
        <a:schemeClr val="dk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solidFill>
            <a:schemeClr val="accent3">
              <a:tint val="20000"/>
            </a:schemeClr>
          </a:solidFill>
        </a:fill>
      </a:tcStyle>
    </a:wholeTbl>
    <a:band1H>
      <a:tcStyle>
        <a:tcBdr/>
        <a:fill>
          <a:solidFill>
            <a:schemeClr val="accent3">
              <a:tint val="40000"/>
            </a:schemeClr>
          </a:solidFill>
        </a:fill>
      </a:tcStyle>
    </a:band1H>
    <a:band1V>
      <a:tcStyle>
        <a:tcBdr/>
        <a:fill>
          <a:solidFill>
            <a:schemeClr val="accent3">
              <a:tint val="40000"/>
            </a:schemeClr>
          </a:solidFill>
        </a:fill>
      </a:tcStyle>
    </a:band1V>
    <a:lastCol>
      <a:tcTxStyle b="on"/>
      <a:tcStyle>
        <a:tcBdr/>
      </a:tcStyle>
    </a:lastCol>
    <a:firstCol>
      <a:tcTxStyle b="on"/>
      <a:tcStyle>
        <a:tcBdr/>
      </a:tcStyle>
    </a:firstCol>
    <a:lastRow>
      <a:tcTxStyle b="on"/>
      <a:tcStyle>
        <a:tcBdr>
          <a:top>
            <a:ln w="25400" cmpd="sng">
              <a:solidFill>
                <a:schemeClr val="accent3"/>
              </a:solidFill>
            </a:ln>
          </a:top>
        </a:tcBdr>
        <a:fill>
          <a:solidFill>
            <a:schemeClr val="accent3">
              <a:tint val="20000"/>
            </a:schemeClr>
          </a:solidFill>
        </a:fill>
      </a:tcStyle>
    </a:lastRow>
    <a:firstRow>
      <a:tcTxStyle b="on"/>
      <a:tcStyle>
        <a:tcBdr/>
        <a:fill>
          <a:solidFill>
            <a:schemeClr val="accent3">
              <a:tint val="20000"/>
            </a:schemeClr>
          </a:solidFill>
        </a:fill>
      </a:tcStyle>
    </a:firstRow>
  </a:tblStyle>
  <a:tblStyle styleId="{C4B1156A-380E-4F78-BDF5-A606A8083BF9}" styleName="Medium Style 4 – Accent 4">
    <a:wholeTbl>
      <a:tcTxStyle>
        <a:fontRef idx="minor">
          <a:scrgbClr r="0" g="0" b="0"/>
        </a:fontRef>
        <a:schemeClr val="dk1"/>
      </a:tcTxStyle>
      <a:tcStyle>
        <a:tcBdr>
          <a:left>
            <a:ln w="12700" cmpd="sng">
              <a:solidFill>
                <a:schemeClr val="accent4"/>
              </a:solidFill>
            </a:ln>
          </a:left>
          <a:right>
            <a:ln w="12700" cmpd="sng">
              <a:solidFill>
                <a:schemeClr val="accent4"/>
              </a:solidFill>
            </a:ln>
          </a:right>
          <a:top>
            <a:ln w="12700" cmpd="sng">
              <a:solidFill>
                <a:schemeClr val="accent4"/>
              </a:solidFill>
            </a:ln>
          </a:top>
          <a:bottom>
            <a:ln w="12700" cmpd="sng">
              <a:solidFill>
                <a:schemeClr val="accent4"/>
              </a:solidFill>
            </a:ln>
          </a:bottom>
          <a:insideH>
            <a:ln w="12700" cmpd="sng">
              <a:solidFill>
                <a:schemeClr val="accent4"/>
              </a:solidFill>
            </a:ln>
          </a:insideH>
          <a:insideV>
            <a:ln w="12700" cmpd="sng">
              <a:solidFill>
                <a:schemeClr val="accent4"/>
              </a:solidFill>
            </a:ln>
          </a:insideV>
        </a:tcBdr>
        <a:fill>
          <a:solidFill>
            <a:schemeClr val="accent4">
              <a:tint val="20000"/>
            </a:schemeClr>
          </a:solidFill>
        </a:fill>
      </a:tcStyle>
    </a:wholeTbl>
    <a:band1H>
      <a:tcStyle>
        <a:tcBdr/>
        <a:fill>
          <a:solidFill>
            <a:schemeClr val="accent4">
              <a:tint val="40000"/>
            </a:schemeClr>
          </a:solidFill>
        </a:fill>
      </a:tcStyle>
    </a:band1H>
    <a:band1V>
      <a:tcStyle>
        <a:tcBdr/>
        <a:fill>
          <a:solidFill>
            <a:schemeClr val="accent4">
              <a:tint val="40000"/>
            </a:schemeClr>
          </a:solidFill>
        </a:fill>
      </a:tcStyle>
    </a:band1V>
    <a:lastCol>
      <a:tcTxStyle b="on"/>
      <a:tcStyle>
        <a:tcBdr/>
      </a:tcStyle>
    </a:lastCol>
    <a:firstCol>
      <a:tcTxStyle b="on"/>
      <a:tcStyle>
        <a:tcBdr/>
      </a:tcStyle>
    </a:firstCol>
    <a:lastRow>
      <a:tcTxStyle b="on"/>
      <a:tcStyle>
        <a:tcBdr>
          <a:top>
            <a:ln w="25400" cmpd="sng">
              <a:solidFill>
                <a:schemeClr val="accent4"/>
              </a:solidFill>
            </a:ln>
          </a:top>
        </a:tcBdr>
        <a:fill>
          <a:solidFill>
            <a:schemeClr val="accent4">
              <a:tint val="20000"/>
            </a:schemeClr>
          </a:solidFill>
        </a:fill>
      </a:tcStyle>
    </a:lastRow>
    <a:firstRow>
      <a:tcTxStyle b="on"/>
      <a:tcStyle>
        <a:tcBdr/>
        <a:fill>
          <a:solidFill>
            <a:schemeClr val="accent4">
              <a:tint val="20000"/>
            </a:schemeClr>
          </a:solidFill>
        </a:fill>
      </a:tcStyle>
    </a:firstRow>
  </a:tblStyle>
  <a:tblStyle styleId="{22838BEF-8BB2-4498-84A7-C5851F593DF1}" styleName="Medium Style 4 – Accent 5">
    <a:wholeTbl>
      <a:tcTxStyle>
        <a:fontRef idx="minor">
          <a:scrgbClr r="0" g="0" b="0"/>
        </a:fontRef>
        <a:schemeClr val="dk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w="12700" cmpd="sng">
              <a:solidFill>
                <a:schemeClr val="accent5"/>
              </a:solidFill>
            </a:ln>
          </a:insideV>
        </a:tcBdr>
        <a:fill>
          <a:solidFill>
            <a:schemeClr val="accent5">
              <a:tint val="20000"/>
            </a:schemeClr>
          </a:solidFill>
        </a:fill>
      </a:tcStyle>
    </a:wholeTbl>
    <a:band1H>
      <a:tcStyle>
        <a:tcBdr/>
        <a:fill>
          <a:solidFill>
            <a:schemeClr val="accent5">
              <a:tint val="40000"/>
            </a:schemeClr>
          </a:solidFill>
        </a:fill>
      </a:tcStyle>
    </a:band1H>
    <a:band1V>
      <a:tcStyle>
        <a:tcBdr/>
        <a:fill>
          <a:solidFill>
            <a:schemeClr val="accent5">
              <a:tint val="40000"/>
            </a:schemeClr>
          </a:solidFill>
        </a:fill>
      </a:tcStyle>
    </a:band1V>
    <a:lastCol>
      <a:tcTxStyle b="on"/>
      <a:tcStyle>
        <a:tcBdr/>
      </a:tcStyle>
    </a:lastCol>
    <a:firstCol>
      <a:tcTxStyle b="on"/>
      <a:tcStyle>
        <a:tcBdr/>
      </a:tcStyle>
    </a:firstCol>
    <a:lastRow>
      <a:tcTxStyle b="on"/>
      <a:tcStyle>
        <a:tcBdr>
          <a:top>
            <a:ln w="25400" cmpd="sng">
              <a:solidFill>
                <a:schemeClr val="accent5"/>
              </a:solidFill>
            </a:ln>
          </a:top>
        </a:tcBdr>
        <a:fill>
          <a:solidFill>
            <a:schemeClr val="accent5">
              <a:tint val="20000"/>
            </a:schemeClr>
          </a:solidFill>
        </a:fill>
      </a:tcStyle>
    </a:lastRow>
    <a:firstRow>
      <a:tcTxStyle b="on"/>
      <a:tcStyle>
        <a:tcBdr/>
        <a:fill>
          <a:solidFill>
            <a:schemeClr val="accent5">
              <a:tint val="20000"/>
            </a:schemeClr>
          </a:solidFill>
        </a:fill>
      </a:tcStyle>
    </a:firstRow>
  </a:tblStyle>
  <a:tblStyle styleId="{16D9F66E-5EB9-4882-86FB-DCBF35E3C3E4}" styleName="Medium Style 4 – Accent 6">
    <a:wholeTbl>
      <a:tcTxStyle>
        <a:fontRef idx="minor">
          <a:scrgbClr r="0" g="0" b="0"/>
        </a:fontRef>
        <a:schemeClr val="dk1"/>
      </a:tcTxStyle>
      <a:tcStyle>
        <a:tcBdr>
          <a:left>
            <a:ln w="12700" cmpd="sng">
              <a:solidFill>
                <a:schemeClr val="accent6"/>
              </a:solidFill>
            </a:ln>
          </a:left>
          <a:right>
            <a:ln w="12700" cmpd="sng">
              <a:solidFill>
                <a:schemeClr val="accent6"/>
              </a:solidFill>
            </a:ln>
          </a:right>
          <a:top>
            <a:ln w="12700" cmpd="sng">
              <a:solidFill>
                <a:schemeClr val="accent6"/>
              </a:solidFill>
            </a:ln>
          </a:top>
          <a:bottom>
            <a:ln w="12700" cmpd="sng">
              <a:solidFill>
                <a:schemeClr val="accent6"/>
              </a:solidFill>
            </a:ln>
          </a:bottom>
          <a:insideH>
            <a:ln w="12700" cmpd="sng">
              <a:solidFill>
                <a:schemeClr val="accent6"/>
              </a:solidFill>
            </a:ln>
          </a:insideH>
          <a:insideV>
            <a:ln w="12700" cmpd="sng">
              <a:solidFill>
                <a:schemeClr val="accent6"/>
              </a:solidFill>
            </a:ln>
          </a:insideV>
        </a:tcBdr>
        <a:fill>
          <a:solidFill>
            <a:schemeClr val="accent6">
              <a:tint val="20000"/>
            </a:schemeClr>
          </a:solidFill>
        </a:fill>
      </a:tcStyle>
    </a:wholeTbl>
    <a:band1H>
      <a:tcStyle>
        <a:tcBdr/>
        <a:fill>
          <a:solidFill>
            <a:schemeClr val="accent6">
              <a:tint val="40000"/>
            </a:schemeClr>
          </a:solidFill>
        </a:fill>
      </a:tcStyle>
    </a:band1H>
    <a:band1V>
      <a:tcStyle>
        <a:tcBdr/>
        <a:fill>
          <a:solidFill>
            <a:schemeClr val="accent6">
              <a:tint val="40000"/>
            </a:schemeClr>
          </a:solidFill>
        </a:fill>
      </a:tcStyle>
    </a:band1V>
    <a:lastCol>
      <a:tcTxStyle b="on"/>
      <a:tcStyle>
        <a:tcBdr/>
      </a:tcStyle>
    </a:lastCol>
    <a:firstCol>
      <a:tcTxStyle b="on"/>
      <a:tcStyle>
        <a:tcBdr/>
      </a:tcStyle>
    </a:firstCol>
    <a:lastRow>
      <a:tcTxStyle b="on"/>
      <a:tcStyle>
        <a:tcBdr>
          <a:top>
            <a:ln w="25400" cmpd="sng">
              <a:solidFill>
                <a:schemeClr val="accent6"/>
              </a:solidFill>
            </a:ln>
          </a:top>
        </a:tcBdr>
        <a:fill>
          <a:solidFill>
            <a:schemeClr val="accent6">
              <a:tint val="20000"/>
            </a:schemeClr>
          </a:solidFill>
        </a:fill>
      </a:tcStyle>
    </a:lastRow>
    <a:firstRow>
      <a:tcTxStyle b="on"/>
      <a:tcStyle>
        <a:tcBdr/>
        <a:fill>
          <a:solidFill>
            <a:schemeClr val="accent6">
              <a:tint val="20000"/>
            </a:schemeClr>
          </a:solidFill>
        </a:fill>
      </a:tcStyle>
    </a:firstRow>
  </a:tblStyle>
  <a:tblStyle styleId="{E8034E78-7F5D-4C2E-B375-FC64B27BC917}" styleName="Dark Style 1">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dk1">
              <a:tint val="20000"/>
            </a:schemeClr>
          </a:solidFill>
        </a:fill>
      </a:tcStyle>
    </a:wholeTbl>
    <a:band1H>
      <a:tcStyle>
        <a:tcBdr/>
        <a:fill>
          <a:solidFill>
            <a:schemeClr val="dk1">
              <a:tint val="40000"/>
            </a:schemeClr>
          </a:solidFill>
        </a:fill>
      </a:tcStyle>
    </a:band1H>
    <a:band1V>
      <a:tcStyle>
        <a:tcBdr/>
        <a:fill>
          <a:solidFill>
            <a:schemeClr val="dk1">
              <a:tint val="40000"/>
            </a:schemeClr>
          </a:solidFill>
        </a:fill>
      </a:tcStyle>
    </a:band1V>
    <a:lastCol>
      <a:tcTxStyle b="on"/>
      <a:tcStyle>
        <a:tcBdr>
          <a:left>
            <a:ln w="25400" cmpd="sng">
              <a:solidFill>
                <a:schemeClr val="lt1"/>
              </a:solidFill>
            </a:ln>
          </a:left>
        </a:tcBdr>
        <a:fill>
          <a:solidFill>
            <a:schemeClr val="dk1">
              <a:tint val="60000"/>
            </a:schemeClr>
          </a:solidFill>
        </a:fill>
      </a:tcStyle>
    </a:lastCol>
    <a:firstCol>
      <a:tcTxStyle b="on"/>
      <a:tcStyle>
        <a:tcBdr>
          <a:right>
            <a:ln w="25400" cmpd="sng">
              <a:solidFill>
                <a:schemeClr val="lt1"/>
              </a:solidFill>
            </a:ln>
          </a:right>
        </a:tcBdr>
        <a:fill>
          <a:solidFill>
            <a:schemeClr val="dk1">
              <a:tint val="60000"/>
            </a:schemeClr>
          </a:solidFill>
        </a:fill>
      </a:tcStyle>
    </a:firstCol>
    <a:lastRow>
      <a:tcTxStyle b="on"/>
      <a:tcStyle>
        <a:tcBdr>
          <a:top>
            <a:ln w="25400" cmpd="sng">
              <a:solidFill>
                <a:schemeClr val="lt1"/>
              </a:solidFill>
            </a:ln>
          </a:top>
        </a:tcBdr>
        <a:fill>
          <a:solidFill>
            <a:schemeClr val="dk1">
              <a:tint val="6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125E5076-3810-47DD-B79F-674D7AD40C01}" styleName="Dark Style 1 – Accent 1">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1"/>
          </a:solidFill>
        </a:fill>
      </a:tcStyle>
    </a:wholeTbl>
    <a:band1H>
      <a:tcStyle>
        <a:tcBdr/>
        <a:fill>
          <a:solidFill>
            <a:schemeClr val="accent1">
              <a:shade val="60000"/>
            </a:schemeClr>
          </a:solidFill>
        </a:fill>
      </a:tcStyle>
    </a:band1H>
    <a:band1V>
      <a:tcStyle>
        <a:tcBdr/>
        <a:fill>
          <a:solidFill>
            <a:schemeClr val="accent1">
              <a:shade val="60000"/>
            </a:schemeClr>
          </a:solidFill>
        </a:fill>
      </a:tcStyle>
    </a:band1V>
    <a:lastCol>
      <a:tcTxStyle b="on"/>
      <a:tcStyle>
        <a:tcBdr>
          <a:left>
            <a:ln w="25400" cmpd="sng">
              <a:solidFill>
                <a:schemeClr val="lt1"/>
              </a:solidFill>
            </a:ln>
          </a:left>
        </a:tcBdr>
        <a:fill>
          <a:solidFill>
            <a:schemeClr val="accent1">
              <a:shade val="60000"/>
            </a:schemeClr>
          </a:solidFill>
        </a:fill>
      </a:tcStyle>
    </a:lastCol>
    <a:firstCol>
      <a:tcTxStyle b="on"/>
      <a:tcStyle>
        <a:tcBdr>
          <a:right>
            <a:ln w="25400" cmpd="sng">
              <a:solidFill>
                <a:schemeClr val="lt1"/>
              </a:solidFill>
            </a:ln>
          </a:right>
        </a:tcBdr>
        <a:fill>
          <a:solidFill>
            <a:schemeClr val="accent1">
              <a:shade val="60000"/>
            </a:schemeClr>
          </a:solidFill>
        </a:fill>
      </a:tcStyle>
    </a:firstCol>
    <a:lastRow>
      <a:tcTxStyle b="on"/>
      <a:tcStyle>
        <a:tcBdr>
          <a:top>
            <a:ln w="25400" cmpd="sng">
              <a:solidFill>
                <a:schemeClr val="lt1"/>
              </a:solidFill>
            </a:ln>
          </a:top>
        </a:tcBdr>
        <a:fill>
          <a:solidFill>
            <a:schemeClr val="accent1">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37CE84F3-28C3-443E-9E96-99CF82512B78}" styleName="Dark Style 1 – Accent 2">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2"/>
          </a:solidFill>
        </a:fill>
      </a:tcStyle>
    </a:wholeTbl>
    <a:band1H>
      <a:tcStyle>
        <a:tcBdr/>
        <a:fill>
          <a:solidFill>
            <a:schemeClr val="accent2">
              <a:shade val="60000"/>
            </a:schemeClr>
          </a:solidFill>
        </a:fill>
      </a:tcStyle>
    </a:band1H>
    <a:band1V>
      <a:tcStyle>
        <a:tcBdr/>
        <a:fill>
          <a:solidFill>
            <a:schemeClr val="accent2">
              <a:shade val="60000"/>
            </a:schemeClr>
          </a:solidFill>
        </a:fill>
      </a:tcStyle>
    </a:band1V>
    <a:lastCol>
      <a:tcTxStyle b="on"/>
      <a:tcStyle>
        <a:tcBdr>
          <a:left>
            <a:ln w="25400" cmpd="sng">
              <a:solidFill>
                <a:schemeClr val="lt1"/>
              </a:solidFill>
            </a:ln>
          </a:left>
        </a:tcBdr>
        <a:fill>
          <a:solidFill>
            <a:schemeClr val="accent2">
              <a:shade val="60000"/>
            </a:schemeClr>
          </a:solidFill>
        </a:fill>
      </a:tcStyle>
    </a:lastCol>
    <a:firstCol>
      <a:tcTxStyle b="on"/>
      <a:tcStyle>
        <a:tcBdr>
          <a:right>
            <a:ln w="25400" cmpd="sng">
              <a:solidFill>
                <a:schemeClr val="lt1"/>
              </a:solidFill>
            </a:ln>
          </a:right>
        </a:tcBdr>
        <a:fill>
          <a:solidFill>
            <a:schemeClr val="accent2">
              <a:shade val="60000"/>
            </a:schemeClr>
          </a:solidFill>
        </a:fill>
      </a:tcStyle>
    </a:firstCol>
    <a:lastRow>
      <a:tcTxStyle b="on"/>
      <a:tcStyle>
        <a:tcBdr>
          <a:top>
            <a:ln w="25400" cmpd="sng">
              <a:solidFill>
                <a:schemeClr val="lt1"/>
              </a:solidFill>
            </a:ln>
          </a:top>
        </a:tcBdr>
        <a:fill>
          <a:solidFill>
            <a:schemeClr val="accent2">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D03447BB-5D67-496B-8E87-E561075AD55C}" styleName="Dark Style 1 – Accent 3">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3"/>
          </a:solidFill>
        </a:fill>
      </a:tcStyle>
    </a:wholeTbl>
    <a:band1H>
      <a:tcStyle>
        <a:tcBdr/>
        <a:fill>
          <a:solidFill>
            <a:schemeClr val="accent3">
              <a:shade val="60000"/>
            </a:schemeClr>
          </a:solidFill>
        </a:fill>
      </a:tcStyle>
    </a:band1H>
    <a:band1V>
      <a:tcStyle>
        <a:tcBdr/>
        <a:fill>
          <a:solidFill>
            <a:schemeClr val="accent3">
              <a:shade val="60000"/>
            </a:schemeClr>
          </a:solidFill>
        </a:fill>
      </a:tcStyle>
    </a:band1V>
    <a:lastCol>
      <a:tcTxStyle b="on"/>
      <a:tcStyle>
        <a:tcBdr>
          <a:left>
            <a:ln w="25400" cmpd="sng">
              <a:solidFill>
                <a:schemeClr val="lt1"/>
              </a:solidFill>
            </a:ln>
          </a:left>
        </a:tcBdr>
        <a:fill>
          <a:solidFill>
            <a:schemeClr val="accent3">
              <a:shade val="60000"/>
            </a:schemeClr>
          </a:solidFill>
        </a:fill>
      </a:tcStyle>
    </a:lastCol>
    <a:firstCol>
      <a:tcTxStyle b="on"/>
      <a:tcStyle>
        <a:tcBdr>
          <a:right>
            <a:ln w="25400" cmpd="sng">
              <a:solidFill>
                <a:schemeClr val="lt1"/>
              </a:solidFill>
            </a:ln>
          </a:right>
        </a:tcBdr>
        <a:fill>
          <a:solidFill>
            <a:schemeClr val="accent3">
              <a:shade val="60000"/>
            </a:schemeClr>
          </a:solidFill>
        </a:fill>
      </a:tcStyle>
    </a:firstCol>
    <a:lastRow>
      <a:tcTxStyle b="on"/>
      <a:tcStyle>
        <a:tcBdr>
          <a:top>
            <a:ln w="25400" cmpd="sng">
              <a:solidFill>
                <a:schemeClr val="lt1"/>
              </a:solidFill>
            </a:ln>
          </a:top>
        </a:tcBdr>
        <a:fill>
          <a:solidFill>
            <a:schemeClr val="accent3">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6938"/>
    <p:restoredTop sz="92130"/>
  </p:normalViewPr>
  <p:slideViewPr>
    <p:cSldViewPr snapToGrid="0">
      <p:cViewPr varScale="1">
        <p:scale>
          <a:sx n="84" d="100"/>
          <a:sy n="84" d="100"/>
        </p:scale>
        <p:origin x="272" y="184"/>
      </p:cViewPr>
      <p:guideLst/>
    </p:cSldViewPr>
  </p:slideViewPr>
  <p:outlineViewPr>
    <p:cViewPr>
      <p:scale>
        <a:sx n="33" d="100"/>
        <a:sy n="33" d="100"/>
      </p:scale>
      <p:origin x="0" y="-13824"/>
    </p:cViewPr>
  </p:outlineViewPr>
  <p:notesTextViewPr>
    <p:cViewPr>
      <p:scale>
        <a:sx n="1" d="1"/>
        <a:sy n="1" d="1"/>
      </p:scale>
      <p:origin x="0" y="-792"/>
    </p:cViewPr>
  </p:notesTextViewPr>
  <p:sorterViewPr>
    <p:cViewPr>
      <p:scale>
        <a:sx n="80" d="100"/>
        <a:sy n="80" d="100"/>
      </p:scale>
      <p:origin x="0" y="0"/>
    </p:cViewPr>
  </p:sorterViewPr>
  <p:notesViewPr>
    <p:cSldViewPr snapToGrid="0">
      <p:cViewPr varScale="1">
        <p:scale>
          <a:sx n="70" d="100"/>
          <a:sy n="70" d="100"/>
        </p:scale>
        <p:origin x="2704" y="176"/>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8C1480A-E647-9740-A905-64A4ACCA77D4}" type="datetimeFigureOut">
              <a:rPr lang="en-US" smtClean="0"/>
              <a:t>11/8/25</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03E1BF9-A865-6241-9ACA-B9056F0B8D38}" type="slidenum">
              <a:rPr lang="en-US" smtClean="0"/>
              <a:t>‹#›</a:t>
            </a:fld>
            <a:endParaRPr lang="en-US" dirty="0"/>
          </a:p>
        </p:txBody>
      </p:sp>
    </p:spTree>
    <p:extLst>
      <p:ext uri="{BB962C8B-B14F-4D97-AF65-F5344CB8AC3E}">
        <p14:creationId xmlns:p14="http://schemas.microsoft.com/office/powerpoint/2010/main" val="246663493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903E1BF9-A865-6241-9ACA-B9056F0B8D38}" type="slidenum">
              <a:rPr lang="en-US" smtClean="0"/>
              <a:t>4</a:t>
            </a:fld>
            <a:endParaRPr lang="en-US" dirty="0"/>
          </a:p>
        </p:txBody>
      </p:sp>
    </p:spTree>
    <p:extLst>
      <p:ext uri="{BB962C8B-B14F-4D97-AF65-F5344CB8AC3E}">
        <p14:creationId xmlns:p14="http://schemas.microsoft.com/office/powerpoint/2010/main" val="295181056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903E1BF9-A865-6241-9ACA-B9056F0B8D38}" type="slidenum">
              <a:rPr lang="en-US" smtClean="0"/>
              <a:t>5</a:t>
            </a:fld>
            <a:endParaRPr lang="en-US" dirty="0"/>
          </a:p>
        </p:txBody>
      </p:sp>
    </p:spTree>
    <p:extLst>
      <p:ext uri="{BB962C8B-B14F-4D97-AF65-F5344CB8AC3E}">
        <p14:creationId xmlns:p14="http://schemas.microsoft.com/office/powerpoint/2010/main" val="8220315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dirty="0"/>
          </a:p>
        </p:txBody>
      </p:sp>
      <p:sp>
        <p:nvSpPr>
          <p:cNvPr id="3" name="Notes Placeholder 2"/>
          <p:cNvSpPr>
            <a:spLocks noGrp="1"/>
          </p:cNvSpPr>
          <p:nvPr>
            <p:ph type="body" idx="1"/>
          </p:nvPr>
        </p:nvSpPr>
        <p:spPr/>
        <p:txBody>
          <a:bodyPr/>
          <a:lstStyle/>
          <a:p>
            <a:pPr marL="228600" indent="-228600">
              <a:lnSpc>
                <a:spcPct val="150000"/>
              </a:lnSpc>
              <a:buAutoNum type="arabicPeriod"/>
            </a:pPr>
            <a:r>
              <a:rPr lang="en-US" dirty="0"/>
              <a:t> </a:t>
            </a:r>
            <a:r>
              <a:rPr lang="en-US" sz="1400" dirty="0">
                <a:latin typeface="Arial" panose="020B0604020202020204" pitchFamily="34" charset="0"/>
                <a:cs typeface="Arial" panose="020B0604020202020204" pitchFamily="34" charset="0"/>
              </a:rPr>
              <a:t>Trade policies are the amount that you need to pay to receive good for outside of UK , it is important in florist stores because a large rage of flowers that are trendy and lovely by the consumer are importing from outside of UK such as Chrysanthemum sp. and Orchidaceous.</a:t>
            </a:r>
          </a:p>
          <a:p>
            <a:pPr marL="228600" indent="-228600">
              <a:lnSpc>
                <a:spcPct val="150000"/>
              </a:lnSpc>
              <a:buAutoNum type="arabicPeriod"/>
            </a:pPr>
            <a:r>
              <a:rPr lang="en-US" sz="1400" dirty="0">
                <a:latin typeface="Arial" panose="020B0604020202020204" pitchFamily="34" charset="0"/>
                <a:cs typeface="Arial" panose="020B0604020202020204" pitchFamily="34" charset="0"/>
              </a:rPr>
              <a:t> Tax policies are sciential in a business because you need to have a register of you company and have constantly declaration and check your finances to know the amount that you need to pay to avoid tax evasion that is a crime. </a:t>
            </a:r>
          </a:p>
          <a:p>
            <a:pPr marL="228600" indent="-228600">
              <a:lnSpc>
                <a:spcPct val="150000"/>
              </a:lnSpc>
              <a:buAutoNum type="arabicPeriod"/>
            </a:pPr>
            <a:r>
              <a:rPr lang="en-US" sz="1400" dirty="0">
                <a:latin typeface="Arial" panose="020B0604020202020204" pitchFamily="34" charset="0"/>
                <a:cs typeface="Arial" panose="020B0604020202020204" pitchFamily="34" charset="0"/>
              </a:rPr>
              <a:t>Inflation rates that affect the prices of services and goods increased the prices of the florist and affecting the demand of this services.</a:t>
            </a:r>
          </a:p>
          <a:p>
            <a:pPr marL="228600" indent="-228600">
              <a:lnSpc>
                <a:spcPct val="150000"/>
              </a:lnSpc>
              <a:buAutoNum type="arabicPeriod"/>
            </a:pPr>
            <a:r>
              <a:rPr lang="en-US" sz="1400" dirty="0">
                <a:latin typeface="Arial" panose="020B0604020202020204" pitchFamily="34" charset="0"/>
                <a:cs typeface="Arial" panose="020B0604020202020204" pitchFamily="34" charset="0"/>
              </a:rPr>
              <a:t>Seasonal demand and economic cycles, the seasonal demand are predictable period such as mother’s day or stations of the years change, and business cycles is something that happen very years and business can make strategics to be prepare with time can make the changes necessaries and avoid inconveniences.</a:t>
            </a:r>
          </a:p>
          <a:p>
            <a:pPr marL="228600" indent="-228600">
              <a:buAutoNum type="arabicPeriod"/>
            </a:pPr>
            <a:endParaRPr lang="en-US" dirty="0"/>
          </a:p>
        </p:txBody>
      </p:sp>
      <p:sp>
        <p:nvSpPr>
          <p:cNvPr id="4" name="Slide Number Placeholder 3"/>
          <p:cNvSpPr>
            <a:spLocks noGrp="1"/>
          </p:cNvSpPr>
          <p:nvPr>
            <p:ph type="sldNum" sz="quarter" idx="5"/>
          </p:nvPr>
        </p:nvSpPr>
        <p:spPr/>
        <p:txBody>
          <a:bodyPr/>
          <a:lstStyle/>
          <a:p>
            <a:fld id="{903E1BF9-A865-6241-9ACA-B9056F0B8D38}" type="slidenum">
              <a:rPr lang="en-US" smtClean="0"/>
              <a:t>6</a:t>
            </a:fld>
            <a:endParaRPr lang="en-US" dirty="0"/>
          </a:p>
        </p:txBody>
      </p:sp>
    </p:spTree>
    <p:extLst>
      <p:ext uri="{BB962C8B-B14F-4D97-AF65-F5344CB8AC3E}">
        <p14:creationId xmlns:p14="http://schemas.microsoft.com/office/powerpoint/2010/main" val="133001564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dirty="0"/>
          </a:p>
        </p:txBody>
      </p:sp>
      <p:sp>
        <p:nvSpPr>
          <p:cNvPr id="3" name="Notes Placeholder 2"/>
          <p:cNvSpPr>
            <a:spLocks noGrp="1"/>
          </p:cNvSpPr>
          <p:nvPr>
            <p:ph type="body" idx="1"/>
          </p:nvPr>
        </p:nvSpPr>
        <p:spPr/>
        <p:txBody>
          <a:bodyPr/>
          <a:lstStyle/>
          <a:p>
            <a:pPr marL="228600" indent="-228600">
              <a:lnSpc>
                <a:spcPct val="150000"/>
              </a:lnSpc>
              <a:buAutoNum type="arabicPeriod"/>
            </a:pPr>
            <a:r>
              <a:rPr lang="en-US" sz="1400" dirty="0">
                <a:latin typeface="Arial" panose="020B0604020202020204" pitchFamily="34" charset="0"/>
                <a:cs typeface="Arial" panose="020B0604020202020204" pitchFamily="34" charset="0"/>
              </a:rPr>
              <a:t>Community engagement and social responsibility: it is one of the most important factor that a florist store need to have because it will attract more loyal customer and the community will take them in count when they are doing any activity or want to gift flowers.</a:t>
            </a:r>
          </a:p>
          <a:p>
            <a:pPr marL="228600" indent="-228600">
              <a:lnSpc>
                <a:spcPct val="150000"/>
              </a:lnSpc>
              <a:buAutoNum type="arabicPeriod"/>
            </a:pPr>
            <a:r>
              <a:rPr lang="en-US" sz="1400" dirty="0">
                <a:latin typeface="Arial" panose="020B0604020202020204" pitchFamily="34" charset="0"/>
                <a:cs typeface="Arial" panose="020B0604020202020204" pitchFamily="34" charset="0"/>
              </a:rPr>
              <a:t>Seasonality and events are important to a florist because normally people buy more bouquets or floral arrangement when there are any important occasions such as a birthday, wedding or mother’s day.</a:t>
            </a:r>
          </a:p>
          <a:p>
            <a:pPr marL="228600" indent="-228600">
              <a:lnSpc>
                <a:spcPct val="150000"/>
              </a:lnSpc>
              <a:buAutoNum type="arabicPeriod"/>
            </a:pPr>
            <a:r>
              <a:rPr lang="en-US" sz="1400" dirty="0">
                <a:latin typeface="Arial" panose="020B0604020202020204" pitchFamily="34" charset="0"/>
                <a:cs typeface="Arial" panose="020B0604020202020204" pitchFamily="34" charset="0"/>
              </a:rPr>
              <a:t>Digital marketing and customer engagement: digital marketing is the practice of promote a brand using various online services such as Instagram, and customer engagement is the interaction between the business and the customer obtaining the loyalty of the customer in relationship with quality-price options in the market.</a:t>
            </a:r>
          </a:p>
          <a:p>
            <a:pPr marL="228600" indent="-228600">
              <a:lnSpc>
                <a:spcPct val="150000"/>
              </a:lnSpc>
              <a:buAutoNum type="arabicPeriod"/>
            </a:pPr>
            <a:r>
              <a:rPr lang="en-US" sz="1400" dirty="0">
                <a:latin typeface="Arial" panose="020B0604020202020204" pitchFamily="34" charset="0"/>
                <a:cs typeface="Arial" panose="020B0604020202020204" pitchFamily="34" charset="0"/>
              </a:rPr>
              <a:t>Impact of e-commerce om florist business: it present a large range of impact in the traditional operation of florist because I the actuality the online business have many advantages such as global delivery, diversity of option in one place and the facilities in the price or discount events that help those business that not have a physical store have loyal customers or subscriptions.</a:t>
            </a:r>
          </a:p>
          <a:p>
            <a:pPr marL="228600" indent="-228600">
              <a:buAutoNum type="arabicPeriod"/>
            </a:pPr>
            <a:endParaRPr lang="en-US" dirty="0"/>
          </a:p>
        </p:txBody>
      </p:sp>
      <p:sp>
        <p:nvSpPr>
          <p:cNvPr id="4" name="Slide Number Placeholder 3"/>
          <p:cNvSpPr>
            <a:spLocks noGrp="1"/>
          </p:cNvSpPr>
          <p:nvPr>
            <p:ph type="sldNum" sz="quarter" idx="5"/>
          </p:nvPr>
        </p:nvSpPr>
        <p:spPr/>
        <p:txBody>
          <a:bodyPr/>
          <a:lstStyle/>
          <a:p>
            <a:fld id="{903E1BF9-A865-6241-9ACA-B9056F0B8D38}" type="slidenum">
              <a:rPr lang="en-US" smtClean="0"/>
              <a:t>7</a:t>
            </a:fld>
            <a:endParaRPr lang="en-US" dirty="0"/>
          </a:p>
        </p:txBody>
      </p:sp>
    </p:spTree>
    <p:extLst>
      <p:ext uri="{BB962C8B-B14F-4D97-AF65-F5344CB8AC3E}">
        <p14:creationId xmlns:p14="http://schemas.microsoft.com/office/powerpoint/2010/main" val="187223523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dirty="0"/>
          </a:p>
        </p:txBody>
      </p:sp>
      <p:sp>
        <p:nvSpPr>
          <p:cNvPr id="3" name="Notes Placeholder 2"/>
          <p:cNvSpPr>
            <a:spLocks noGrp="1"/>
          </p:cNvSpPr>
          <p:nvPr>
            <p:ph type="body" idx="1"/>
          </p:nvPr>
        </p:nvSpPr>
        <p:spPr/>
        <p:txBody>
          <a:bodyPr/>
          <a:lstStyle/>
          <a:p>
            <a:pPr marL="228600" indent="-228600">
              <a:lnSpc>
                <a:spcPct val="150000"/>
              </a:lnSpc>
              <a:buAutoNum type="arabicPeriod"/>
            </a:pPr>
            <a:r>
              <a:rPr lang="en-US" sz="1400" dirty="0">
                <a:latin typeface="Arial" panose="020B0604020202020204" pitchFamily="34" charset="0"/>
                <a:cs typeface="Arial" panose="020B0604020202020204" pitchFamily="34" charset="0"/>
              </a:rPr>
              <a:t>Legal Factors: Consumer protection law is the act the protect the rights of the customer when they buy a services or good.</a:t>
            </a:r>
          </a:p>
          <a:p>
            <a:pPr marL="228600" indent="-228600">
              <a:lnSpc>
                <a:spcPct val="150000"/>
              </a:lnSpc>
              <a:buAutoNum type="arabicPeriod"/>
            </a:pPr>
            <a:r>
              <a:rPr lang="en-US" sz="1400" dirty="0">
                <a:latin typeface="Arial" panose="020B0604020202020204" pitchFamily="34" charset="0"/>
                <a:cs typeface="Arial" panose="020B0604020202020204" pitchFamily="34" charset="0"/>
              </a:rPr>
              <a:t>Licenses and permits: to open a business you need the licenses and permits that make you business operate with out have problem with out problems such a registration your business, insurance, basic cost, and others. </a:t>
            </a:r>
          </a:p>
          <a:p>
            <a:pPr marL="228600" indent="-228600">
              <a:lnSpc>
                <a:spcPct val="150000"/>
              </a:lnSpc>
              <a:buAutoNum type="arabicPeriod"/>
            </a:pPr>
            <a:r>
              <a:rPr lang="en-US" sz="1400" dirty="0">
                <a:latin typeface="Arial" panose="020B0604020202020204" pitchFamily="34" charset="0"/>
                <a:cs typeface="Arial" panose="020B0604020202020204" pitchFamily="34" charset="0"/>
              </a:rPr>
              <a:t>Climate changes impact is once of the problems that can affect the florist industry because is the are a high impact in any area that is specially in the development of flowers it will be affect the production and the amount that is available to supply the business.</a:t>
            </a:r>
          </a:p>
          <a:p>
            <a:pPr marL="228600" indent="-228600">
              <a:lnSpc>
                <a:spcPct val="150000"/>
              </a:lnSpc>
              <a:buAutoNum type="arabicPeriod"/>
            </a:pPr>
            <a:r>
              <a:rPr lang="en-US" sz="1400" dirty="0">
                <a:latin typeface="Arial" panose="020B0604020202020204" pitchFamily="34" charset="0"/>
                <a:cs typeface="Arial" panose="020B0604020202020204" pitchFamily="34" charset="0"/>
              </a:rPr>
              <a:t>Sustainability Practice that are follow for many countries to promoted the eco-friendly practices such as management wasted.</a:t>
            </a:r>
          </a:p>
        </p:txBody>
      </p:sp>
      <p:sp>
        <p:nvSpPr>
          <p:cNvPr id="4" name="Slide Number Placeholder 3"/>
          <p:cNvSpPr>
            <a:spLocks noGrp="1"/>
          </p:cNvSpPr>
          <p:nvPr>
            <p:ph type="sldNum" sz="quarter" idx="5"/>
          </p:nvPr>
        </p:nvSpPr>
        <p:spPr/>
        <p:txBody>
          <a:bodyPr/>
          <a:lstStyle/>
          <a:p>
            <a:fld id="{903E1BF9-A865-6241-9ACA-B9056F0B8D38}" type="slidenum">
              <a:rPr lang="en-US" smtClean="0"/>
              <a:t>8</a:t>
            </a:fld>
            <a:endParaRPr lang="en-US" dirty="0"/>
          </a:p>
        </p:txBody>
      </p:sp>
    </p:spTree>
    <p:extLst>
      <p:ext uri="{BB962C8B-B14F-4D97-AF65-F5344CB8AC3E}">
        <p14:creationId xmlns:p14="http://schemas.microsoft.com/office/powerpoint/2010/main" val="272683925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903E1BF9-A865-6241-9ACA-B9056F0B8D38}" type="slidenum">
              <a:rPr lang="en-US" smtClean="0"/>
              <a:t>9</a:t>
            </a:fld>
            <a:endParaRPr lang="en-US" dirty="0"/>
          </a:p>
        </p:txBody>
      </p:sp>
    </p:spTree>
    <p:extLst>
      <p:ext uri="{BB962C8B-B14F-4D97-AF65-F5344CB8AC3E}">
        <p14:creationId xmlns:p14="http://schemas.microsoft.com/office/powerpoint/2010/main" val="387668314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903E1BF9-A865-6241-9ACA-B9056F0B8D38}" type="slidenum">
              <a:rPr lang="en-US" smtClean="0"/>
              <a:t>10</a:t>
            </a:fld>
            <a:endParaRPr lang="en-US" dirty="0"/>
          </a:p>
        </p:txBody>
      </p:sp>
    </p:spTree>
    <p:extLst>
      <p:ext uri="{BB962C8B-B14F-4D97-AF65-F5344CB8AC3E}">
        <p14:creationId xmlns:p14="http://schemas.microsoft.com/office/powerpoint/2010/main" val="915900221"/>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Droplets-HD-Title-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ctrTitle"/>
          </p:nvPr>
        </p:nvSpPr>
        <p:spPr>
          <a:xfrm>
            <a:off x="1751012" y="1300785"/>
            <a:ext cx="8689976" cy="2509213"/>
          </a:xfrm>
        </p:spPr>
        <p:txBody>
          <a:bodyPr anchor="b">
            <a:normAutofit/>
          </a:bodyPr>
          <a:lstStyle>
            <a:lvl1pPr algn="ctr">
              <a:defRPr sz="4800"/>
            </a:lvl1pPr>
          </a:lstStyle>
          <a:p>
            <a:r>
              <a:rPr lang="en-GB"/>
              <a:t>Click to edit Master title style</a:t>
            </a:r>
            <a:endParaRPr lang="en-US" dirty="0"/>
          </a:p>
        </p:txBody>
      </p:sp>
      <p:sp>
        <p:nvSpPr>
          <p:cNvPr id="3" name="Subtitle 2"/>
          <p:cNvSpPr>
            <a:spLocks noGrp="1"/>
          </p:cNvSpPr>
          <p:nvPr>
            <p:ph type="subTitle" idx="1"/>
          </p:nvPr>
        </p:nvSpPr>
        <p:spPr>
          <a:xfrm>
            <a:off x="1751012" y="3886200"/>
            <a:ext cx="8689976" cy="1371599"/>
          </a:xfrm>
        </p:spPr>
        <p:txBody>
          <a:bodyPr>
            <a:normAutofit/>
          </a:bodyPr>
          <a:lstStyle>
            <a:lvl1pPr marL="0" indent="0" algn="ctr">
              <a:buNone/>
              <a:defRPr sz="2200">
                <a:solidFill>
                  <a:schemeClr val="bg1">
                    <a:lumMod val="5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a:t>11/8/25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3" name="Picture 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GB"/>
              <a:t>Click to edit Master title style</a:t>
            </a:r>
            <a:endParaRPr lang="en-US" dirty="0"/>
          </a:p>
        </p:txBody>
      </p:sp>
      <p:sp>
        <p:nvSpPr>
          <p:cNvPr id="12" name="Content Placeholder 2"/>
          <p:cNvSpPr>
            <a:spLocks noGrp="1"/>
          </p:cNvSpPr>
          <p:nvPr>
            <p:ph sz="quarter" idx="13"/>
          </p:nvPr>
        </p:nvSpPr>
        <p:spPr>
          <a:xfrm>
            <a:off x="913774" y="2367092"/>
            <a:ext cx="10363826" cy="342410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a:t>11/8/25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828563"/>
            <a:ext cx="10351752" cy="2736819"/>
          </a:xfrm>
        </p:spPr>
        <p:txBody>
          <a:bodyPr anchor="b">
            <a:normAutofit/>
          </a:bodyPr>
          <a:lstStyle>
            <a:lvl1pPr>
              <a:defRPr sz="4000"/>
            </a:lvl1pPr>
          </a:lstStyle>
          <a:p>
            <a:r>
              <a:rPr lang="en-GB"/>
              <a:t>Click to edit Master title style</a:t>
            </a:r>
            <a:endParaRPr lang="en-US" dirty="0"/>
          </a:p>
        </p:txBody>
      </p:sp>
      <p:sp>
        <p:nvSpPr>
          <p:cNvPr id="3" name="Text Placeholder 2"/>
          <p:cNvSpPr>
            <a:spLocks noGrp="1"/>
          </p:cNvSpPr>
          <p:nvPr>
            <p:ph type="body" idx="1"/>
          </p:nvPr>
        </p:nvSpPr>
        <p:spPr>
          <a:xfrm>
            <a:off x="913774" y="3657457"/>
            <a:ext cx="10351752" cy="1368183"/>
          </a:xfrm>
        </p:spPr>
        <p:txBody>
          <a:bodyPr>
            <a:normAutofit/>
          </a:bodyPr>
          <a:lstStyle>
            <a:lvl1pPr marL="0" indent="0" algn="ctr">
              <a:buNone/>
              <a:defRPr sz="2000">
                <a:solidFill>
                  <a:schemeClr val="bg1">
                    <a:lumMod val="5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48A87A34-81AB-432B-8DAE-1953F412C126}" type="datetimeFigureOut">
              <a:rPr lang="en-US"/>
              <a:t>11/8/25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GB"/>
              <a:t>Click to edit Master title style</a:t>
            </a:r>
            <a:endParaRPr lang="en-US" dirty="0"/>
          </a:p>
        </p:txBody>
      </p:sp>
      <p:sp>
        <p:nvSpPr>
          <p:cNvPr id="12" name="Content Placeholder 2"/>
          <p:cNvSpPr>
            <a:spLocks noGrp="1"/>
          </p:cNvSpPr>
          <p:nvPr>
            <p:ph sz="quarter" idx="13"/>
          </p:nvPr>
        </p:nvSpPr>
        <p:spPr>
          <a:xfrm>
            <a:off x="913774" y="2367092"/>
            <a:ext cx="5106026" cy="342410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13" name="Content Placeholder 3"/>
          <p:cNvSpPr>
            <a:spLocks noGrp="1"/>
          </p:cNvSpPr>
          <p:nvPr>
            <p:ph sz="quarter" idx="14"/>
          </p:nvPr>
        </p:nvSpPr>
        <p:spPr>
          <a:xfrm>
            <a:off x="6172200" y="2367092"/>
            <a:ext cx="5105400" cy="342410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a:t>11/8/25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5" name="Picture 14"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GB"/>
              <a:t>Click to edit Master title style</a:t>
            </a:r>
            <a:endParaRPr lang="en-US" dirty="0"/>
          </a:p>
        </p:txBody>
      </p:sp>
      <p:sp>
        <p:nvSpPr>
          <p:cNvPr id="3" name="Text Placeholder 2"/>
          <p:cNvSpPr>
            <a:spLocks noGrp="1"/>
          </p:cNvSpPr>
          <p:nvPr>
            <p:ph type="body" idx="1"/>
          </p:nvPr>
        </p:nvSpPr>
        <p:spPr>
          <a:xfrm>
            <a:off x="1146328" y="2371018"/>
            <a:ext cx="487347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2" name="Content Placeholder 3"/>
          <p:cNvSpPr>
            <a:spLocks noGrp="1"/>
          </p:cNvSpPr>
          <p:nvPr>
            <p:ph sz="quarter" idx="13"/>
          </p:nvPr>
        </p:nvSpPr>
        <p:spPr>
          <a:xfrm>
            <a:off x="913774" y="3051012"/>
            <a:ext cx="5106027" cy="274018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396423" y="2371018"/>
            <a:ext cx="488180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3" name="Content Placeholder 5"/>
          <p:cNvSpPr>
            <a:spLocks noGrp="1"/>
          </p:cNvSpPr>
          <p:nvPr>
            <p:ph sz="quarter" idx="14"/>
          </p:nvPr>
        </p:nvSpPr>
        <p:spPr>
          <a:xfrm>
            <a:off x="6172200" y="3051012"/>
            <a:ext cx="5105401" cy="274018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a:t>11/8/25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a:t>11/8/25</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7" name="Picture 6"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Date Placeholder 1"/>
          <p:cNvSpPr>
            <a:spLocks noGrp="1"/>
          </p:cNvSpPr>
          <p:nvPr>
            <p:ph type="dt" sz="half" idx="10"/>
          </p:nvPr>
        </p:nvSpPr>
        <p:spPr/>
        <p:txBody>
          <a:bodyPr/>
          <a:lstStyle/>
          <a:p>
            <a:fld id="{48A87A34-81AB-432B-8DAE-1953F412C126}" type="datetimeFigureOut">
              <a:rPr lang="en-US"/>
              <a:t>11/8/25</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609600"/>
            <a:ext cx="3935688" cy="2023252"/>
          </a:xfrm>
        </p:spPr>
        <p:txBody>
          <a:bodyPr anchor="b"/>
          <a:lstStyle>
            <a:lvl1pPr algn="ctr">
              <a:defRPr sz="3200"/>
            </a:lvl1pPr>
          </a:lstStyle>
          <a:p>
            <a:r>
              <a:rPr lang="en-GB"/>
              <a:t>Click to edit Master title style</a:t>
            </a:r>
            <a:endParaRPr lang="en-US" dirty="0"/>
          </a:p>
        </p:txBody>
      </p:sp>
      <p:sp>
        <p:nvSpPr>
          <p:cNvPr id="10" name="Content Placeholder 2"/>
          <p:cNvSpPr>
            <a:spLocks noGrp="1"/>
          </p:cNvSpPr>
          <p:nvPr>
            <p:ph sz="quarter" idx="13"/>
          </p:nvPr>
        </p:nvSpPr>
        <p:spPr>
          <a:xfrm>
            <a:off x="5078062" y="609600"/>
            <a:ext cx="6200163" cy="5181599"/>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913774" y="2632852"/>
            <a:ext cx="3935689" cy="3158348"/>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a:t>11/8/25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600"/>
            <a:ext cx="5934969" cy="2023254"/>
          </a:xfrm>
        </p:spPr>
        <p:txBody>
          <a:bodyPr anchor="b"/>
          <a:lstStyle>
            <a:lvl1pPr algn="ct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7424803" y="609601"/>
            <a:ext cx="3255358" cy="5181600"/>
          </a:xfrm>
          <a:prstGeom prst="roundRect">
            <a:avLst>
              <a:gd name="adj" fmla="val 4943"/>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dirty="0"/>
              <a:t>Click icon to add picture</a:t>
            </a:r>
            <a:endParaRPr lang="en-US" dirty="0"/>
          </a:p>
        </p:txBody>
      </p:sp>
      <p:sp>
        <p:nvSpPr>
          <p:cNvPr id="4" name="Text Placeholder 3"/>
          <p:cNvSpPr>
            <a:spLocks noGrp="1"/>
          </p:cNvSpPr>
          <p:nvPr>
            <p:ph type="body" sz="half" idx="2"/>
          </p:nvPr>
        </p:nvSpPr>
        <p:spPr>
          <a:xfrm>
            <a:off x="913794" y="2632852"/>
            <a:ext cx="5934949" cy="3158347"/>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a:t>11/8/25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94" y="4289374"/>
            <a:ext cx="10364432" cy="811610"/>
          </a:xfrm>
        </p:spPr>
        <p:txBody>
          <a:bodyPr anchor="b"/>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1184744" y="698261"/>
            <a:ext cx="9822532" cy="3214136"/>
          </a:xfrm>
          <a:prstGeom prst="roundRect">
            <a:avLst>
              <a:gd name="adj" fmla="val 4944"/>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dirty="0"/>
              <a:t>Click icon to add picture</a:t>
            </a:r>
            <a:endParaRPr lang="en-US" dirty="0"/>
          </a:p>
        </p:txBody>
      </p:sp>
      <p:sp>
        <p:nvSpPr>
          <p:cNvPr id="4" name="Text Placeholder 3"/>
          <p:cNvSpPr>
            <a:spLocks noGrp="1"/>
          </p:cNvSpPr>
          <p:nvPr>
            <p:ph type="body" sz="half" idx="2"/>
          </p:nvPr>
        </p:nvSpPr>
        <p:spPr>
          <a:xfrm>
            <a:off x="913774" y="5108728"/>
            <a:ext cx="10364452" cy="682472"/>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a:t>11/8/25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599"/>
            <a:ext cx="10364452" cy="3427245"/>
          </a:xfrm>
        </p:spPr>
        <p:txBody>
          <a:bodyPr anchor="ctr"/>
          <a:lstStyle>
            <a:lvl1pPr algn="ctr">
              <a:defRPr sz="3200"/>
            </a:lvl1pPr>
          </a:lstStyle>
          <a:p>
            <a:r>
              <a:rPr lang="en-GB"/>
              <a:t>Click to edit Master title style</a:t>
            </a:r>
            <a:endParaRPr lang="en-US" dirty="0"/>
          </a:p>
        </p:txBody>
      </p:sp>
      <p:sp>
        <p:nvSpPr>
          <p:cNvPr id="4" name="Text Placeholder 3"/>
          <p:cNvSpPr>
            <a:spLocks noGrp="1"/>
          </p:cNvSpPr>
          <p:nvPr>
            <p:ph type="body" sz="half" idx="2"/>
          </p:nvPr>
        </p:nvSpPr>
        <p:spPr>
          <a:xfrm>
            <a:off x="913775" y="4204821"/>
            <a:ext cx="10364452" cy="1586380"/>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a:t>11/8/25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1446212" y="609600"/>
            <a:ext cx="9302752" cy="2992904"/>
          </a:xfrm>
        </p:spPr>
        <p:txBody>
          <a:bodyPr anchor="ctr"/>
          <a:lstStyle>
            <a:lvl1pPr>
              <a:defRPr sz="3200"/>
            </a:lvl1pPr>
          </a:lstStyle>
          <a:p>
            <a:r>
              <a:rPr lang="en-GB"/>
              <a:t>Click to edit Master title style</a:t>
            </a:r>
            <a:endParaRPr lang="en-US" dirty="0"/>
          </a:p>
        </p:txBody>
      </p:sp>
      <p:sp>
        <p:nvSpPr>
          <p:cNvPr id="12" name="Text Placeholder 3"/>
          <p:cNvSpPr>
            <a:spLocks noGrp="1"/>
          </p:cNvSpPr>
          <p:nvPr>
            <p:ph type="body" sz="half" idx="13"/>
          </p:nvPr>
        </p:nvSpPr>
        <p:spPr>
          <a:xfrm>
            <a:off x="1720644" y="3610032"/>
            <a:ext cx="8752299" cy="59478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4" name="Text Placeholder 3"/>
          <p:cNvSpPr>
            <a:spLocks noGrp="1"/>
          </p:cNvSpPr>
          <p:nvPr>
            <p:ph type="body" sz="half" idx="2"/>
          </p:nvPr>
        </p:nvSpPr>
        <p:spPr>
          <a:xfrm>
            <a:off x="913774" y="4372796"/>
            <a:ext cx="10364452" cy="1421053"/>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a:t>11/8/25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a:t>‹#›</a:t>
            </a:fld>
            <a:endParaRPr lang="en-US" dirty="0"/>
          </a:p>
        </p:txBody>
      </p:sp>
      <p:sp>
        <p:nvSpPr>
          <p:cNvPr id="13" name="TextBox 12"/>
          <p:cNvSpPr txBox="1"/>
          <p:nvPr/>
        </p:nvSpPr>
        <p:spPr>
          <a:xfrm>
            <a:off x="1001488" y="75416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4" name="TextBox 13"/>
          <p:cNvSpPr txBox="1"/>
          <p:nvPr/>
        </p:nvSpPr>
        <p:spPr>
          <a:xfrm>
            <a:off x="10557558" y="299357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2138721"/>
            <a:ext cx="10364452" cy="2511835"/>
          </a:xfrm>
        </p:spPr>
        <p:txBody>
          <a:bodyPr anchor="b"/>
          <a:lstStyle>
            <a:lvl1pPr algn="ctr">
              <a:defRPr sz="3200"/>
            </a:lvl1pPr>
          </a:lstStyle>
          <a:p>
            <a:r>
              <a:rPr lang="en-GB"/>
              <a:t>Click to edit Master title style</a:t>
            </a:r>
            <a:endParaRPr lang="en-US" dirty="0"/>
          </a:p>
        </p:txBody>
      </p:sp>
      <p:sp>
        <p:nvSpPr>
          <p:cNvPr id="4" name="Text Placeholder 3"/>
          <p:cNvSpPr>
            <a:spLocks noGrp="1"/>
          </p:cNvSpPr>
          <p:nvPr>
            <p:ph type="body" sz="half" idx="2"/>
          </p:nvPr>
        </p:nvSpPr>
        <p:spPr>
          <a:xfrm>
            <a:off x="913775" y="4662335"/>
            <a:ext cx="10364452"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a:t>11/8/25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3" name="Picture 1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5" name="Title 1"/>
          <p:cNvSpPr>
            <a:spLocks noGrp="1"/>
          </p:cNvSpPr>
          <p:nvPr>
            <p:ph type="title"/>
          </p:nvPr>
        </p:nvSpPr>
        <p:spPr>
          <a:xfrm>
            <a:off x="913774" y="609600"/>
            <a:ext cx="10364452" cy="1605094"/>
          </a:xfrm>
        </p:spPr>
        <p:txBody>
          <a:bodyPr/>
          <a:lstStyle/>
          <a:p>
            <a:r>
              <a:rPr lang="en-GB"/>
              <a:t>Click to edit Master title style</a:t>
            </a:r>
            <a:endParaRPr lang="en-US" dirty="0"/>
          </a:p>
        </p:txBody>
      </p:sp>
      <p:sp>
        <p:nvSpPr>
          <p:cNvPr id="7" name="Text Placeholder 2"/>
          <p:cNvSpPr>
            <a:spLocks noGrp="1"/>
          </p:cNvSpPr>
          <p:nvPr>
            <p:ph type="body" idx="1"/>
          </p:nvPr>
        </p:nvSpPr>
        <p:spPr>
          <a:xfrm>
            <a:off x="913774" y="2367093"/>
            <a:ext cx="3298976"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8" name="Text Placeholder 3"/>
          <p:cNvSpPr>
            <a:spLocks noGrp="1"/>
          </p:cNvSpPr>
          <p:nvPr>
            <p:ph type="body" sz="half" idx="15"/>
          </p:nvPr>
        </p:nvSpPr>
        <p:spPr>
          <a:xfrm>
            <a:off x="913774" y="2943355"/>
            <a:ext cx="3298976"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9" name="Text Placeholder 4"/>
          <p:cNvSpPr>
            <a:spLocks noGrp="1"/>
          </p:cNvSpPr>
          <p:nvPr>
            <p:ph type="body" sz="quarter" idx="3"/>
          </p:nvPr>
        </p:nvSpPr>
        <p:spPr>
          <a:xfrm>
            <a:off x="4452389" y="2367093"/>
            <a:ext cx="3291521"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0" name="Text Placeholder 3"/>
          <p:cNvSpPr>
            <a:spLocks noGrp="1"/>
          </p:cNvSpPr>
          <p:nvPr>
            <p:ph type="body" sz="half" idx="16"/>
          </p:nvPr>
        </p:nvSpPr>
        <p:spPr>
          <a:xfrm>
            <a:off x="4441348" y="2943355"/>
            <a:ext cx="3303351"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1" name="Text Placeholder 4"/>
          <p:cNvSpPr>
            <a:spLocks noGrp="1"/>
          </p:cNvSpPr>
          <p:nvPr>
            <p:ph type="body" sz="quarter" idx="13"/>
          </p:nvPr>
        </p:nvSpPr>
        <p:spPr>
          <a:xfrm>
            <a:off x="7973298" y="2367093"/>
            <a:ext cx="3304928"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2" name="Text Placeholder 3"/>
          <p:cNvSpPr>
            <a:spLocks noGrp="1"/>
          </p:cNvSpPr>
          <p:nvPr>
            <p:ph type="body" sz="half" idx="17"/>
          </p:nvPr>
        </p:nvSpPr>
        <p:spPr>
          <a:xfrm>
            <a:off x="7973298" y="2943355"/>
            <a:ext cx="3304928"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3" name="Date Placeholder 2"/>
          <p:cNvSpPr>
            <a:spLocks noGrp="1"/>
          </p:cNvSpPr>
          <p:nvPr>
            <p:ph type="dt" sz="half" idx="10"/>
          </p:nvPr>
        </p:nvSpPr>
        <p:spPr/>
        <p:txBody>
          <a:bodyPr/>
          <a:lstStyle/>
          <a:p>
            <a:fld id="{48A87A34-81AB-432B-8DAE-1953F412C126}" type="datetimeFigureOut">
              <a:rPr lang="en-US"/>
              <a:t>11/8/25</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6" name="Picture 15"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0" name="Title 1"/>
          <p:cNvSpPr>
            <a:spLocks noGrp="1"/>
          </p:cNvSpPr>
          <p:nvPr>
            <p:ph type="title"/>
          </p:nvPr>
        </p:nvSpPr>
        <p:spPr>
          <a:xfrm>
            <a:off x="913774" y="610772"/>
            <a:ext cx="10364452" cy="1603922"/>
          </a:xfrm>
        </p:spPr>
        <p:txBody>
          <a:bodyPr/>
          <a:lstStyle/>
          <a:p>
            <a:r>
              <a:rPr lang="en-GB"/>
              <a:t>Click to edit Master title style</a:t>
            </a:r>
            <a:endParaRPr lang="en-US" dirty="0"/>
          </a:p>
        </p:txBody>
      </p:sp>
      <p:sp>
        <p:nvSpPr>
          <p:cNvPr id="19" name="Text Placeholder 2"/>
          <p:cNvSpPr>
            <a:spLocks noGrp="1"/>
          </p:cNvSpPr>
          <p:nvPr>
            <p:ph type="body" idx="1"/>
          </p:nvPr>
        </p:nvSpPr>
        <p:spPr>
          <a:xfrm>
            <a:off x="913774" y="4204820"/>
            <a:ext cx="3296409"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0" name="Picture Placeholder 2"/>
          <p:cNvSpPr>
            <a:spLocks noGrp="1" noChangeAspect="1"/>
          </p:cNvSpPr>
          <p:nvPr>
            <p:ph type="pic" idx="15"/>
          </p:nvPr>
        </p:nvSpPr>
        <p:spPr>
          <a:xfrm>
            <a:off x="913774" y="2367093"/>
            <a:ext cx="3296409" cy="1524000"/>
          </a:xfrm>
          <a:prstGeom prst="roundRect">
            <a:avLst>
              <a:gd name="adj" fmla="val 9363"/>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dirty="0"/>
              <a:t>Click icon to add picture</a:t>
            </a:r>
            <a:endParaRPr lang="en-US" dirty="0"/>
          </a:p>
        </p:txBody>
      </p:sp>
      <p:sp>
        <p:nvSpPr>
          <p:cNvPr id="21" name="Text Placeholder 3"/>
          <p:cNvSpPr>
            <a:spLocks noGrp="1"/>
          </p:cNvSpPr>
          <p:nvPr>
            <p:ph type="body" sz="half" idx="18"/>
          </p:nvPr>
        </p:nvSpPr>
        <p:spPr>
          <a:xfrm>
            <a:off x="913774" y="4781082"/>
            <a:ext cx="3296409" cy="101011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22" name="Text Placeholder 4"/>
          <p:cNvSpPr>
            <a:spLocks noGrp="1"/>
          </p:cNvSpPr>
          <p:nvPr>
            <p:ph type="body" sz="quarter" idx="3"/>
          </p:nvPr>
        </p:nvSpPr>
        <p:spPr>
          <a:xfrm>
            <a:off x="4442759" y="4204820"/>
            <a:ext cx="3301828"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3" name="Picture Placeholder 2"/>
          <p:cNvSpPr>
            <a:spLocks noGrp="1" noChangeAspect="1"/>
          </p:cNvSpPr>
          <p:nvPr>
            <p:ph type="pic" idx="21"/>
          </p:nvPr>
        </p:nvSpPr>
        <p:spPr>
          <a:xfrm>
            <a:off x="4441348" y="2367093"/>
            <a:ext cx="3303352" cy="1524000"/>
          </a:xfrm>
          <a:prstGeom prst="roundRect">
            <a:avLst>
              <a:gd name="adj" fmla="val 8841"/>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dirty="0"/>
              <a:t>Click icon to add picture</a:t>
            </a:r>
            <a:endParaRPr lang="en-US" dirty="0"/>
          </a:p>
        </p:txBody>
      </p:sp>
      <p:sp>
        <p:nvSpPr>
          <p:cNvPr id="24" name="Text Placeholder 3"/>
          <p:cNvSpPr>
            <a:spLocks noGrp="1"/>
          </p:cNvSpPr>
          <p:nvPr>
            <p:ph type="body" sz="half" idx="19"/>
          </p:nvPr>
        </p:nvSpPr>
        <p:spPr>
          <a:xfrm>
            <a:off x="4441348" y="4781080"/>
            <a:ext cx="3303352" cy="1010119"/>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25" name="Text Placeholder 4"/>
          <p:cNvSpPr>
            <a:spLocks noGrp="1"/>
          </p:cNvSpPr>
          <p:nvPr>
            <p:ph type="body" sz="quarter" idx="13"/>
          </p:nvPr>
        </p:nvSpPr>
        <p:spPr>
          <a:xfrm>
            <a:off x="7973298" y="4204820"/>
            <a:ext cx="3300681"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6" name="Picture Placeholder 2"/>
          <p:cNvSpPr>
            <a:spLocks noGrp="1" noChangeAspect="1"/>
          </p:cNvSpPr>
          <p:nvPr>
            <p:ph type="pic" idx="22"/>
          </p:nvPr>
        </p:nvSpPr>
        <p:spPr>
          <a:xfrm>
            <a:off x="7973298" y="2367093"/>
            <a:ext cx="3304928" cy="1524000"/>
          </a:xfrm>
          <a:prstGeom prst="roundRect">
            <a:avLst>
              <a:gd name="adj" fmla="val 8841"/>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dirty="0"/>
              <a:t>Click icon to add picture</a:t>
            </a:r>
            <a:endParaRPr lang="en-US" dirty="0"/>
          </a:p>
        </p:txBody>
      </p:sp>
      <p:sp>
        <p:nvSpPr>
          <p:cNvPr id="27" name="Text Placeholder 3"/>
          <p:cNvSpPr>
            <a:spLocks noGrp="1"/>
          </p:cNvSpPr>
          <p:nvPr>
            <p:ph type="body" sz="half" idx="20"/>
          </p:nvPr>
        </p:nvSpPr>
        <p:spPr>
          <a:xfrm>
            <a:off x="7973173" y="4781078"/>
            <a:ext cx="3305053" cy="1010121"/>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3" name="Date Placeholder 2"/>
          <p:cNvSpPr>
            <a:spLocks noGrp="1"/>
          </p:cNvSpPr>
          <p:nvPr>
            <p:ph type="dt" sz="half" idx="10"/>
          </p:nvPr>
        </p:nvSpPr>
        <p:spPr/>
        <p:txBody>
          <a:bodyPr/>
          <a:lstStyle/>
          <a:p>
            <a:fld id="{48A87A34-81AB-432B-8DAE-1953F412C126}" type="datetimeFigureOut">
              <a:rPr lang="en-US"/>
              <a:t>11/8/25</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GB"/>
              <a:t>Click to edit Master title style</a:t>
            </a:r>
            <a:endParaRPr lang="en-US" dirty="0"/>
          </a:p>
        </p:txBody>
      </p:sp>
      <p:sp>
        <p:nvSpPr>
          <p:cNvPr id="11" name="Vertical Text Placeholder 2"/>
          <p:cNvSpPr>
            <a:spLocks noGrp="1"/>
          </p:cNvSpPr>
          <p:nvPr>
            <p:ph type="body" orient="vert" sz="quarter" idx="13"/>
          </p:nvPr>
        </p:nvSpPr>
        <p:spPr>
          <a:xfrm>
            <a:off x="913775" y="2367093"/>
            <a:ext cx="10364452" cy="3424107"/>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a:t>11/8/25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Vertical Title 1"/>
          <p:cNvSpPr>
            <a:spLocks noGrp="1"/>
          </p:cNvSpPr>
          <p:nvPr>
            <p:ph type="title" orient="vert"/>
          </p:nvPr>
        </p:nvSpPr>
        <p:spPr>
          <a:xfrm>
            <a:off x="8724900" y="609601"/>
            <a:ext cx="2553326" cy="5181599"/>
          </a:xfrm>
        </p:spPr>
        <p:txBody>
          <a:bodyPr vert="eaVert"/>
          <a:lstStyle>
            <a:lvl1pPr algn="l">
              <a:defRPr/>
            </a:lvl1pPr>
          </a:lstStyle>
          <a:p>
            <a:r>
              <a:rPr lang="en-GB"/>
              <a:t>Click to edit Master title style</a:t>
            </a:r>
            <a:endParaRPr lang="en-US" dirty="0"/>
          </a:p>
        </p:txBody>
      </p:sp>
      <p:sp>
        <p:nvSpPr>
          <p:cNvPr id="8" name="Vertical Text Placeholder 2"/>
          <p:cNvSpPr>
            <a:spLocks noGrp="1"/>
          </p:cNvSpPr>
          <p:nvPr>
            <p:ph type="body" orient="vert" sz="quarter" idx="13"/>
          </p:nvPr>
        </p:nvSpPr>
        <p:spPr>
          <a:xfrm>
            <a:off x="913775" y="609601"/>
            <a:ext cx="7658724" cy="5181599"/>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a:t>11/8/25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1"/>
      </p:bgRef>
    </p:bg>
    <p:spTree>
      <p:nvGrpSpPr>
        <p:cNvPr id="1" name=""/>
        <p:cNvGrpSpPr/>
        <p:nvPr/>
      </p:nvGrpSpPr>
      <p:grpSpPr>
        <a:xfrm>
          <a:off x="0" y="0"/>
          <a:ext cx="0" cy="0"/>
          <a:chOff x="0" y="0"/>
          <a:chExt cx="0" cy="0"/>
        </a:xfrm>
      </p:grpSpPr>
      <p:pic>
        <p:nvPicPr>
          <p:cNvPr id="1026" name="Picture 2" descr="\\DROBO-FS\QuickDrops\JB\PPTX NG\Droplets\LightingOverlay.png"/>
          <p:cNvPicPr>
            <a:picLocks noChangeAspect="1" noChangeArrowheads="1"/>
          </p:cNvPicPr>
          <p:nvPr/>
        </p:nvPicPr>
        <p:blipFill>
          <a:blip r:embed="rId19">
            <a:alphaModFix/>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sp>
        <p:nvSpPr>
          <p:cNvPr id="2" name="Title Placeholder 1"/>
          <p:cNvSpPr>
            <a:spLocks noGrp="1"/>
          </p:cNvSpPr>
          <p:nvPr>
            <p:ph type="title"/>
          </p:nvPr>
        </p:nvSpPr>
        <p:spPr>
          <a:xfrm>
            <a:off x="913775" y="618517"/>
            <a:ext cx="10364451" cy="1596177"/>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913775" y="2367093"/>
            <a:ext cx="10364452" cy="3424107"/>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678737" y="5883275"/>
            <a:ext cx="2743200" cy="365125"/>
          </a:xfrm>
          <a:prstGeom prst="rect">
            <a:avLst/>
          </a:prstGeom>
        </p:spPr>
        <p:txBody>
          <a:bodyPr vert="horz" lIns="91440" tIns="45720" rIns="91440" bIns="45720" rtlCol="0" anchor="ctr"/>
          <a:lstStyle>
            <a:lvl1pPr algn="r">
              <a:defRPr sz="1000">
                <a:solidFill>
                  <a:schemeClr val="tx1"/>
                </a:solidFill>
              </a:defRPr>
            </a:lvl1pPr>
          </a:lstStyle>
          <a:p>
            <a:fld id="{48A87A34-81AB-432B-8DAE-1953F412C126}" type="datetimeFigureOut">
              <a:rPr lang="en-US"/>
              <a:pPr/>
              <a:t>11/8/25</a:t>
            </a:fld>
            <a:endParaRPr lang="en-US" dirty="0"/>
          </a:p>
        </p:txBody>
      </p:sp>
      <p:sp>
        <p:nvSpPr>
          <p:cNvPr id="5" name="Footer Placeholder 4"/>
          <p:cNvSpPr>
            <a:spLocks noGrp="1"/>
          </p:cNvSpPr>
          <p:nvPr>
            <p:ph type="ftr" sz="quarter" idx="3"/>
          </p:nvPr>
        </p:nvSpPr>
        <p:spPr>
          <a:xfrm>
            <a:off x="913774" y="5883275"/>
            <a:ext cx="6672887" cy="365125"/>
          </a:xfrm>
          <a:prstGeom prst="rect">
            <a:avLst/>
          </a:prstGeom>
        </p:spPr>
        <p:txBody>
          <a:bodyPr vert="horz" lIns="91440" tIns="45720" rIns="91440" bIns="45720" rtlCol="0" anchor="ctr"/>
          <a:lstStyle>
            <a:lvl1pPr algn="l">
              <a:defRPr sz="1000">
                <a:solidFill>
                  <a:schemeClr val="tx1"/>
                </a:solidFill>
              </a:defRPr>
            </a:lvl1pPr>
          </a:lstStyle>
          <a:p>
            <a:endParaRPr lang="en-US" dirty="0"/>
          </a:p>
        </p:txBody>
      </p:sp>
      <p:sp>
        <p:nvSpPr>
          <p:cNvPr id="6" name="Slide Number Placeholder 5"/>
          <p:cNvSpPr>
            <a:spLocks noGrp="1"/>
          </p:cNvSpPr>
          <p:nvPr>
            <p:ph type="sldNum" sz="quarter" idx="4"/>
          </p:nvPr>
        </p:nvSpPr>
        <p:spPr>
          <a:xfrm>
            <a:off x="10514011" y="5883275"/>
            <a:ext cx="764215" cy="365125"/>
          </a:xfrm>
          <a:prstGeom prst="rect">
            <a:avLst/>
          </a:prstGeom>
        </p:spPr>
        <p:txBody>
          <a:bodyPr vert="horz" lIns="91440" tIns="45720" rIns="91440" bIns="45720" rtlCol="0" anchor="ctr"/>
          <a:lstStyle>
            <a:lvl1pPr algn="r">
              <a:defRPr sz="1000">
                <a:solidFill>
                  <a:schemeClr val="tx1"/>
                </a:solidFill>
              </a:defRPr>
            </a:lvl1pPr>
          </a:lstStyle>
          <a:p>
            <a:fld id="{6D22F896-40B5-4ADD-8801-0D06FADFA095}" type="slidenum">
              <a:rPr lang="en-US"/>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6" r:id="rId12"/>
    <p:sldLayoutId id="2147483663" r:id="rId13"/>
    <p:sldLayoutId id="2147483667" r:id="rId14"/>
    <p:sldLayoutId id="2147483668" r:id="rId15"/>
    <p:sldLayoutId id="2147483658" r:id="rId16"/>
    <p:sldLayoutId id="2147483659" r:id="rId17"/>
  </p:sldLayoutIdLst>
  <p:txStyles>
    <p:titleStyle>
      <a:lvl1pPr algn="ctr" defTabSz="914400" rtl="0" eaLnBrk="1" latinLnBrk="0" hangingPunct="1">
        <a:lnSpc>
          <a:spcPct val="90000"/>
        </a:lnSpc>
        <a:spcBef>
          <a:spcPct val="0"/>
        </a:spcBef>
        <a:buNone/>
        <a:defRPr sz="3600" kern="1200" cap="all" baseline="0">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tx1"/>
        </a:buClr>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tx1"/>
        </a:buClr>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tx1"/>
        </a:buClr>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pixabay.com/en/orchids-flowers-orchid-flower-2710590/" TargetMode="External"/><Relationship Id="rId2" Type="http://schemas.openxmlformats.org/officeDocument/2006/relationships/image" Target="../media/image4.jpg"/><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8" Type="http://schemas.openxmlformats.org/officeDocument/2006/relationships/hyperlink" Target="https://svgsilh.com/image/1917895.html" TargetMode="External"/><Relationship Id="rId13" Type="http://schemas.openxmlformats.org/officeDocument/2006/relationships/image" Target="../media/image3.png"/><Relationship Id="rId3" Type="http://schemas.openxmlformats.org/officeDocument/2006/relationships/image" Target="../media/image1.png"/><Relationship Id="rId7" Type="http://schemas.openxmlformats.org/officeDocument/2006/relationships/image" Target="../media/image7.svg"/><Relationship Id="rId12" Type="http://schemas.openxmlformats.org/officeDocument/2006/relationships/hyperlink" Target="https://pxhere.com/en/photo/1026418" TargetMode="Externa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image" Target="../media/image6.png"/><Relationship Id="rId11" Type="http://schemas.openxmlformats.org/officeDocument/2006/relationships/image" Target="../media/image9.jpg!d"/><Relationship Id="rId5" Type="http://schemas.openxmlformats.org/officeDocument/2006/relationships/hyperlink" Target="https://www.pikist.com/free-photo-scbhb" TargetMode="External"/><Relationship Id="rId15" Type="http://schemas.openxmlformats.org/officeDocument/2006/relationships/hyperlink" Target="https://inmylittlekorner.blogspot.com/2013/08/so-sweet-of-you.html" TargetMode="External"/><Relationship Id="rId10" Type="http://schemas.openxmlformats.org/officeDocument/2006/relationships/hyperlink" Target="https://pixnio.com/media/orchid-bouquet-flowers-vase-lily" TargetMode="External"/><Relationship Id="rId4" Type="http://schemas.openxmlformats.org/officeDocument/2006/relationships/image" Target="../media/image5.jpg"/><Relationship Id="rId9" Type="http://schemas.openxmlformats.org/officeDocument/2006/relationships/image" Target="../media/image8.jpg"/><Relationship Id="rId14" Type="http://schemas.openxmlformats.org/officeDocument/2006/relationships/image" Target="../media/image10.jpg"/></Relationships>
</file>

<file path=ppt/slides/_rels/slide5.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hyperlink" Target="https://www.publicdomainpictures.net/view-image.php?image=2023" TargetMode="External"/><Relationship Id="rId5" Type="http://schemas.openxmlformats.org/officeDocument/2006/relationships/image" Target="../media/image12.jpg"/><Relationship Id="rId4" Type="http://schemas.openxmlformats.org/officeDocument/2006/relationships/hyperlink" Target="https://www.geograph.org.uk/photo/73621" TargetMode="External"/></Relationships>
</file>

<file path=ppt/slides/_rels/slide6.xml.rels><?xml version="1.0" encoding="UTF-8" standalone="yes"?>
<Relationships xmlns="http://schemas.openxmlformats.org/package/2006/relationships"><Relationship Id="rId8" Type="http://schemas.openxmlformats.org/officeDocument/2006/relationships/hyperlink" Target="https://pressbooks.openeducationalberta.ca/saitbusstudies/chapter/economics-and-business/" TargetMode="External"/><Relationship Id="rId3" Type="http://schemas.openxmlformats.org/officeDocument/2006/relationships/image" Target="../media/image13.jpg"/><Relationship Id="rId7" Type="http://schemas.openxmlformats.org/officeDocument/2006/relationships/image" Target="../media/image15.png"/><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hyperlink" Target="https://www.civicolab.it/perche-la-flat-tax-sbagliata-2/" TargetMode="External"/><Relationship Id="rId5" Type="http://schemas.openxmlformats.org/officeDocument/2006/relationships/image" Target="../media/image14.jpg"/><Relationship Id="rId10" Type="http://schemas.openxmlformats.org/officeDocument/2006/relationships/hyperlink" Target="https://www.taxresearch.org.uk/Blog/2023/03/20/the-banking-crisis-shows-we-need-to-cancel-quantitative-tightening-cut-interest-rates-now-and-restart-quantitative-easing/" TargetMode="External"/><Relationship Id="rId4" Type="http://schemas.openxmlformats.org/officeDocument/2006/relationships/hyperlink" Target="https://www.votewatch.eu/blog/category/policy-area/international-trade/" TargetMode="External"/><Relationship Id="rId9" Type="http://schemas.openxmlformats.org/officeDocument/2006/relationships/image" Target="../media/image16.png"/></Relationships>
</file>

<file path=ppt/slides/_rels/slide7.xml.rels><?xml version="1.0" encoding="UTF-8" standalone="yes"?>
<Relationships xmlns="http://schemas.openxmlformats.org/package/2006/relationships"><Relationship Id="rId8" Type="http://schemas.openxmlformats.org/officeDocument/2006/relationships/image" Target="../media/image19.jpg!s"/><Relationship Id="rId3" Type="http://schemas.openxmlformats.org/officeDocument/2006/relationships/image" Target="../media/image1.png"/><Relationship Id="rId7" Type="http://schemas.openxmlformats.org/officeDocument/2006/relationships/hyperlink" Target="https://openclipart.org/detail/221725/social-media-tree" TargetMode="External"/><Relationship Id="rId12"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image" Target="../media/image18.png"/><Relationship Id="rId11" Type="http://schemas.openxmlformats.org/officeDocument/2006/relationships/hyperlink" Target="https://ijlsi.com/corporate-social-responsibility-csr/" TargetMode="External"/><Relationship Id="rId5" Type="http://schemas.openxmlformats.org/officeDocument/2006/relationships/hyperlink" Target="https://freepngimg.com/png/74389-network-media-digital-bpo-advertising-marketing-ecommerce" TargetMode="External"/><Relationship Id="rId10" Type="http://schemas.openxmlformats.org/officeDocument/2006/relationships/image" Target="../media/image20.jpg"/><Relationship Id="rId4" Type="http://schemas.openxmlformats.org/officeDocument/2006/relationships/image" Target="../media/image17.png"/><Relationship Id="rId9" Type="http://schemas.openxmlformats.org/officeDocument/2006/relationships/hyperlink" Target="https://pxhere.com/fr/photo/826596" TargetMode="External"/></Relationships>
</file>

<file path=ppt/slides/_rels/slide8.xml.rels><?xml version="1.0" encoding="UTF-8" standalone="yes"?>
<Relationships xmlns="http://schemas.openxmlformats.org/package/2006/relationships"><Relationship Id="rId8" Type="http://schemas.openxmlformats.org/officeDocument/2006/relationships/image" Target="../media/image23.jpg"/><Relationship Id="rId3" Type="http://schemas.openxmlformats.org/officeDocument/2006/relationships/image" Target="../media/image1.png"/><Relationship Id="rId7" Type="http://schemas.openxmlformats.org/officeDocument/2006/relationships/hyperlink" Target="https://www.eea.europa.eu/data-and-maps/figures/projected-impact-of-climate-change/trend09-1m-soer2010-eps" TargetMode="External"/><Relationship Id="rId12" Type="http://schemas.openxmlformats.org/officeDocument/2006/relationships/image" Target="../media/image3.png"/><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image" Target="../media/image22.png"/><Relationship Id="rId11" Type="http://schemas.openxmlformats.org/officeDocument/2006/relationships/hyperlink" Target="https://openclipart.org/detail/194111/handshake-by-dear_theophilus-194111" TargetMode="External"/><Relationship Id="rId5" Type="http://schemas.openxmlformats.org/officeDocument/2006/relationships/hyperlink" Target="https://www.rohitdassani.com/2010/02/jago-grahak-jago.html" TargetMode="External"/><Relationship Id="rId10" Type="http://schemas.openxmlformats.org/officeDocument/2006/relationships/image" Target="../media/image24.png"/><Relationship Id="rId4" Type="http://schemas.openxmlformats.org/officeDocument/2006/relationships/image" Target="../media/image21.jpg"/><Relationship Id="rId9" Type="http://schemas.openxmlformats.org/officeDocument/2006/relationships/hyperlink" Target="https://onecommunityglobal.org/demonstrating-sustainable-sustainability/" TargetMode="Externa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8" Type="http://schemas.openxmlformats.org/officeDocument/2006/relationships/hyperlink" Target="https://citp.ac.uk/uktpr" TargetMode="External"/><Relationship Id="rId3" Type="http://schemas.openxmlformats.org/officeDocument/2006/relationships/hyperlink" Target="https://calculatorultra.com/en/tool/drop-in-sales-calculator.html#google_vignette" TargetMode="External"/><Relationship Id="rId7" Type="http://schemas.openxmlformats.org/officeDocument/2006/relationships/hyperlink" Target="https://www.investopedia.com/terms/s/seasonality.asp" TargetMode="External"/><Relationship Id="rId2" Type="http://schemas.openxmlformats.org/officeDocument/2006/relationships/hyperlink" Target="https://simpletaxes.co.uk/a-tax-guide-for-self-employed-florists/" TargetMode="External"/><Relationship Id="rId1" Type="http://schemas.openxmlformats.org/officeDocument/2006/relationships/slideLayout" Target="../slideLayouts/slideLayout1.xml"/><Relationship Id="rId6" Type="http://schemas.openxmlformats.org/officeDocument/2006/relationships/hyperlink" Target="https://www.zendesk.co.uk/blog/digital-customer-engagement/" TargetMode="External"/><Relationship Id="rId5" Type="http://schemas.openxmlformats.org/officeDocument/2006/relationships/hyperlink" Target="https://finmodelslab.com/prodducts/florist-pestel" TargetMode="External"/><Relationship Id="rId4" Type="http://schemas.openxmlformats.org/officeDocument/2006/relationships/hyperlink" Target="https://www.forbes.com/councils/forbesbusinesscouncil/2025/03/10/harness-your-companys-power-to-create-a-positive-community-impact/" TargetMode="External"/></Relationships>
</file>

<file path=ppt/slides/_rels/slide12.xml.rels><?xml version="1.0" encoding="UTF-8" standalone="yes"?>
<Relationships xmlns="http://schemas.openxmlformats.org/package/2006/relationships"><Relationship Id="rId3" Type="http://schemas.openxmlformats.org/officeDocument/2006/relationships/hyperlink" Target="https://www.publicdomainpictures.net/en/view-image.php?image=380701&amp;picture=any-questions" TargetMode="External"/><Relationship Id="rId2" Type="http://schemas.openxmlformats.org/officeDocument/2006/relationships/image" Target="../media/image25.jpg"/><Relationship Id="rId1" Type="http://schemas.openxmlformats.org/officeDocument/2006/relationships/slideLayout" Target="../slideLayouts/slideLayout7.xml"/><Relationship Id="rId5" Type="http://schemas.openxmlformats.org/officeDocument/2006/relationships/hyperlink" Target="https://www.publicdomainpictures.net/en/view-image.php?image=222897&amp;picture=thank-you-nautilus-pompilius-text" TargetMode="External"/><Relationship Id="rId4" Type="http://schemas.openxmlformats.org/officeDocument/2006/relationships/image" Target="../media/image26.jp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30FCB5-AF51-4306-8EFD-F4350978D9DE}"/>
              </a:ext>
            </a:extLst>
          </p:cNvPr>
          <p:cNvSpPr>
            <a:spLocks noGrp="1"/>
          </p:cNvSpPr>
          <p:nvPr>
            <p:ph type="ctrTitle"/>
          </p:nvPr>
        </p:nvSpPr>
        <p:spPr>
          <a:xfrm>
            <a:off x="0" y="0"/>
            <a:ext cx="12191999" cy="2374490"/>
          </a:xfrm>
        </p:spPr>
        <p:txBody>
          <a:bodyPr>
            <a:noAutofit/>
          </a:bodyPr>
          <a:lstStyle/>
          <a:p>
            <a:pPr>
              <a:lnSpc>
                <a:spcPct val="150000"/>
              </a:lnSpc>
            </a:pPr>
            <a:r>
              <a:rPr lang="en-US" sz="4000" cap="none" dirty="0">
                <a:latin typeface="Arial" panose="020B0604020202020204" pitchFamily="34" charset="0"/>
                <a:cs typeface="Arial" panose="020B0604020202020204" pitchFamily="34" charset="0"/>
              </a:rPr>
              <a:t>Problem Solving And Decision Making: Case Study – Green Haven Florists.</a:t>
            </a:r>
          </a:p>
        </p:txBody>
      </p:sp>
      <p:sp>
        <p:nvSpPr>
          <p:cNvPr id="3" name="Subtitle 2">
            <a:extLst>
              <a:ext uri="{FF2B5EF4-FFF2-40B4-BE49-F238E27FC236}">
                <a16:creationId xmlns:a16="http://schemas.microsoft.com/office/drawing/2014/main" id="{D45A6CA1-E069-7F32-9745-32E3C2A756B7}"/>
              </a:ext>
            </a:extLst>
          </p:cNvPr>
          <p:cNvSpPr>
            <a:spLocks noGrp="1"/>
          </p:cNvSpPr>
          <p:nvPr>
            <p:ph type="subTitle" idx="1"/>
          </p:nvPr>
        </p:nvSpPr>
        <p:spPr>
          <a:xfrm>
            <a:off x="737419" y="2875935"/>
            <a:ext cx="9703569" cy="3731342"/>
          </a:xfrm>
        </p:spPr>
        <p:txBody>
          <a:bodyPr>
            <a:noAutofit/>
          </a:bodyPr>
          <a:lstStyle/>
          <a:p>
            <a:pPr algn="l">
              <a:lnSpc>
                <a:spcPct val="150000"/>
              </a:lnSpc>
            </a:pPr>
            <a:r>
              <a:rPr lang="en-US" sz="1800" cap="none" dirty="0">
                <a:solidFill>
                  <a:schemeClr val="tx1"/>
                </a:solidFill>
                <a:latin typeface="Arial" panose="020B0604020202020204" pitchFamily="34" charset="0"/>
                <a:cs typeface="Arial" panose="020B0604020202020204" pitchFamily="34" charset="0"/>
              </a:rPr>
              <a:t>Module Name: Problem Solving And Decision Making</a:t>
            </a:r>
          </a:p>
          <a:p>
            <a:pPr algn="l">
              <a:lnSpc>
                <a:spcPct val="150000"/>
              </a:lnSpc>
            </a:pPr>
            <a:r>
              <a:rPr lang="en-US" sz="1800" cap="none" dirty="0">
                <a:solidFill>
                  <a:schemeClr val="tx1"/>
                </a:solidFill>
                <a:latin typeface="Arial" panose="020B0604020202020204" pitchFamily="34" charset="0"/>
                <a:cs typeface="Arial" panose="020B0604020202020204" pitchFamily="34" charset="0"/>
              </a:rPr>
              <a:t>Module Code: LCLM4004</a:t>
            </a:r>
          </a:p>
          <a:p>
            <a:pPr algn="l">
              <a:lnSpc>
                <a:spcPct val="150000"/>
              </a:lnSpc>
            </a:pPr>
            <a:r>
              <a:rPr lang="en-US" sz="1800" cap="none" dirty="0">
                <a:solidFill>
                  <a:schemeClr val="tx1"/>
                </a:solidFill>
                <a:latin typeface="Arial" panose="020B0604020202020204" pitchFamily="34" charset="0"/>
                <a:cs typeface="Arial" panose="020B0604020202020204" pitchFamily="34" charset="0"/>
              </a:rPr>
              <a:t>Student Name: Dignora Estephany Espinal Angomas</a:t>
            </a:r>
          </a:p>
          <a:p>
            <a:pPr algn="l">
              <a:lnSpc>
                <a:spcPct val="150000"/>
              </a:lnSpc>
            </a:pPr>
            <a:r>
              <a:rPr lang="en-US" sz="1800" cap="none" dirty="0">
                <a:solidFill>
                  <a:schemeClr val="tx1"/>
                </a:solidFill>
                <a:latin typeface="Arial" panose="020B0604020202020204" pitchFamily="34" charset="0"/>
                <a:cs typeface="Arial" panose="020B0604020202020204" pitchFamily="34" charset="0"/>
              </a:rPr>
              <a:t>Student Id:2441693</a:t>
            </a:r>
          </a:p>
          <a:p>
            <a:pPr algn="l">
              <a:lnSpc>
                <a:spcPct val="150000"/>
              </a:lnSpc>
            </a:pPr>
            <a:r>
              <a:rPr lang="en-US" sz="1800" cap="none" dirty="0">
                <a:solidFill>
                  <a:schemeClr val="tx1"/>
                </a:solidFill>
                <a:latin typeface="Arial" panose="020B0604020202020204" pitchFamily="34" charset="0"/>
                <a:cs typeface="Arial" panose="020B0604020202020204" pitchFamily="34" charset="0"/>
              </a:rPr>
              <a:t>Lecturer: Richard Ashaye</a:t>
            </a:r>
          </a:p>
          <a:p>
            <a:pPr algn="l">
              <a:lnSpc>
                <a:spcPct val="150000"/>
              </a:lnSpc>
            </a:pPr>
            <a:r>
              <a:rPr lang="en-US" sz="1800" cap="none" dirty="0">
                <a:solidFill>
                  <a:schemeClr val="tx1"/>
                </a:solidFill>
                <a:latin typeface="Arial" panose="020B0604020202020204" pitchFamily="34" charset="0"/>
                <a:cs typeface="Arial" panose="020B0604020202020204" pitchFamily="34" charset="0"/>
              </a:rPr>
              <a:t>Assessment 1: Presentation</a:t>
            </a:r>
          </a:p>
          <a:p>
            <a:pPr algn="l">
              <a:lnSpc>
                <a:spcPct val="150000"/>
              </a:lnSpc>
            </a:pPr>
            <a:r>
              <a:rPr lang="en-US" sz="1800" cap="none" dirty="0">
                <a:solidFill>
                  <a:schemeClr val="tx1"/>
                </a:solidFill>
                <a:latin typeface="Arial" panose="020B0604020202020204" pitchFamily="34" charset="0"/>
                <a:cs typeface="Arial" panose="020B0604020202020204" pitchFamily="34" charset="0"/>
              </a:rPr>
              <a:t>Date: 15/11/2025</a:t>
            </a:r>
          </a:p>
          <a:p>
            <a:pPr algn="l">
              <a:lnSpc>
                <a:spcPct val="150000"/>
              </a:lnSpc>
            </a:pPr>
            <a:endParaRPr lang="en-US" cap="none" dirty="0">
              <a:solidFill>
                <a:schemeClr val="tx1"/>
              </a:solidFill>
              <a:latin typeface="Arial" panose="020B0604020202020204" pitchFamily="34" charset="0"/>
              <a:cs typeface="Arial" panose="020B0604020202020204" pitchFamily="34" charset="0"/>
            </a:endParaRPr>
          </a:p>
          <a:p>
            <a:pPr algn="l">
              <a:lnSpc>
                <a:spcPct val="150000"/>
              </a:lnSpc>
            </a:pPr>
            <a:endParaRPr lang="en-US" dirty="0">
              <a:solidFill>
                <a:schemeClr val="tx1"/>
              </a:solidFill>
            </a:endParaRPr>
          </a:p>
          <a:p>
            <a:pPr algn="l">
              <a:lnSpc>
                <a:spcPct val="150000"/>
              </a:lnSpc>
            </a:pPr>
            <a:endParaRPr lang="en-US" dirty="0">
              <a:solidFill>
                <a:schemeClr val="tx1"/>
              </a:solidFill>
            </a:endParaRPr>
          </a:p>
        </p:txBody>
      </p:sp>
    </p:spTree>
    <p:extLst>
      <p:ext uri="{BB962C8B-B14F-4D97-AF65-F5344CB8AC3E}">
        <p14:creationId xmlns:p14="http://schemas.microsoft.com/office/powerpoint/2010/main" val="361202064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64000"/>
                <a:lumMod val="88000"/>
              </a:schemeClr>
            </a:gs>
          </a:gsLst>
          <a:lin ang="5400000" scaled="0"/>
        </a:gra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4D4DD4CF-9732-4771-98FE-77886DC915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 name="Picture 4" descr="A close-up of a group of pink and purple flowers&#10;&#10;AI-generated content may be incorrect.">
            <a:extLst>
              <a:ext uri="{FF2B5EF4-FFF2-40B4-BE49-F238E27FC236}">
                <a16:creationId xmlns:a16="http://schemas.microsoft.com/office/drawing/2014/main" id="{6D81463A-D078-A1C3-110F-B2C28C3AE373}"/>
              </a:ext>
            </a:extLst>
          </p:cNvPr>
          <p:cNvPicPr>
            <a:picLocks noChangeAspect="1"/>
          </p:cNvPicPr>
          <p:nvPr/>
        </p:nvPicPr>
        <p:blipFill>
          <a:blip r:embed="rId2">
            <a:extLst>
              <a:ext uri="{837473B0-CC2E-450A-ABE3-18F120FF3D39}">
                <a1611:picAttrSrcUrl xmlns:a1611="http://schemas.microsoft.com/office/drawing/2016/11/main" r:id="rId3"/>
              </a:ext>
            </a:extLst>
          </a:blip>
          <a:srcRect l="430" r="13686" b="-2"/>
          <a:stretch>
            <a:fillRect/>
          </a:stretch>
        </p:blipFill>
        <p:spPr>
          <a:xfrm>
            <a:off x="1" y="10"/>
            <a:ext cx="7479157" cy="6857990"/>
          </a:xfrm>
          <a:prstGeom prst="rect">
            <a:avLst/>
          </a:prstGeom>
        </p:spPr>
      </p:pic>
      <p:sp>
        <p:nvSpPr>
          <p:cNvPr id="12" name="Rectangle 11">
            <a:extLst>
              <a:ext uri="{FF2B5EF4-FFF2-40B4-BE49-F238E27FC236}">
                <a16:creationId xmlns:a16="http://schemas.microsoft.com/office/drawing/2014/main" id="{A2861A9C-C970-4FFE-B67C-222B6F5732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479161" y="-2"/>
            <a:ext cx="81313" cy="6858002"/>
          </a:xfrm>
          <a:prstGeom prst="rect">
            <a:avLst/>
          </a:prstGeom>
          <a:gradFill flip="none" rotWithShape="1">
            <a:gsLst>
              <a:gs pos="84000">
                <a:srgbClr val="B5B5B5"/>
              </a:gs>
              <a:gs pos="60159">
                <a:srgbClr val="D5D5D5"/>
              </a:gs>
              <a:gs pos="50447">
                <a:srgbClr val="E6E6E6"/>
              </a:gs>
              <a:gs pos="44260">
                <a:srgbClr val="D5D5D5"/>
              </a:gs>
              <a:gs pos="15928">
                <a:srgbClr val="B5B5B5"/>
              </a:gs>
              <a:gs pos="7000">
                <a:srgbClr val="8A8A8A"/>
              </a:gs>
              <a:gs pos="0">
                <a:srgbClr val="BBBBBB"/>
              </a:gs>
              <a:gs pos="93000">
                <a:srgbClr val="8A8A8A"/>
              </a:gs>
              <a:gs pos="100000">
                <a:srgbClr val="BBBBBB"/>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4" name="Picture 13">
            <a:extLst>
              <a:ext uri="{FF2B5EF4-FFF2-40B4-BE49-F238E27FC236}">
                <a16:creationId xmlns:a16="http://schemas.microsoft.com/office/drawing/2014/main" id="{D2FDF82E-EBD8-4EC5-AD10-CD9E70EE85C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C1BA0BDD-3BFA-E705-F294-7D019525DE9A}"/>
              </a:ext>
            </a:extLst>
          </p:cNvPr>
          <p:cNvSpPr>
            <a:spLocks noGrp="1"/>
          </p:cNvSpPr>
          <p:nvPr>
            <p:ph type="title"/>
          </p:nvPr>
        </p:nvSpPr>
        <p:spPr>
          <a:xfrm>
            <a:off x="8196408" y="640831"/>
            <a:ext cx="3352128" cy="1573863"/>
          </a:xfrm>
        </p:spPr>
        <p:txBody>
          <a:bodyPr>
            <a:normAutofit/>
          </a:bodyPr>
          <a:lstStyle/>
          <a:p>
            <a:pPr algn="l"/>
            <a:r>
              <a:rPr lang="en-US" sz="4000" cap="none" dirty="0">
                <a:latin typeface="Arial" panose="020B0604020202020204" pitchFamily="34" charset="0"/>
                <a:cs typeface="Arial" panose="020B0604020202020204" pitchFamily="34" charset="0"/>
              </a:rPr>
              <a:t>Overview</a:t>
            </a:r>
          </a:p>
        </p:txBody>
      </p:sp>
      <p:sp>
        <p:nvSpPr>
          <p:cNvPr id="3" name="Content Placeholder 2">
            <a:extLst>
              <a:ext uri="{FF2B5EF4-FFF2-40B4-BE49-F238E27FC236}">
                <a16:creationId xmlns:a16="http://schemas.microsoft.com/office/drawing/2014/main" id="{AA676C88-C34D-05CD-13E8-54AD96FB2450}"/>
              </a:ext>
            </a:extLst>
          </p:cNvPr>
          <p:cNvSpPr>
            <a:spLocks noGrp="1"/>
          </p:cNvSpPr>
          <p:nvPr>
            <p:ph sz="quarter" idx="13"/>
          </p:nvPr>
        </p:nvSpPr>
        <p:spPr>
          <a:xfrm>
            <a:off x="8196408" y="2367092"/>
            <a:ext cx="3352128" cy="3881309"/>
          </a:xfrm>
        </p:spPr>
        <p:txBody>
          <a:bodyPr>
            <a:normAutofit/>
          </a:bodyPr>
          <a:lstStyle/>
          <a:p>
            <a:r>
              <a:rPr lang="en-US" sz="1800" cap="none" dirty="0">
                <a:latin typeface="Arial" panose="020B0604020202020204" pitchFamily="34" charset="0"/>
                <a:cs typeface="Arial" panose="020B0604020202020204" pitchFamily="34" charset="0"/>
              </a:rPr>
              <a:t>Introduction</a:t>
            </a:r>
          </a:p>
          <a:p>
            <a:r>
              <a:rPr lang="en-US" sz="1800" cap="none" dirty="0">
                <a:latin typeface="Arial" panose="020B0604020202020204" pitchFamily="34" charset="0"/>
                <a:cs typeface="Arial" panose="020B0604020202020204" pitchFamily="34" charset="0"/>
              </a:rPr>
              <a:t>Company Background</a:t>
            </a:r>
          </a:p>
          <a:p>
            <a:r>
              <a:rPr lang="en-US" sz="1800" cap="none" dirty="0">
                <a:latin typeface="Arial" panose="020B0604020202020204" pitchFamily="34" charset="0"/>
                <a:cs typeface="Arial" panose="020B0604020202020204" pitchFamily="34" charset="0"/>
              </a:rPr>
              <a:t>Problem: Nature and Score</a:t>
            </a:r>
          </a:p>
          <a:p>
            <a:r>
              <a:rPr lang="en-US" sz="1800" cap="none" dirty="0">
                <a:latin typeface="Arial" panose="020B0604020202020204" pitchFamily="34" charset="0"/>
                <a:cs typeface="Arial" panose="020B0604020202020204" pitchFamily="34" charset="0"/>
              </a:rPr>
              <a:t>PESTLE Analysis: Green Haven Florists</a:t>
            </a:r>
          </a:p>
          <a:p>
            <a:r>
              <a:rPr lang="en-US" sz="1800" cap="none" dirty="0">
                <a:latin typeface="Arial" panose="020B0604020202020204" pitchFamily="34" charset="0"/>
                <a:cs typeface="Arial" panose="020B0604020202020204" pitchFamily="34" charset="0"/>
              </a:rPr>
              <a:t>Cause and Effect Analysis: Fishbone Diagram</a:t>
            </a:r>
          </a:p>
          <a:p>
            <a:r>
              <a:rPr lang="en-US" sz="1800" cap="none" dirty="0">
                <a:latin typeface="Arial" panose="020B0604020202020204" pitchFamily="34" charset="0"/>
                <a:cs typeface="Arial" panose="020B0604020202020204" pitchFamily="34" charset="0"/>
              </a:rPr>
              <a:t>Conclusion</a:t>
            </a:r>
          </a:p>
          <a:p>
            <a:r>
              <a:rPr lang="en-US" sz="1800" cap="none" dirty="0">
                <a:latin typeface="Arial" panose="020B0604020202020204" pitchFamily="34" charset="0"/>
                <a:cs typeface="Arial" panose="020B0604020202020204" pitchFamily="34" charset="0"/>
              </a:rPr>
              <a:t>References </a:t>
            </a:r>
          </a:p>
          <a:p>
            <a:endParaRPr lang="en-US" sz="1800" cap="none" dirty="0">
              <a:latin typeface="Arial" panose="020B0604020202020204" pitchFamily="34" charset="0"/>
              <a:cs typeface="Arial" panose="020B0604020202020204" pitchFamily="34" charset="0"/>
            </a:endParaRPr>
          </a:p>
          <a:p>
            <a:endParaRPr lang="en-US" sz="1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74756873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D28897-EB9E-7428-A252-81DB4991B32E}"/>
              </a:ext>
            </a:extLst>
          </p:cNvPr>
          <p:cNvSpPr>
            <a:spLocks noGrp="1"/>
          </p:cNvSpPr>
          <p:nvPr>
            <p:ph type="ctrTitle"/>
          </p:nvPr>
        </p:nvSpPr>
        <p:spPr>
          <a:xfrm>
            <a:off x="0" y="943897"/>
            <a:ext cx="12192000" cy="634182"/>
          </a:xfrm>
        </p:spPr>
        <p:txBody>
          <a:bodyPr>
            <a:noAutofit/>
          </a:bodyPr>
          <a:lstStyle/>
          <a:p>
            <a:pPr>
              <a:lnSpc>
                <a:spcPct val="150000"/>
              </a:lnSpc>
            </a:pPr>
            <a:r>
              <a:rPr lang="en-US" sz="4000" dirty="0">
                <a:latin typeface="Arial" panose="020B0604020202020204" pitchFamily="34" charset="0"/>
                <a:cs typeface="Arial" panose="020B0604020202020204" pitchFamily="34" charset="0"/>
              </a:rPr>
              <a:t>Introduction </a:t>
            </a:r>
          </a:p>
        </p:txBody>
      </p:sp>
      <p:sp>
        <p:nvSpPr>
          <p:cNvPr id="3" name="Subtitle 2">
            <a:extLst>
              <a:ext uri="{FF2B5EF4-FFF2-40B4-BE49-F238E27FC236}">
                <a16:creationId xmlns:a16="http://schemas.microsoft.com/office/drawing/2014/main" id="{A91403AF-803E-3DE7-3D4E-B063A5FA9626}"/>
              </a:ext>
            </a:extLst>
          </p:cNvPr>
          <p:cNvSpPr>
            <a:spLocks noGrp="1"/>
          </p:cNvSpPr>
          <p:nvPr>
            <p:ph type="subTitle" idx="1"/>
          </p:nvPr>
        </p:nvSpPr>
        <p:spPr>
          <a:xfrm>
            <a:off x="0" y="1578079"/>
            <a:ext cx="12192000" cy="5279921"/>
          </a:xfrm>
        </p:spPr>
        <p:txBody>
          <a:bodyPr>
            <a:normAutofit/>
          </a:bodyPr>
          <a:lstStyle/>
          <a:p>
            <a:pPr lvl="1" algn="l">
              <a:lnSpc>
                <a:spcPct val="150000"/>
              </a:lnSpc>
            </a:pPr>
            <a:r>
              <a:rPr lang="en-US" sz="1800" i="1" dirty="0">
                <a:latin typeface="Arial" panose="020B0604020202020204" pitchFamily="34" charset="0"/>
                <a:cs typeface="Arial" panose="020B0604020202020204" pitchFamily="34" charset="0"/>
              </a:rPr>
              <a:t>Drop in sale – “ decrease in the amount sold or revenue generate between two periods” – (Calculator ultra, 2025)</a:t>
            </a:r>
          </a:p>
          <a:p>
            <a:pPr lvl="1" algn="l">
              <a:lnSpc>
                <a:spcPct val="150000"/>
              </a:lnSpc>
            </a:pPr>
            <a:endParaRPr lang="en-US" sz="1800" cap="none" dirty="0">
              <a:latin typeface="Arial" panose="020B0604020202020204" pitchFamily="34" charset="0"/>
              <a:cs typeface="Arial" panose="020B0604020202020204" pitchFamily="34" charset="0"/>
            </a:endParaRPr>
          </a:p>
          <a:p>
            <a:pPr lvl="1" algn="l">
              <a:lnSpc>
                <a:spcPct val="150000"/>
              </a:lnSpc>
            </a:pPr>
            <a:endParaRPr lang="en-US" sz="1800" cap="none" dirty="0">
              <a:latin typeface="Arial" panose="020B0604020202020204" pitchFamily="34" charset="0"/>
              <a:cs typeface="Arial" panose="020B0604020202020204" pitchFamily="34" charset="0"/>
            </a:endParaRPr>
          </a:p>
          <a:p>
            <a:pPr lvl="1" algn="l">
              <a:lnSpc>
                <a:spcPct val="150000"/>
              </a:lnSpc>
            </a:pPr>
            <a:r>
              <a:rPr lang="en-US" sz="1800" cap="none" dirty="0">
                <a:latin typeface="Arial" panose="020B0604020202020204" pitchFamily="34" charset="0"/>
                <a:cs typeface="Arial" panose="020B0604020202020204" pitchFamily="34" charset="0"/>
              </a:rPr>
              <a:t>This presentation is about the case study analysis of Green Haven Florist, where I will be using 5W2H Method to identify the problem that the store are presenting, PESTLE Analysis to identify the external factors that can affect the company and The Fishbone Diagram to acknowledge the cause and effect of the problem to identify the root of the problem.</a:t>
            </a:r>
            <a:endParaRPr lang="en-US" sz="1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92167279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64000"/>
                <a:lumMod val="88000"/>
              </a:schemeClr>
            </a:gs>
          </a:gsLst>
          <a:lin ang="5400000" scaled="0"/>
        </a:gradFill>
        <a:effectLst/>
      </p:bgPr>
    </p:bg>
    <p:spTree>
      <p:nvGrpSpPr>
        <p:cNvPr id="1" name=""/>
        <p:cNvGrpSpPr/>
        <p:nvPr/>
      </p:nvGrpSpPr>
      <p:grpSpPr>
        <a:xfrm>
          <a:off x="0" y="0"/>
          <a:ext cx="0" cy="0"/>
          <a:chOff x="0" y="0"/>
          <a:chExt cx="0" cy="0"/>
        </a:xfrm>
      </p:grpSpPr>
      <p:sp useBgFill="1">
        <p:nvSpPr>
          <p:cNvPr id="47" name="Rectangle 46">
            <a:extLst>
              <a:ext uri="{FF2B5EF4-FFF2-40B4-BE49-F238E27FC236}">
                <a16:creationId xmlns:a16="http://schemas.microsoft.com/office/drawing/2014/main" id="{A911E254-2ACD-43AC-A820-8CBB17050D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9" name="Picture 2">
            <a:extLst>
              <a:ext uri="{FF2B5EF4-FFF2-40B4-BE49-F238E27FC236}">
                <a16:creationId xmlns:a16="http://schemas.microsoft.com/office/drawing/2014/main" id="{5A5877A2-973E-4D6B-B2E1-C8B1C543740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mt="70000"/>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6" descr="A group of colorful tulips&#10;&#10;AI-generated content may be incorrect.">
            <a:extLst>
              <a:ext uri="{FF2B5EF4-FFF2-40B4-BE49-F238E27FC236}">
                <a16:creationId xmlns:a16="http://schemas.microsoft.com/office/drawing/2014/main" id="{CB33EED3-594C-79C0-8DBD-8D2D66499AAF}"/>
              </a:ext>
            </a:extLst>
          </p:cNvPr>
          <p:cNvPicPr>
            <a:picLocks noChangeAspect="1"/>
          </p:cNvPicPr>
          <p:nvPr/>
        </p:nvPicPr>
        <p:blipFill>
          <a:blip r:embed="rId4">
            <a:extLst>
              <a:ext uri="{837473B0-CC2E-450A-ABE3-18F120FF3D39}">
                <a1611:picAttrSrcUrl xmlns:a1611="http://schemas.microsoft.com/office/drawing/2016/11/main" r:id="rId5"/>
              </a:ext>
            </a:extLst>
          </a:blip>
          <a:srcRect t="24465" r="1" b="18759"/>
          <a:stretch>
            <a:fillRect/>
          </a:stretch>
        </p:blipFill>
        <p:spPr>
          <a:xfrm>
            <a:off x="807186" y="1336597"/>
            <a:ext cx="3209144" cy="1471298"/>
          </a:xfrm>
          <a:prstGeom prst="roundRect">
            <a:avLst>
              <a:gd name="adj" fmla="val 0"/>
            </a:avLst>
          </a:prstGeom>
          <a:ln w="82550" cap="sq">
            <a:noFill/>
            <a:miter lim="800000"/>
          </a:ln>
          <a:effectLst/>
        </p:spPr>
      </p:pic>
      <p:pic>
        <p:nvPicPr>
          <p:cNvPr id="11" name="Graphic 10">
            <a:extLst>
              <a:ext uri="{FF2B5EF4-FFF2-40B4-BE49-F238E27FC236}">
                <a16:creationId xmlns:a16="http://schemas.microsoft.com/office/drawing/2014/main" id="{611A97FB-13D8-0EEE-FBC4-66607ED739D5}"/>
              </a:ext>
            </a:extLst>
          </p:cNvPr>
          <p:cNvPicPr>
            <a:picLocks noChangeAspect="1"/>
          </p:cNvPicPr>
          <p:nvPr/>
        </p:nvPicPr>
        <p:blipFill>
          <a:blip r:embed="rId6">
            <a:extLst>
              <a:ext uri="{96DAC541-7B7A-43D3-8B79-37D633B846F1}">
                <asvg:svgBlip xmlns:asvg="http://schemas.microsoft.com/office/drawing/2016/SVG/main" r:embed="rId7"/>
              </a:ext>
              <a:ext uri="{837473B0-CC2E-450A-ABE3-18F120FF3D39}">
                <a1611:picAttrSrcUrl xmlns:a1611="http://schemas.microsoft.com/office/drawing/2016/11/main" r:id="rId8"/>
              </a:ext>
            </a:extLst>
          </a:blip>
          <a:stretch>
            <a:fillRect/>
          </a:stretch>
        </p:blipFill>
        <p:spPr>
          <a:xfrm>
            <a:off x="4180059" y="869050"/>
            <a:ext cx="3209153" cy="2406394"/>
          </a:xfrm>
          <a:prstGeom prst="roundRect">
            <a:avLst>
              <a:gd name="adj" fmla="val 0"/>
            </a:avLst>
          </a:prstGeom>
          <a:ln w="82550" cap="sq">
            <a:noFill/>
            <a:miter lim="800000"/>
          </a:ln>
          <a:effectLst/>
        </p:spPr>
      </p:pic>
      <p:pic>
        <p:nvPicPr>
          <p:cNvPr id="5" name="Picture 4" descr="A pink lily and white flowers in a glass vase&#10;&#10;AI-generated content may be incorrect.">
            <a:extLst>
              <a:ext uri="{FF2B5EF4-FFF2-40B4-BE49-F238E27FC236}">
                <a16:creationId xmlns:a16="http://schemas.microsoft.com/office/drawing/2014/main" id="{82A2D7EC-A282-4A63-2B30-B4CAF7F19CB2}"/>
              </a:ext>
            </a:extLst>
          </p:cNvPr>
          <p:cNvPicPr>
            <a:picLocks noChangeAspect="1"/>
          </p:cNvPicPr>
          <p:nvPr/>
        </p:nvPicPr>
        <p:blipFill>
          <a:blip r:embed="rId9">
            <a:extLst>
              <a:ext uri="{837473B0-CC2E-450A-ABE3-18F120FF3D39}">
                <a1611:picAttrSrcUrl xmlns:a1611="http://schemas.microsoft.com/office/drawing/2016/11/main" r:id="rId10"/>
              </a:ext>
            </a:extLst>
          </a:blip>
          <a:srcRect t="20991" r="1" b="48406"/>
          <a:stretch>
            <a:fillRect/>
          </a:stretch>
        </p:blipFill>
        <p:spPr>
          <a:xfrm>
            <a:off x="807186" y="2984467"/>
            <a:ext cx="3209144" cy="1460533"/>
          </a:xfrm>
          <a:prstGeom prst="roundRect">
            <a:avLst>
              <a:gd name="adj" fmla="val 0"/>
            </a:avLst>
          </a:prstGeom>
          <a:ln w="82550" cap="sq">
            <a:noFill/>
            <a:miter lim="800000"/>
          </a:ln>
          <a:effectLst/>
        </p:spPr>
      </p:pic>
      <p:pic>
        <p:nvPicPr>
          <p:cNvPr id="15" name="Picture 14" descr="A close-up of a cardboard&#10;&#10;AI-generated content may be incorrect.">
            <a:extLst>
              <a:ext uri="{FF2B5EF4-FFF2-40B4-BE49-F238E27FC236}">
                <a16:creationId xmlns:a16="http://schemas.microsoft.com/office/drawing/2014/main" id="{277B1A87-D791-A257-A84F-367ADD584EE7}"/>
              </a:ext>
              <a:ext uri="{C183D7F6-B498-43B3-948B-1728B52AA6E4}">
                <adec:decorative xmlns:adec="http://schemas.microsoft.com/office/drawing/2017/decorative" val="0"/>
              </a:ext>
            </a:extLst>
          </p:cNvPr>
          <p:cNvPicPr>
            <a:picLocks noChangeAspect="1"/>
          </p:cNvPicPr>
          <p:nvPr/>
        </p:nvPicPr>
        <p:blipFill>
          <a:blip r:embed="rId11">
            <a:extLst>
              <a:ext uri="{837473B0-CC2E-450A-ABE3-18F120FF3D39}">
                <a1611:picAttrSrcUrl xmlns:a1611="http://schemas.microsoft.com/office/drawing/2016/11/main" r:id="rId12"/>
              </a:ext>
            </a:extLst>
          </a:blip>
          <a:stretch>
            <a:fillRect/>
          </a:stretch>
        </p:blipFill>
        <p:spPr>
          <a:xfrm>
            <a:off x="4263141" y="3832424"/>
            <a:ext cx="3209153" cy="1805148"/>
          </a:xfrm>
          <a:prstGeom prst="roundRect">
            <a:avLst>
              <a:gd name="adj" fmla="val 0"/>
            </a:avLst>
          </a:prstGeom>
          <a:ln w="82550" cap="sq">
            <a:noFill/>
            <a:miter lim="800000"/>
          </a:ln>
          <a:effectLst/>
        </p:spPr>
      </p:pic>
      <p:pic>
        <p:nvPicPr>
          <p:cNvPr id="51" name="Picture 50">
            <a:extLst>
              <a:ext uri="{FF2B5EF4-FFF2-40B4-BE49-F238E27FC236}">
                <a16:creationId xmlns:a16="http://schemas.microsoft.com/office/drawing/2014/main" id="{B673DE9B-32B1-488A-88A1-1CAF6E676F3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1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 name="Content Placeholder 2">
            <a:extLst>
              <a:ext uri="{FF2B5EF4-FFF2-40B4-BE49-F238E27FC236}">
                <a16:creationId xmlns:a16="http://schemas.microsoft.com/office/drawing/2014/main" id="{5AAD6B14-7D29-BED0-17F6-E242BD2AF4E9}"/>
              </a:ext>
            </a:extLst>
          </p:cNvPr>
          <p:cNvSpPr>
            <a:spLocks noGrp="1"/>
          </p:cNvSpPr>
          <p:nvPr>
            <p:ph sz="quarter" idx="13"/>
          </p:nvPr>
        </p:nvSpPr>
        <p:spPr>
          <a:xfrm>
            <a:off x="8091377" y="2367092"/>
            <a:ext cx="3457159" cy="3881309"/>
          </a:xfrm>
        </p:spPr>
        <p:txBody>
          <a:bodyPr>
            <a:normAutofit/>
          </a:bodyPr>
          <a:lstStyle/>
          <a:p>
            <a:pPr lvl="1"/>
            <a:r>
              <a:rPr lang="en-US" cap="none" dirty="0"/>
              <a:t>Founded In 20216</a:t>
            </a:r>
          </a:p>
          <a:p>
            <a:pPr lvl="1"/>
            <a:r>
              <a:rPr lang="en-US" cap="none" dirty="0"/>
              <a:t>Owners: Liam and Priya Patel</a:t>
            </a:r>
          </a:p>
          <a:p>
            <a:pPr lvl="1"/>
            <a:r>
              <a:rPr lang="en-US" cap="none" dirty="0"/>
              <a:t>Sells Bouquets </a:t>
            </a:r>
          </a:p>
          <a:p>
            <a:pPr lvl="1"/>
            <a:r>
              <a:rPr lang="en-US" cap="none" dirty="0"/>
              <a:t>The company have a strong Community Ties, Good Reputation for Bespoke Floral Arrangements, Use Eco-friendly Packaging.</a:t>
            </a:r>
          </a:p>
        </p:txBody>
      </p:sp>
      <p:sp>
        <p:nvSpPr>
          <p:cNvPr id="2" name="Title 1">
            <a:extLst>
              <a:ext uri="{FF2B5EF4-FFF2-40B4-BE49-F238E27FC236}">
                <a16:creationId xmlns:a16="http://schemas.microsoft.com/office/drawing/2014/main" id="{BE07ABF8-0D0B-2867-8C99-960272CD8935}"/>
              </a:ext>
            </a:extLst>
          </p:cNvPr>
          <p:cNvSpPr>
            <a:spLocks noGrp="1"/>
          </p:cNvSpPr>
          <p:nvPr>
            <p:ph type="title"/>
          </p:nvPr>
        </p:nvSpPr>
        <p:spPr>
          <a:xfrm>
            <a:off x="7807569" y="398585"/>
            <a:ext cx="4384431" cy="1816109"/>
          </a:xfrm>
        </p:spPr>
        <p:txBody>
          <a:bodyPr>
            <a:normAutofit fontScale="90000"/>
          </a:bodyPr>
          <a:lstStyle/>
          <a:p>
            <a:pPr algn="l"/>
            <a:r>
              <a:rPr lang="en-US" sz="4000" dirty="0">
                <a:latin typeface="Arial" panose="020B0604020202020204" pitchFamily="34" charset="0"/>
                <a:cs typeface="Arial" panose="020B0604020202020204" pitchFamily="34" charset="0"/>
              </a:rPr>
              <a:t>Company Background</a:t>
            </a:r>
            <a:br>
              <a:rPr lang="en-US" sz="4000" dirty="0">
                <a:latin typeface="Arial" panose="020B0604020202020204" pitchFamily="34" charset="0"/>
                <a:cs typeface="Arial" panose="020B0604020202020204" pitchFamily="34" charset="0"/>
              </a:rPr>
            </a:br>
            <a:r>
              <a:rPr lang="en-US" sz="4000" dirty="0">
                <a:latin typeface="Arial" panose="020B0604020202020204" pitchFamily="34" charset="0"/>
                <a:cs typeface="Arial" panose="020B0604020202020204" pitchFamily="34" charset="0"/>
              </a:rPr>
              <a:t>Green haven florist</a:t>
            </a:r>
            <a:br>
              <a:rPr lang="en-US" sz="2200" dirty="0">
                <a:latin typeface="Arial" panose="020B0604020202020204" pitchFamily="34" charset="0"/>
                <a:cs typeface="Arial" panose="020B0604020202020204" pitchFamily="34" charset="0"/>
              </a:rPr>
            </a:br>
            <a:endParaRPr lang="en-US" sz="2200" dirty="0">
              <a:latin typeface="Arial" panose="020B0604020202020204" pitchFamily="34" charset="0"/>
              <a:cs typeface="Arial" panose="020B0604020202020204" pitchFamily="34" charset="0"/>
            </a:endParaRPr>
          </a:p>
        </p:txBody>
      </p:sp>
      <p:pic>
        <p:nvPicPr>
          <p:cNvPr id="23" name="Picture 22" descr="A close up of a flower&#10;&#10;AI-generated content may be incorrect.">
            <a:extLst>
              <a:ext uri="{FF2B5EF4-FFF2-40B4-BE49-F238E27FC236}">
                <a16:creationId xmlns:a16="http://schemas.microsoft.com/office/drawing/2014/main" id="{9138215C-EE7B-7D50-F9E8-AC0F8FD119A3}"/>
              </a:ext>
            </a:extLst>
          </p:cNvPr>
          <p:cNvPicPr>
            <a:picLocks noChangeAspect="1"/>
          </p:cNvPicPr>
          <p:nvPr/>
        </p:nvPicPr>
        <p:blipFill>
          <a:blip r:embed="rId14">
            <a:extLst>
              <a:ext uri="{837473B0-CC2E-450A-ABE3-18F120FF3D39}">
                <a1611:picAttrSrcUrl xmlns:a1611="http://schemas.microsoft.com/office/drawing/2016/11/main" r:id="rId15"/>
              </a:ext>
            </a:extLst>
          </a:blip>
          <a:stretch>
            <a:fillRect/>
          </a:stretch>
        </p:blipFill>
        <p:spPr>
          <a:xfrm>
            <a:off x="1126536" y="4621572"/>
            <a:ext cx="2032000" cy="2032000"/>
          </a:xfrm>
          <a:prstGeom prst="rect">
            <a:avLst/>
          </a:prstGeom>
        </p:spPr>
      </p:pic>
      <p:sp>
        <p:nvSpPr>
          <p:cNvPr id="24" name="TextBox 23">
            <a:extLst>
              <a:ext uri="{FF2B5EF4-FFF2-40B4-BE49-F238E27FC236}">
                <a16:creationId xmlns:a16="http://schemas.microsoft.com/office/drawing/2014/main" id="{C31876BE-BFD7-4EFE-D2EE-DCC468FA95DF}"/>
              </a:ext>
            </a:extLst>
          </p:cNvPr>
          <p:cNvSpPr txBox="1"/>
          <p:nvPr/>
        </p:nvSpPr>
        <p:spPr>
          <a:xfrm>
            <a:off x="4718495" y="4307746"/>
            <a:ext cx="2326864" cy="871970"/>
          </a:xfrm>
          <a:prstGeom prst="rect">
            <a:avLst/>
          </a:prstGeom>
          <a:noFill/>
        </p:spPr>
        <p:txBody>
          <a:bodyPr wrap="square" rtlCol="0">
            <a:spAutoFit/>
          </a:bodyPr>
          <a:lstStyle/>
          <a:p>
            <a:pPr>
              <a:lnSpc>
                <a:spcPct val="150000"/>
              </a:lnSpc>
            </a:pPr>
            <a:r>
              <a:rPr lang="en-US" dirty="0">
                <a:latin typeface="Arial" panose="020B0604020202020204" pitchFamily="34" charset="0"/>
                <a:cs typeface="Arial" panose="020B0604020202020204" pitchFamily="34" charset="0"/>
              </a:rPr>
              <a:t>100% recycling packaging</a:t>
            </a:r>
          </a:p>
        </p:txBody>
      </p:sp>
    </p:spTree>
    <p:extLst>
      <p:ext uri="{BB962C8B-B14F-4D97-AF65-F5344CB8AC3E}">
        <p14:creationId xmlns:p14="http://schemas.microsoft.com/office/powerpoint/2010/main" val="214963897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BA7F1B-B79A-3EDB-3017-F4C3C57883E0}"/>
              </a:ext>
            </a:extLst>
          </p:cNvPr>
          <p:cNvSpPr>
            <a:spLocks noGrp="1"/>
          </p:cNvSpPr>
          <p:nvPr>
            <p:ph type="title"/>
          </p:nvPr>
        </p:nvSpPr>
        <p:spPr>
          <a:xfrm>
            <a:off x="1" y="633265"/>
            <a:ext cx="12191999" cy="812077"/>
          </a:xfrm>
        </p:spPr>
        <p:txBody>
          <a:bodyPr>
            <a:noAutofit/>
          </a:bodyPr>
          <a:lstStyle/>
          <a:p>
            <a:pPr>
              <a:lnSpc>
                <a:spcPct val="150000"/>
              </a:lnSpc>
            </a:pPr>
            <a:r>
              <a:rPr lang="en-US" sz="4000" dirty="0">
                <a:latin typeface="Arial" panose="020B0604020202020204" pitchFamily="34" charset="0"/>
                <a:cs typeface="Arial" panose="020B0604020202020204" pitchFamily="34" charset="0"/>
              </a:rPr>
              <a:t>Problem: Nature and scope</a:t>
            </a:r>
          </a:p>
        </p:txBody>
      </p:sp>
      <p:graphicFrame>
        <p:nvGraphicFramePr>
          <p:cNvPr id="5" name="Content Placeholder 4">
            <a:extLst>
              <a:ext uri="{FF2B5EF4-FFF2-40B4-BE49-F238E27FC236}">
                <a16:creationId xmlns:a16="http://schemas.microsoft.com/office/drawing/2014/main" id="{2BADC2C0-CA50-CF60-A924-600EFC6BEBC1}"/>
              </a:ext>
            </a:extLst>
          </p:cNvPr>
          <p:cNvGraphicFramePr>
            <a:graphicFrameLocks noGrp="1"/>
          </p:cNvGraphicFramePr>
          <p:nvPr>
            <p:ph sz="quarter" idx="13"/>
            <p:extLst>
              <p:ext uri="{D42A27DB-BD31-4B8C-83A1-F6EECF244321}">
                <p14:modId xmlns:p14="http://schemas.microsoft.com/office/powerpoint/2010/main" val="3176129049"/>
              </p:ext>
            </p:extLst>
          </p:nvPr>
        </p:nvGraphicFramePr>
        <p:xfrm>
          <a:off x="0" y="1548581"/>
          <a:ext cx="12168000" cy="5628762"/>
        </p:xfrm>
        <a:graphic>
          <a:graphicData uri="http://schemas.openxmlformats.org/drawingml/2006/table">
            <a:tbl>
              <a:tblPr>
                <a:tableStyleId>{D7AC3CCA-C797-4891-BE02-D94E43425B78}</a:tableStyleId>
              </a:tblPr>
              <a:tblGrid>
                <a:gridCol w="1991442">
                  <a:extLst>
                    <a:ext uri="{9D8B030D-6E8A-4147-A177-3AD203B41FA5}">
                      <a16:colId xmlns:a16="http://schemas.microsoft.com/office/drawing/2014/main" val="1996581806"/>
                    </a:ext>
                  </a:extLst>
                </a:gridCol>
                <a:gridCol w="10176558">
                  <a:extLst>
                    <a:ext uri="{9D8B030D-6E8A-4147-A177-3AD203B41FA5}">
                      <a16:colId xmlns:a16="http://schemas.microsoft.com/office/drawing/2014/main" val="2761352800"/>
                    </a:ext>
                  </a:extLst>
                </a:gridCol>
              </a:tblGrid>
              <a:tr h="763117">
                <a:tc>
                  <a:txBody>
                    <a:bodyPr/>
                    <a:lstStyle/>
                    <a:p>
                      <a:pPr algn="ctr">
                        <a:lnSpc>
                          <a:spcPct val="150000"/>
                        </a:lnSpc>
                      </a:pPr>
                      <a:r>
                        <a:rPr lang="en-US" dirty="0">
                          <a:latin typeface="Arial" panose="020B0604020202020204" pitchFamily="34" charset="0"/>
                          <a:cs typeface="Arial" panose="020B0604020202020204" pitchFamily="34" charset="0"/>
                        </a:rPr>
                        <a:t>Who:</a:t>
                      </a:r>
                    </a:p>
                  </a:txBody>
                  <a:tcPr/>
                </a:tc>
                <a:tc>
                  <a:txBody>
                    <a:bodyPr/>
                    <a:lstStyle/>
                    <a:p>
                      <a:pPr>
                        <a:lnSpc>
                          <a:spcPct val="150000"/>
                        </a:lnSpc>
                      </a:pPr>
                      <a:r>
                        <a:rPr lang="en-US" dirty="0">
                          <a:latin typeface="Arial" panose="020B0604020202020204" pitchFamily="34" charset="0"/>
                          <a:cs typeface="Arial" panose="020B0604020202020204" pitchFamily="34" charset="0"/>
                        </a:rPr>
                        <a:t>Liam and Priya Patel</a:t>
                      </a:r>
                    </a:p>
                  </a:txBody>
                  <a:tcPr/>
                </a:tc>
                <a:extLst>
                  <a:ext uri="{0D108BD9-81ED-4DB2-BD59-A6C34878D82A}">
                    <a16:rowId xmlns:a16="http://schemas.microsoft.com/office/drawing/2014/main" val="1591008992"/>
                  </a:ext>
                </a:extLst>
              </a:tr>
              <a:tr h="763117">
                <a:tc>
                  <a:txBody>
                    <a:bodyPr/>
                    <a:lstStyle/>
                    <a:p>
                      <a:pPr algn="ctr">
                        <a:lnSpc>
                          <a:spcPct val="150000"/>
                        </a:lnSpc>
                      </a:pPr>
                      <a:r>
                        <a:rPr lang="en-US" dirty="0">
                          <a:latin typeface="Arial" panose="020B0604020202020204" pitchFamily="34" charset="0"/>
                          <a:cs typeface="Arial" panose="020B0604020202020204" pitchFamily="34" charset="0"/>
                        </a:rPr>
                        <a:t>Where:</a:t>
                      </a:r>
                    </a:p>
                  </a:txBody>
                  <a:tcPr/>
                </a:tc>
                <a:tc>
                  <a:txBody>
                    <a:bodyPr/>
                    <a:lstStyle/>
                    <a:p>
                      <a:pPr marL="0" marR="0" lvl="0" indent="0" algn="l" defTabSz="914400" rtl="0" eaLnBrk="1" fontAlgn="auto" latinLnBrk="0" hangingPunct="1">
                        <a:lnSpc>
                          <a:spcPct val="150000"/>
                        </a:lnSpc>
                        <a:spcBef>
                          <a:spcPts val="0"/>
                        </a:spcBef>
                        <a:spcAft>
                          <a:spcPts val="0"/>
                        </a:spcAft>
                        <a:buClrTx/>
                        <a:buSzTx/>
                        <a:buFontTx/>
                        <a:buNone/>
                        <a:tabLst/>
                        <a:defRPr/>
                      </a:pPr>
                      <a:r>
                        <a:rPr lang="en-US" dirty="0">
                          <a:latin typeface="Arial" panose="020B0604020202020204" pitchFamily="34" charset="0"/>
                          <a:cs typeface="Arial" panose="020B0604020202020204" pitchFamily="34" charset="0"/>
                        </a:rPr>
                        <a:t>Norwich, UK</a:t>
                      </a:r>
                    </a:p>
                    <a:p>
                      <a:pPr>
                        <a:lnSpc>
                          <a:spcPct val="150000"/>
                        </a:lnSpc>
                      </a:pPr>
                      <a:endParaRPr lang="en-US"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159777198"/>
                  </a:ext>
                </a:extLst>
              </a:tr>
              <a:tr h="763117">
                <a:tc>
                  <a:txBody>
                    <a:bodyPr/>
                    <a:lstStyle/>
                    <a:p>
                      <a:pPr algn="ctr">
                        <a:lnSpc>
                          <a:spcPct val="150000"/>
                        </a:lnSpc>
                      </a:pPr>
                      <a:r>
                        <a:rPr lang="en-US" dirty="0">
                          <a:latin typeface="Arial" panose="020B0604020202020204" pitchFamily="34" charset="0"/>
                          <a:cs typeface="Arial" panose="020B0604020202020204" pitchFamily="34" charset="0"/>
                        </a:rPr>
                        <a:t>When:</a:t>
                      </a:r>
                    </a:p>
                  </a:txBody>
                  <a:tcPr/>
                </a:tc>
                <a:tc>
                  <a:txBody>
                    <a:bodyPr/>
                    <a:lstStyle/>
                    <a:p>
                      <a:pPr>
                        <a:lnSpc>
                          <a:spcPct val="150000"/>
                        </a:lnSpc>
                      </a:pPr>
                      <a:r>
                        <a:rPr lang="en-US" dirty="0">
                          <a:latin typeface="Arial" panose="020B0604020202020204" pitchFamily="34" charset="0"/>
                          <a:cs typeface="Arial" panose="020B0604020202020204" pitchFamily="34" charset="0"/>
                        </a:rPr>
                        <a:t>In the past 12 months</a:t>
                      </a:r>
                    </a:p>
                  </a:txBody>
                  <a:tcPr/>
                </a:tc>
                <a:extLst>
                  <a:ext uri="{0D108BD9-81ED-4DB2-BD59-A6C34878D82A}">
                    <a16:rowId xmlns:a16="http://schemas.microsoft.com/office/drawing/2014/main" val="341266063"/>
                  </a:ext>
                </a:extLst>
              </a:tr>
              <a:tr h="763117">
                <a:tc>
                  <a:txBody>
                    <a:bodyPr/>
                    <a:lstStyle/>
                    <a:p>
                      <a:pPr algn="ctr">
                        <a:lnSpc>
                          <a:spcPct val="150000"/>
                        </a:lnSpc>
                      </a:pPr>
                      <a:r>
                        <a:rPr lang="en-US" dirty="0">
                          <a:latin typeface="Arial" panose="020B0604020202020204" pitchFamily="34" charset="0"/>
                          <a:cs typeface="Arial" panose="020B0604020202020204" pitchFamily="34" charset="0"/>
                        </a:rPr>
                        <a:t>What:</a:t>
                      </a:r>
                    </a:p>
                  </a:txBody>
                  <a:tcPr/>
                </a:tc>
                <a:tc>
                  <a:txBody>
                    <a:bodyPr/>
                    <a:lstStyle/>
                    <a:p>
                      <a:pPr>
                        <a:lnSpc>
                          <a:spcPct val="150000"/>
                        </a:lnSpc>
                      </a:pPr>
                      <a:r>
                        <a:rPr lang="en-US" dirty="0">
                          <a:latin typeface="Arial" panose="020B0604020202020204" pitchFamily="34" charset="0"/>
                          <a:cs typeface="Arial" panose="020B0604020202020204" pitchFamily="34" charset="0"/>
                        </a:rPr>
                        <a:t>Decline of in-store sales</a:t>
                      </a:r>
                    </a:p>
                  </a:txBody>
                  <a:tcPr/>
                </a:tc>
                <a:extLst>
                  <a:ext uri="{0D108BD9-81ED-4DB2-BD59-A6C34878D82A}">
                    <a16:rowId xmlns:a16="http://schemas.microsoft.com/office/drawing/2014/main" val="829045894"/>
                  </a:ext>
                </a:extLst>
              </a:tr>
              <a:tr h="763117">
                <a:tc>
                  <a:txBody>
                    <a:bodyPr/>
                    <a:lstStyle/>
                    <a:p>
                      <a:pPr algn="ctr">
                        <a:lnSpc>
                          <a:spcPct val="150000"/>
                        </a:lnSpc>
                      </a:pPr>
                      <a:r>
                        <a:rPr lang="en-US" dirty="0">
                          <a:latin typeface="Arial" panose="020B0604020202020204" pitchFamily="34" charset="0"/>
                          <a:cs typeface="Arial" panose="020B0604020202020204" pitchFamily="34" charset="0"/>
                        </a:rPr>
                        <a:t>Why:</a:t>
                      </a:r>
                    </a:p>
                  </a:txBody>
                  <a:tcPr/>
                </a:tc>
                <a:tc>
                  <a:txBody>
                    <a:bodyPr/>
                    <a:lstStyle/>
                    <a:p>
                      <a:pPr>
                        <a:lnSpc>
                          <a:spcPct val="150000"/>
                        </a:lnSpc>
                      </a:pPr>
                      <a:r>
                        <a:rPr lang="en-US" dirty="0">
                          <a:latin typeface="Arial" panose="020B0604020202020204" pitchFamily="34" charset="0"/>
                          <a:cs typeface="Arial" panose="020B0604020202020204" pitchFamily="34" charset="0"/>
                        </a:rPr>
                        <a:t>The store location loss foot traffic, competitor's threats, mixed of customers feedback, increasing costs and inflation rates.</a:t>
                      </a:r>
                    </a:p>
                  </a:txBody>
                  <a:tcPr/>
                </a:tc>
                <a:extLst>
                  <a:ext uri="{0D108BD9-81ED-4DB2-BD59-A6C34878D82A}">
                    <a16:rowId xmlns:a16="http://schemas.microsoft.com/office/drawing/2014/main" val="2275124560"/>
                  </a:ext>
                </a:extLst>
              </a:tr>
              <a:tr h="763117">
                <a:tc>
                  <a:txBody>
                    <a:bodyPr/>
                    <a:lstStyle/>
                    <a:p>
                      <a:pPr algn="ctr">
                        <a:lnSpc>
                          <a:spcPct val="150000"/>
                        </a:lnSpc>
                      </a:pPr>
                      <a:r>
                        <a:rPr lang="en-US" dirty="0">
                          <a:latin typeface="Arial" panose="020B0604020202020204" pitchFamily="34" charset="0"/>
                          <a:cs typeface="Arial" panose="020B0604020202020204" pitchFamily="34" charset="0"/>
                        </a:rPr>
                        <a:t>How:</a:t>
                      </a:r>
                    </a:p>
                  </a:txBody>
                  <a:tcPr/>
                </a:tc>
                <a:tc>
                  <a:txBody>
                    <a:bodyPr/>
                    <a:lstStyle/>
                    <a:p>
                      <a:pPr>
                        <a:lnSpc>
                          <a:spcPct val="150000"/>
                        </a:lnSpc>
                      </a:pPr>
                      <a:r>
                        <a:rPr lang="en-US" dirty="0">
                          <a:latin typeface="Arial" panose="020B0604020202020204" pitchFamily="34" charset="0"/>
                          <a:cs typeface="Arial" panose="020B0604020202020204" pitchFamily="34" charset="0"/>
                        </a:rPr>
                        <a:t>Understanding the market dynamic, identifying the problems that company are presenting and making a strategic decision to reposition the store for long-term sustainability in the market  </a:t>
                      </a:r>
                    </a:p>
                  </a:txBody>
                  <a:tcPr/>
                </a:tc>
                <a:extLst>
                  <a:ext uri="{0D108BD9-81ED-4DB2-BD59-A6C34878D82A}">
                    <a16:rowId xmlns:a16="http://schemas.microsoft.com/office/drawing/2014/main" val="567336486"/>
                  </a:ext>
                </a:extLst>
              </a:tr>
              <a:tr h="748800">
                <a:tc>
                  <a:txBody>
                    <a:bodyPr/>
                    <a:lstStyle/>
                    <a:p>
                      <a:pPr algn="ctr">
                        <a:lnSpc>
                          <a:spcPct val="150000"/>
                        </a:lnSpc>
                      </a:pPr>
                      <a:r>
                        <a:rPr lang="en-US" dirty="0">
                          <a:latin typeface="Arial" panose="020B0604020202020204" pitchFamily="34" charset="0"/>
                          <a:cs typeface="Arial" panose="020B0604020202020204" pitchFamily="34" charset="0"/>
                        </a:rPr>
                        <a:t>How much:</a:t>
                      </a:r>
                    </a:p>
                  </a:txBody>
                  <a:tcPr/>
                </a:tc>
                <a:tc>
                  <a:txBody>
                    <a:bodyPr/>
                    <a:lstStyle/>
                    <a:p>
                      <a:pPr>
                        <a:lnSpc>
                          <a:spcPct val="150000"/>
                        </a:lnSpc>
                      </a:pPr>
                      <a:r>
                        <a:rPr lang="en-US" dirty="0">
                          <a:latin typeface="Arial" panose="020B0604020202020204" pitchFamily="34" charset="0"/>
                          <a:cs typeface="Arial" panose="020B0604020202020204" pitchFamily="34" charset="0"/>
                        </a:rPr>
                        <a:t>30% of the store sales</a:t>
                      </a:r>
                    </a:p>
                  </a:txBody>
                  <a:tcPr/>
                </a:tc>
                <a:extLst>
                  <a:ext uri="{0D108BD9-81ED-4DB2-BD59-A6C34878D82A}">
                    <a16:rowId xmlns:a16="http://schemas.microsoft.com/office/drawing/2014/main" val="3286157148"/>
                  </a:ext>
                </a:extLst>
              </a:tr>
            </a:tbl>
          </a:graphicData>
        </a:graphic>
      </p:graphicFrame>
      <p:pic>
        <p:nvPicPr>
          <p:cNvPr id="4" name="Picture 3" descr="A canal with buildings and trees with Bruges in the background&#10;&#10;AI-generated content may be incorrect.">
            <a:extLst>
              <a:ext uri="{FF2B5EF4-FFF2-40B4-BE49-F238E27FC236}">
                <a16:creationId xmlns:a16="http://schemas.microsoft.com/office/drawing/2014/main" id="{FB207B7E-17CD-6A1A-36D2-8A4673C92D1E}"/>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5124450" y="2348753"/>
            <a:ext cx="2387974" cy="806823"/>
          </a:xfrm>
          <a:prstGeom prst="rect">
            <a:avLst/>
          </a:prstGeom>
        </p:spPr>
      </p:pic>
      <p:pic>
        <p:nvPicPr>
          <p:cNvPr id="11" name="Picture 10" descr="A graph with a red line going down&#10;&#10;AI-generated content may be incorrect.">
            <a:extLst>
              <a:ext uri="{FF2B5EF4-FFF2-40B4-BE49-F238E27FC236}">
                <a16:creationId xmlns:a16="http://schemas.microsoft.com/office/drawing/2014/main" id="{7432F49A-BD91-4554-ED62-272185F62C95}"/>
              </a:ext>
            </a:extLst>
          </p:cNvPr>
          <p:cNvPicPr>
            <a:picLocks noChangeAspect="1"/>
          </p:cNvPicPr>
          <p:nvPr/>
        </p:nvPicPr>
        <p:blipFill>
          <a:blip r:embed="rId5">
            <a:extLst>
              <a:ext uri="{837473B0-CC2E-450A-ABE3-18F120FF3D39}">
                <a1611:picAttrSrcUrl xmlns:a1611="http://schemas.microsoft.com/office/drawing/2016/11/main" r:id="rId6"/>
              </a:ext>
            </a:extLst>
          </a:blip>
          <a:stretch>
            <a:fillRect/>
          </a:stretch>
        </p:blipFill>
        <p:spPr>
          <a:xfrm>
            <a:off x="5765799" y="3181349"/>
            <a:ext cx="3772647" cy="1480297"/>
          </a:xfrm>
          <a:prstGeom prst="rect">
            <a:avLst/>
          </a:prstGeom>
        </p:spPr>
      </p:pic>
    </p:spTree>
    <p:extLst>
      <p:ext uri="{BB962C8B-B14F-4D97-AF65-F5344CB8AC3E}">
        <p14:creationId xmlns:p14="http://schemas.microsoft.com/office/powerpoint/2010/main" val="404543941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64000"/>
                <a:lumMod val="88000"/>
              </a:schemeClr>
            </a:gs>
          </a:gsLst>
          <a:lin ang="5400000" scaled="0"/>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132C48-57A7-A3FA-4727-27719059E7A8}"/>
              </a:ext>
            </a:extLst>
          </p:cNvPr>
          <p:cNvSpPr>
            <a:spLocks noGrp="1"/>
          </p:cNvSpPr>
          <p:nvPr>
            <p:ph type="title"/>
          </p:nvPr>
        </p:nvSpPr>
        <p:spPr>
          <a:xfrm>
            <a:off x="913775" y="618517"/>
            <a:ext cx="10364451" cy="1596177"/>
          </a:xfrm>
        </p:spPr>
        <p:txBody>
          <a:bodyPr>
            <a:normAutofit/>
          </a:bodyPr>
          <a:lstStyle/>
          <a:p>
            <a:r>
              <a:rPr lang="en-US" sz="4000" dirty="0">
                <a:latin typeface="Arial" panose="020B0604020202020204" pitchFamily="34" charset="0"/>
                <a:cs typeface="Arial" panose="020B0604020202020204" pitchFamily="34" charset="0"/>
              </a:rPr>
              <a:t>PESTLE ANALYSIS: GREEN HAVEN FLORISTS</a:t>
            </a:r>
          </a:p>
        </p:txBody>
      </p:sp>
      <p:sp>
        <p:nvSpPr>
          <p:cNvPr id="3" name="Content Placeholder 2">
            <a:extLst>
              <a:ext uri="{FF2B5EF4-FFF2-40B4-BE49-F238E27FC236}">
                <a16:creationId xmlns:a16="http://schemas.microsoft.com/office/drawing/2014/main" id="{418794E6-E8C7-8EFD-0BB1-C09CCAA63077}"/>
              </a:ext>
            </a:extLst>
          </p:cNvPr>
          <p:cNvSpPr>
            <a:spLocks noGrp="1"/>
          </p:cNvSpPr>
          <p:nvPr>
            <p:ph sz="quarter" idx="13"/>
          </p:nvPr>
        </p:nvSpPr>
        <p:spPr>
          <a:xfrm>
            <a:off x="913774" y="2367092"/>
            <a:ext cx="4752652" cy="3424107"/>
          </a:xfrm>
        </p:spPr>
        <p:txBody>
          <a:bodyPr>
            <a:normAutofit lnSpcReduction="10000"/>
          </a:bodyPr>
          <a:lstStyle/>
          <a:p>
            <a:pPr marL="457200" indent="-457200">
              <a:lnSpc>
                <a:spcPct val="110000"/>
              </a:lnSpc>
              <a:buFont typeface="+mj-lt"/>
              <a:buAutoNum type="arabicPeriod"/>
            </a:pPr>
            <a:r>
              <a:rPr lang="en-US" b="1" cap="none" dirty="0">
                <a:latin typeface="Arial" panose="020B0604020202020204" pitchFamily="34" charset="0"/>
                <a:cs typeface="Arial" panose="020B0604020202020204" pitchFamily="34" charset="0"/>
              </a:rPr>
              <a:t>Political Factors</a:t>
            </a:r>
          </a:p>
          <a:p>
            <a:pPr>
              <a:lnSpc>
                <a:spcPct val="110000"/>
              </a:lnSpc>
              <a:buFont typeface="Wingdings" pitchFamily="2" charset="2"/>
              <a:buChar char="Ø"/>
            </a:pPr>
            <a:r>
              <a:rPr lang="en-US" sz="1800" cap="none" dirty="0">
                <a:latin typeface="Arial" panose="020B0604020202020204" pitchFamily="34" charset="0"/>
                <a:cs typeface="Arial" panose="020B0604020202020204" pitchFamily="34" charset="0"/>
              </a:rPr>
              <a:t>Trade Policies</a:t>
            </a:r>
          </a:p>
          <a:p>
            <a:pPr>
              <a:lnSpc>
                <a:spcPct val="110000"/>
              </a:lnSpc>
              <a:buFont typeface="Wingdings" pitchFamily="2" charset="2"/>
              <a:buChar char="Ø"/>
            </a:pPr>
            <a:r>
              <a:rPr lang="en-US" sz="1800" cap="none" dirty="0">
                <a:latin typeface="Arial" panose="020B0604020202020204" pitchFamily="34" charset="0"/>
                <a:cs typeface="Arial" panose="020B0604020202020204" pitchFamily="34" charset="0"/>
              </a:rPr>
              <a:t>Tax Policies</a:t>
            </a:r>
            <a:endParaRPr lang="en-US" sz="1800" b="1" cap="none" dirty="0">
              <a:latin typeface="Arial" panose="020B0604020202020204" pitchFamily="34" charset="0"/>
              <a:cs typeface="Arial" panose="020B0604020202020204" pitchFamily="34" charset="0"/>
            </a:endParaRPr>
          </a:p>
          <a:p>
            <a:pPr marL="457200" indent="-457200">
              <a:lnSpc>
                <a:spcPct val="110000"/>
              </a:lnSpc>
              <a:buAutoNum type="arabicPeriod" startAt="2"/>
            </a:pPr>
            <a:endParaRPr lang="en-US" sz="1800" b="1" cap="none" dirty="0">
              <a:latin typeface="Arial" panose="020B0604020202020204" pitchFamily="34" charset="0"/>
              <a:cs typeface="Arial" panose="020B0604020202020204" pitchFamily="34" charset="0"/>
            </a:endParaRPr>
          </a:p>
          <a:p>
            <a:pPr marL="457200" indent="-457200">
              <a:lnSpc>
                <a:spcPct val="110000"/>
              </a:lnSpc>
              <a:buAutoNum type="arabicPeriod" startAt="2"/>
            </a:pPr>
            <a:endParaRPr lang="en-US" sz="1800" b="1" cap="none" dirty="0">
              <a:latin typeface="Arial" panose="020B0604020202020204" pitchFamily="34" charset="0"/>
              <a:cs typeface="Arial" panose="020B0604020202020204" pitchFamily="34" charset="0"/>
            </a:endParaRPr>
          </a:p>
          <a:p>
            <a:pPr marL="457200" indent="-457200">
              <a:lnSpc>
                <a:spcPct val="110000"/>
              </a:lnSpc>
              <a:buAutoNum type="arabicPeriod" startAt="2"/>
            </a:pPr>
            <a:r>
              <a:rPr lang="en-US" b="1" cap="none" dirty="0">
                <a:latin typeface="Arial" panose="020B0604020202020204" pitchFamily="34" charset="0"/>
                <a:cs typeface="Arial" panose="020B0604020202020204" pitchFamily="34" charset="0"/>
              </a:rPr>
              <a:t>Economical Factors</a:t>
            </a:r>
          </a:p>
          <a:p>
            <a:pPr>
              <a:lnSpc>
                <a:spcPct val="110000"/>
              </a:lnSpc>
              <a:buFont typeface="Wingdings" pitchFamily="2" charset="2"/>
              <a:buChar char="Ø"/>
            </a:pPr>
            <a:r>
              <a:rPr lang="en-US" sz="1800" cap="none" dirty="0">
                <a:latin typeface="Arial" panose="020B0604020202020204" pitchFamily="34" charset="0"/>
                <a:cs typeface="Arial" panose="020B0604020202020204" pitchFamily="34" charset="0"/>
              </a:rPr>
              <a:t>Inflation Rates</a:t>
            </a:r>
          </a:p>
          <a:p>
            <a:pPr>
              <a:lnSpc>
                <a:spcPct val="110000"/>
              </a:lnSpc>
              <a:buFont typeface="Wingdings" pitchFamily="2" charset="2"/>
              <a:buChar char="Ø"/>
            </a:pPr>
            <a:r>
              <a:rPr lang="en-US" sz="1800" cap="none" dirty="0">
                <a:latin typeface="Arial" panose="020B0604020202020204" pitchFamily="34" charset="0"/>
                <a:cs typeface="Arial" panose="020B0604020202020204" pitchFamily="34" charset="0"/>
              </a:rPr>
              <a:t>Seasonal Demand and Economic Cycles</a:t>
            </a:r>
          </a:p>
          <a:p>
            <a:pPr marL="342900" indent="-342900">
              <a:lnSpc>
                <a:spcPct val="110000"/>
              </a:lnSpc>
              <a:buFont typeface="+mj-lt"/>
              <a:buAutoNum type="arabicPeriod"/>
            </a:pPr>
            <a:endParaRPr lang="en-US" sz="1600" dirty="0">
              <a:latin typeface="Arial" panose="020B0604020202020204" pitchFamily="34" charset="0"/>
              <a:cs typeface="Arial" panose="020B0604020202020204" pitchFamily="34" charset="0"/>
            </a:endParaRPr>
          </a:p>
        </p:txBody>
      </p:sp>
      <p:pic>
        <p:nvPicPr>
          <p:cNvPr id="5" name="Picture 4" descr="A map of countries/regions with flags&#10;&#10;AI-generated content may be incorrect.">
            <a:extLst>
              <a:ext uri="{FF2B5EF4-FFF2-40B4-BE49-F238E27FC236}">
                <a16:creationId xmlns:a16="http://schemas.microsoft.com/office/drawing/2014/main" id="{B77A532D-275E-8667-A175-F4E4C432CC81}"/>
              </a:ext>
            </a:extLst>
          </p:cNvPr>
          <p:cNvPicPr>
            <a:picLocks noChangeAspect="1"/>
          </p:cNvPicPr>
          <p:nvPr/>
        </p:nvPicPr>
        <p:blipFill>
          <a:blip r:embed="rId3">
            <a:extLst>
              <a:ext uri="{837473B0-CC2E-450A-ABE3-18F120FF3D39}">
                <a1611:picAttrSrcUrl xmlns:a1611="http://schemas.microsoft.com/office/drawing/2016/11/main" r:id="rId4"/>
              </a:ext>
            </a:extLst>
          </a:blip>
          <a:srcRect t="3445" r="7" b="7"/>
          <a:stretch>
            <a:fillRect/>
          </a:stretch>
        </p:blipFill>
        <p:spPr>
          <a:xfrm>
            <a:off x="6181063" y="2505456"/>
            <a:ext cx="2377440" cy="1497828"/>
          </a:xfrm>
          <a:prstGeom prst="roundRect">
            <a:avLst>
              <a:gd name="adj" fmla="val 5301"/>
            </a:avLst>
          </a:prstGeom>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pic>
      <p:pic>
        <p:nvPicPr>
          <p:cNvPr id="8" name="Picture 7" descr="A white person carrying a large yellow text on his back&#10;&#10;AI-generated content may be incorrect.">
            <a:extLst>
              <a:ext uri="{FF2B5EF4-FFF2-40B4-BE49-F238E27FC236}">
                <a16:creationId xmlns:a16="http://schemas.microsoft.com/office/drawing/2014/main" id="{C3795F6B-A7F3-E82D-24A1-6088C33BC726}"/>
              </a:ext>
            </a:extLst>
          </p:cNvPr>
          <p:cNvPicPr>
            <a:picLocks noChangeAspect="1"/>
          </p:cNvPicPr>
          <p:nvPr/>
        </p:nvPicPr>
        <p:blipFill>
          <a:blip r:embed="rId5">
            <a:extLst>
              <a:ext uri="{837473B0-CC2E-450A-ABE3-18F120FF3D39}">
                <a1611:picAttrSrcUrl xmlns:a1611="http://schemas.microsoft.com/office/drawing/2016/11/main" r:id="rId6"/>
              </a:ext>
            </a:extLst>
          </a:blip>
          <a:srcRect t="10166" r="1" b="26459"/>
          <a:stretch>
            <a:fillRect/>
          </a:stretch>
        </p:blipFill>
        <p:spPr>
          <a:xfrm>
            <a:off x="8768971" y="2505456"/>
            <a:ext cx="2373951" cy="1497828"/>
          </a:xfrm>
          <a:prstGeom prst="roundRect">
            <a:avLst>
              <a:gd name="adj" fmla="val 5301"/>
            </a:avLst>
          </a:prstGeom>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pic>
      <p:pic>
        <p:nvPicPr>
          <p:cNvPr id="16" name="Picture 15" descr="A diagram of a business cycle&#10;&#10;AI-generated content may be incorrect.">
            <a:extLst>
              <a:ext uri="{FF2B5EF4-FFF2-40B4-BE49-F238E27FC236}">
                <a16:creationId xmlns:a16="http://schemas.microsoft.com/office/drawing/2014/main" id="{3978B3DA-8A36-E7FE-BD53-0159757D27C3}"/>
              </a:ext>
            </a:extLst>
          </p:cNvPr>
          <p:cNvPicPr>
            <a:picLocks noChangeAspect="1"/>
          </p:cNvPicPr>
          <p:nvPr/>
        </p:nvPicPr>
        <p:blipFill>
          <a:blip r:embed="rId7">
            <a:extLst>
              <a:ext uri="{837473B0-CC2E-450A-ABE3-18F120FF3D39}">
                <a1611:picAttrSrcUrl xmlns:a1611="http://schemas.microsoft.com/office/drawing/2016/11/main" r:id="rId8"/>
              </a:ext>
            </a:extLst>
          </a:blip>
          <a:srcRect r="7" b="8699"/>
          <a:stretch>
            <a:fillRect/>
          </a:stretch>
        </p:blipFill>
        <p:spPr>
          <a:xfrm>
            <a:off x="6181063" y="4204998"/>
            <a:ext cx="2377440" cy="1497828"/>
          </a:xfrm>
          <a:prstGeom prst="roundRect">
            <a:avLst>
              <a:gd name="adj" fmla="val 5301"/>
            </a:avLst>
          </a:prstGeom>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pic>
      <p:pic>
        <p:nvPicPr>
          <p:cNvPr id="12" name="Picture 11" descr="A graph of the rate of the uk inflation&#10;&#10;AI-generated content may be incorrect.">
            <a:extLst>
              <a:ext uri="{FF2B5EF4-FFF2-40B4-BE49-F238E27FC236}">
                <a16:creationId xmlns:a16="http://schemas.microsoft.com/office/drawing/2014/main" id="{C7BD98B7-219F-657F-78D6-1E9AB1B54FDC}"/>
              </a:ext>
            </a:extLst>
          </p:cNvPr>
          <p:cNvPicPr>
            <a:picLocks noChangeAspect="1"/>
          </p:cNvPicPr>
          <p:nvPr/>
        </p:nvPicPr>
        <p:blipFill>
          <a:blip r:embed="rId9">
            <a:extLst>
              <a:ext uri="{837473B0-CC2E-450A-ABE3-18F120FF3D39}">
                <a1611:picAttrSrcUrl xmlns:a1611="http://schemas.microsoft.com/office/drawing/2016/11/main" r:id="rId10"/>
              </a:ext>
            </a:extLst>
          </a:blip>
          <a:srcRect t="10832" r="2" b="2"/>
          <a:stretch>
            <a:fillRect/>
          </a:stretch>
        </p:blipFill>
        <p:spPr>
          <a:xfrm>
            <a:off x="8768971" y="4190859"/>
            <a:ext cx="2373951" cy="1481752"/>
          </a:xfrm>
          <a:prstGeom prst="roundRect">
            <a:avLst>
              <a:gd name="adj" fmla="val 5301"/>
            </a:avLst>
          </a:prstGeom>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pic>
    </p:spTree>
    <p:extLst>
      <p:ext uri="{BB962C8B-B14F-4D97-AF65-F5344CB8AC3E}">
        <p14:creationId xmlns:p14="http://schemas.microsoft.com/office/powerpoint/2010/main" val="41517486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64000"/>
                <a:lumMod val="88000"/>
              </a:schemeClr>
            </a:gs>
          </a:gsLst>
          <a:lin ang="5400000" scaled="0"/>
        </a:gradFill>
        <a:effectLst/>
      </p:bgPr>
    </p:bg>
    <p:spTree>
      <p:nvGrpSpPr>
        <p:cNvPr id="1" name=""/>
        <p:cNvGrpSpPr/>
        <p:nvPr/>
      </p:nvGrpSpPr>
      <p:grpSpPr>
        <a:xfrm>
          <a:off x="0" y="0"/>
          <a:ext cx="0" cy="0"/>
          <a:chOff x="0" y="0"/>
          <a:chExt cx="0" cy="0"/>
        </a:xfrm>
      </p:grpSpPr>
      <p:sp useBgFill="1">
        <p:nvSpPr>
          <p:cNvPr id="44" name="Rectangle 43">
            <a:extLst>
              <a:ext uri="{FF2B5EF4-FFF2-40B4-BE49-F238E27FC236}">
                <a16:creationId xmlns:a16="http://schemas.microsoft.com/office/drawing/2014/main" id="{A577C3DC-DE55-42D7-AFCC-B615AE3C04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6" name="Picture 2">
            <a:extLst>
              <a:ext uri="{FF2B5EF4-FFF2-40B4-BE49-F238E27FC236}">
                <a16:creationId xmlns:a16="http://schemas.microsoft.com/office/drawing/2014/main" id="{B729CE41-7CA5-49E9-BD84-708CAC719DE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mt="70000"/>
            <a:extLst>
              <a:ext uri="{28A0092B-C50C-407E-A947-70E740481C1C}">
                <a14:useLocalDpi xmlns:a14="http://schemas.microsoft.com/office/drawing/2010/main" val="0"/>
              </a:ext>
            </a:extLst>
          </a:blip>
          <a:srcRect/>
          <a:stretch>
            <a:fillRect/>
          </a:stretch>
        </p:blipFill>
        <p:spPr bwMode="auto">
          <a:xfrm>
            <a:off x="-3" y="-1"/>
            <a:ext cx="12192003" cy="6858001"/>
          </a:xfrm>
          <a:prstGeom prst="rect">
            <a:avLst/>
          </a:prstGeom>
          <a:noFill/>
          <a:extLst>
            <a:ext uri="{909E8E84-426E-40DD-AFC4-6F175D3DCCD1}">
              <a14:hiddenFill xmlns:a14="http://schemas.microsoft.com/office/drawing/2010/main">
                <a:solidFill>
                  <a:srgbClr val="FFFFFF"/>
                </a:solidFill>
              </a14:hiddenFill>
            </a:ext>
          </a:extLst>
        </p:spPr>
      </p:pic>
      <p:pic>
        <p:nvPicPr>
          <p:cNvPr id="10" name="Picture 9" descr="A group of social media icons&#10;&#10;AI-generated content may be incorrect.">
            <a:extLst>
              <a:ext uri="{FF2B5EF4-FFF2-40B4-BE49-F238E27FC236}">
                <a16:creationId xmlns:a16="http://schemas.microsoft.com/office/drawing/2014/main" id="{D7379EE9-6FC2-3456-755A-69246C5F5105}"/>
              </a:ext>
            </a:extLst>
          </p:cNvPr>
          <p:cNvPicPr>
            <a:picLocks noChangeAspect="1"/>
          </p:cNvPicPr>
          <p:nvPr/>
        </p:nvPicPr>
        <p:blipFill>
          <a:blip r:embed="rId4">
            <a:extLst>
              <a:ext uri="{837473B0-CC2E-450A-ABE3-18F120FF3D39}">
                <a1611:picAttrSrcUrl xmlns:a1611="http://schemas.microsoft.com/office/drawing/2016/11/main" r:id="rId5"/>
              </a:ext>
            </a:extLst>
          </a:blip>
          <a:stretch>
            <a:fillRect/>
          </a:stretch>
        </p:blipFill>
        <p:spPr>
          <a:xfrm>
            <a:off x="6260613" y="1079757"/>
            <a:ext cx="2481224" cy="1984979"/>
          </a:xfrm>
          <a:prstGeom prst="roundRect">
            <a:avLst>
              <a:gd name="adj" fmla="val 0"/>
            </a:avLst>
          </a:prstGeom>
          <a:ln w="82550" cap="sq">
            <a:noFill/>
            <a:miter lim="800000"/>
          </a:ln>
          <a:effectLst/>
        </p:spPr>
      </p:pic>
      <p:pic>
        <p:nvPicPr>
          <p:cNvPr id="8" name="Picture 7" descr="A tree with various icons&#10;&#10;AI-generated content may be incorrect.">
            <a:extLst>
              <a:ext uri="{FF2B5EF4-FFF2-40B4-BE49-F238E27FC236}">
                <a16:creationId xmlns:a16="http://schemas.microsoft.com/office/drawing/2014/main" id="{DB22B442-7505-63C2-6768-BAB5D11A8660}"/>
              </a:ext>
            </a:extLst>
          </p:cNvPr>
          <p:cNvPicPr>
            <a:picLocks noChangeAspect="1"/>
          </p:cNvPicPr>
          <p:nvPr/>
        </p:nvPicPr>
        <p:blipFill>
          <a:blip r:embed="rId6">
            <a:extLst>
              <a:ext uri="{837473B0-CC2E-450A-ABE3-18F120FF3D39}">
                <a1611:picAttrSrcUrl xmlns:a1611="http://schemas.microsoft.com/office/drawing/2016/11/main" r:id="rId7"/>
              </a:ext>
            </a:extLst>
          </a:blip>
          <a:stretch>
            <a:fillRect/>
          </a:stretch>
        </p:blipFill>
        <p:spPr>
          <a:xfrm>
            <a:off x="8902703" y="1194513"/>
            <a:ext cx="2481224" cy="1755466"/>
          </a:xfrm>
          <a:prstGeom prst="roundRect">
            <a:avLst>
              <a:gd name="adj" fmla="val 0"/>
            </a:avLst>
          </a:prstGeom>
          <a:ln w="82550" cap="sq">
            <a:noFill/>
            <a:miter lim="800000"/>
          </a:ln>
          <a:effectLst/>
        </p:spPr>
      </p:pic>
      <p:pic>
        <p:nvPicPr>
          <p:cNvPr id="15" name="Picture 14" descr="A bunch of flowers on display&#10;&#10;AI-generated content may be incorrect.">
            <a:extLst>
              <a:ext uri="{FF2B5EF4-FFF2-40B4-BE49-F238E27FC236}">
                <a16:creationId xmlns:a16="http://schemas.microsoft.com/office/drawing/2014/main" id="{AFA3CBA7-A9EE-0408-D397-30B1C7465768}"/>
              </a:ext>
            </a:extLst>
          </p:cNvPr>
          <p:cNvPicPr>
            <a:picLocks noChangeAspect="1"/>
          </p:cNvPicPr>
          <p:nvPr/>
        </p:nvPicPr>
        <p:blipFill>
          <a:blip r:embed="rId8">
            <a:extLst>
              <a:ext uri="{837473B0-CC2E-450A-ABE3-18F120FF3D39}">
                <a1611:picAttrSrcUrl xmlns:a1611="http://schemas.microsoft.com/office/drawing/2016/11/main" r:id="rId9"/>
              </a:ext>
            </a:extLst>
          </a:blip>
          <a:stretch>
            <a:fillRect/>
          </a:stretch>
        </p:blipFill>
        <p:spPr>
          <a:xfrm>
            <a:off x="6260613" y="3932440"/>
            <a:ext cx="2481224" cy="1724450"/>
          </a:xfrm>
          <a:prstGeom prst="roundRect">
            <a:avLst>
              <a:gd name="adj" fmla="val 0"/>
            </a:avLst>
          </a:prstGeom>
          <a:ln w="82550" cap="sq">
            <a:noFill/>
            <a:miter lim="800000"/>
          </a:ln>
          <a:effectLst/>
        </p:spPr>
      </p:pic>
      <p:pic>
        <p:nvPicPr>
          <p:cNvPr id="5" name="Picture 4" descr="A person watering a light bulb&#10;&#10;AI-generated content may be incorrect.">
            <a:extLst>
              <a:ext uri="{FF2B5EF4-FFF2-40B4-BE49-F238E27FC236}">
                <a16:creationId xmlns:a16="http://schemas.microsoft.com/office/drawing/2014/main" id="{99EBA980-21CF-3E6A-67D4-4ECC66C55184}"/>
              </a:ext>
            </a:extLst>
          </p:cNvPr>
          <p:cNvPicPr>
            <a:picLocks noChangeAspect="1"/>
          </p:cNvPicPr>
          <p:nvPr/>
        </p:nvPicPr>
        <p:blipFill>
          <a:blip r:embed="rId10">
            <a:extLst>
              <a:ext uri="{837473B0-CC2E-450A-ABE3-18F120FF3D39}">
                <a1611:picAttrSrcUrl xmlns:a1611="http://schemas.microsoft.com/office/drawing/2016/11/main" r:id="rId11"/>
              </a:ext>
            </a:extLst>
          </a:blip>
          <a:stretch>
            <a:fillRect/>
          </a:stretch>
        </p:blipFill>
        <p:spPr>
          <a:xfrm>
            <a:off x="8902703" y="4096821"/>
            <a:ext cx="2481224" cy="1395688"/>
          </a:xfrm>
          <a:prstGeom prst="roundRect">
            <a:avLst>
              <a:gd name="adj" fmla="val 0"/>
            </a:avLst>
          </a:prstGeom>
          <a:ln w="82550" cap="sq">
            <a:noFill/>
            <a:miter lim="800000"/>
          </a:ln>
          <a:effectLst/>
          <a:scene3d>
            <a:camera prst="orthographicFront"/>
            <a:lightRig rig="threePt" dir="t">
              <a:rot lat="0" lon="0" rev="2700000"/>
            </a:lightRig>
          </a:scene3d>
          <a:sp3d contourW="6350">
            <a:bevelT h="38100"/>
            <a:contourClr>
              <a:srgbClr val="C0C0C0"/>
            </a:contourClr>
          </a:sp3d>
        </p:spPr>
      </p:pic>
      <p:pic>
        <p:nvPicPr>
          <p:cNvPr id="48" name="Picture 47">
            <a:extLst>
              <a:ext uri="{FF2B5EF4-FFF2-40B4-BE49-F238E27FC236}">
                <a16:creationId xmlns:a16="http://schemas.microsoft.com/office/drawing/2014/main" id="{EFF1FC11-A74B-4DC7-AA81-F2D01473987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1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 name="Content Placeholder 2">
            <a:extLst>
              <a:ext uri="{FF2B5EF4-FFF2-40B4-BE49-F238E27FC236}">
                <a16:creationId xmlns:a16="http://schemas.microsoft.com/office/drawing/2014/main" id="{F7D6F5AF-E8C7-9EAE-73AF-F00AA3A9A526}"/>
              </a:ext>
            </a:extLst>
          </p:cNvPr>
          <p:cNvSpPr>
            <a:spLocks noGrp="1"/>
          </p:cNvSpPr>
          <p:nvPr>
            <p:ph sz="quarter" idx="13"/>
          </p:nvPr>
        </p:nvSpPr>
        <p:spPr>
          <a:xfrm>
            <a:off x="643464" y="2367092"/>
            <a:ext cx="4858176" cy="4244723"/>
          </a:xfrm>
        </p:spPr>
        <p:txBody>
          <a:bodyPr>
            <a:normAutofit fontScale="92500" lnSpcReduction="10000"/>
          </a:bodyPr>
          <a:lstStyle/>
          <a:p>
            <a:pPr marL="457200" indent="-457200">
              <a:lnSpc>
                <a:spcPct val="110000"/>
              </a:lnSpc>
              <a:buAutoNum type="arabicPeriod" startAt="3"/>
            </a:pPr>
            <a:r>
              <a:rPr lang="en-US" sz="2200" b="1" cap="none" dirty="0">
                <a:latin typeface="Arial" panose="020B0604020202020204" pitchFamily="34" charset="0"/>
                <a:cs typeface="Arial" panose="020B0604020202020204" pitchFamily="34" charset="0"/>
              </a:rPr>
              <a:t>Social Factors</a:t>
            </a:r>
          </a:p>
          <a:p>
            <a:pPr>
              <a:lnSpc>
                <a:spcPct val="110000"/>
              </a:lnSpc>
              <a:buFont typeface="Wingdings" pitchFamily="2" charset="2"/>
              <a:buChar char="Ø"/>
            </a:pPr>
            <a:r>
              <a:rPr lang="en-US" sz="1900" cap="none" dirty="0">
                <a:latin typeface="Arial" panose="020B0604020202020204" pitchFamily="34" charset="0"/>
                <a:cs typeface="Arial" panose="020B0604020202020204" pitchFamily="34" charset="0"/>
              </a:rPr>
              <a:t>Community Engagement And Social Responsibility</a:t>
            </a:r>
          </a:p>
          <a:p>
            <a:pPr>
              <a:lnSpc>
                <a:spcPct val="110000"/>
              </a:lnSpc>
              <a:buFont typeface="Wingdings" pitchFamily="2" charset="2"/>
              <a:buChar char="Ø"/>
            </a:pPr>
            <a:r>
              <a:rPr lang="en-US" sz="1900" cap="none" dirty="0">
                <a:latin typeface="Arial" panose="020B0604020202020204" pitchFamily="34" charset="0"/>
                <a:cs typeface="Arial" panose="020B0604020202020204" pitchFamily="34" charset="0"/>
              </a:rPr>
              <a:t>Seasonality and Events</a:t>
            </a:r>
          </a:p>
          <a:p>
            <a:pPr marL="0" indent="0">
              <a:lnSpc>
                <a:spcPct val="110000"/>
              </a:lnSpc>
              <a:buNone/>
            </a:pPr>
            <a:endParaRPr lang="en-US" sz="1800" b="1" cap="none" dirty="0">
              <a:latin typeface="Arial" panose="020B0604020202020204" pitchFamily="34" charset="0"/>
              <a:cs typeface="Arial" panose="020B0604020202020204" pitchFamily="34" charset="0"/>
            </a:endParaRPr>
          </a:p>
          <a:p>
            <a:pPr marL="0" indent="0">
              <a:lnSpc>
                <a:spcPct val="110000"/>
              </a:lnSpc>
              <a:buNone/>
            </a:pPr>
            <a:endParaRPr lang="en-US" sz="1800" b="1" cap="none" dirty="0">
              <a:latin typeface="Arial" panose="020B0604020202020204" pitchFamily="34" charset="0"/>
              <a:cs typeface="Arial" panose="020B0604020202020204" pitchFamily="34" charset="0"/>
            </a:endParaRPr>
          </a:p>
          <a:p>
            <a:pPr marL="0" indent="0">
              <a:lnSpc>
                <a:spcPct val="110000"/>
              </a:lnSpc>
              <a:buNone/>
            </a:pPr>
            <a:endParaRPr lang="en-US" sz="1800" b="1" cap="none" dirty="0">
              <a:latin typeface="Arial" panose="020B0604020202020204" pitchFamily="34" charset="0"/>
              <a:cs typeface="Arial" panose="020B0604020202020204" pitchFamily="34" charset="0"/>
            </a:endParaRPr>
          </a:p>
          <a:p>
            <a:pPr marL="457200" indent="-457200">
              <a:lnSpc>
                <a:spcPct val="110000"/>
              </a:lnSpc>
              <a:buAutoNum type="arabicPeriod" startAt="4"/>
            </a:pPr>
            <a:r>
              <a:rPr lang="en-US" sz="2200" b="1" cap="none" dirty="0">
                <a:latin typeface="Arial" panose="020B0604020202020204" pitchFamily="34" charset="0"/>
                <a:cs typeface="Arial" panose="020B0604020202020204" pitchFamily="34" charset="0"/>
              </a:rPr>
              <a:t>Technological Factors</a:t>
            </a:r>
          </a:p>
          <a:p>
            <a:pPr>
              <a:lnSpc>
                <a:spcPct val="110000"/>
              </a:lnSpc>
              <a:buFont typeface="Wingdings" pitchFamily="2" charset="2"/>
              <a:buChar char="Ø"/>
            </a:pPr>
            <a:r>
              <a:rPr lang="en-US" sz="1900" cap="none" dirty="0">
                <a:latin typeface="Arial" panose="020B0604020202020204" pitchFamily="34" charset="0"/>
                <a:cs typeface="Arial" panose="020B0604020202020204" pitchFamily="34" charset="0"/>
              </a:rPr>
              <a:t>Digital Marketing and Customer Engagement </a:t>
            </a:r>
          </a:p>
          <a:p>
            <a:pPr>
              <a:lnSpc>
                <a:spcPct val="110000"/>
              </a:lnSpc>
              <a:buFont typeface="Wingdings" pitchFamily="2" charset="2"/>
              <a:buChar char="Ø"/>
            </a:pPr>
            <a:r>
              <a:rPr lang="en-US" sz="1900" cap="none" dirty="0">
                <a:latin typeface="Arial" panose="020B0604020202020204" pitchFamily="34" charset="0"/>
                <a:cs typeface="Arial" panose="020B0604020202020204" pitchFamily="34" charset="0"/>
              </a:rPr>
              <a:t>Impact Of E-commerce On Florist Business</a:t>
            </a:r>
          </a:p>
        </p:txBody>
      </p:sp>
    </p:spTree>
    <p:extLst>
      <p:ext uri="{BB962C8B-B14F-4D97-AF65-F5344CB8AC3E}">
        <p14:creationId xmlns:p14="http://schemas.microsoft.com/office/powerpoint/2010/main" val="93042123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64000"/>
                <a:lumMod val="88000"/>
              </a:schemeClr>
            </a:gs>
          </a:gsLst>
          <a:lin ang="5400000" scaled="0"/>
        </a:gradFill>
        <a:effectLst/>
      </p:bgPr>
    </p:bg>
    <p:spTree>
      <p:nvGrpSpPr>
        <p:cNvPr id="1" name=""/>
        <p:cNvGrpSpPr/>
        <p:nvPr/>
      </p:nvGrpSpPr>
      <p:grpSpPr>
        <a:xfrm>
          <a:off x="0" y="0"/>
          <a:ext cx="0" cy="0"/>
          <a:chOff x="0" y="0"/>
          <a:chExt cx="0" cy="0"/>
        </a:xfrm>
      </p:grpSpPr>
      <p:sp useBgFill="1">
        <p:nvSpPr>
          <p:cNvPr id="55" name="Rectangle 54">
            <a:extLst>
              <a:ext uri="{FF2B5EF4-FFF2-40B4-BE49-F238E27FC236}">
                <a16:creationId xmlns:a16="http://schemas.microsoft.com/office/drawing/2014/main" id="{A577C3DC-DE55-42D7-AFCC-B615AE3C04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7" name="Picture 2">
            <a:extLst>
              <a:ext uri="{FF2B5EF4-FFF2-40B4-BE49-F238E27FC236}">
                <a16:creationId xmlns:a16="http://schemas.microsoft.com/office/drawing/2014/main" id="{B729CE41-7CA5-49E9-BD84-708CAC719DE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mt="70000"/>
            <a:extLst>
              <a:ext uri="{28A0092B-C50C-407E-A947-70E740481C1C}">
                <a14:useLocalDpi xmlns:a14="http://schemas.microsoft.com/office/drawing/2010/main" val="0"/>
              </a:ext>
            </a:extLst>
          </a:blip>
          <a:srcRect/>
          <a:stretch>
            <a:fillRect/>
          </a:stretch>
        </p:blipFill>
        <p:spPr bwMode="auto">
          <a:xfrm>
            <a:off x="-3" y="-1"/>
            <a:ext cx="12192003" cy="6858001"/>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descr="A cartoon of a family under a blue umbrella&#10;&#10;AI-generated content may be incorrect.">
            <a:extLst>
              <a:ext uri="{FF2B5EF4-FFF2-40B4-BE49-F238E27FC236}">
                <a16:creationId xmlns:a16="http://schemas.microsoft.com/office/drawing/2014/main" id="{EEBCF81A-2EE6-2502-DE29-801460A257D4}"/>
              </a:ext>
            </a:extLst>
          </p:cNvPr>
          <p:cNvPicPr>
            <a:picLocks noChangeAspect="1"/>
          </p:cNvPicPr>
          <p:nvPr/>
        </p:nvPicPr>
        <p:blipFill>
          <a:blip r:embed="rId4">
            <a:extLst>
              <a:ext uri="{837473B0-CC2E-450A-ABE3-18F120FF3D39}">
                <a1611:picAttrSrcUrl xmlns:a1611="http://schemas.microsoft.com/office/drawing/2016/11/main" r:id="rId5"/>
              </a:ext>
            </a:extLst>
          </a:blip>
          <a:srcRect r="4521" b="-2"/>
          <a:stretch>
            <a:fillRect/>
          </a:stretch>
        </p:blipFill>
        <p:spPr>
          <a:xfrm>
            <a:off x="6619471" y="799835"/>
            <a:ext cx="1763508" cy="2544823"/>
          </a:xfrm>
          <a:prstGeom prst="roundRect">
            <a:avLst>
              <a:gd name="adj" fmla="val 0"/>
            </a:avLst>
          </a:prstGeom>
          <a:ln w="82550" cap="sq">
            <a:noFill/>
            <a:miter lim="800000"/>
          </a:ln>
          <a:effectLst/>
        </p:spPr>
      </p:pic>
      <p:pic>
        <p:nvPicPr>
          <p:cNvPr id="19" name="Picture 18" descr="A map of the world&#10;&#10;AI-generated content may be incorrect.">
            <a:extLst>
              <a:ext uri="{FF2B5EF4-FFF2-40B4-BE49-F238E27FC236}">
                <a16:creationId xmlns:a16="http://schemas.microsoft.com/office/drawing/2014/main" id="{7C14B2C9-D7C4-5396-BACE-37B9BDBC488C}"/>
              </a:ext>
            </a:extLst>
          </p:cNvPr>
          <p:cNvPicPr>
            <a:picLocks noChangeAspect="1"/>
          </p:cNvPicPr>
          <p:nvPr/>
        </p:nvPicPr>
        <p:blipFill>
          <a:blip r:embed="rId6">
            <a:extLst>
              <a:ext uri="{837473B0-CC2E-450A-ABE3-18F120FF3D39}">
                <a1611:picAttrSrcUrl xmlns:a1611="http://schemas.microsoft.com/office/drawing/2016/11/main" r:id="rId7"/>
              </a:ext>
            </a:extLst>
          </a:blip>
          <a:srcRect l="19323" r="33409" b="2"/>
          <a:stretch>
            <a:fillRect/>
          </a:stretch>
        </p:blipFill>
        <p:spPr>
          <a:xfrm>
            <a:off x="9245619" y="799835"/>
            <a:ext cx="1795391" cy="2544823"/>
          </a:xfrm>
          <a:prstGeom prst="roundRect">
            <a:avLst>
              <a:gd name="adj" fmla="val 0"/>
            </a:avLst>
          </a:prstGeom>
          <a:ln w="82550" cap="sq">
            <a:noFill/>
            <a:miter lim="800000"/>
          </a:ln>
          <a:effectLst/>
        </p:spPr>
      </p:pic>
      <p:pic>
        <p:nvPicPr>
          <p:cNvPr id="25" name="Picture 24" descr="A hand holding a tree&#10;&#10;AI-generated content may be incorrect.">
            <a:extLst>
              <a:ext uri="{FF2B5EF4-FFF2-40B4-BE49-F238E27FC236}">
                <a16:creationId xmlns:a16="http://schemas.microsoft.com/office/drawing/2014/main" id="{9A2EF44C-1948-C38D-20F4-57209F1E41B4}"/>
              </a:ext>
            </a:extLst>
          </p:cNvPr>
          <p:cNvPicPr>
            <a:picLocks noChangeAspect="1"/>
          </p:cNvPicPr>
          <p:nvPr/>
        </p:nvPicPr>
        <p:blipFill>
          <a:blip r:embed="rId8">
            <a:extLst>
              <a:ext uri="{837473B0-CC2E-450A-ABE3-18F120FF3D39}">
                <a1611:picAttrSrcUrl xmlns:a1611="http://schemas.microsoft.com/office/drawing/2016/11/main" r:id="rId9"/>
              </a:ext>
            </a:extLst>
          </a:blip>
          <a:srcRect l="30369" r="31775" b="3"/>
          <a:stretch>
            <a:fillRect/>
          </a:stretch>
        </p:blipFill>
        <p:spPr>
          <a:xfrm>
            <a:off x="6583703" y="3522254"/>
            <a:ext cx="1835044" cy="2544823"/>
          </a:xfrm>
          <a:prstGeom prst="roundRect">
            <a:avLst>
              <a:gd name="adj" fmla="val 0"/>
            </a:avLst>
          </a:prstGeom>
          <a:ln w="82550" cap="sq">
            <a:noFill/>
            <a:miter lim="800000"/>
          </a:ln>
          <a:effectLst/>
        </p:spPr>
      </p:pic>
      <p:pic>
        <p:nvPicPr>
          <p:cNvPr id="8" name="Picture 7" descr="A close-up of hands shaking&#10;&#10;AI-generated content may be incorrect.">
            <a:extLst>
              <a:ext uri="{FF2B5EF4-FFF2-40B4-BE49-F238E27FC236}">
                <a16:creationId xmlns:a16="http://schemas.microsoft.com/office/drawing/2014/main" id="{06AF3354-EA7B-E3BF-18C4-637BCD117046}"/>
              </a:ext>
            </a:extLst>
          </p:cNvPr>
          <p:cNvPicPr>
            <a:picLocks noChangeAspect="1"/>
          </p:cNvPicPr>
          <p:nvPr/>
        </p:nvPicPr>
        <p:blipFill>
          <a:blip r:embed="rId10">
            <a:extLst>
              <a:ext uri="{837473B0-CC2E-450A-ABE3-18F120FF3D39}">
                <a1611:picAttrSrcUrl xmlns:a1611="http://schemas.microsoft.com/office/drawing/2016/11/main" r:id="rId11"/>
              </a:ext>
            </a:extLst>
          </a:blip>
          <a:srcRect l="35030" r="35865" b="2"/>
          <a:stretch>
            <a:fillRect/>
          </a:stretch>
        </p:blipFill>
        <p:spPr>
          <a:xfrm>
            <a:off x="9261545" y="3522254"/>
            <a:ext cx="1763539" cy="2544823"/>
          </a:xfrm>
          <a:prstGeom prst="roundRect">
            <a:avLst>
              <a:gd name="adj" fmla="val 0"/>
            </a:avLst>
          </a:prstGeom>
          <a:ln w="82550" cap="sq">
            <a:noFill/>
            <a:miter lim="800000"/>
          </a:ln>
          <a:effectLst/>
        </p:spPr>
      </p:pic>
      <p:pic>
        <p:nvPicPr>
          <p:cNvPr id="59" name="Picture 58">
            <a:extLst>
              <a:ext uri="{FF2B5EF4-FFF2-40B4-BE49-F238E27FC236}">
                <a16:creationId xmlns:a16="http://schemas.microsoft.com/office/drawing/2014/main" id="{EFF1FC11-A74B-4DC7-AA81-F2D01473987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1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 name="Content Placeholder 2">
            <a:extLst>
              <a:ext uri="{FF2B5EF4-FFF2-40B4-BE49-F238E27FC236}">
                <a16:creationId xmlns:a16="http://schemas.microsoft.com/office/drawing/2014/main" id="{A4E6DB62-6E9D-F9D5-99EC-5E172AA49C7A}"/>
              </a:ext>
            </a:extLst>
          </p:cNvPr>
          <p:cNvSpPr>
            <a:spLocks noGrp="1"/>
          </p:cNvSpPr>
          <p:nvPr>
            <p:ph sz="quarter" idx="13"/>
          </p:nvPr>
        </p:nvSpPr>
        <p:spPr>
          <a:xfrm>
            <a:off x="643464" y="1570892"/>
            <a:ext cx="4858176" cy="4677509"/>
          </a:xfrm>
        </p:spPr>
        <p:txBody>
          <a:bodyPr>
            <a:noAutofit/>
          </a:bodyPr>
          <a:lstStyle/>
          <a:p>
            <a:pPr marL="457200" indent="-457200">
              <a:lnSpc>
                <a:spcPct val="150000"/>
              </a:lnSpc>
              <a:buAutoNum type="arabicPeriod" startAt="5"/>
            </a:pPr>
            <a:r>
              <a:rPr lang="en-US" b="1" cap="none" dirty="0">
                <a:latin typeface="Arial" panose="020B0604020202020204" pitchFamily="34" charset="0"/>
                <a:cs typeface="Arial" panose="020B0604020202020204" pitchFamily="34" charset="0"/>
              </a:rPr>
              <a:t>Legal Factors</a:t>
            </a:r>
          </a:p>
          <a:p>
            <a:pPr>
              <a:lnSpc>
                <a:spcPct val="150000"/>
              </a:lnSpc>
              <a:buFont typeface="Wingdings" pitchFamily="2" charset="2"/>
              <a:buChar char="Ø"/>
            </a:pPr>
            <a:r>
              <a:rPr lang="en-US" sz="1800" cap="none" dirty="0">
                <a:latin typeface="Arial" panose="020B0604020202020204" pitchFamily="34" charset="0"/>
                <a:cs typeface="Arial" panose="020B0604020202020204" pitchFamily="34" charset="0"/>
              </a:rPr>
              <a:t>Consumer Protection Law</a:t>
            </a:r>
          </a:p>
          <a:p>
            <a:pPr>
              <a:lnSpc>
                <a:spcPct val="150000"/>
              </a:lnSpc>
              <a:buFont typeface="Wingdings" pitchFamily="2" charset="2"/>
              <a:buChar char="Ø"/>
            </a:pPr>
            <a:r>
              <a:rPr lang="en-US" sz="1800" cap="none" dirty="0">
                <a:latin typeface="Arial" panose="020B0604020202020204" pitchFamily="34" charset="0"/>
                <a:cs typeface="Arial" panose="020B0604020202020204" pitchFamily="34" charset="0"/>
              </a:rPr>
              <a:t>Licenses and Permits</a:t>
            </a:r>
          </a:p>
          <a:p>
            <a:pPr marL="0" indent="0">
              <a:lnSpc>
                <a:spcPct val="150000"/>
              </a:lnSpc>
              <a:buNone/>
            </a:pPr>
            <a:endParaRPr lang="en-US" sz="1800" b="1" cap="none" dirty="0">
              <a:latin typeface="Arial" panose="020B0604020202020204" pitchFamily="34" charset="0"/>
              <a:cs typeface="Arial" panose="020B0604020202020204" pitchFamily="34" charset="0"/>
            </a:endParaRPr>
          </a:p>
          <a:p>
            <a:pPr marL="0" indent="0">
              <a:lnSpc>
                <a:spcPct val="150000"/>
              </a:lnSpc>
              <a:buNone/>
            </a:pPr>
            <a:endParaRPr lang="en-US" sz="1800" b="1" cap="none" dirty="0">
              <a:latin typeface="Arial" panose="020B0604020202020204" pitchFamily="34" charset="0"/>
              <a:cs typeface="Arial" panose="020B0604020202020204" pitchFamily="34" charset="0"/>
            </a:endParaRPr>
          </a:p>
          <a:p>
            <a:pPr marL="457200" indent="-457200">
              <a:lnSpc>
                <a:spcPct val="150000"/>
              </a:lnSpc>
              <a:buAutoNum type="arabicPeriod" startAt="6"/>
            </a:pPr>
            <a:r>
              <a:rPr lang="en-US" b="1" cap="none" dirty="0">
                <a:latin typeface="Arial" panose="020B0604020202020204" pitchFamily="34" charset="0"/>
                <a:cs typeface="Arial" panose="020B0604020202020204" pitchFamily="34" charset="0"/>
              </a:rPr>
              <a:t>Environmental Factors</a:t>
            </a:r>
          </a:p>
          <a:p>
            <a:pPr>
              <a:lnSpc>
                <a:spcPct val="150000"/>
              </a:lnSpc>
              <a:buFont typeface="Wingdings" pitchFamily="2" charset="2"/>
              <a:buChar char="Ø"/>
            </a:pPr>
            <a:r>
              <a:rPr lang="en-US" sz="1800" cap="none" dirty="0">
                <a:latin typeface="Arial" panose="020B0604020202020204" pitchFamily="34" charset="0"/>
                <a:cs typeface="Arial" panose="020B0604020202020204" pitchFamily="34" charset="0"/>
              </a:rPr>
              <a:t>Climate Changes Impacts</a:t>
            </a:r>
          </a:p>
          <a:p>
            <a:pPr>
              <a:lnSpc>
                <a:spcPct val="150000"/>
              </a:lnSpc>
              <a:buFont typeface="Wingdings" pitchFamily="2" charset="2"/>
              <a:buChar char="Ø"/>
            </a:pPr>
            <a:r>
              <a:rPr lang="en-US" sz="1800" cap="none" dirty="0">
                <a:latin typeface="Arial" panose="020B0604020202020204" pitchFamily="34" charset="0"/>
                <a:cs typeface="Arial" panose="020B0604020202020204" pitchFamily="34" charset="0"/>
              </a:rPr>
              <a:t>Sustainability Practice</a:t>
            </a:r>
          </a:p>
        </p:txBody>
      </p:sp>
    </p:spTree>
    <p:extLst>
      <p:ext uri="{BB962C8B-B14F-4D97-AF65-F5344CB8AC3E}">
        <p14:creationId xmlns:p14="http://schemas.microsoft.com/office/powerpoint/2010/main" val="2321507582"/>
      </p:ext>
    </p:extLst>
  </p:cSld>
  <p:clrMapOvr>
    <a:masterClrMapping/>
  </p:clrMapOvr>
  <p:transition spd="slow">
    <p:push dir="u"/>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B348DF-D4D7-25DB-1056-77E13B772936}"/>
              </a:ext>
            </a:extLst>
          </p:cNvPr>
          <p:cNvSpPr>
            <a:spLocks noGrp="1"/>
          </p:cNvSpPr>
          <p:nvPr>
            <p:ph type="title"/>
          </p:nvPr>
        </p:nvSpPr>
        <p:spPr>
          <a:xfrm>
            <a:off x="0" y="0"/>
            <a:ext cx="12192000" cy="1483836"/>
          </a:xfrm>
        </p:spPr>
        <p:txBody>
          <a:bodyPr>
            <a:noAutofit/>
          </a:bodyPr>
          <a:lstStyle/>
          <a:p>
            <a:pPr>
              <a:lnSpc>
                <a:spcPct val="150000"/>
              </a:lnSpc>
            </a:pPr>
            <a:r>
              <a:rPr lang="en-US" sz="4000" dirty="0">
                <a:latin typeface="Arial" panose="020B0604020202020204" pitchFamily="34" charset="0"/>
                <a:cs typeface="Arial" panose="020B0604020202020204" pitchFamily="34" charset="0"/>
              </a:rPr>
              <a:t>Cause and effect analysis: Fishbone diagram</a:t>
            </a:r>
          </a:p>
        </p:txBody>
      </p:sp>
      <p:sp>
        <p:nvSpPr>
          <p:cNvPr id="36" name="Line 43">
            <a:extLst>
              <a:ext uri="{FF2B5EF4-FFF2-40B4-BE49-F238E27FC236}">
                <a16:creationId xmlns:a16="http://schemas.microsoft.com/office/drawing/2014/main" id="{ADA10C49-624B-9793-4376-65753F6BAE1C}"/>
              </a:ext>
            </a:extLst>
          </p:cNvPr>
          <p:cNvSpPr>
            <a:spLocks noChangeShapeType="1"/>
          </p:cNvSpPr>
          <p:nvPr/>
        </p:nvSpPr>
        <p:spPr bwMode="auto">
          <a:xfrm flipV="1">
            <a:off x="1657733" y="2534807"/>
            <a:ext cx="402215" cy="28969"/>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pPr>
              <a:lnSpc>
                <a:spcPct val="150000"/>
              </a:lnSpc>
            </a:pPr>
            <a:endParaRPr lang="en-US" dirty="0">
              <a:latin typeface="Arial" panose="020B0604020202020204" pitchFamily="34" charset="0"/>
              <a:cs typeface="Arial" panose="020B0604020202020204" pitchFamily="34" charset="0"/>
            </a:endParaRPr>
          </a:p>
        </p:txBody>
      </p:sp>
      <p:sp>
        <p:nvSpPr>
          <p:cNvPr id="37" name="Text Box 42">
            <a:extLst>
              <a:ext uri="{FF2B5EF4-FFF2-40B4-BE49-F238E27FC236}">
                <a16:creationId xmlns:a16="http://schemas.microsoft.com/office/drawing/2014/main" id="{2749B073-2958-0996-D75E-6EB24D1E59C0}"/>
              </a:ext>
            </a:extLst>
          </p:cNvPr>
          <p:cNvSpPr txBox="1">
            <a:spLocks noChangeArrowheads="1"/>
          </p:cNvSpPr>
          <p:nvPr/>
        </p:nvSpPr>
        <p:spPr bwMode="auto">
          <a:xfrm>
            <a:off x="0" y="2270290"/>
            <a:ext cx="1657733" cy="517972"/>
          </a:xfrm>
          <a:prstGeom prst="rect">
            <a:avLst/>
          </a:prstGeom>
          <a:noFill/>
          <a:ln w="9525" cap="rnd">
            <a:solidFill>
              <a:srgbClr val="000000"/>
            </a:solidFill>
            <a:prstDash val="sys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a:lnSpc>
                <a:spcPct val="150000"/>
              </a:lnSpc>
            </a:pPr>
            <a:r>
              <a:rPr lang="en-US" dirty="0">
                <a:latin typeface="Arial" panose="020B0604020202020204" pitchFamily="34" charset="0"/>
                <a:cs typeface="Arial" panose="020B0604020202020204" pitchFamily="34" charset="0"/>
              </a:rPr>
              <a:t>Not foot traffic</a:t>
            </a:r>
          </a:p>
        </p:txBody>
      </p:sp>
      <p:sp>
        <p:nvSpPr>
          <p:cNvPr id="38" name="Line 41">
            <a:extLst>
              <a:ext uri="{FF2B5EF4-FFF2-40B4-BE49-F238E27FC236}">
                <a16:creationId xmlns:a16="http://schemas.microsoft.com/office/drawing/2014/main" id="{791E59D4-0120-E8FE-B946-E6D02A84D66D}"/>
              </a:ext>
            </a:extLst>
          </p:cNvPr>
          <p:cNvSpPr>
            <a:spLocks noChangeShapeType="1"/>
          </p:cNvSpPr>
          <p:nvPr/>
        </p:nvSpPr>
        <p:spPr bwMode="auto">
          <a:xfrm flipV="1">
            <a:off x="2028792" y="3229460"/>
            <a:ext cx="320448" cy="16947"/>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pPr>
              <a:lnSpc>
                <a:spcPct val="150000"/>
              </a:lnSpc>
            </a:pPr>
            <a:endParaRPr lang="en-US" dirty="0">
              <a:latin typeface="Arial" panose="020B0604020202020204" pitchFamily="34" charset="0"/>
              <a:cs typeface="Arial" panose="020B0604020202020204" pitchFamily="34" charset="0"/>
            </a:endParaRPr>
          </a:p>
        </p:txBody>
      </p:sp>
      <p:sp>
        <p:nvSpPr>
          <p:cNvPr id="39" name="Text Box 40">
            <a:extLst>
              <a:ext uri="{FF2B5EF4-FFF2-40B4-BE49-F238E27FC236}">
                <a16:creationId xmlns:a16="http://schemas.microsoft.com/office/drawing/2014/main" id="{5E2C3CD2-FBF4-4A40-524B-2410FBA318BD}"/>
              </a:ext>
            </a:extLst>
          </p:cNvPr>
          <p:cNvSpPr txBox="1">
            <a:spLocks noChangeArrowheads="1"/>
          </p:cNvSpPr>
          <p:nvPr/>
        </p:nvSpPr>
        <p:spPr bwMode="auto">
          <a:xfrm>
            <a:off x="-1812" y="2835775"/>
            <a:ext cx="2059141" cy="787371"/>
          </a:xfrm>
          <a:prstGeom prst="rect">
            <a:avLst/>
          </a:prstGeom>
          <a:noFill/>
          <a:ln w="9525" cap="rnd">
            <a:solidFill>
              <a:srgbClr val="000000"/>
            </a:solidFill>
            <a:prstDash val="sys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a:lnSpc>
                <a:spcPct val="150000"/>
              </a:lnSpc>
            </a:pPr>
            <a:r>
              <a:rPr lang="en-US" dirty="0">
                <a:latin typeface="Arial" panose="020B0604020202020204" pitchFamily="34" charset="0"/>
                <a:cs typeface="Arial" panose="020B0604020202020204" pitchFamily="34" charset="0"/>
              </a:rPr>
              <a:t>Closured of Near Business</a:t>
            </a:r>
          </a:p>
        </p:txBody>
      </p:sp>
      <p:sp>
        <p:nvSpPr>
          <p:cNvPr id="40" name="Line 39">
            <a:extLst>
              <a:ext uri="{FF2B5EF4-FFF2-40B4-BE49-F238E27FC236}">
                <a16:creationId xmlns:a16="http://schemas.microsoft.com/office/drawing/2014/main" id="{92710FFF-A524-CE1C-803B-B31AC1DCA5E1}"/>
              </a:ext>
            </a:extLst>
          </p:cNvPr>
          <p:cNvSpPr>
            <a:spLocks noChangeShapeType="1"/>
          </p:cNvSpPr>
          <p:nvPr/>
        </p:nvSpPr>
        <p:spPr bwMode="auto">
          <a:xfrm flipV="1">
            <a:off x="2443224" y="4041422"/>
            <a:ext cx="377558" cy="18697"/>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pPr>
              <a:lnSpc>
                <a:spcPct val="150000"/>
              </a:lnSpc>
            </a:pPr>
            <a:endParaRPr lang="en-US" dirty="0">
              <a:latin typeface="Arial" panose="020B0604020202020204" pitchFamily="34" charset="0"/>
              <a:cs typeface="Arial" panose="020B0604020202020204" pitchFamily="34" charset="0"/>
            </a:endParaRPr>
          </a:p>
        </p:txBody>
      </p:sp>
      <p:sp>
        <p:nvSpPr>
          <p:cNvPr id="41" name="Text Box 38">
            <a:extLst>
              <a:ext uri="{FF2B5EF4-FFF2-40B4-BE49-F238E27FC236}">
                <a16:creationId xmlns:a16="http://schemas.microsoft.com/office/drawing/2014/main" id="{E5C39828-1DB4-4B1A-4F4C-219740908239}"/>
              </a:ext>
            </a:extLst>
          </p:cNvPr>
          <p:cNvSpPr txBox="1">
            <a:spLocks noChangeArrowheads="1"/>
          </p:cNvSpPr>
          <p:nvPr/>
        </p:nvSpPr>
        <p:spPr bwMode="auto">
          <a:xfrm>
            <a:off x="61191" y="3802944"/>
            <a:ext cx="2401093" cy="489740"/>
          </a:xfrm>
          <a:prstGeom prst="rect">
            <a:avLst/>
          </a:prstGeom>
          <a:noFill/>
          <a:ln w="9525" cap="rnd">
            <a:solidFill>
              <a:srgbClr val="000000"/>
            </a:solidFill>
            <a:prstDash val="sys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a:lnSpc>
                <a:spcPct val="150000"/>
              </a:lnSpc>
            </a:pPr>
            <a:r>
              <a:rPr lang="en-US" dirty="0">
                <a:latin typeface="Arial" panose="020B0604020202020204" pitchFamily="34" charset="0"/>
                <a:cs typeface="Arial" panose="020B0604020202020204" pitchFamily="34" charset="0"/>
              </a:rPr>
              <a:t>Eco-friendly practices</a:t>
            </a:r>
          </a:p>
        </p:txBody>
      </p:sp>
      <p:sp>
        <p:nvSpPr>
          <p:cNvPr id="42" name="Line 37">
            <a:extLst>
              <a:ext uri="{FF2B5EF4-FFF2-40B4-BE49-F238E27FC236}">
                <a16:creationId xmlns:a16="http://schemas.microsoft.com/office/drawing/2014/main" id="{37B52F3D-AAC8-636D-6BE1-3766B9F8B9C3}"/>
              </a:ext>
            </a:extLst>
          </p:cNvPr>
          <p:cNvSpPr>
            <a:spLocks noChangeShapeType="1"/>
          </p:cNvSpPr>
          <p:nvPr/>
        </p:nvSpPr>
        <p:spPr bwMode="auto">
          <a:xfrm>
            <a:off x="4712010" y="2761777"/>
            <a:ext cx="249238" cy="977"/>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pPr>
              <a:lnSpc>
                <a:spcPct val="150000"/>
              </a:lnSpc>
            </a:pPr>
            <a:endParaRPr lang="en-US" dirty="0">
              <a:latin typeface="Arial" panose="020B0604020202020204" pitchFamily="34" charset="0"/>
              <a:cs typeface="Arial" panose="020B0604020202020204" pitchFamily="34" charset="0"/>
            </a:endParaRPr>
          </a:p>
        </p:txBody>
      </p:sp>
      <p:sp>
        <p:nvSpPr>
          <p:cNvPr id="43" name="Text Box 36">
            <a:extLst>
              <a:ext uri="{FF2B5EF4-FFF2-40B4-BE49-F238E27FC236}">
                <a16:creationId xmlns:a16="http://schemas.microsoft.com/office/drawing/2014/main" id="{044FE6B0-5297-59AA-1DF7-30E1DE65CB4A}"/>
              </a:ext>
            </a:extLst>
          </p:cNvPr>
          <p:cNvSpPr txBox="1">
            <a:spLocks noChangeArrowheads="1"/>
          </p:cNvSpPr>
          <p:nvPr/>
        </p:nvSpPr>
        <p:spPr bwMode="auto">
          <a:xfrm>
            <a:off x="2382175" y="2355596"/>
            <a:ext cx="2353078" cy="824512"/>
          </a:xfrm>
          <a:prstGeom prst="rect">
            <a:avLst/>
          </a:prstGeom>
          <a:noFill/>
          <a:ln w="9525" cap="rnd">
            <a:solidFill>
              <a:srgbClr val="000000"/>
            </a:solidFill>
            <a:prstDash val="sys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a:lnSpc>
                <a:spcPct val="150000"/>
              </a:lnSpc>
            </a:pPr>
            <a:r>
              <a:rPr lang="en-US" dirty="0">
                <a:latin typeface="Arial" panose="020B0604020202020204" pitchFamily="34" charset="0"/>
                <a:cs typeface="Arial" panose="020B0604020202020204" pitchFamily="34" charset="0"/>
              </a:rPr>
              <a:t>New Stores and online flowers retails</a:t>
            </a:r>
          </a:p>
        </p:txBody>
      </p:sp>
      <p:sp>
        <p:nvSpPr>
          <p:cNvPr id="44" name="Line 35">
            <a:extLst>
              <a:ext uri="{FF2B5EF4-FFF2-40B4-BE49-F238E27FC236}">
                <a16:creationId xmlns:a16="http://schemas.microsoft.com/office/drawing/2014/main" id="{99D4CF85-08E8-7B1E-7889-D4D86DD1A033}"/>
              </a:ext>
            </a:extLst>
          </p:cNvPr>
          <p:cNvSpPr>
            <a:spLocks noChangeShapeType="1"/>
          </p:cNvSpPr>
          <p:nvPr/>
        </p:nvSpPr>
        <p:spPr bwMode="auto">
          <a:xfrm>
            <a:off x="5135374" y="3388835"/>
            <a:ext cx="240862" cy="11112"/>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pPr>
              <a:lnSpc>
                <a:spcPct val="150000"/>
              </a:lnSpc>
            </a:pPr>
            <a:endParaRPr lang="en-US" dirty="0">
              <a:latin typeface="Arial" panose="020B0604020202020204" pitchFamily="34" charset="0"/>
              <a:cs typeface="Arial" panose="020B0604020202020204" pitchFamily="34" charset="0"/>
            </a:endParaRPr>
          </a:p>
        </p:txBody>
      </p:sp>
      <p:sp>
        <p:nvSpPr>
          <p:cNvPr id="45" name="Text Box 34">
            <a:extLst>
              <a:ext uri="{FF2B5EF4-FFF2-40B4-BE49-F238E27FC236}">
                <a16:creationId xmlns:a16="http://schemas.microsoft.com/office/drawing/2014/main" id="{C2FB6E18-DAD0-95BF-B3BF-DDAA27D22CDD}"/>
              </a:ext>
            </a:extLst>
          </p:cNvPr>
          <p:cNvSpPr txBox="1">
            <a:spLocks noChangeArrowheads="1"/>
          </p:cNvSpPr>
          <p:nvPr/>
        </p:nvSpPr>
        <p:spPr bwMode="auto">
          <a:xfrm>
            <a:off x="2839445" y="3072423"/>
            <a:ext cx="2353078" cy="1202773"/>
          </a:xfrm>
          <a:prstGeom prst="rect">
            <a:avLst/>
          </a:prstGeom>
          <a:noFill/>
          <a:ln w="9525" cap="rnd">
            <a:solidFill>
              <a:srgbClr val="000000"/>
            </a:solidFill>
            <a:prstDash val="sys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a:lnSpc>
                <a:spcPct val="150000"/>
              </a:lnSpc>
            </a:pPr>
            <a:r>
              <a:rPr lang="en-US" dirty="0">
                <a:latin typeface="Arial" panose="020B0604020202020204" pitchFamily="34" charset="0"/>
                <a:cs typeface="Arial" panose="020B0604020202020204" pitchFamily="34" charset="0"/>
              </a:rPr>
              <a:t>Strong Online Present, National Delivery</a:t>
            </a:r>
          </a:p>
        </p:txBody>
      </p:sp>
      <p:sp>
        <p:nvSpPr>
          <p:cNvPr id="46" name="Line 33">
            <a:extLst>
              <a:ext uri="{FF2B5EF4-FFF2-40B4-BE49-F238E27FC236}">
                <a16:creationId xmlns:a16="http://schemas.microsoft.com/office/drawing/2014/main" id="{1761524B-43C2-02B9-14AD-4DA6C873F1AE}"/>
              </a:ext>
            </a:extLst>
          </p:cNvPr>
          <p:cNvSpPr>
            <a:spLocks noChangeShapeType="1"/>
          </p:cNvSpPr>
          <p:nvPr/>
        </p:nvSpPr>
        <p:spPr bwMode="auto">
          <a:xfrm flipV="1">
            <a:off x="5420686" y="3946048"/>
            <a:ext cx="346321" cy="6349"/>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pPr>
              <a:lnSpc>
                <a:spcPct val="150000"/>
              </a:lnSpc>
            </a:pPr>
            <a:endParaRPr lang="en-US" dirty="0">
              <a:latin typeface="Arial" panose="020B0604020202020204" pitchFamily="34" charset="0"/>
              <a:cs typeface="Arial" panose="020B0604020202020204" pitchFamily="34" charset="0"/>
            </a:endParaRPr>
          </a:p>
        </p:txBody>
      </p:sp>
      <p:sp>
        <p:nvSpPr>
          <p:cNvPr id="47" name="Text Box 32">
            <a:extLst>
              <a:ext uri="{FF2B5EF4-FFF2-40B4-BE49-F238E27FC236}">
                <a16:creationId xmlns:a16="http://schemas.microsoft.com/office/drawing/2014/main" id="{42CCE793-E858-621F-A333-11C211A14819}"/>
              </a:ext>
            </a:extLst>
          </p:cNvPr>
          <p:cNvSpPr txBox="1">
            <a:spLocks noChangeArrowheads="1"/>
          </p:cNvSpPr>
          <p:nvPr/>
        </p:nvSpPr>
        <p:spPr bwMode="auto">
          <a:xfrm>
            <a:off x="3969710" y="3895024"/>
            <a:ext cx="1385888" cy="378048"/>
          </a:xfrm>
          <a:prstGeom prst="rect">
            <a:avLst/>
          </a:prstGeom>
          <a:noFill/>
          <a:ln w="9525" cap="rnd">
            <a:solidFill>
              <a:srgbClr val="000000"/>
            </a:solidFill>
            <a:prstDash val="sys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a:lnSpc>
                <a:spcPct val="150000"/>
              </a:lnSpc>
            </a:pPr>
            <a:r>
              <a:rPr lang="en-US" dirty="0">
                <a:latin typeface="Arial" panose="020B0604020202020204" pitchFamily="34" charset="0"/>
                <a:cs typeface="Arial" panose="020B0604020202020204" pitchFamily="34" charset="0"/>
              </a:rPr>
              <a:t>Low Prices</a:t>
            </a:r>
          </a:p>
        </p:txBody>
      </p:sp>
      <p:sp>
        <p:nvSpPr>
          <p:cNvPr id="48" name="Line 31">
            <a:extLst>
              <a:ext uri="{FF2B5EF4-FFF2-40B4-BE49-F238E27FC236}">
                <a16:creationId xmlns:a16="http://schemas.microsoft.com/office/drawing/2014/main" id="{BE4881BA-A7E0-4FB3-ADB2-451BD0CEED53}"/>
              </a:ext>
            </a:extLst>
          </p:cNvPr>
          <p:cNvSpPr>
            <a:spLocks noChangeShapeType="1"/>
          </p:cNvSpPr>
          <p:nvPr/>
        </p:nvSpPr>
        <p:spPr bwMode="auto">
          <a:xfrm>
            <a:off x="6905818" y="2618102"/>
            <a:ext cx="506412"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pPr>
              <a:lnSpc>
                <a:spcPct val="150000"/>
              </a:lnSpc>
            </a:pPr>
            <a:endParaRPr lang="en-US" dirty="0">
              <a:latin typeface="Arial" panose="020B0604020202020204" pitchFamily="34" charset="0"/>
              <a:cs typeface="Arial" panose="020B0604020202020204" pitchFamily="34" charset="0"/>
            </a:endParaRPr>
          </a:p>
        </p:txBody>
      </p:sp>
      <p:sp>
        <p:nvSpPr>
          <p:cNvPr id="49" name="Text Box 30">
            <a:extLst>
              <a:ext uri="{FF2B5EF4-FFF2-40B4-BE49-F238E27FC236}">
                <a16:creationId xmlns:a16="http://schemas.microsoft.com/office/drawing/2014/main" id="{FAF803B4-7E6A-6387-7C73-2F3055E0B44D}"/>
              </a:ext>
            </a:extLst>
          </p:cNvPr>
          <p:cNvSpPr txBox="1">
            <a:spLocks noChangeArrowheads="1"/>
          </p:cNvSpPr>
          <p:nvPr/>
        </p:nvSpPr>
        <p:spPr bwMode="auto">
          <a:xfrm>
            <a:off x="5278002" y="2417063"/>
            <a:ext cx="1627816" cy="742396"/>
          </a:xfrm>
          <a:prstGeom prst="rect">
            <a:avLst/>
          </a:prstGeom>
          <a:noFill/>
          <a:ln w="9525" cap="rnd">
            <a:solidFill>
              <a:srgbClr val="000000"/>
            </a:solidFill>
            <a:prstDash val="sys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a:lnSpc>
                <a:spcPct val="150000"/>
              </a:lnSpc>
            </a:pPr>
            <a:r>
              <a:rPr lang="en-US" dirty="0">
                <a:latin typeface="Arial" panose="020B0604020202020204" pitchFamily="34" charset="0"/>
                <a:cs typeface="Arial" panose="020B0604020202020204" pitchFamily="34" charset="0"/>
              </a:rPr>
              <a:t>Outdated Website</a:t>
            </a:r>
          </a:p>
        </p:txBody>
      </p:sp>
      <p:sp>
        <p:nvSpPr>
          <p:cNvPr id="50" name="Line 29">
            <a:extLst>
              <a:ext uri="{FF2B5EF4-FFF2-40B4-BE49-F238E27FC236}">
                <a16:creationId xmlns:a16="http://schemas.microsoft.com/office/drawing/2014/main" id="{FE0484F7-6799-14A7-201D-C8BAEF64094E}"/>
              </a:ext>
            </a:extLst>
          </p:cNvPr>
          <p:cNvSpPr>
            <a:spLocks noChangeShapeType="1"/>
          </p:cNvSpPr>
          <p:nvPr/>
        </p:nvSpPr>
        <p:spPr bwMode="auto">
          <a:xfrm>
            <a:off x="7986806" y="3517987"/>
            <a:ext cx="334745" cy="1"/>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pPr>
              <a:lnSpc>
                <a:spcPct val="150000"/>
              </a:lnSpc>
            </a:pPr>
            <a:endParaRPr lang="en-US" dirty="0">
              <a:latin typeface="Arial" panose="020B0604020202020204" pitchFamily="34" charset="0"/>
              <a:cs typeface="Arial" panose="020B0604020202020204" pitchFamily="34" charset="0"/>
            </a:endParaRPr>
          </a:p>
        </p:txBody>
      </p:sp>
      <p:sp>
        <p:nvSpPr>
          <p:cNvPr id="51" name="Text Box 28">
            <a:extLst>
              <a:ext uri="{FF2B5EF4-FFF2-40B4-BE49-F238E27FC236}">
                <a16:creationId xmlns:a16="http://schemas.microsoft.com/office/drawing/2014/main" id="{6131F6F3-3BFE-6C46-E50E-AB042D68F337}"/>
              </a:ext>
            </a:extLst>
          </p:cNvPr>
          <p:cNvSpPr txBox="1">
            <a:spLocks noChangeArrowheads="1"/>
          </p:cNvSpPr>
          <p:nvPr/>
        </p:nvSpPr>
        <p:spPr bwMode="auto">
          <a:xfrm>
            <a:off x="5852486" y="3065749"/>
            <a:ext cx="2130380" cy="1156523"/>
          </a:xfrm>
          <a:prstGeom prst="rect">
            <a:avLst/>
          </a:prstGeom>
          <a:noFill/>
          <a:ln w="9525" cap="rnd">
            <a:solidFill>
              <a:srgbClr val="000000"/>
            </a:solidFill>
            <a:prstDash val="sys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a:lnSpc>
                <a:spcPct val="150000"/>
              </a:lnSpc>
            </a:pPr>
            <a:r>
              <a:rPr lang="en-US" dirty="0">
                <a:latin typeface="Arial" panose="020B0604020202020204" pitchFamily="34" charset="0"/>
                <a:cs typeface="Arial" panose="020B0604020202020204" pitchFamily="34" charset="0"/>
              </a:rPr>
              <a:t>Not online presence, word-of-mouth promotion</a:t>
            </a:r>
          </a:p>
        </p:txBody>
      </p:sp>
      <p:sp>
        <p:nvSpPr>
          <p:cNvPr id="52" name="Line 27">
            <a:extLst>
              <a:ext uri="{FF2B5EF4-FFF2-40B4-BE49-F238E27FC236}">
                <a16:creationId xmlns:a16="http://schemas.microsoft.com/office/drawing/2014/main" id="{798AF74D-6E27-8B86-F33F-5F6BC1075B43}"/>
              </a:ext>
            </a:extLst>
          </p:cNvPr>
          <p:cNvSpPr>
            <a:spLocks noChangeShapeType="1"/>
          </p:cNvSpPr>
          <p:nvPr/>
        </p:nvSpPr>
        <p:spPr bwMode="auto">
          <a:xfrm flipH="1">
            <a:off x="8068345" y="3180108"/>
            <a:ext cx="554037"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pPr>
              <a:lnSpc>
                <a:spcPct val="150000"/>
              </a:lnSpc>
            </a:pPr>
            <a:endParaRPr lang="en-US" dirty="0">
              <a:latin typeface="Arial" panose="020B0604020202020204" pitchFamily="34" charset="0"/>
              <a:cs typeface="Arial" panose="020B0604020202020204" pitchFamily="34" charset="0"/>
            </a:endParaRPr>
          </a:p>
        </p:txBody>
      </p:sp>
      <p:sp>
        <p:nvSpPr>
          <p:cNvPr id="53" name="Text Box 26">
            <a:extLst>
              <a:ext uri="{FF2B5EF4-FFF2-40B4-BE49-F238E27FC236}">
                <a16:creationId xmlns:a16="http://schemas.microsoft.com/office/drawing/2014/main" id="{00A6C2AF-5897-DD05-EC7D-BB6786E5C9FA}"/>
              </a:ext>
            </a:extLst>
          </p:cNvPr>
          <p:cNvSpPr txBox="1">
            <a:spLocks noChangeArrowheads="1"/>
          </p:cNvSpPr>
          <p:nvPr/>
        </p:nvSpPr>
        <p:spPr bwMode="auto">
          <a:xfrm>
            <a:off x="8622382" y="2141820"/>
            <a:ext cx="2015721" cy="1585912"/>
          </a:xfrm>
          <a:prstGeom prst="rect">
            <a:avLst/>
          </a:prstGeom>
          <a:noFill/>
          <a:ln w="9525" cap="rnd">
            <a:solidFill>
              <a:srgbClr val="000000"/>
            </a:solidFill>
            <a:prstDash val="sys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a:lnSpc>
                <a:spcPct val="150000"/>
              </a:lnSpc>
            </a:pPr>
            <a:r>
              <a:rPr lang="en-US" dirty="0">
                <a:latin typeface="Arial" panose="020B0604020202020204" pitchFamily="34" charset="0"/>
                <a:cs typeface="Arial" panose="020B0604020202020204" pitchFamily="34" charset="0"/>
              </a:rPr>
              <a:t>Not same-day Delivery pr  subscription option</a:t>
            </a:r>
          </a:p>
        </p:txBody>
      </p:sp>
      <p:sp>
        <p:nvSpPr>
          <p:cNvPr id="54" name="Line 25">
            <a:extLst>
              <a:ext uri="{FF2B5EF4-FFF2-40B4-BE49-F238E27FC236}">
                <a16:creationId xmlns:a16="http://schemas.microsoft.com/office/drawing/2014/main" id="{07C1FE78-2028-042C-1953-E855E6DF9C39}"/>
              </a:ext>
            </a:extLst>
          </p:cNvPr>
          <p:cNvSpPr>
            <a:spLocks noChangeShapeType="1"/>
          </p:cNvSpPr>
          <p:nvPr/>
        </p:nvSpPr>
        <p:spPr bwMode="auto">
          <a:xfrm>
            <a:off x="7561932" y="4693790"/>
            <a:ext cx="506413"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pPr>
              <a:lnSpc>
                <a:spcPct val="150000"/>
              </a:lnSpc>
            </a:pPr>
            <a:endParaRPr lang="en-US" dirty="0">
              <a:latin typeface="Arial" panose="020B0604020202020204" pitchFamily="34" charset="0"/>
              <a:cs typeface="Arial" panose="020B0604020202020204" pitchFamily="34" charset="0"/>
            </a:endParaRPr>
          </a:p>
        </p:txBody>
      </p:sp>
      <p:sp>
        <p:nvSpPr>
          <p:cNvPr id="55" name="Text Box 24">
            <a:extLst>
              <a:ext uri="{FF2B5EF4-FFF2-40B4-BE49-F238E27FC236}">
                <a16:creationId xmlns:a16="http://schemas.microsoft.com/office/drawing/2014/main" id="{3D074343-32F4-FBBD-1ADF-CEB88AC4EE97}"/>
              </a:ext>
            </a:extLst>
          </p:cNvPr>
          <p:cNvSpPr txBox="1">
            <a:spLocks noChangeArrowheads="1"/>
          </p:cNvSpPr>
          <p:nvPr/>
        </p:nvSpPr>
        <p:spPr bwMode="auto">
          <a:xfrm>
            <a:off x="4936498" y="4423885"/>
            <a:ext cx="2664302" cy="573088"/>
          </a:xfrm>
          <a:prstGeom prst="rect">
            <a:avLst/>
          </a:prstGeom>
          <a:noFill/>
          <a:ln w="9525" cap="rnd">
            <a:solidFill>
              <a:srgbClr val="000000"/>
            </a:solidFill>
            <a:prstDash val="sys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a:lnSpc>
                <a:spcPct val="150000"/>
              </a:lnSpc>
            </a:pPr>
            <a:r>
              <a:rPr lang="en-US" dirty="0">
                <a:latin typeface="Arial" panose="020B0604020202020204" pitchFamily="34" charset="0"/>
                <a:cs typeface="Arial" panose="020B0604020202020204" pitchFamily="34" charset="0"/>
              </a:rPr>
              <a:t>Biodegradable wrapping</a:t>
            </a:r>
          </a:p>
        </p:txBody>
      </p:sp>
      <p:sp>
        <p:nvSpPr>
          <p:cNvPr id="56" name="Line 23">
            <a:extLst>
              <a:ext uri="{FF2B5EF4-FFF2-40B4-BE49-F238E27FC236}">
                <a16:creationId xmlns:a16="http://schemas.microsoft.com/office/drawing/2014/main" id="{7971DCD6-A969-CD1E-8306-51CD32823EA5}"/>
              </a:ext>
            </a:extLst>
          </p:cNvPr>
          <p:cNvSpPr>
            <a:spLocks noChangeShapeType="1"/>
          </p:cNvSpPr>
          <p:nvPr/>
        </p:nvSpPr>
        <p:spPr bwMode="auto">
          <a:xfrm>
            <a:off x="7092800" y="5257322"/>
            <a:ext cx="508000"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pPr>
              <a:lnSpc>
                <a:spcPct val="150000"/>
              </a:lnSpc>
            </a:pPr>
            <a:endParaRPr lang="en-US" dirty="0">
              <a:latin typeface="Arial" panose="020B0604020202020204" pitchFamily="34" charset="0"/>
              <a:cs typeface="Arial" panose="020B0604020202020204" pitchFamily="34" charset="0"/>
            </a:endParaRPr>
          </a:p>
        </p:txBody>
      </p:sp>
      <p:sp>
        <p:nvSpPr>
          <p:cNvPr id="57" name="Text Box 22">
            <a:extLst>
              <a:ext uri="{FF2B5EF4-FFF2-40B4-BE49-F238E27FC236}">
                <a16:creationId xmlns:a16="http://schemas.microsoft.com/office/drawing/2014/main" id="{83339FFF-5944-1CB4-1B67-98ED7461356A}"/>
              </a:ext>
            </a:extLst>
          </p:cNvPr>
          <p:cNvSpPr txBox="1">
            <a:spLocks noChangeArrowheads="1"/>
          </p:cNvSpPr>
          <p:nvPr/>
        </p:nvSpPr>
        <p:spPr bwMode="auto">
          <a:xfrm>
            <a:off x="4291973" y="5031898"/>
            <a:ext cx="2800827" cy="584198"/>
          </a:xfrm>
          <a:prstGeom prst="rect">
            <a:avLst/>
          </a:prstGeom>
          <a:noFill/>
          <a:ln w="9525" cap="rnd">
            <a:solidFill>
              <a:srgbClr val="000000"/>
            </a:solidFill>
            <a:prstDash val="sys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a:lnSpc>
                <a:spcPct val="150000"/>
              </a:lnSpc>
            </a:pPr>
            <a:r>
              <a:rPr lang="en-US" dirty="0">
                <a:latin typeface="Arial" panose="020B0604020202020204" pitchFamily="34" charset="0"/>
                <a:cs typeface="Arial" panose="020B0604020202020204" pitchFamily="34" charset="0"/>
              </a:rPr>
              <a:t>Locally Sources Blooms</a:t>
            </a:r>
          </a:p>
        </p:txBody>
      </p:sp>
      <p:sp>
        <p:nvSpPr>
          <p:cNvPr id="58" name="Line 21">
            <a:extLst>
              <a:ext uri="{FF2B5EF4-FFF2-40B4-BE49-F238E27FC236}">
                <a16:creationId xmlns:a16="http://schemas.microsoft.com/office/drawing/2014/main" id="{9246B593-FAA0-AB9C-7FE0-8669C5A08F7A}"/>
              </a:ext>
            </a:extLst>
          </p:cNvPr>
          <p:cNvSpPr>
            <a:spLocks noChangeShapeType="1"/>
          </p:cNvSpPr>
          <p:nvPr/>
        </p:nvSpPr>
        <p:spPr bwMode="auto">
          <a:xfrm>
            <a:off x="6652611" y="5809772"/>
            <a:ext cx="506413"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pPr>
              <a:lnSpc>
                <a:spcPct val="150000"/>
              </a:lnSpc>
            </a:pPr>
            <a:endParaRPr lang="en-US" dirty="0">
              <a:latin typeface="Arial" panose="020B0604020202020204" pitchFamily="34" charset="0"/>
              <a:cs typeface="Arial" panose="020B0604020202020204" pitchFamily="34" charset="0"/>
            </a:endParaRPr>
          </a:p>
        </p:txBody>
      </p:sp>
      <p:sp>
        <p:nvSpPr>
          <p:cNvPr id="59" name="Text Box 20">
            <a:extLst>
              <a:ext uri="{FF2B5EF4-FFF2-40B4-BE49-F238E27FC236}">
                <a16:creationId xmlns:a16="http://schemas.microsoft.com/office/drawing/2014/main" id="{E77153AA-0129-70A7-C673-7E547CCC6DA2}"/>
              </a:ext>
            </a:extLst>
          </p:cNvPr>
          <p:cNvSpPr txBox="1">
            <a:spLocks noChangeArrowheads="1"/>
          </p:cNvSpPr>
          <p:nvPr/>
        </p:nvSpPr>
        <p:spPr bwMode="auto">
          <a:xfrm>
            <a:off x="3944165" y="5651022"/>
            <a:ext cx="2708446" cy="438148"/>
          </a:xfrm>
          <a:prstGeom prst="rect">
            <a:avLst/>
          </a:prstGeom>
          <a:noFill/>
          <a:ln w="9525" cap="rnd">
            <a:solidFill>
              <a:srgbClr val="000000"/>
            </a:solidFill>
            <a:prstDash val="sys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a:lnSpc>
                <a:spcPct val="150000"/>
              </a:lnSpc>
            </a:pPr>
            <a:r>
              <a:rPr lang="en-US" dirty="0">
                <a:latin typeface="Arial" panose="020B0604020202020204" pitchFamily="34" charset="0"/>
                <a:cs typeface="Arial" panose="020B0604020202020204" pitchFamily="34" charset="0"/>
              </a:rPr>
              <a:t>Sustainable ethos</a:t>
            </a:r>
          </a:p>
        </p:txBody>
      </p:sp>
      <p:sp>
        <p:nvSpPr>
          <p:cNvPr id="60" name="Line 19">
            <a:extLst>
              <a:ext uri="{FF2B5EF4-FFF2-40B4-BE49-F238E27FC236}">
                <a16:creationId xmlns:a16="http://schemas.microsoft.com/office/drawing/2014/main" id="{6E660FE5-9391-97C7-A233-46500CC67980}"/>
              </a:ext>
            </a:extLst>
          </p:cNvPr>
          <p:cNvSpPr>
            <a:spLocks noChangeShapeType="1"/>
          </p:cNvSpPr>
          <p:nvPr/>
        </p:nvSpPr>
        <p:spPr bwMode="auto">
          <a:xfrm>
            <a:off x="4193548" y="4700110"/>
            <a:ext cx="508000"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pPr>
              <a:lnSpc>
                <a:spcPct val="150000"/>
              </a:lnSpc>
            </a:pPr>
            <a:endParaRPr lang="en-US" dirty="0">
              <a:latin typeface="Arial" panose="020B0604020202020204" pitchFamily="34" charset="0"/>
              <a:cs typeface="Arial" panose="020B0604020202020204" pitchFamily="34" charset="0"/>
            </a:endParaRPr>
          </a:p>
        </p:txBody>
      </p:sp>
      <p:sp>
        <p:nvSpPr>
          <p:cNvPr id="61" name="Text Box 18">
            <a:extLst>
              <a:ext uri="{FF2B5EF4-FFF2-40B4-BE49-F238E27FC236}">
                <a16:creationId xmlns:a16="http://schemas.microsoft.com/office/drawing/2014/main" id="{F973FF14-3321-8317-0C53-4204D5F7FBB2}"/>
              </a:ext>
            </a:extLst>
          </p:cNvPr>
          <p:cNvSpPr txBox="1">
            <a:spLocks noChangeArrowheads="1"/>
          </p:cNvSpPr>
          <p:nvPr/>
        </p:nvSpPr>
        <p:spPr bwMode="auto">
          <a:xfrm>
            <a:off x="621792" y="4369686"/>
            <a:ext cx="3559056" cy="745599"/>
          </a:xfrm>
          <a:prstGeom prst="rect">
            <a:avLst/>
          </a:prstGeom>
          <a:noFill/>
          <a:ln w="9525" cap="rnd">
            <a:solidFill>
              <a:srgbClr val="000000"/>
            </a:solidFill>
            <a:prstDash val="sys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a:lnSpc>
                <a:spcPct val="150000"/>
              </a:lnSpc>
            </a:pPr>
            <a:r>
              <a:rPr lang="en-US" dirty="0">
                <a:latin typeface="Arial" panose="020B0604020202020204" pitchFamily="34" charset="0"/>
                <a:cs typeface="Arial" panose="020B0604020202020204" pitchFamily="34" charset="0"/>
              </a:rPr>
              <a:t>The prices of fresh and imported flowers </a:t>
            </a:r>
          </a:p>
        </p:txBody>
      </p:sp>
      <p:sp>
        <p:nvSpPr>
          <p:cNvPr id="62" name="Line 17">
            <a:extLst>
              <a:ext uri="{FF2B5EF4-FFF2-40B4-BE49-F238E27FC236}">
                <a16:creationId xmlns:a16="http://schemas.microsoft.com/office/drawing/2014/main" id="{A6D8E934-6842-ED74-0A50-B01C7799296C}"/>
              </a:ext>
            </a:extLst>
          </p:cNvPr>
          <p:cNvSpPr>
            <a:spLocks noChangeShapeType="1"/>
          </p:cNvSpPr>
          <p:nvPr/>
        </p:nvSpPr>
        <p:spPr bwMode="auto">
          <a:xfrm>
            <a:off x="3744286" y="5257322"/>
            <a:ext cx="506412"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pPr>
              <a:lnSpc>
                <a:spcPct val="150000"/>
              </a:lnSpc>
            </a:pPr>
            <a:endParaRPr lang="en-US" dirty="0">
              <a:latin typeface="Arial" panose="020B0604020202020204" pitchFamily="34" charset="0"/>
              <a:cs typeface="Arial" panose="020B0604020202020204" pitchFamily="34" charset="0"/>
            </a:endParaRPr>
          </a:p>
        </p:txBody>
      </p:sp>
      <p:sp>
        <p:nvSpPr>
          <p:cNvPr id="63" name="Text Box 16">
            <a:extLst>
              <a:ext uri="{FF2B5EF4-FFF2-40B4-BE49-F238E27FC236}">
                <a16:creationId xmlns:a16="http://schemas.microsoft.com/office/drawing/2014/main" id="{A2B8CAC0-B357-6EF9-A684-9155C0D51B7D}"/>
              </a:ext>
            </a:extLst>
          </p:cNvPr>
          <p:cNvSpPr txBox="1">
            <a:spLocks noChangeArrowheads="1"/>
          </p:cNvSpPr>
          <p:nvPr/>
        </p:nvSpPr>
        <p:spPr bwMode="auto">
          <a:xfrm>
            <a:off x="2059949" y="5153140"/>
            <a:ext cx="1670050" cy="429163"/>
          </a:xfrm>
          <a:prstGeom prst="rect">
            <a:avLst/>
          </a:prstGeom>
          <a:noFill/>
          <a:ln w="9525" cap="rnd">
            <a:solidFill>
              <a:srgbClr val="000000"/>
            </a:solidFill>
            <a:prstDash val="sys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a:lnSpc>
                <a:spcPct val="150000"/>
              </a:lnSpc>
            </a:pPr>
            <a:r>
              <a:rPr lang="en-US" dirty="0">
                <a:latin typeface="Arial" panose="020B0604020202020204" pitchFamily="34" charset="0"/>
                <a:cs typeface="Arial" panose="020B0604020202020204" pitchFamily="34" charset="0"/>
              </a:rPr>
              <a:t>Inflation rates</a:t>
            </a:r>
          </a:p>
        </p:txBody>
      </p:sp>
      <p:sp>
        <p:nvSpPr>
          <p:cNvPr id="64" name="Line 15">
            <a:extLst>
              <a:ext uri="{FF2B5EF4-FFF2-40B4-BE49-F238E27FC236}">
                <a16:creationId xmlns:a16="http://schemas.microsoft.com/office/drawing/2014/main" id="{6C06C810-D3DF-222F-5503-524218224FF2}"/>
              </a:ext>
            </a:extLst>
          </p:cNvPr>
          <p:cNvSpPr>
            <a:spLocks noChangeShapeType="1"/>
          </p:cNvSpPr>
          <p:nvPr/>
        </p:nvSpPr>
        <p:spPr bwMode="auto">
          <a:xfrm>
            <a:off x="3244223" y="5809772"/>
            <a:ext cx="508000"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pPr>
              <a:lnSpc>
                <a:spcPct val="150000"/>
              </a:lnSpc>
            </a:pPr>
            <a:endParaRPr lang="en-US" dirty="0">
              <a:latin typeface="Arial" panose="020B0604020202020204" pitchFamily="34" charset="0"/>
              <a:cs typeface="Arial" panose="020B0604020202020204" pitchFamily="34" charset="0"/>
            </a:endParaRPr>
          </a:p>
        </p:txBody>
      </p:sp>
      <p:sp>
        <p:nvSpPr>
          <p:cNvPr id="65" name="Text Box 14">
            <a:extLst>
              <a:ext uri="{FF2B5EF4-FFF2-40B4-BE49-F238E27FC236}">
                <a16:creationId xmlns:a16="http://schemas.microsoft.com/office/drawing/2014/main" id="{2B2D4750-1D7F-3C31-4299-5C0722D0DFA3}"/>
              </a:ext>
            </a:extLst>
          </p:cNvPr>
          <p:cNvSpPr txBox="1">
            <a:spLocks noChangeArrowheads="1"/>
          </p:cNvSpPr>
          <p:nvPr/>
        </p:nvSpPr>
        <p:spPr bwMode="auto">
          <a:xfrm>
            <a:off x="396236" y="5685946"/>
            <a:ext cx="2835288" cy="557213"/>
          </a:xfrm>
          <a:prstGeom prst="rect">
            <a:avLst/>
          </a:prstGeom>
          <a:noFill/>
          <a:ln w="9525" cap="rnd">
            <a:solidFill>
              <a:srgbClr val="000000"/>
            </a:solidFill>
            <a:prstDash val="sys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a:lnSpc>
                <a:spcPct val="150000"/>
              </a:lnSpc>
            </a:pPr>
            <a:r>
              <a:rPr lang="en-US" dirty="0">
                <a:latin typeface="Arial" panose="020B0604020202020204" pitchFamily="34" charset="0"/>
                <a:cs typeface="Arial" panose="020B0604020202020204" pitchFamily="34" charset="0"/>
              </a:rPr>
              <a:t>Supply chain Disruptions </a:t>
            </a:r>
          </a:p>
        </p:txBody>
      </p:sp>
      <p:sp>
        <p:nvSpPr>
          <p:cNvPr id="66" name="Rectangle 13">
            <a:extLst>
              <a:ext uri="{FF2B5EF4-FFF2-40B4-BE49-F238E27FC236}">
                <a16:creationId xmlns:a16="http://schemas.microsoft.com/office/drawing/2014/main" id="{E617513B-F043-C402-A269-BB348E0FB9B8}"/>
              </a:ext>
            </a:extLst>
          </p:cNvPr>
          <p:cNvSpPr>
            <a:spLocks noChangeArrowheads="1"/>
          </p:cNvSpPr>
          <p:nvPr/>
        </p:nvSpPr>
        <p:spPr bwMode="auto">
          <a:xfrm>
            <a:off x="396236" y="1528554"/>
            <a:ext cx="2220912" cy="517972"/>
          </a:xfrm>
          <a:prstGeom prst="rect">
            <a:avLst/>
          </a:prstGeom>
          <a:solidFill>
            <a:srgbClr val="A0E0FF"/>
          </a:solidFill>
          <a:ln w="10160">
            <a:solidFill>
              <a:srgbClr val="000000"/>
            </a:solidFill>
            <a:miter lim="800000"/>
            <a:headEnd/>
            <a:tailEnd/>
          </a:ln>
        </p:spPr>
        <p:txBody>
          <a:bodyPr vert="horz" wrap="square" lIns="91440" tIns="45720" rIns="91440" bIns="45720" numCol="1" anchor="t" anchorCtr="0" compatLnSpc="1">
            <a:prstTxWarp prst="textNoShape">
              <a:avLst/>
            </a:prstTxWarp>
          </a:bodyPr>
          <a:lstStyle/>
          <a:p>
            <a:pPr>
              <a:lnSpc>
                <a:spcPct val="150000"/>
              </a:lnSpc>
            </a:pPr>
            <a:r>
              <a:rPr lang="en-US" dirty="0">
                <a:latin typeface="Arial" panose="020B0604020202020204" pitchFamily="34" charset="0"/>
                <a:cs typeface="Arial" panose="020B0604020202020204" pitchFamily="34" charset="0"/>
              </a:rPr>
              <a:t>Location</a:t>
            </a:r>
          </a:p>
        </p:txBody>
      </p:sp>
      <p:sp>
        <p:nvSpPr>
          <p:cNvPr id="67" name="Rectangle 12">
            <a:extLst>
              <a:ext uri="{FF2B5EF4-FFF2-40B4-BE49-F238E27FC236}">
                <a16:creationId xmlns:a16="http://schemas.microsoft.com/office/drawing/2014/main" id="{AA4A8FC8-528F-9827-D477-C6F977A6699F}"/>
              </a:ext>
            </a:extLst>
          </p:cNvPr>
          <p:cNvSpPr>
            <a:spLocks noChangeArrowheads="1"/>
          </p:cNvSpPr>
          <p:nvPr/>
        </p:nvSpPr>
        <p:spPr bwMode="auto">
          <a:xfrm>
            <a:off x="3093703" y="1514764"/>
            <a:ext cx="2220911" cy="540348"/>
          </a:xfrm>
          <a:prstGeom prst="rect">
            <a:avLst/>
          </a:prstGeom>
          <a:solidFill>
            <a:srgbClr val="A0E0FF"/>
          </a:solidFill>
          <a:ln w="10160">
            <a:solidFill>
              <a:srgbClr val="000000"/>
            </a:solidFill>
            <a:miter lim="800000"/>
            <a:headEnd/>
            <a:tailEnd/>
          </a:ln>
        </p:spPr>
        <p:txBody>
          <a:bodyPr vert="horz" wrap="square" lIns="91440" tIns="45720" rIns="91440" bIns="45720" numCol="1" anchor="t" anchorCtr="0" compatLnSpc="1">
            <a:prstTxWarp prst="textNoShape">
              <a:avLst/>
            </a:prstTxWarp>
          </a:bodyPr>
          <a:lstStyle/>
          <a:p>
            <a:pPr>
              <a:lnSpc>
                <a:spcPct val="150000"/>
              </a:lnSpc>
            </a:pPr>
            <a:r>
              <a:rPr lang="en-US" dirty="0">
                <a:latin typeface="Arial" panose="020B0604020202020204" pitchFamily="34" charset="0"/>
                <a:cs typeface="Arial" panose="020B0604020202020204" pitchFamily="34" charset="0"/>
              </a:rPr>
              <a:t>Competitor Threats</a:t>
            </a:r>
          </a:p>
        </p:txBody>
      </p:sp>
      <p:sp>
        <p:nvSpPr>
          <p:cNvPr id="68" name="Rectangle 11">
            <a:extLst>
              <a:ext uri="{FF2B5EF4-FFF2-40B4-BE49-F238E27FC236}">
                <a16:creationId xmlns:a16="http://schemas.microsoft.com/office/drawing/2014/main" id="{8986D47D-D3AD-750D-DD99-EBFE363F514D}"/>
              </a:ext>
            </a:extLst>
          </p:cNvPr>
          <p:cNvSpPr>
            <a:spLocks noChangeArrowheads="1"/>
          </p:cNvSpPr>
          <p:nvPr/>
        </p:nvSpPr>
        <p:spPr bwMode="auto">
          <a:xfrm>
            <a:off x="5724124" y="1493014"/>
            <a:ext cx="2457011" cy="780440"/>
          </a:xfrm>
          <a:prstGeom prst="rect">
            <a:avLst/>
          </a:prstGeom>
          <a:solidFill>
            <a:srgbClr val="A0E0FF"/>
          </a:solidFill>
          <a:ln w="10160">
            <a:solidFill>
              <a:srgbClr val="000000"/>
            </a:solidFill>
            <a:miter lim="800000"/>
            <a:headEnd/>
            <a:tailEnd/>
          </a:ln>
        </p:spPr>
        <p:txBody>
          <a:bodyPr vert="horz" wrap="square" lIns="91440" tIns="45720" rIns="91440" bIns="45720" numCol="1" anchor="t" anchorCtr="0" compatLnSpc="1">
            <a:prstTxWarp prst="textNoShape">
              <a:avLst/>
            </a:prstTxWarp>
          </a:bodyPr>
          <a:lstStyle/>
          <a:p>
            <a:pPr>
              <a:lnSpc>
                <a:spcPct val="150000"/>
              </a:lnSpc>
            </a:pPr>
            <a:r>
              <a:rPr lang="en-US" dirty="0">
                <a:latin typeface="Arial" panose="020B0604020202020204" pitchFamily="34" charset="0"/>
                <a:cs typeface="Arial" panose="020B0604020202020204" pitchFamily="34" charset="0"/>
              </a:rPr>
              <a:t>Digital Trends and Consumers Behavior</a:t>
            </a:r>
          </a:p>
        </p:txBody>
      </p:sp>
      <p:sp>
        <p:nvSpPr>
          <p:cNvPr id="69" name="Line 10">
            <a:extLst>
              <a:ext uri="{FF2B5EF4-FFF2-40B4-BE49-F238E27FC236}">
                <a16:creationId xmlns:a16="http://schemas.microsoft.com/office/drawing/2014/main" id="{740342A4-B781-8707-68DF-A7E3EAE17BE8}"/>
              </a:ext>
            </a:extLst>
          </p:cNvPr>
          <p:cNvSpPr>
            <a:spLocks noChangeShapeType="1"/>
          </p:cNvSpPr>
          <p:nvPr/>
        </p:nvSpPr>
        <p:spPr bwMode="auto">
          <a:xfrm flipV="1">
            <a:off x="1" y="4279959"/>
            <a:ext cx="9911604" cy="88363"/>
          </a:xfrm>
          <a:prstGeom prst="line">
            <a:avLst/>
          </a:prstGeom>
          <a:noFill/>
          <a:ln w="10160">
            <a:solidFill>
              <a:srgbClr val="000000"/>
            </a:solidFill>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pPr>
              <a:lnSpc>
                <a:spcPct val="150000"/>
              </a:lnSpc>
            </a:pPr>
            <a:endParaRPr lang="en-US" dirty="0">
              <a:latin typeface="Arial" panose="020B0604020202020204" pitchFamily="34" charset="0"/>
              <a:cs typeface="Arial" panose="020B0604020202020204" pitchFamily="34" charset="0"/>
            </a:endParaRPr>
          </a:p>
        </p:txBody>
      </p:sp>
      <p:sp>
        <p:nvSpPr>
          <p:cNvPr id="70" name="Line 9">
            <a:extLst>
              <a:ext uri="{FF2B5EF4-FFF2-40B4-BE49-F238E27FC236}">
                <a16:creationId xmlns:a16="http://schemas.microsoft.com/office/drawing/2014/main" id="{1792CA94-CCB6-B8D5-C017-A38667B29304}"/>
              </a:ext>
            </a:extLst>
          </p:cNvPr>
          <p:cNvSpPr>
            <a:spLocks noChangeShapeType="1"/>
          </p:cNvSpPr>
          <p:nvPr/>
        </p:nvSpPr>
        <p:spPr bwMode="auto">
          <a:xfrm>
            <a:off x="1801343" y="2125057"/>
            <a:ext cx="1157829" cy="2225354"/>
          </a:xfrm>
          <a:prstGeom prst="line">
            <a:avLst/>
          </a:prstGeom>
          <a:noFill/>
          <a:ln w="10160">
            <a:solidFill>
              <a:srgbClr val="000000"/>
            </a:solidFill>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pPr>
              <a:lnSpc>
                <a:spcPct val="150000"/>
              </a:lnSpc>
            </a:pPr>
            <a:endParaRPr lang="en-US" dirty="0">
              <a:latin typeface="Arial" panose="020B0604020202020204" pitchFamily="34" charset="0"/>
              <a:cs typeface="Arial" panose="020B0604020202020204" pitchFamily="34" charset="0"/>
            </a:endParaRPr>
          </a:p>
        </p:txBody>
      </p:sp>
      <p:sp>
        <p:nvSpPr>
          <p:cNvPr id="71" name="Line 8">
            <a:extLst>
              <a:ext uri="{FF2B5EF4-FFF2-40B4-BE49-F238E27FC236}">
                <a16:creationId xmlns:a16="http://schemas.microsoft.com/office/drawing/2014/main" id="{64FC33CD-88DC-E915-DACE-D1A98020B119}"/>
              </a:ext>
            </a:extLst>
          </p:cNvPr>
          <p:cNvSpPr>
            <a:spLocks noChangeShapeType="1"/>
          </p:cNvSpPr>
          <p:nvPr/>
        </p:nvSpPr>
        <p:spPr bwMode="auto">
          <a:xfrm>
            <a:off x="4474236" y="1960851"/>
            <a:ext cx="1525311" cy="2389560"/>
          </a:xfrm>
          <a:prstGeom prst="line">
            <a:avLst/>
          </a:prstGeom>
          <a:noFill/>
          <a:ln w="10160">
            <a:solidFill>
              <a:srgbClr val="000000"/>
            </a:solidFill>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pPr>
              <a:lnSpc>
                <a:spcPct val="150000"/>
              </a:lnSpc>
            </a:pPr>
            <a:endParaRPr lang="en-US" dirty="0">
              <a:latin typeface="Arial" panose="020B0604020202020204" pitchFamily="34" charset="0"/>
              <a:cs typeface="Arial" panose="020B0604020202020204" pitchFamily="34" charset="0"/>
            </a:endParaRPr>
          </a:p>
        </p:txBody>
      </p:sp>
      <p:sp>
        <p:nvSpPr>
          <p:cNvPr id="72" name="Line 7">
            <a:extLst>
              <a:ext uri="{FF2B5EF4-FFF2-40B4-BE49-F238E27FC236}">
                <a16:creationId xmlns:a16="http://schemas.microsoft.com/office/drawing/2014/main" id="{9D09BB8A-9E1B-A689-AF3C-3058B97FC00B}"/>
              </a:ext>
            </a:extLst>
          </p:cNvPr>
          <p:cNvSpPr>
            <a:spLocks noChangeShapeType="1"/>
          </p:cNvSpPr>
          <p:nvPr/>
        </p:nvSpPr>
        <p:spPr bwMode="auto">
          <a:xfrm>
            <a:off x="7092800" y="2329017"/>
            <a:ext cx="1891849" cy="1913509"/>
          </a:xfrm>
          <a:prstGeom prst="line">
            <a:avLst/>
          </a:prstGeom>
          <a:noFill/>
          <a:ln w="10160">
            <a:solidFill>
              <a:srgbClr val="000000"/>
            </a:solidFill>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pPr>
              <a:lnSpc>
                <a:spcPct val="150000"/>
              </a:lnSpc>
            </a:pPr>
            <a:endParaRPr lang="en-US" dirty="0">
              <a:latin typeface="Arial" panose="020B0604020202020204" pitchFamily="34" charset="0"/>
              <a:cs typeface="Arial" panose="020B0604020202020204" pitchFamily="34" charset="0"/>
            </a:endParaRPr>
          </a:p>
        </p:txBody>
      </p:sp>
      <p:sp>
        <p:nvSpPr>
          <p:cNvPr id="73" name="Rectangle 6">
            <a:extLst>
              <a:ext uri="{FF2B5EF4-FFF2-40B4-BE49-F238E27FC236}">
                <a16:creationId xmlns:a16="http://schemas.microsoft.com/office/drawing/2014/main" id="{7D77BBF8-8997-DD99-1DB7-CFB565244CCE}"/>
              </a:ext>
            </a:extLst>
          </p:cNvPr>
          <p:cNvSpPr>
            <a:spLocks noChangeArrowheads="1"/>
          </p:cNvSpPr>
          <p:nvPr/>
        </p:nvSpPr>
        <p:spPr bwMode="auto">
          <a:xfrm>
            <a:off x="1829761" y="6243159"/>
            <a:ext cx="2755900" cy="659035"/>
          </a:xfrm>
          <a:prstGeom prst="rect">
            <a:avLst/>
          </a:prstGeom>
          <a:solidFill>
            <a:srgbClr val="A0E0FF"/>
          </a:solidFill>
          <a:ln w="10160">
            <a:solidFill>
              <a:srgbClr val="000000"/>
            </a:solidFill>
            <a:miter lim="800000"/>
            <a:headEnd/>
            <a:tailEnd/>
          </a:ln>
        </p:spPr>
        <p:txBody>
          <a:bodyPr vert="horz" wrap="square" lIns="91440" tIns="45720" rIns="91440" bIns="45720" numCol="1" anchor="t" anchorCtr="0" compatLnSpc="1">
            <a:prstTxWarp prst="textNoShape">
              <a:avLst/>
            </a:prstTxWarp>
          </a:bodyPr>
          <a:lstStyle/>
          <a:p>
            <a:pPr>
              <a:lnSpc>
                <a:spcPct val="150000"/>
              </a:lnSpc>
            </a:pPr>
            <a:r>
              <a:rPr lang="en-US" dirty="0">
                <a:latin typeface="Arial" panose="020B0604020202020204" pitchFamily="34" charset="0"/>
                <a:cs typeface="Arial" panose="020B0604020202020204" pitchFamily="34" charset="0"/>
              </a:rPr>
              <a:t>Operational Costs</a:t>
            </a:r>
          </a:p>
        </p:txBody>
      </p:sp>
      <p:sp>
        <p:nvSpPr>
          <p:cNvPr id="74" name="Line 5">
            <a:extLst>
              <a:ext uri="{FF2B5EF4-FFF2-40B4-BE49-F238E27FC236}">
                <a16:creationId xmlns:a16="http://schemas.microsoft.com/office/drawing/2014/main" id="{533118EA-8103-0944-AC64-67CD2296C5BF}"/>
              </a:ext>
            </a:extLst>
          </p:cNvPr>
          <p:cNvSpPr>
            <a:spLocks noChangeShapeType="1"/>
          </p:cNvSpPr>
          <p:nvPr/>
        </p:nvSpPr>
        <p:spPr bwMode="auto">
          <a:xfrm flipV="1">
            <a:off x="3471236" y="4277835"/>
            <a:ext cx="1612900" cy="1930400"/>
          </a:xfrm>
          <a:prstGeom prst="line">
            <a:avLst/>
          </a:prstGeom>
          <a:noFill/>
          <a:ln w="10160">
            <a:solidFill>
              <a:srgbClr val="000000"/>
            </a:solidFill>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pPr>
              <a:lnSpc>
                <a:spcPct val="150000"/>
              </a:lnSpc>
            </a:pPr>
            <a:endParaRPr lang="en-US" dirty="0">
              <a:latin typeface="Arial" panose="020B0604020202020204" pitchFamily="34" charset="0"/>
              <a:cs typeface="Arial" panose="020B0604020202020204" pitchFamily="34" charset="0"/>
            </a:endParaRPr>
          </a:p>
        </p:txBody>
      </p:sp>
      <p:sp>
        <p:nvSpPr>
          <p:cNvPr id="75" name="Rectangle 4">
            <a:extLst>
              <a:ext uri="{FF2B5EF4-FFF2-40B4-BE49-F238E27FC236}">
                <a16:creationId xmlns:a16="http://schemas.microsoft.com/office/drawing/2014/main" id="{40F3AF2C-5EEE-271D-21EE-505202BCD385}"/>
              </a:ext>
            </a:extLst>
          </p:cNvPr>
          <p:cNvSpPr>
            <a:spLocks noChangeArrowheads="1"/>
          </p:cNvSpPr>
          <p:nvPr/>
        </p:nvSpPr>
        <p:spPr bwMode="auto">
          <a:xfrm>
            <a:off x="4853948" y="6089169"/>
            <a:ext cx="3128918" cy="768831"/>
          </a:xfrm>
          <a:prstGeom prst="rect">
            <a:avLst/>
          </a:prstGeom>
          <a:solidFill>
            <a:srgbClr val="A0E0FF"/>
          </a:solidFill>
          <a:ln w="10160">
            <a:solidFill>
              <a:srgbClr val="000000"/>
            </a:solidFill>
            <a:miter lim="800000"/>
            <a:headEnd/>
            <a:tailEnd/>
          </a:ln>
        </p:spPr>
        <p:txBody>
          <a:bodyPr vert="horz" wrap="square" lIns="91440" tIns="45720" rIns="91440" bIns="45720" numCol="1" anchor="t" anchorCtr="0" compatLnSpc="1">
            <a:prstTxWarp prst="textNoShape">
              <a:avLst/>
            </a:prstTxWarp>
          </a:bodyPr>
          <a:lstStyle/>
          <a:p>
            <a:pPr>
              <a:lnSpc>
                <a:spcPct val="150000"/>
              </a:lnSpc>
            </a:pPr>
            <a:r>
              <a:rPr lang="en-US" dirty="0">
                <a:latin typeface="Arial" panose="020B0604020202020204" pitchFamily="34" charset="0"/>
                <a:cs typeface="Arial" panose="020B0604020202020204" pitchFamily="34" charset="0"/>
              </a:rPr>
              <a:t>Sustainable Products commitment</a:t>
            </a:r>
          </a:p>
        </p:txBody>
      </p:sp>
      <p:sp>
        <p:nvSpPr>
          <p:cNvPr id="76" name="Line 3">
            <a:extLst>
              <a:ext uri="{FF2B5EF4-FFF2-40B4-BE49-F238E27FC236}">
                <a16:creationId xmlns:a16="http://schemas.microsoft.com/office/drawing/2014/main" id="{0FE28D75-726C-F26D-8FFF-D48BBC3ED560}"/>
              </a:ext>
            </a:extLst>
          </p:cNvPr>
          <p:cNvSpPr>
            <a:spLocks noChangeShapeType="1"/>
          </p:cNvSpPr>
          <p:nvPr/>
        </p:nvSpPr>
        <p:spPr bwMode="auto">
          <a:xfrm flipV="1">
            <a:off x="6893767" y="4263512"/>
            <a:ext cx="1553578" cy="1825657"/>
          </a:xfrm>
          <a:prstGeom prst="line">
            <a:avLst/>
          </a:prstGeom>
          <a:noFill/>
          <a:ln w="10160">
            <a:solidFill>
              <a:srgbClr val="000000"/>
            </a:solidFill>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pPr>
              <a:lnSpc>
                <a:spcPct val="150000"/>
              </a:lnSpc>
            </a:pPr>
            <a:endParaRPr lang="en-US" dirty="0">
              <a:latin typeface="Arial" panose="020B0604020202020204" pitchFamily="34" charset="0"/>
              <a:cs typeface="Arial" panose="020B0604020202020204" pitchFamily="34" charset="0"/>
            </a:endParaRPr>
          </a:p>
        </p:txBody>
      </p:sp>
      <p:sp>
        <p:nvSpPr>
          <p:cNvPr id="77" name="Rectangle 2">
            <a:extLst>
              <a:ext uri="{FF2B5EF4-FFF2-40B4-BE49-F238E27FC236}">
                <a16:creationId xmlns:a16="http://schemas.microsoft.com/office/drawing/2014/main" id="{DC4080E7-794F-7A48-9572-10EC85F2E14C}"/>
              </a:ext>
            </a:extLst>
          </p:cNvPr>
          <p:cNvSpPr>
            <a:spLocks noChangeArrowheads="1"/>
          </p:cNvSpPr>
          <p:nvPr/>
        </p:nvSpPr>
        <p:spPr bwMode="auto">
          <a:xfrm>
            <a:off x="9200523" y="3796822"/>
            <a:ext cx="1028700" cy="211138"/>
          </a:xfrm>
          <a:prstGeom prst="rect">
            <a:avLst/>
          </a:prstGeom>
          <a:noFill/>
          <a:ln w="10160">
            <a:solidFill>
              <a:srgbClr val="FFFFFF"/>
            </a:solidFill>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a:lnSpc>
                <a:spcPct val="150000"/>
              </a:lnSpc>
            </a:pPr>
            <a:endParaRPr lang="en-US" dirty="0">
              <a:latin typeface="Arial" panose="020B0604020202020204" pitchFamily="34" charset="0"/>
              <a:cs typeface="Arial" panose="020B0604020202020204" pitchFamily="34" charset="0"/>
            </a:endParaRPr>
          </a:p>
        </p:txBody>
      </p:sp>
      <p:sp>
        <p:nvSpPr>
          <p:cNvPr id="78" name="Text Box 1">
            <a:extLst>
              <a:ext uri="{FF2B5EF4-FFF2-40B4-BE49-F238E27FC236}">
                <a16:creationId xmlns:a16="http://schemas.microsoft.com/office/drawing/2014/main" id="{41A4033A-C144-4293-C657-27E87B0E27EB}"/>
              </a:ext>
            </a:extLst>
          </p:cNvPr>
          <p:cNvSpPr txBox="1">
            <a:spLocks noChangeArrowheads="1"/>
          </p:cNvSpPr>
          <p:nvPr/>
        </p:nvSpPr>
        <p:spPr bwMode="auto">
          <a:xfrm>
            <a:off x="9911604" y="3841684"/>
            <a:ext cx="2236788" cy="765175"/>
          </a:xfrm>
          <a:prstGeom prst="rect">
            <a:avLst/>
          </a:prstGeom>
          <a:solidFill>
            <a:srgbClr val="FFFF99"/>
          </a:solidFill>
          <a:ln w="9525" cap="rnd">
            <a:solidFill>
              <a:srgbClr val="000000"/>
            </a:solidFill>
            <a:prstDash val="sysDot"/>
            <a:miter lim="800000"/>
            <a:headEnd/>
            <a:tailEnd/>
          </a:ln>
        </p:spPr>
        <p:txBody>
          <a:bodyPr vert="horz" wrap="square" lIns="91440" tIns="45720" rIns="91440" bIns="45720" numCol="1" anchor="t" anchorCtr="0" compatLnSpc="1">
            <a:prstTxWarp prst="textNoShape">
              <a:avLst/>
            </a:prstTxWarp>
          </a:bodyPr>
          <a:lstStyle/>
          <a:p>
            <a:pPr algn="ctr">
              <a:lnSpc>
                <a:spcPct val="150000"/>
              </a:lnSpc>
            </a:pPr>
            <a:r>
              <a:rPr lang="en-US" dirty="0">
                <a:latin typeface="Arial" panose="020B0604020202020204" pitchFamily="34" charset="0"/>
                <a:cs typeface="Arial" panose="020B0604020202020204" pitchFamily="34" charset="0"/>
              </a:rPr>
              <a:t>Decline of In-store Sales.</a:t>
            </a:r>
          </a:p>
        </p:txBody>
      </p:sp>
      <p:sp>
        <p:nvSpPr>
          <p:cNvPr id="79" name="Rectangle 44">
            <a:extLst>
              <a:ext uri="{FF2B5EF4-FFF2-40B4-BE49-F238E27FC236}">
                <a16:creationId xmlns:a16="http://schemas.microsoft.com/office/drawing/2014/main" id="{23CCE15E-B7B3-425D-6710-C8E256F95D45}"/>
              </a:ext>
            </a:extLst>
          </p:cNvPr>
          <p:cNvSpPr>
            <a:spLocks noChangeArrowheads="1"/>
          </p:cNvSpPr>
          <p:nvPr/>
        </p:nvSpPr>
        <p:spPr bwMode="auto">
          <a:xfrm>
            <a:off x="0" y="0"/>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endParaRPr lang="en-US" dirty="0"/>
          </a:p>
        </p:txBody>
      </p:sp>
      <p:sp>
        <p:nvSpPr>
          <p:cNvPr id="80" name="Rectangle 67">
            <a:extLst>
              <a:ext uri="{FF2B5EF4-FFF2-40B4-BE49-F238E27FC236}">
                <a16:creationId xmlns:a16="http://schemas.microsoft.com/office/drawing/2014/main" id="{A3C03F21-AAE9-5C9F-C2B0-0335F0F8A748}"/>
              </a:ext>
            </a:extLst>
          </p:cNvPr>
          <p:cNvSpPr>
            <a:spLocks noChangeArrowheads="1"/>
          </p:cNvSpPr>
          <p:nvPr/>
        </p:nvSpPr>
        <p:spPr bwMode="auto">
          <a:xfrm>
            <a:off x="0" y="457200"/>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endParaRPr lang="en-US" dirty="0"/>
          </a:p>
        </p:txBody>
      </p:sp>
    </p:spTree>
    <p:extLst>
      <p:ext uri="{BB962C8B-B14F-4D97-AF65-F5344CB8AC3E}">
        <p14:creationId xmlns:p14="http://schemas.microsoft.com/office/powerpoint/2010/main" val="344315754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35B7AF-7927-6C22-8F8E-B5846FF03591}"/>
              </a:ext>
            </a:extLst>
          </p:cNvPr>
          <p:cNvSpPr>
            <a:spLocks noGrp="1"/>
          </p:cNvSpPr>
          <p:nvPr>
            <p:ph type="title"/>
          </p:nvPr>
        </p:nvSpPr>
        <p:spPr>
          <a:xfrm>
            <a:off x="0" y="-146303"/>
            <a:ext cx="12191999" cy="1243583"/>
          </a:xfrm>
        </p:spPr>
        <p:txBody>
          <a:bodyPr>
            <a:normAutofit/>
          </a:bodyPr>
          <a:lstStyle/>
          <a:p>
            <a:pPr>
              <a:lnSpc>
                <a:spcPct val="150000"/>
              </a:lnSpc>
            </a:pPr>
            <a:r>
              <a:rPr lang="en-US" sz="4000" dirty="0">
                <a:latin typeface="Arial" panose="020B0604020202020204" pitchFamily="34" charset="0"/>
                <a:cs typeface="Arial" panose="020B0604020202020204" pitchFamily="34" charset="0"/>
              </a:rPr>
              <a:t>Conclusion</a:t>
            </a:r>
          </a:p>
        </p:txBody>
      </p:sp>
      <p:sp>
        <p:nvSpPr>
          <p:cNvPr id="3" name="Content Placeholder 2">
            <a:extLst>
              <a:ext uri="{FF2B5EF4-FFF2-40B4-BE49-F238E27FC236}">
                <a16:creationId xmlns:a16="http://schemas.microsoft.com/office/drawing/2014/main" id="{0651B562-9E99-2EA6-520F-7D11CB233328}"/>
              </a:ext>
            </a:extLst>
          </p:cNvPr>
          <p:cNvSpPr>
            <a:spLocks noGrp="1"/>
          </p:cNvSpPr>
          <p:nvPr>
            <p:ph sz="quarter" idx="13"/>
          </p:nvPr>
        </p:nvSpPr>
        <p:spPr>
          <a:xfrm>
            <a:off x="0" y="731520"/>
            <a:ext cx="12192000" cy="6254496"/>
          </a:xfrm>
        </p:spPr>
        <p:txBody>
          <a:bodyPr>
            <a:normAutofit fontScale="92500"/>
          </a:bodyPr>
          <a:lstStyle/>
          <a:p>
            <a:pPr marL="0" indent="0">
              <a:lnSpc>
                <a:spcPct val="150000"/>
              </a:lnSpc>
              <a:buNone/>
            </a:pPr>
            <a:r>
              <a:rPr lang="en-US" sz="1800" cap="none" dirty="0">
                <a:latin typeface="Arial" panose="020B0604020202020204" pitchFamily="34" charset="0"/>
                <a:cs typeface="Arial" panose="020B0604020202020204" pitchFamily="34" charset="0"/>
              </a:rPr>
              <a:t>The problems that have GREEN HAVEN FLORISTS are cause because the management operations are outdated, they are not following the correctly tendences to attract customers and need to make sure to make their management and strategies operations can be used and adopted if the business has any inconvenience.</a:t>
            </a:r>
          </a:p>
          <a:p>
            <a:pPr marL="342900" indent="-342900">
              <a:lnSpc>
                <a:spcPct val="150000"/>
              </a:lnSpc>
              <a:buAutoNum type="arabicPeriod"/>
            </a:pPr>
            <a:r>
              <a:rPr lang="en-US" sz="1800" cap="none" dirty="0">
                <a:latin typeface="Arial" panose="020B0604020202020204" pitchFamily="34" charset="0"/>
                <a:cs typeface="Arial" panose="020B0604020202020204" pitchFamily="34" charset="0"/>
              </a:rPr>
              <a:t>They need to make a marketing strategies that follow the currently consumer behavior such as improve their presence online, improve their delivery range and efficiency, include subscriptions and events in their websites and social medias.</a:t>
            </a:r>
          </a:p>
          <a:p>
            <a:pPr marL="342900" indent="-342900">
              <a:lnSpc>
                <a:spcPct val="150000"/>
              </a:lnSpc>
              <a:buAutoNum type="arabicPeriod"/>
            </a:pPr>
            <a:r>
              <a:rPr lang="en-US" sz="1800" cap="none" dirty="0">
                <a:latin typeface="Arial" panose="020B0604020202020204" pitchFamily="34" charset="0"/>
                <a:cs typeface="Arial" panose="020B0604020202020204" pitchFamily="34" charset="0"/>
              </a:rPr>
              <a:t>Make an operational cost report to identify the problems that the loss of in-store sales cause in their finances, identify how the increase of inflation rate, trade tax, supply disruption and sustainable material prices affect the cash flow of the store and make the setting necessaries to prevent that it happen again.</a:t>
            </a:r>
          </a:p>
          <a:p>
            <a:pPr marL="342900" indent="-342900">
              <a:lnSpc>
                <a:spcPct val="150000"/>
              </a:lnSpc>
              <a:buAutoNum type="arabicPeriod"/>
            </a:pPr>
            <a:r>
              <a:rPr lang="en-US" sz="1800" cap="none" dirty="0">
                <a:latin typeface="Arial" panose="020B0604020202020204" pitchFamily="34" charset="0"/>
                <a:cs typeface="Arial" panose="020B0604020202020204" pitchFamily="34" charset="0"/>
              </a:rPr>
              <a:t>Finally, they need to create a marketing strategic and operational costs adjustment to cover the new changes that they will be implementing and maintain a constant upgrade to the new strategies to prevent that the store will have the same problem one again.</a:t>
            </a:r>
          </a:p>
          <a:p>
            <a:pPr marL="0" indent="0">
              <a:lnSpc>
                <a:spcPct val="150000"/>
              </a:lnSpc>
              <a:buNone/>
            </a:pPr>
            <a:r>
              <a:rPr lang="en-US" sz="1800" cap="none" dirty="0">
                <a:latin typeface="Arial" panose="020B0604020202020204" pitchFamily="34" charset="0"/>
                <a:cs typeface="Arial" panose="020B0604020202020204" pitchFamily="34" charset="0"/>
              </a:rPr>
              <a:t>To make sure that they store will not present the same problems again they need to make  and maintain their customer they need to make sure not commit the same mistake that they was having and use different sources to make a market research and develop constant strategies to no loss their customer and attract more. </a:t>
            </a:r>
          </a:p>
        </p:txBody>
      </p:sp>
    </p:spTree>
    <p:extLst>
      <p:ext uri="{BB962C8B-B14F-4D97-AF65-F5344CB8AC3E}">
        <p14:creationId xmlns:p14="http://schemas.microsoft.com/office/powerpoint/2010/main" val="322640989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EE2E49-4D00-3A77-4397-A15FB73E90B8}"/>
              </a:ext>
            </a:extLst>
          </p:cNvPr>
          <p:cNvSpPr>
            <a:spLocks noGrp="1"/>
          </p:cNvSpPr>
          <p:nvPr>
            <p:ph type="ctrTitle"/>
          </p:nvPr>
        </p:nvSpPr>
        <p:spPr>
          <a:xfrm>
            <a:off x="609600" y="268942"/>
            <a:ext cx="9831388" cy="1208166"/>
          </a:xfrm>
        </p:spPr>
        <p:txBody>
          <a:bodyPr>
            <a:normAutofit/>
          </a:bodyPr>
          <a:lstStyle/>
          <a:p>
            <a:pPr>
              <a:lnSpc>
                <a:spcPct val="150000"/>
              </a:lnSpc>
            </a:pPr>
            <a:r>
              <a:rPr lang="en-US" sz="4000" dirty="0">
                <a:latin typeface="Arial" panose="020B0604020202020204" pitchFamily="34" charset="0"/>
                <a:cs typeface="Arial" panose="020B0604020202020204" pitchFamily="34" charset="0"/>
              </a:rPr>
              <a:t>Reference</a:t>
            </a:r>
          </a:p>
        </p:txBody>
      </p:sp>
      <p:sp>
        <p:nvSpPr>
          <p:cNvPr id="3" name="Subtitle 2">
            <a:extLst>
              <a:ext uri="{FF2B5EF4-FFF2-40B4-BE49-F238E27FC236}">
                <a16:creationId xmlns:a16="http://schemas.microsoft.com/office/drawing/2014/main" id="{32680DB1-A82C-16C2-DA14-07415BEEBA23}"/>
              </a:ext>
            </a:extLst>
          </p:cNvPr>
          <p:cNvSpPr>
            <a:spLocks noGrp="1"/>
          </p:cNvSpPr>
          <p:nvPr>
            <p:ph type="subTitle" idx="1"/>
          </p:nvPr>
        </p:nvSpPr>
        <p:spPr>
          <a:xfrm>
            <a:off x="187569" y="1992922"/>
            <a:ext cx="12004431" cy="4865077"/>
          </a:xfrm>
        </p:spPr>
        <p:txBody>
          <a:bodyPr>
            <a:normAutofit fontScale="62500" lnSpcReduction="20000"/>
          </a:bodyPr>
          <a:lstStyle/>
          <a:p>
            <a:pPr marL="285750" indent="-285750" algn="l">
              <a:buFont typeface="Arial" panose="020B0604020202020204" pitchFamily="34" charset="0"/>
              <a:buChar char="•"/>
            </a:pPr>
            <a:r>
              <a:rPr lang="en-US" sz="2900" cap="none" dirty="0">
                <a:solidFill>
                  <a:schemeClr val="tx1"/>
                </a:solidFill>
                <a:latin typeface="Arial" panose="020B0604020202020204" pitchFamily="34" charset="0"/>
                <a:cs typeface="Arial" panose="020B0604020202020204" pitchFamily="34" charset="0"/>
              </a:rPr>
              <a:t>Brundell, S. (NY) </a:t>
            </a:r>
            <a:r>
              <a:rPr lang="en-US" sz="2900" i="1" cap="none" dirty="0">
                <a:solidFill>
                  <a:schemeClr val="tx1"/>
                </a:solidFill>
                <a:latin typeface="Arial" panose="020B0604020202020204" pitchFamily="34" charset="0"/>
                <a:cs typeface="Arial" panose="020B0604020202020204" pitchFamily="34" charset="0"/>
              </a:rPr>
              <a:t>Welcome to out Tax Guide to Self employed Florist. </a:t>
            </a:r>
            <a:r>
              <a:rPr lang="en-US" sz="2900" cap="none" dirty="0">
                <a:solidFill>
                  <a:schemeClr val="tx1"/>
                </a:solidFill>
                <a:latin typeface="Arial" panose="020B0604020202020204" pitchFamily="34" charset="0"/>
                <a:cs typeface="Arial" panose="020B0604020202020204" pitchFamily="34" charset="0"/>
              </a:rPr>
              <a:t>Available at: </a:t>
            </a:r>
            <a:r>
              <a:rPr lang="en-GB" sz="2900" dirty="0">
                <a:latin typeface="Arial" panose="020B0604020202020204" pitchFamily="34" charset="0"/>
                <a:cs typeface="Arial" panose="020B0604020202020204" pitchFamily="34" charset="0"/>
                <a:hlinkClick r:id="rId2"/>
              </a:rPr>
              <a:t>https://simpletaxes.co.uk/a-tax-guide-for-self-employed-florists/</a:t>
            </a:r>
            <a:r>
              <a:rPr lang="en-GB" sz="2900" dirty="0">
                <a:latin typeface="Arial" panose="020B0604020202020204" pitchFamily="34" charset="0"/>
                <a:cs typeface="Arial" panose="020B0604020202020204" pitchFamily="34" charset="0"/>
              </a:rPr>
              <a:t>. </a:t>
            </a:r>
            <a:r>
              <a:rPr lang="en-GB" sz="2900" cap="none" dirty="0">
                <a:solidFill>
                  <a:schemeClr val="tx1"/>
                </a:solidFill>
                <a:latin typeface="Arial" panose="020B0604020202020204" pitchFamily="34" charset="0"/>
                <a:cs typeface="Arial" panose="020B0604020202020204" pitchFamily="34" charset="0"/>
              </a:rPr>
              <a:t>(Acceded: 8/11/2025</a:t>
            </a:r>
          </a:p>
          <a:p>
            <a:pPr marL="285750" indent="-285750" algn="l">
              <a:buFont typeface="Arial" panose="020B0604020202020204" pitchFamily="34" charset="0"/>
              <a:buChar char="•"/>
            </a:pPr>
            <a:r>
              <a:rPr lang="en-US" sz="2900" cap="none" dirty="0">
                <a:solidFill>
                  <a:schemeClr val="tx1"/>
                </a:solidFill>
                <a:latin typeface="Arial" panose="020B0604020202020204" pitchFamily="34" charset="0"/>
                <a:cs typeface="Arial" panose="020B0604020202020204" pitchFamily="34" charset="0"/>
              </a:rPr>
              <a:t> </a:t>
            </a:r>
            <a:r>
              <a:rPr lang="en-GB" sz="2900" dirty="0">
                <a:solidFill>
                  <a:srgbClr val="111111"/>
                </a:solidFill>
                <a:latin typeface="Arial" panose="020B0604020202020204" pitchFamily="34" charset="0"/>
                <a:ea typeface="Roboto"/>
                <a:cs typeface="Arial" panose="020B0604020202020204" pitchFamily="34" charset="0"/>
              </a:rPr>
              <a:t>Calculator Ultra (2025)</a:t>
            </a:r>
            <a:r>
              <a:rPr lang="en-GB" sz="2900" i="1" dirty="0">
                <a:solidFill>
                  <a:srgbClr val="111111"/>
                </a:solidFill>
                <a:latin typeface="Arial" panose="020B0604020202020204" pitchFamily="34" charset="0"/>
                <a:ea typeface="Roboto"/>
                <a:cs typeface="Arial" panose="020B0604020202020204" pitchFamily="34" charset="0"/>
              </a:rPr>
              <a:t> </a:t>
            </a:r>
            <a:r>
              <a:rPr lang="en-GB" sz="2900" i="1" dirty="0">
                <a:solidFill>
                  <a:schemeClr val="tx1"/>
                </a:solidFill>
                <a:latin typeface="Arial" panose="020B0604020202020204" pitchFamily="34" charset="0"/>
                <a:ea typeface="Roboto"/>
                <a:cs typeface="Arial" panose="020B0604020202020204" pitchFamily="34" charset="0"/>
              </a:rPr>
              <a:t>Find More Calculator</a:t>
            </a:r>
            <a:r>
              <a:rPr lang="en-GB" sz="2900" i="1" cap="none" dirty="0">
                <a:solidFill>
                  <a:schemeClr val="tx1"/>
                </a:solidFill>
                <a:latin typeface="Arial" panose="020B0604020202020204" pitchFamily="34" charset="0"/>
                <a:ea typeface="Roboto"/>
                <a:cs typeface="Arial" panose="020B0604020202020204" pitchFamily="34" charset="0"/>
              </a:rPr>
              <a:t>.</a:t>
            </a:r>
            <a:r>
              <a:rPr lang="en-GB" sz="2900" cap="none" dirty="0">
                <a:solidFill>
                  <a:schemeClr val="tx1"/>
                </a:solidFill>
                <a:latin typeface="Arial" panose="020B0604020202020204" pitchFamily="34" charset="0"/>
                <a:ea typeface="Roboto"/>
                <a:cs typeface="Arial" panose="020B0604020202020204" pitchFamily="34" charset="0"/>
              </a:rPr>
              <a:t> Available at</a:t>
            </a:r>
            <a:r>
              <a:rPr lang="en-GB" sz="2900" dirty="0">
                <a:solidFill>
                  <a:srgbClr val="1D4ED8"/>
                </a:solidFill>
                <a:latin typeface="Arial" panose="020B0604020202020204" pitchFamily="34" charset="0"/>
                <a:ea typeface="Roboto"/>
                <a:cs typeface="Arial" panose="020B0604020202020204" pitchFamily="34" charset="0"/>
              </a:rPr>
              <a:t>: </a:t>
            </a:r>
            <a:r>
              <a:rPr lang="en-GB" sz="2900" dirty="0">
                <a:solidFill>
                  <a:srgbClr val="1D4ED8"/>
                </a:solidFill>
                <a:latin typeface="Arial" panose="020B0604020202020204" pitchFamily="34" charset="0"/>
                <a:ea typeface="+mn-lt"/>
                <a:cs typeface="Arial" panose="020B0604020202020204" pitchFamily="34" charset="0"/>
                <a:hlinkClick r:id="rId3"/>
              </a:rPr>
              <a:t>Drop in Sales Calculator &amp; Formula Online Calculator Ultra</a:t>
            </a:r>
            <a:r>
              <a:rPr lang="en-GB" sz="2900" i="1" dirty="0">
                <a:latin typeface="Arial" panose="020B0604020202020204" pitchFamily="34" charset="0"/>
                <a:ea typeface="Roboto"/>
                <a:cs typeface="Arial" panose="020B0604020202020204" pitchFamily="34" charset="0"/>
              </a:rPr>
              <a:t> </a:t>
            </a:r>
            <a:r>
              <a:rPr lang="en-GB" sz="2900" dirty="0">
                <a:solidFill>
                  <a:schemeClr val="tx1"/>
                </a:solidFill>
                <a:latin typeface="Arial" panose="020B0604020202020204" pitchFamily="34" charset="0"/>
                <a:ea typeface="Roboto"/>
                <a:cs typeface="Arial" panose="020B0604020202020204" pitchFamily="34" charset="0"/>
              </a:rPr>
              <a:t>(</a:t>
            </a:r>
            <a:r>
              <a:rPr lang="en-GB" sz="2900" cap="none" dirty="0">
                <a:solidFill>
                  <a:schemeClr val="tx1"/>
                </a:solidFill>
                <a:latin typeface="Arial" panose="020B0604020202020204" pitchFamily="34" charset="0"/>
                <a:ea typeface="Roboto"/>
                <a:cs typeface="Arial" panose="020B0604020202020204" pitchFamily="34" charset="0"/>
              </a:rPr>
              <a:t>Accessed: 6/10/2025).</a:t>
            </a:r>
          </a:p>
          <a:p>
            <a:pPr marL="342900" indent="-342900" algn="l">
              <a:buFont typeface="Arial" panose="020B0604020202020204" pitchFamily="34" charset="0"/>
              <a:buChar char="•"/>
            </a:pPr>
            <a:r>
              <a:rPr lang="en-US" sz="2900" cap="none" dirty="0">
                <a:solidFill>
                  <a:schemeClr val="tx1"/>
                </a:solidFill>
                <a:latin typeface="Arial" panose="020B0604020202020204" pitchFamily="34" charset="0"/>
                <a:cs typeface="Arial" panose="020B0604020202020204" pitchFamily="34" charset="0"/>
              </a:rPr>
              <a:t>Chem, J. (2025) </a:t>
            </a:r>
            <a:r>
              <a:rPr lang="en-US" sz="2900" i="1" cap="none" dirty="0">
                <a:solidFill>
                  <a:schemeClr val="tx1"/>
                </a:solidFill>
                <a:latin typeface="Arial" panose="020B0604020202020204" pitchFamily="34" charset="0"/>
                <a:cs typeface="Arial" panose="020B0604020202020204" pitchFamily="34" charset="0"/>
              </a:rPr>
              <a:t>Harness your Company’s Power to Create a Positive Community Impact</a:t>
            </a:r>
            <a:r>
              <a:rPr lang="en-US" sz="2900" cap="none" dirty="0">
                <a:solidFill>
                  <a:schemeClr val="tx1"/>
                </a:solidFill>
                <a:latin typeface="Arial" panose="020B0604020202020204" pitchFamily="34" charset="0"/>
                <a:cs typeface="Arial" panose="020B0604020202020204" pitchFamily="34" charset="0"/>
              </a:rPr>
              <a:t>. Available at: </a:t>
            </a:r>
            <a:r>
              <a:rPr lang="en-GB" sz="2900" dirty="0">
                <a:latin typeface="Arial" panose="020B0604020202020204" pitchFamily="34" charset="0"/>
                <a:cs typeface="Arial" panose="020B0604020202020204" pitchFamily="34" charset="0"/>
                <a:hlinkClick r:id="rId4"/>
              </a:rPr>
              <a:t>https://www.forbes.com/councils/forbesbusinesscouncil/2025/03/10/harness-your-companys-power-to-create-a-positive-community-impact//</a:t>
            </a:r>
            <a:r>
              <a:rPr lang="en-GB" sz="2900" dirty="0">
                <a:latin typeface="Arial" panose="020B0604020202020204" pitchFamily="34" charset="0"/>
                <a:cs typeface="Arial" panose="020B0604020202020204" pitchFamily="34" charset="0"/>
              </a:rPr>
              <a:t> </a:t>
            </a:r>
            <a:r>
              <a:rPr lang="en-GB" sz="2900" cap="none" dirty="0">
                <a:solidFill>
                  <a:schemeClr val="tx1"/>
                </a:solidFill>
                <a:latin typeface="Arial" panose="020B0604020202020204" pitchFamily="34" charset="0"/>
                <a:cs typeface="Arial" panose="020B0604020202020204" pitchFamily="34" charset="0"/>
              </a:rPr>
              <a:t>(Acceded: 7/11/2025)</a:t>
            </a:r>
          </a:p>
          <a:p>
            <a:pPr marL="342900" indent="-342900" algn="l">
              <a:buFont typeface="Arial" panose="020B0604020202020204" pitchFamily="34" charset="0"/>
              <a:buChar char="•"/>
            </a:pPr>
            <a:r>
              <a:rPr lang="en-US" sz="2900" cap="none" dirty="0">
                <a:solidFill>
                  <a:schemeClr val="tx1"/>
                </a:solidFill>
                <a:latin typeface="Arial" panose="020B0604020202020204" pitchFamily="34" charset="0"/>
                <a:cs typeface="Arial" panose="020B0604020202020204" pitchFamily="34" charset="0"/>
              </a:rPr>
              <a:t>Florist PESTLE Analysis in 2025. Available at</a:t>
            </a:r>
            <a:r>
              <a:rPr lang="en-US" sz="2900" cap="none" dirty="0">
                <a:latin typeface="Arial" panose="020B0604020202020204" pitchFamily="34" charset="0"/>
                <a:cs typeface="Arial" panose="020B0604020202020204" pitchFamily="34" charset="0"/>
              </a:rPr>
              <a:t>: </a:t>
            </a:r>
            <a:r>
              <a:rPr lang="en-US" sz="2900" cap="none" dirty="0">
                <a:latin typeface="Arial" panose="020B0604020202020204" pitchFamily="34" charset="0"/>
                <a:cs typeface="Arial" panose="020B0604020202020204" pitchFamily="34" charset="0"/>
                <a:hlinkClick r:id="rId5"/>
              </a:rPr>
              <a:t>https://finmodelslab.com/prodducts/florist-pestel</a:t>
            </a:r>
            <a:r>
              <a:rPr lang="en-US" sz="2900" cap="none" dirty="0">
                <a:latin typeface="Arial" panose="020B0604020202020204" pitchFamily="34" charset="0"/>
                <a:cs typeface="Arial" panose="020B0604020202020204" pitchFamily="34" charset="0"/>
              </a:rPr>
              <a:t> </a:t>
            </a:r>
            <a:r>
              <a:rPr lang="en-US" sz="2900" cap="none" dirty="0">
                <a:solidFill>
                  <a:schemeClr val="tx1"/>
                </a:solidFill>
                <a:latin typeface="Arial" panose="020B0604020202020204" pitchFamily="34" charset="0"/>
                <a:cs typeface="Arial" panose="020B0604020202020204" pitchFamily="34" charset="0"/>
              </a:rPr>
              <a:t>(Acceded: 6/11/2025)</a:t>
            </a:r>
          </a:p>
          <a:p>
            <a:pPr marL="285750" indent="-285750" algn="l">
              <a:buFont typeface="Arial" panose="020B0604020202020204" pitchFamily="34" charset="0"/>
              <a:buChar char="•"/>
            </a:pPr>
            <a:r>
              <a:rPr lang="en-US" sz="2900" cap="none" dirty="0">
                <a:solidFill>
                  <a:schemeClr val="tx1"/>
                </a:solidFill>
                <a:latin typeface="Arial" panose="020B0604020202020204" pitchFamily="34" charset="0"/>
                <a:cs typeface="Arial" panose="020B0604020202020204" pitchFamily="34" charset="0"/>
              </a:rPr>
              <a:t>Hueffner, E. (NY). </a:t>
            </a:r>
            <a:r>
              <a:rPr lang="en-US" sz="2900" i="1" cap="none" dirty="0">
                <a:solidFill>
                  <a:schemeClr val="tx1"/>
                </a:solidFill>
                <a:latin typeface="Arial" panose="020B0604020202020204" pitchFamily="34" charset="0"/>
                <a:cs typeface="Arial" panose="020B0604020202020204" pitchFamily="34" charset="0"/>
              </a:rPr>
              <a:t>How digital  consumer engagement can boost your business?. </a:t>
            </a:r>
            <a:r>
              <a:rPr lang="en-US" sz="2900" cap="none" dirty="0">
                <a:solidFill>
                  <a:schemeClr val="tx1"/>
                </a:solidFill>
                <a:latin typeface="Arial" panose="020B0604020202020204" pitchFamily="34" charset="0"/>
                <a:cs typeface="Arial" panose="020B0604020202020204" pitchFamily="34" charset="0"/>
              </a:rPr>
              <a:t>Available at: </a:t>
            </a:r>
            <a:r>
              <a:rPr lang="en-US" sz="2900" cap="none" dirty="0">
                <a:latin typeface="Arial" panose="020B0604020202020204" pitchFamily="34" charset="0"/>
                <a:cs typeface="Arial" panose="020B0604020202020204" pitchFamily="34" charset="0"/>
                <a:hlinkClick r:id="rId6"/>
              </a:rPr>
              <a:t>https://www.zendesk.co.uk/blog/digital-customer-engagement/#</a:t>
            </a:r>
            <a:r>
              <a:rPr lang="en-US" sz="2900" cap="none" dirty="0">
                <a:latin typeface="Arial" panose="020B0604020202020204" pitchFamily="34" charset="0"/>
                <a:cs typeface="Arial" panose="020B0604020202020204" pitchFamily="34" charset="0"/>
              </a:rPr>
              <a:t>. </a:t>
            </a:r>
            <a:r>
              <a:rPr lang="en-US" sz="2900" cap="none" dirty="0">
                <a:solidFill>
                  <a:schemeClr val="tx1"/>
                </a:solidFill>
                <a:latin typeface="Arial" panose="020B0604020202020204" pitchFamily="34" charset="0"/>
                <a:cs typeface="Arial" panose="020B0604020202020204" pitchFamily="34" charset="0"/>
              </a:rPr>
              <a:t>(Acceded: 13/11/2025)</a:t>
            </a:r>
          </a:p>
          <a:p>
            <a:pPr marL="285750" indent="-285750" algn="l">
              <a:buFont typeface="Arial" panose="020B0604020202020204" pitchFamily="34" charset="0"/>
              <a:buChar char="•"/>
            </a:pPr>
            <a:r>
              <a:rPr lang="en-US" sz="2900" dirty="0">
                <a:solidFill>
                  <a:schemeClr val="tx1"/>
                </a:solidFill>
                <a:latin typeface="Arial" panose="020B0604020202020204" pitchFamily="34" charset="0"/>
                <a:cs typeface="Arial" panose="020B0604020202020204" pitchFamily="34" charset="0"/>
              </a:rPr>
              <a:t>Kenton, w. (2025) </a:t>
            </a:r>
            <a:r>
              <a:rPr lang="en-US" sz="2900" i="1" dirty="0">
                <a:solidFill>
                  <a:schemeClr val="tx1"/>
                </a:solidFill>
                <a:latin typeface="Arial" panose="020B0604020202020204" pitchFamily="34" charset="0"/>
                <a:cs typeface="Arial" panose="020B0604020202020204" pitchFamily="34" charset="0"/>
              </a:rPr>
              <a:t>understanding seasonality: business and business economic examples.</a:t>
            </a:r>
            <a:r>
              <a:rPr lang="en-US" sz="2900" dirty="0">
                <a:solidFill>
                  <a:schemeClr val="tx1"/>
                </a:solidFill>
                <a:latin typeface="Arial" panose="020B0604020202020204" pitchFamily="34" charset="0"/>
                <a:cs typeface="Arial" panose="020B0604020202020204" pitchFamily="34" charset="0"/>
              </a:rPr>
              <a:t> </a:t>
            </a:r>
            <a:r>
              <a:rPr lang="en-US" sz="2900" cap="none" dirty="0">
                <a:solidFill>
                  <a:schemeClr val="tx1"/>
                </a:solidFill>
                <a:latin typeface="Arial" panose="020B0604020202020204" pitchFamily="34" charset="0"/>
                <a:cs typeface="Arial" panose="020B0604020202020204" pitchFamily="34" charset="0"/>
              </a:rPr>
              <a:t>Available at</a:t>
            </a:r>
            <a:r>
              <a:rPr lang="en-GB" sz="2900" dirty="0">
                <a:solidFill>
                  <a:schemeClr val="tx1"/>
                </a:solidFill>
                <a:latin typeface="Arial" panose="020B0604020202020204" pitchFamily="34" charset="0"/>
                <a:cs typeface="Arial" panose="020B0604020202020204" pitchFamily="34" charset="0"/>
              </a:rPr>
              <a:t>: </a:t>
            </a:r>
            <a:r>
              <a:rPr lang="en-GB" sz="2900" dirty="0">
                <a:latin typeface="Arial" panose="020B0604020202020204" pitchFamily="34" charset="0"/>
                <a:cs typeface="Arial" panose="020B0604020202020204" pitchFamily="34" charset="0"/>
                <a:hlinkClick r:id="rId7"/>
              </a:rPr>
              <a:t>https://www.investopedia.com/terms/s/seasonality.asp</a:t>
            </a:r>
            <a:r>
              <a:rPr lang="en-GB" sz="2900" dirty="0">
                <a:latin typeface="Arial" panose="020B0604020202020204" pitchFamily="34" charset="0"/>
                <a:cs typeface="Arial" panose="020B0604020202020204" pitchFamily="34" charset="0"/>
              </a:rPr>
              <a:t> </a:t>
            </a:r>
            <a:r>
              <a:rPr lang="en-GB" sz="2900" dirty="0">
                <a:solidFill>
                  <a:schemeClr val="tx1"/>
                </a:solidFill>
                <a:latin typeface="Arial" panose="020B0604020202020204" pitchFamily="34" charset="0"/>
                <a:cs typeface="Arial" panose="020B0604020202020204" pitchFamily="34" charset="0"/>
              </a:rPr>
              <a:t>(</a:t>
            </a:r>
            <a:r>
              <a:rPr lang="en-GB" sz="2900" cap="none" dirty="0">
                <a:solidFill>
                  <a:schemeClr val="tx1"/>
                </a:solidFill>
                <a:latin typeface="Arial" panose="020B0604020202020204" pitchFamily="34" charset="0"/>
                <a:cs typeface="Arial" panose="020B0604020202020204" pitchFamily="34" charset="0"/>
              </a:rPr>
              <a:t>Acceded: </a:t>
            </a:r>
            <a:r>
              <a:rPr lang="en-GB" sz="2900" dirty="0">
                <a:solidFill>
                  <a:schemeClr val="tx1"/>
                </a:solidFill>
                <a:latin typeface="Arial" panose="020B0604020202020204" pitchFamily="34" charset="0"/>
                <a:cs typeface="Arial" panose="020B0604020202020204" pitchFamily="34" charset="0"/>
              </a:rPr>
              <a:t>8/11/2025)</a:t>
            </a:r>
          </a:p>
          <a:p>
            <a:pPr marL="285750" indent="-285750" algn="l">
              <a:buFont typeface="Arial" panose="020B0604020202020204" pitchFamily="34" charset="0"/>
              <a:buChar char="•"/>
            </a:pPr>
            <a:r>
              <a:rPr lang="en-US" sz="2900" dirty="0">
                <a:solidFill>
                  <a:schemeClr val="tx1"/>
                </a:solidFill>
                <a:latin typeface="Arial" panose="020B0604020202020204" pitchFamily="34" charset="0"/>
                <a:cs typeface="Arial" panose="020B0604020202020204" pitchFamily="34" charset="0"/>
              </a:rPr>
              <a:t>UK TRADE POLICIES REVIEW. </a:t>
            </a:r>
            <a:r>
              <a:rPr lang="en-US" sz="2900" cap="none" dirty="0">
                <a:solidFill>
                  <a:schemeClr val="tx1"/>
                </a:solidFill>
                <a:latin typeface="Arial" panose="020B0604020202020204" pitchFamily="34" charset="0"/>
                <a:cs typeface="Arial" panose="020B0604020202020204" pitchFamily="34" charset="0"/>
              </a:rPr>
              <a:t>Available at</a:t>
            </a:r>
            <a:r>
              <a:rPr lang="en-US" sz="2900" dirty="0">
                <a:solidFill>
                  <a:schemeClr val="tx1"/>
                </a:solidFill>
                <a:latin typeface="Arial" panose="020B0604020202020204" pitchFamily="34" charset="0"/>
                <a:cs typeface="Arial" panose="020B0604020202020204" pitchFamily="34" charset="0"/>
              </a:rPr>
              <a:t>:</a:t>
            </a:r>
            <a:r>
              <a:rPr lang="en-US" sz="2900" cap="none" dirty="0">
                <a:solidFill>
                  <a:schemeClr val="tx1"/>
                </a:solidFill>
                <a:latin typeface="Arial" panose="020B0604020202020204" pitchFamily="34" charset="0"/>
                <a:cs typeface="Arial" panose="020B0604020202020204" pitchFamily="34" charset="0"/>
              </a:rPr>
              <a:t> </a:t>
            </a:r>
            <a:r>
              <a:rPr lang="en-US" sz="2900" cap="none" dirty="0">
                <a:latin typeface="Arial" panose="020B0604020202020204" pitchFamily="34" charset="0"/>
                <a:cs typeface="Arial" panose="020B0604020202020204" pitchFamily="34" charset="0"/>
                <a:hlinkClick r:id="rId8"/>
              </a:rPr>
              <a:t>https://citp.ac.uk/uktpr</a:t>
            </a:r>
            <a:r>
              <a:rPr lang="en-US" sz="2900" cap="none" dirty="0">
                <a:latin typeface="Arial" panose="020B0604020202020204" pitchFamily="34" charset="0"/>
                <a:cs typeface="Arial" panose="020B0604020202020204" pitchFamily="34" charset="0"/>
              </a:rPr>
              <a:t> </a:t>
            </a:r>
            <a:r>
              <a:rPr lang="en-US" sz="2900" cap="none" dirty="0">
                <a:solidFill>
                  <a:schemeClr val="tx1"/>
                </a:solidFill>
                <a:latin typeface="Arial" panose="020B0604020202020204" pitchFamily="34" charset="0"/>
                <a:cs typeface="Arial" panose="020B0604020202020204" pitchFamily="34" charset="0"/>
              </a:rPr>
              <a:t>(Acceded: 5/11/2025)</a:t>
            </a:r>
          </a:p>
        </p:txBody>
      </p:sp>
    </p:spTree>
    <p:extLst>
      <p:ext uri="{BB962C8B-B14F-4D97-AF65-F5344CB8AC3E}">
        <p14:creationId xmlns:p14="http://schemas.microsoft.com/office/powerpoint/2010/main" val="45676099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close up of words&#10;&#10;AI-generated content may be incorrect.">
            <a:extLst>
              <a:ext uri="{FF2B5EF4-FFF2-40B4-BE49-F238E27FC236}">
                <a16:creationId xmlns:a16="http://schemas.microsoft.com/office/drawing/2014/main" id="{A77935B4-0A6C-B00D-18BB-13B1B3A9C836}"/>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122217" y="-1"/>
            <a:ext cx="7695326" cy="4595447"/>
          </a:xfrm>
          <a:prstGeom prst="rect">
            <a:avLst/>
          </a:prstGeom>
        </p:spPr>
      </p:pic>
      <p:pic>
        <p:nvPicPr>
          <p:cNvPr id="7" name="Picture 6" descr="A colorful brushstrokes with white text&#10;&#10;AI-generated content may be incorrect.">
            <a:extLst>
              <a:ext uri="{FF2B5EF4-FFF2-40B4-BE49-F238E27FC236}">
                <a16:creationId xmlns:a16="http://schemas.microsoft.com/office/drawing/2014/main" id="{06453866-D7DA-A777-A32D-88DADC586CA5}"/>
              </a:ext>
            </a:extLst>
          </p:cNvPr>
          <p:cNvPicPr>
            <a:picLocks noChangeAspect="1"/>
          </p:cNvPicPr>
          <p:nvPr/>
        </p:nvPicPr>
        <p:blipFill>
          <a:blip r:embed="rId4">
            <a:extLst>
              <a:ext uri="{837473B0-CC2E-450A-ABE3-18F120FF3D39}">
                <a1611:picAttrSrcUrl xmlns:a1611="http://schemas.microsoft.com/office/drawing/2016/11/main" r:id="rId5"/>
              </a:ext>
            </a:extLst>
          </a:blip>
          <a:stretch>
            <a:fillRect/>
          </a:stretch>
        </p:blipFill>
        <p:spPr>
          <a:xfrm>
            <a:off x="4829908" y="4595446"/>
            <a:ext cx="7362092" cy="2262554"/>
          </a:xfrm>
          <a:prstGeom prst="rect">
            <a:avLst/>
          </a:prstGeom>
        </p:spPr>
      </p:pic>
    </p:spTree>
    <p:extLst>
      <p:ext uri="{BB962C8B-B14F-4D97-AF65-F5344CB8AC3E}">
        <p14:creationId xmlns:p14="http://schemas.microsoft.com/office/powerpoint/2010/main" val="595586065"/>
      </p:ext>
    </p:extLst>
  </p:cSld>
  <p:clrMapOvr>
    <a:masterClrMapping/>
  </p:clrMapOvr>
</p:sld>
</file>

<file path=ppt/theme/theme1.xml><?xml version="1.0" encoding="utf-8"?>
<a:theme xmlns:a="http://schemas.openxmlformats.org/drawingml/2006/main" name="Droplet">
  <a:themeElements>
    <a:clrScheme name="Droplet">
      <a:dk1>
        <a:sysClr val="windowText" lastClr="000000"/>
      </a:dk1>
      <a:lt1>
        <a:sysClr val="window" lastClr="FFFFFF"/>
      </a:lt1>
      <a:dk2>
        <a:srgbClr val="355071"/>
      </a:dk2>
      <a:lt2>
        <a:srgbClr val="AABED7"/>
      </a:lt2>
      <a:accent1>
        <a:srgbClr val="2FA3EE"/>
      </a:accent1>
      <a:accent2>
        <a:srgbClr val="4BCAAD"/>
      </a:accent2>
      <a:accent3>
        <a:srgbClr val="86C157"/>
      </a:accent3>
      <a:accent4>
        <a:srgbClr val="D99C3F"/>
      </a:accent4>
      <a:accent5>
        <a:srgbClr val="CE6633"/>
      </a:accent5>
      <a:accent6>
        <a:srgbClr val="A35DD1"/>
      </a:accent6>
      <a:hlink>
        <a:srgbClr val="56BCFE"/>
      </a:hlink>
      <a:folHlink>
        <a:srgbClr val="97C5E3"/>
      </a:folHlink>
    </a:clrScheme>
    <a:fontScheme name="Drople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roplet">
      <a:fillStyleLst>
        <a:solidFill>
          <a:schemeClr val="phClr"/>
        </a:solidFill>
        <a:solidFill>
          <a:schemeClr val="phClr">
            <a:tint val="69000"/>
            <a:satMod val="105000"/>
            <a:lumMod val="110000"/>
          </a:schemeClr>
        </a:solidFill>
        <a:gradFill rotWithShape="1">
          <a:gsLst>
            <a:gs pos="0">
              <a:schemeClr val="phClr">
                <a:tint val="94000"/>
                <a:satMod val="100000"/>
                <a:lumMod val="108000"/>
              </a:schemeClr>
            </a:gs>
            <a:gs pos="50000">
              <a:schemeClr val="phClr">
                <a:tint val="98000"/>
                <a:shade val="100000"/>
                <a:satMod val="100000"/>
                <a:lumMod val="100000"/>
              </a:schemeClr>
            </a:gs>
            <a:gs pos="100000">
              <a:schemeClr val="phClr">
                <a:shade val="72000"/>
                <a:satMod val="120000"/>
                <a:lumMod val="100000"/>
              </a:schemeClr>
            </a:gs>
          </a:gsLst>
          <a:lin ang="5400000" scaled="0"/>
        </a:gradFill>
      </a:fillStyleLst>
      <a:lnStyleLst>
        <a:ln w="9525" cap="flat" cmpd="sng" algn="ctr">
          <a:solidFill>
            <a:schemeClr val="phClr">
              <a:shade val="60000"/>
            </a:scheme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outerShdw blurRad="50800" dist="25400" dir="5400000" rotWithShape="0">
              <a:srgbClr val="000000">
                <a:alpha val="28000"/>
              </a:srgbClr>
            </a:outerShdw>
          </a:effectLst>
        </a:effectStyle>
        <a:effectStyle>
          <a:effectLst>
            <a:outerShdw blurRad="63500" dist="25400" dir="5400000" algn="ctr" rotWithShape="0">
              <a:srgbClr val="000000">
                <a:alpha val="69000"/>
              </a:srgbClr>
            </a:outerShdw>
          </a:effectLst>
          <a:scene3d>
            <a:camera prst="orthographicFront">
              <a:rot lat="0" lon="0" rev="0"/>
            </a:camera>
            <a:lightRig rig="balanced" dir="t">
              <a:rot lat="0" lon="0" rev="1200000"/>
            </a:lightRig>
          </a:scene3d>
          <a:sp3d prstMaterial="plastic">
            <a:bevelT w="25400" h="25400"/>
          </a:sp3d>
        </a:effectStyle>
      </a:effectStyleLst>
      <a:bgFillStyleLst>
        <a:solidFill>
          <a:schemeClr val="phClr"/>
        </a:solidFill>
        <a:gradFill rotWithShape="1">
          <a:gsLst>
            <a:gs pos="0">
              <a:schemeClr val="phClr">
                <a:tint val="90000"/>
                <a:lumMod val="110000"/>
              </a:schemeClr>
            </a:gs>
            <a:gs pos="100000">
              <a:schemeClr val="phClr">
                <a:shade val="64000"/>
                <a:lumMod val="88000"/>
              </a:schemeClr>
            </a:gs>
          </a:gsLst>
          <a:lin ang="5400000" scaled="0"/>
        </a:gradFill>
        <a:gradFill rotWithShape="1">
          <a:gsLst>
            <a:gs pos="0">
              <a:schemeClr val="phClr">
                <a:tint val="84000"/>
                <a:shade val="100000"/>
                <a:hueMod val="130000"/>
                <a:satMod val="150000"/>
                <a:lumMod val="112000"/>
              </a:schemeClr>
            </a:gs>
            <a:gs pos="100000">
              <a:schemeClr val="phClr">
                <a:shade val="92000"/>
                <a:satMod val="140000"/>
                <a:lumMod val="110000"/>
              </a:schemeClr>
            </a:gs>
          </a:gsLst>
          <a:lin ang="5400000" scaled="0"/>
        </a:gradFill>
      </a:bgFillStyleLst>
    </a:fmtScheme>
  </a:themeElements>
  <a:objectDefaults/>
  <a:extraClrSchemeLst/>
  <a:extLst>
    <a:ext uri="{05A4C25C-085E-4340-85A3-A5531E510DB2}">
      <thm15:themeFamily xmlns:thm15="http://schemas.microsoft.com/office/thememl/2012/main" name="Droplet" id="{8984A317-299A-4E50-B45D-BFC9EDE2337A}" vid="{A633B6A3-9E7F-4C10-9C98-2517A313436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Droplet</Template>
  <TotalTime>18681</TotalTime>
  <Words>1410</Words>
  <Application>Microsoft Macintosh PowerPoint</Application>
  <PresentationFormat>Widescreen</PresentationFormat>
  <Paragraphs>124</Paragraphs>
  <Slides>12</Slides>
  <Notes>7</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12</vt:i4>
      </vt:variant>
    </vt:vector>
  </HeadingPairs>
  <TitlesOfParts>
    <vt:vector size="17" baseType="lpstr">
      <vt:lpstr>Aptos</vt:lpstr>
      <vt:lpstr>Arial</vt:lpstr>
      <vt:lpstr>Tw Cen MT</vt:lpstr>
      <vt:lpstr>Wingdings</vt:lpstr>
      <vt:lpstr>Droplet</vt:lpstr>
      <vt:lpstr>Problem Solving And Decision Making: Case Study – Green Haven Florists.</vt:lpstr>
      <vt:lpstr>Overview</vt:lpstr>
      <vt:lpstr>Introduction </vt:lpstr>
      <vt:lpstr>Company Background Green haven florist </vt:lpstr>
      <vt:lpstr>Problem: Nature and scope</vt:lpstr>
      <vt:lpstr>PESTLE ANALYSIS: GREEN HAVEN FLORISTS</vt:lpstr>
      <vt:lpstr>PowerPoint Presentation</vt:lpstr>
      <vt:lpstr>PowerPoint Presentation</vt:lpstr>
      <vt:lpstr>Cause and effect analysis: Fishbone diagram</vt:lpstr>
      <vt:lpstr>Conclusion</vt:lpstr>
      <vt:lpstr>Reference</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Dignora Estephany Espinal Angomas (2441693)</dc:creator>
  <cp:lastModifiedBy>Dignora Estephany Espinal Angomas (2441693)</cp:lastModifiedBy>
  <cp:revision>6</cp:revision>
  <cp:lastPrinted>2025-11-14T11:36:05Z</cp:lastPrinted>
  <dcterms:created xsi:type="dcterms:W3CDTF">2025-10-13T16:44:09Z</dcterms:created>
  <dcterms:modified xsi:type="dcterms:W3CDTF">2025-11-14T11:40:47Z</dcterms:modified>
</cp:coreProperties>
</file>